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1151" r:id="rId2"/>
    <p:sldId id="1152" r:id="rId3"/>
    <p:sldId id="1153" r:id="rId4"/>
    <p:sldId id="1154" r:id="rId5"/>
    <p:sldId id="1155" r:id="rId6"/>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1071" autoAdjust="0"/>
  </p:normalViewPr>
  <p:slideViewPr>
    <p:cSldViewPr snapToGrid="0">
      <p:cViewPr varScale="1">
        <p:scale>
          <a:sx n="60" d="100"/>
          <a:sy n="60" d="100"/>
        </p:scale>
        <p:origin x="83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ACB206-7062-4BD0-807A-C71CD91C7AA0}" type="datetimeFigureOut">
              <a:rPr lang="sv-SE" smtClean="0"/>
              <a:t>2024-11-11</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CF2E38-959D-4E38-8239-A3F4AE24CDC9}" type="slidenum">
              <a:rPr lang="sv-SE" smtClean="0"/>
              <a:t>‹#›</a:t>
            </a:fld>
            <a:endParaRPr lang="sv-SE"/>
          </a:p>
        </p:txBody>
      </p:sp>
    </p:spTree>
    <p:extLst>
      <p:ext uri="{BB962C8B-B14F-4D97-AF65-F5344CB8AC3E}">
        <p14:creationId xmlns:p14="http://schemas.microsoft.com/office/powerpoint/2010/main" val="968164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b="1" dirty="0">
                <a:effectLst/>
              </a:rPr>
              <a:t>Kort beskrivning samt loggan</a:t>
            </a:r>
            <a:r>
              <a:rPr lang="sv-SE" dirty="0">
                <a:effectLst/>
              </a:rPr>
              <a:t>                                                                                                                                                                                                              4/e är ett Göteborgsbaserat företag som står för energieffektiviseringar och miljöförbättringar </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4/e arbetar med Ekonomisk hållbarhet - Ekologisk hållbarhet - Social hållbarhet </a:t>
            </a:r>
            <a:endParaRPr lang="sv-SE" dirty="0"/>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4/e fokuserar på ett högt lumen/watt, vilket innebär ”mer ljus för mindre pengar                                                                                                                              4/e står för: Energy </a:t>
            </a:r>
            <a:r>
              <a:rPr lang="sv-SE" dirty="0" err="1">
                <a:effectLst/>
              </a:rPr>
              <a:t>Efficient</a:t>
            </a:r>
            <a:r>
              <a:rPr lang="sv-SE" dirty="0">
                <a:effectLst/>
              </a:rPr>
              <a:t> End </a:t>
            </a:r>
            <a:r>
              <a:rPr lang="sv-SE" dirty="0" err="1">
                <a:effectLst/>
              </a:rPr>
              <a:t>use</a:t>
            </a:r>
            <a:r>
              <a:rPr lang="sv-SE" dirty="0">
                <a:effectLst/>
              </a:rPr>
              <a:t> Equipment</a:t>
            </a:r>
          </a:p>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F82B2A-F01C-7C4B-816B-B4FC57E9A62C}"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755305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VARFÖR gör vi detta?</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Essensen av vår verksamhet, vårt erbjudande och vår effekt och resultat i samhället, finns i våra Fem frågor.</a:t>
            </a:r>
          </a:p>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F82B2A-F01C-7C4B-816B-B4FC57E9A62C}"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249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VARFÖR gör vi detta?</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Essensen av vår verksamhet, vårt erbjudande och vår effekt och resultat i samhället, finns i våra Fem frågor.</a:t>
            </a:r>
          </a:p>
          <a:p>
            <a:endParaRPr lang="sv-SE" dirty="0"/>
          </a:p>
        </p:txBody>
      </p:sp>
      <p:sp>
        <p:nvSpPr>
          <p:cNvPr id="4" name="Platshållare för bildnumm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F82B2A-F01C-7C4B-816B-B4FC57E9A62C}"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02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6C93D-E1E8-F81F-BAFE-C100B69CF771}"/>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66FEA235-2194-0AB8-01AF-D48BA01FD5A5}"/>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D69EEF3B-ADF5-370E-EF59-ED57BCFCC21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VARFÖR gör vi detta?</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Essensen av vår verksamhet, vårt erbjudande och vår effekt och resultat i samhället, finns i våra Fem frågor.</a:t>
            </a:r>
          </a:p>
          <a:p>
            <a:endParaRPr lang="sv-SE" dirty="0"/>
          </a:p>
        </p:txBody>
      </p:sp>
      <p:sp>
        <p:nvSpPr>
          <p:cNvPr id="4" name="Platshållare för bildnummer 3">
            <a:extLst>
              <a:ext uri="{FF2B5EF4-FFF2-40B4-BE49-F238E27FC236}">
                <a16:creationId xmlns:a16="http://schemas.microsoft.com/office/drawing/2014/main" id="{243D0BCA-4DCB-13CE-4FA8-C2C4C8F470D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F82B2A-F01C-7C4B-816B-B4FC57E9A62C}"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1236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42DA7-9151-3315-5F00-A488DC670C6A}"/>
            </a:ext>
          </a:extLst>
        </p:cNvPr>
        <p:cNvGrpSpPr/>
        <p:nvPr/>
      </p:nvGrpSpPr>
      <p:grpSpPr>
        <a:xfrm>
          <a:off x="0" y="0"/>
          <a:ext cx="0" cy="0"/>
          <a:chOff x="0" y="0"/>
          <a:chExt cx="0" cy="0"/>
        </a:xfrm>
      </p:grpSpPr>
      <p:sp>
        <p:nvSpPr>
          <p:cNvPr id="2" name="Platshållare för bildobjekt 1">
            <a:extLst>
              <a:ext uri="{FF2B5EF4-FFF2-40B4-BE49-F238E27FC236}">
                <a16:creationId xmlns:a16="http://schemas.microsoft.com/office/drawing/2014/main" id="{ECA724D9-BFC0-1E7D-DC61-C6092CA969F9}"/>
              </a:ext>
            </a:extLst>
          </p:cNvPr>
          <p:cNvSpPr>
            <a:spLocks noGrp="1" noRot="1" noChangeAspect="1"/>
          </p:cNvSpPr>
          <p:nvPr>
            <p:ph type="sldImg"/>
          </p:nvPr>
        </p:nvSpPr>
        <p:spPr/>
      </p:sp>
      <p:sp>
        <p:nvSpPr>
          <p:cNvPr id="3" name="Platshållare för anteckningar 2">
            <a:extLst>
              <a:ext uri="{FF2B5EF4-FFF2-40B4-BE49-F238E27FC236}">
                <a16:creationId xmlns:a16="http://schemas.microsoft.com/office/drawing/2014/main" id="{0C889FCB-CF82-EB20-252F-93C82D9117D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VARFÖR gör vi detta?</a:t>
            </a:r>
          </a:p>
          <a:p>
            <a:pPr marL="0" marR="0" lvl="0" indent="0" algn="l" defTabSz="914400" rtl="0" eaLnBrk="1" fontAlgn="auto" latinLnBrk="0" hangingPunct="1">
              <a:lnSpc>
                <a:spcPct val="100000"/>
              </a:lnSpc>
              <a:spcBef>
                <a:spcPts val="0"/>
              </a:spcBef>
              <a:spcAft>
                <a:spcPts val="0"/>
              </a:spcAft>
              <a:buClrTx/>
              <a:buSzTx/>
              <a:buFontTx/>
              <a:buNone/>
              <a:tabLst/>
              <a:defRPr/>
            </a:pPr>
            <a:r>
              <a:rPr lang="sv-SE" dirty="0">
                <a:effectLst/>
              </a:rPr>
              <a:t>Essensen av vår verksamhet, vårt erbjudande och vår effekt och resultat i samhället, finns i våra Fem frågor.</a:t>
            </a:r>
          </a:p>
          <a:p>
            <a:endParaRPr lang="sv-SE" dirty="0"/>
          </a:p>
        </p:txBody>
      </p:sp>
      <p:sp>
        <p:nvSpPr>
          <p:cNvPr id="4" name="Platshållare för bildnummer 3">
            <a:extLst>
              <a:ext uri="{FF2B5EF4-FFF2-40B4-BE49-F238E27FC236}">
                <a16:creationId xmlns:a16="http://schemas.microsoft.com/office/drawing/2014/main" id="{9CD3EFAF-AEF5-78F5-6DA8-D4FFC124915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EF82B2A-F01C-7C4B-816B-B4FC57E9A62C}" type="slidenum">
              <a:rPr kumimoji="0" lang="sv-S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sv-S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60170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1E5C5A1-D36B-7D07-A066-6B7B4C7B7256}"/>
              </a:ext>
            </a:extLst>
          </p:cNvPr>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p>
        </p:txBody>
      </p:sp>
      <p:sp>
        <p:nvSpPr>
          <p:cNvPr id="3" name="Underrubrik 2">
            <a:extLst>
              <a:ext uri="{FF2B5EF4-FFF2-40B4-BE49-F238E27FC236}">
                <a16:creationId xmlns:a16="http://schemas.microsoft.com/office/drawing/2014/main" id="{52A44807-717B-B97B-9084-CDF2083BEB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p>
        </p:txBody>
      </p:sp>
      <p:sp>
        <p:nvSpPr>
          <p:cNvPr id="4" name="Platshållare för datum 3">
            <a:extLst>
              <a:ext uri="{FF2B5EF4-FFF2-40B4-BE49-F238E27FC236}">
                <a16:creationId xmlns:a16="http://schemas.microsoft.com/office/drawing/2014/main" id="{CB09B0A1-BB46-5547-CB68-D99E1BD7F881}"/>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5" name="Platshållare för sidfot 4">
            <a:extLst>
              <a:ext uri="{FF2B5EF4-FFF2-40B4-BE49-F238E27FC236}">
                <a16:creationId xmlns:a16="http://schemas.microsoft.com/office/drawing/2014/main" id="{F3C313E0-0187-F7E1-DE23-455ADBDCD1C3}"/>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688DC365-0306-2C71-5479-5AFDD5937432}"/>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407339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6FEB853F-42A8-E79C-B6CD-4D40135C1C6F}"/>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bild 2">
            <a:extLst>
              <a:ext uri="{FF2B5EF4-FFF2-40B4-BE49-F238E27FC236}">
                <a16:creationId xmlns:a16="http://schemas.microsoft.com/office/drawing/2014/main" id="{0CBAD507-09E1-508A-66B6-6ADE0EA2D9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p>
        </p:txBody>
      </p:sp>
      <p:sp>
        <p:nvSpPr>
          <p:cNvPr id="4" name="Platshållare för text 3">
            <a:extLst>
              <a:ext uri="{FF2B5EF4-FFF2-40B4-BE49-F238E27FC236}">
                <a16:creationId xmlns:a16="http://schemas.microsoft.com/office/drawing/2014/main" id="{DF1A16FD-7C7B-2164-02E2-C7F06AD2C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071768D6-4736-C44D-D567-B05960ADA27B}"/>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6" name="Platshållare för sidfot 5">
            <a:extLst>
              <a:ext uri="{FF2B5EF4-FFF2-40B4-BE49-F238E27FC236}">
                <a16:creationId xmlns:a16="http://schemas.microsoft.com/office/drawing/2014/main" id="{344E0400-C27C-045D-7811-3B00BC0E89A1}"/>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D5CA4BDA-1D56-A275-FF61-4C3B08B38407}"/>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1682160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F1F2FAB7-4894-AD66-A8B0-DD7535E687B6}"/>
              </a:ext>
            </a:extLst>
          </p:cNvPr>
          <p:cNvSpPr>
            <a:spLocks noGrp="1"/>
          </p:cNvSpPr>
          <p:nvPr>
            <p:ph type="title"/>
          </p:nvPr>
        </p:nvSpPr>
        <p:spPr/>
        <p:txBody>
          <a:bodyPr/>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40A27EFB-EF0B-D78C-B92A-9430AE09035F}"/>
              </a:ext>
            </a:extLst>
          </p:cNvPr>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3DADAFC-B90E-B590-F7EB-A4B4272FCFFE}"/>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5" name="Platshållare för sidfot 4">
            <a:extLst>
              <a:ext uri="{FF2B5EF4-FFF2-40B4-BE49-F238E27FC236}">
                <a16:creationId xmlns:a16="http://schemas.microsoft.com/office/drawing/2014/main" id="{0BE04CB6-B9B6-F69F-4A8B-E544F584443C}"/>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24CCC4F0-0A5B-D1E3-52D9-6F3F8258E312}"/>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33818439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a:extLst>
              <a:ext uri="{FF2B5EF4-FFF2-40B4-BE49-F238E27FC236}">
                <a16:creationId xmlns:a16="http://schemas.microsoft.com/office/drawing/2014/main" id="{73F3FF86-49A4-54BD-74DA-533095188934}"/>
              </a:ext>
            </a:extLst>
          </p:cNvPr>
          <p:cNvSpPr>
            <a:spLocks noGrp="1"/>
          </p:cNvSpPr>
          <p:nvPr>
            <p:ph type="title" orient="vert"/>
          </p:nvPr>
        </p:nvSpPr>
        <p:spPr>
          <a:xfrm>
            <a:off x="8724900" y="365125"/>
            <a:ext cx="2628900" cy="5811838"/>
          </a:xfrm>
        </p:spPr>
        <p:txBody>
          <a:bodyPr vert="eaVert"/>
          <a:lstStyle/>
          <a:p>
            <a:r>
              <a:rPr lang="sv-SE"/>
              <a:t>Klicka här för att ändra mall för rubrikformat</a:t>
            </a:r>
          </a:p>
        </p:txBody>
      </p:sp>
      <p:sp>
        <p:nvSpPr>
          <p:cNvPr id="3" name="Platshållare för lodrät text 2">
            <a:extLst>
              <a:ext uri="{FF2B5EF4-FFF2-40B4-BE49-F238E27FC236}">
                <a16:creationId xmlns:a16="http://schemas.microsoft.com/office/drawing/2014/main" id="{D094B078-1930-148C-E840-DFBC013B38DD}"/>
              </a:ext>
            </a:extLst>
          </p:cNvPr>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D24D4841-1F15-7B81-EA48-0B8FA42D014D}"/>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5" name="Platshållare för sidfot 4">
            <a:extLst>
              <a:ext uri="{FF2B5EF4-FFF2-40B4-BE49-F238E27FC236}">
                <a16:creationId xmlns:a16="http://schemas.microsoft.com/office/drawing/2014/main" id="{E4C1F9A9-6492-98AC-DFA3-E5033227AA51}"/>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690C43BD-32E0-56A7-B04B-5505771C20B7}"/>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22013111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TITLE &amp; CONTENT">
    <p:spTree>
      <p:nvGrpSpPr>
        <p:cNvPr id="1" name=""/>
        <p:cNvGrpSpPr/>
        <p:nvPr/>
      </p:nvGrpSpPr>
      <p:grpSpPr>
        <a:xfrm>
          <a:off x="0" y="0"/>
          <a:ext cx="0" cy="0"/>
          <a:chOff x="0" y="0"/>
          <a:chExt cx="0" cy="0"/>
        </a:xfrm>
      </p:grpSpPr>
      <p:sp>
        <p:nvSpPr>
          <p:cNvPr id="2" name="Title"/>
          <p:cNvSpPr>
            <a:spLocks noGrp="1"/>
          </p:cNvSpPr>
          <p:nvPr>
            <p:ph type="title"/>
          </p:nvPr>
        </p:nvSpPr>
        <p:spPr bwMode="gray">
          <a:xfrm>
            <a:off x="540070" y="432000"/>
            <a:ext cx="11111046" cy="1080000"/>
          </a:xfrm>
        </p:spPr>
        <p:txBody>
          <a:bodyPr/>
          <a:lstStyle/>
          <a:p>
            <a:r>
              <a:rPr lang="en-US" dirty="0"/>
              <a:t>Click to edit Master title style</a:t>
            </a:r>
          </a:p>
        </p:txBody>
      </p:sp>
      <p:sp>
        <p:nvSpPr>
          <p:cNvPr id="8" name="Subtitle"/>
          <p:cNvSpPr>
            <a:spLocks noGrp="1"/>
          </p:cNvSpPr>
          <p:nvPr>
            <p:ph type="body" sz="quarter" idx="13" hasCustomPrompt="1"/>
          </p:nvPr>
        </p:nvSpPr>
        <p:spPr bwMode="gray">
          <a:xfrm>
            <a:off x="540070" y="972000"/>
            <a:ext cx="11111046" cy="540000"/>
          </a:xfrm>
        </p:spPr>
        <p:txBody>
          <a:bodyPr/>
          <a:lstStyle>
            <a:lvl1pPr marL="0" indent="0">
              <a:buNone/>
              <a:defRPr baseline="0">
                <a:solidFill>
                  <a:schemeClr val="bg1">
                    <a:lumMod val="50000"/>
                  </a:schemeClr>
                </a:solidFill>
              </a:defRPr>
            </a:lvl1pPr>
          </a:lstStyle>
          <a:p>
            <a:pPr lvl="0"/>
            <a:r>
              <a:rPr lang="en-US" dirty="0"/>
              <a:t>Enter your subtitle here</a:t>
            </a:r>
          </a:p>
        </p:txBody>
      </p:sp>
      <p:sp>
        <p:nvSpPr>
          <p:cNvPr id="3" name="Content 1"/>
          <p:cNvSpPr>
            <a:spLocks noGrp="1"/>
          </p:cNvSpPr>
          <p:nvPr>
            <p:ph sz="half" idx="1"/>
          </p:nvPr>
        </p:nvSpPr>
        <p:spPr bwMode="gray">
          <a:xfrm>
            <a:off x="540070" y="1512000"/>
            <a:ext cx="3416845" cy="429840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2"/>
          <p:cNvSpPr>
            <a:spLocks noGrp="1"/>
          </p:cNvSpPr>
          <p:nvPr>
            <p:ph sz="half" idx="14"/>
          </p:nvPr>
        </p:nvSpPr>
        <p:spPr bwMode="gray">
          <a:xfrm>
            <a:off x="4387171" y="1512000"/>
            <a:ext cx="3416845" cy="429840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3"/>
          <p:cNvSpPr>
            <a:spLocks noGrp="1"/>
          </p:cNvSpPr>
          <p:nvPr>
            <p:ph sz="half" idx="2"/>
          </p:nvPr>
        </p:nvSpPr>
        <p:spPr bwMode="gray">
          <a:xfrm>
            <a:off x="8234272" y="1512000"/>
            <a:ext cx="3416845" cy="4298400"/>
          </a:xfrm>
        </p:spPr>
        <p:txBody>
          <a:bodyPr/>
          <a:lstStyle>
            <a:lvl1pPr>
              <a:defRPr sz="22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cNvSpPr>
            <a:spLocks noGrp="1"/>
          </p:cNvSpPr>
          <p:nvPr>
            <p:ph type="dt" sz="half" idx="10"/>
          </p:nvPr>
        </p:nvSpPr>
        <p:spPr bwMode="gray"/>
        <p:txBody>
          <a:bodyPr/>
          <a:lstStyle/>
          <a:p>
            <a:fld id="{43308448-C78B-4FA8-BDAB-795D4EFAE105}" type="datetime1">
              <a:rPr lang="en-US" smtClean="0"/>
              <a:t>11/11/2024</a:t>
            </a:fld>
            <a:endParaRPr lang="en-US" dirty="0"/>
          </a:p>
        </p:txBody>
      </p:sp>
      <p:sp>
        <p:nvSpPr>
          <p:cNvPr id="6" name="Footer"/>
          <p:cNvSpPr>
            <a:spLocks noGrp="1"/>
          </p:cNvSpPr>
          <p:nvPr>
            <p:ph type="ftr" sz="quarter" idx="11"/>
          </p:nvPr>
        </p:nvSpPr>
        <p:spPr bwMode="gray"/>
        <p:txBody>
          <a:bodyPr/>
          <a:lstStyle/>
          <a:p>
            <a:r>
              <a:rPr lang="en-US" dirty="0"/>
              <a:t>Presentation Title</a:t>
            </a:r>
          </a:p>
        </p:txBody>
      </p:sp>
      <p:sp>
        <p:nvSpPr>
          <p:cNvPr id="7" name="Slide Number"/>
          <p:cNvSpPr>
            <a:spLocks noGrp="1"/>
          </p:cNvSpPr>
          <p:nvPr>
            <p:ph type="sldNum" sz="quarter" idx="12"/>
          </p:nvPr>
        </p:nvSpPr>
        <p:spPr bwMode="gray"/>
        <p:txBody>
          <a:bodyPr/>
          <a:lstStyle/>
          <a:p>
            <a:fld id="{02CEFE82-39F2-4F47-8A0C-D5AB3496FA5C}" type="slidenum">
              <a:rPr lang="en-US" smtClean="0"/>
              <a:t>‹#›</a:t>
            </a:fld>
            <a:endParaRPr lang="en-US" dirty="0"/>
          </a:p>
        </p:txBody>
      </p:sp>
    </p:spTree>
    <p:extLst>
      <p:ext uri="{BB962C8B-B14F-4D97-AF65-F5344CB8AC3E}">
        <p14:creationId xmlns:p14="http://schemas.microsoft.com/office/powerpoint/2010/main" val="256445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426BD4BC-C885-CA01-1063-ADBCE9914AF7}"/>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E2EE3D91-7059-9036-6638-201096C497EF}"/>
              </a:ext>
            </a:extLst>
          </p:cNvPr>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46D63C2C-B03B-C049-E3F2-F5AA646F4DBE}"/>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5" name="Platshållare för sidfot 4">
            <a:extLst>
              <a:ext uri="{FF2B5EF4-FFF2-40B4-BE49-F238E27FC236}">
                <a16:creationId xmlns:a16="http://schemas.microsoft.com/office/drawing/2014/main" id="{04C91BA7-C7A6-1045-0DBC-DC3D7116A42E}"/>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C8B76519-78F4-0D52-327B-0B50E90C7271}"/>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87165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B184621-F7AA-4D95-EF27-8224469A5709}"/>
              </a:ext>
            </a:extLst>
          </p:cNvPr>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p>
        </p:txBody>
      </p:sp>
      <p:sp>
        <p:nvSpPr>
          <p:cNvPr id="3" name="Platshållare för text 2">
            <a:extLst>
              <a:ext uri="{FF2B5EF4-FFF2-40B4-BE49-F238E27FC236}">
                <a16:creationId xmlns:a16="http://schemas.microsoft.com/office/drawing/2014/main" id="{8E5B8663-31F5-7EA1-B910-D217E85EB3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Platshållare för datum 3">
            <a:extLst>
              <a:ext uri="{FF2B5EF4-FFF2-40B4-BE49-F238E27FC236}">
                <a16:creationId xmlns:a16="http://schemas.microsoft.com/office/drawing/2014/main" id="{BD2C82A9-C974-F6ED-4BCC-5B4043E10B20}"/>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5" name="Platshållare för sidfot 4">
            <a:extLst>
              <a:ext uri="{FF2B5EF4-FFF2-40B4-BE49-F238E27FC236}">
                <a16:creationId xmlns:a16="http://schemas.microsoft.com/office/drawing/2014/main" id="{B93C1C6D-40C3-10A6-5708-AFC7C661B89B}"/>
              </a:ext>
            </a:extLst>
          </p:cNvPr>
          <p:cNvSpPr>
            <a:spLocks noGrp="1"/>
          </p:cNvSpPr>
          <p:nvPr>
            <p:ph type="ftr" sz="quarter" idx="11"/>
          </p:nvPr>
        </p:nvSpPr>
        <p:spPr/>
        <p:txBody>
          <a:bodyPr/>
          <a:lstStyle/>
          <a:p>
            <a:endParaRPr lang="sv-SE"/>
          </a:p>
        </p:txBody>
      </p:sp>
      <p:sp>
        <p:nvSpPr>
          <p:cNvPr id="6" name="Platshållare för bildnummer 5">
            <a:extLst>
              <a:ext uri="{FF2B5EF4-FFF2-40B4-BE49-F238E27FC236}">
                <a16:creationId xmlns:a16="http://schemas.microsoft.com/office/drawing/2014/main" id="{3F04359A-C78A-C7C4-6738-EE0BD87830CF}"/>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294605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D47CAFFB-D16C-BA09-AFCC-3F32DC710E57}"/>
              </a:ext>
            </a:extLst>
          </p:cNvPr>
          <p:cNvSpPr>
            <a:spLocks noGrp="1"/>
          </p:cNvSpPr>
          <p:nvPr>
            <p:ph type="title"/>
          </p:nvPr>
        </p:nvSpPr>
        <p:spPr/>
        <p:txBody>
          <a:body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756D0BB9-E19F-E712-9269-4FE59CFFAE70}"/>
              </a:ext>
            </a:extLst>
          </p:cNvPr>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a:extLst>
              <a:ext uri="{FF2B5EF4-FFF2-40B4-BE49-F238E27FC236}">
                <a16:creationId xmlns:a16="http://schemas.microsoft.com/office/drawing/2014/main" id="{A0FF1EA2-2C09-E056-CC5F-9AA27A622B22}"/>
              </a:ext>
            </a:extLst>
          </p:cNvPr>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datum 4">
            <a:extLst>
              <a:ext uri="{FF2B5EF4-FFF2-40B4-BE49-F238E27FC236}">
                <a16:creationId xmlns:a16="http://schemas.microsoft.com/office/drawing/2014/main" id="{A273D702-6AB9-5B68-306D-E3C85A42A094}"/>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6" name="Platshållare för sidfot 5">
            <a:extLst>
              <a:ext uri="{FF2B5EF4-FFF2-40B4-BE49-F238E27FC236}">
                <a16:creationId xmlns:a16="http://schemas.microsoft.com/office/drawing/2014/main" id="{82A26753-0A57-F808-1747-39690474D2E7}"/>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75201288-F3A5-BF2F-509B-CBE23448BAF1}"/>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1070669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782E888-C655-96A8-8A36-44D6097AF624}"/>
              </a:ext>
            </a:extLst>
          </p:cNvPr>
          <p:cNvSpPr>
            <a:spLocks noGrp="1"/>
          </p:cNvSpPr>
          <p:nvPr>
            <p:ph type="title"/>
          </p:nvPr>
        </p:nvSpPr>
        <p:spPr>
          <a:xfrm>
            <a:off x="839788" y="365125"/>
            <a:ext cx="10515600" cy="1325563"/>
          </a:xfrm>
        </p:spPr>
        <p:txBody>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E40627A0-CB2D-8B02-CC02-7E423A2872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Platshållare för innehåll 3">
            <a:extLst>
              <a:ext uri="{FF2B5EF4-FFF2-40B4-BE49-F238E27FC236}">
                <a16:creationId xmlns:a16="http://schemas.microsoft.com/office/drawing/2014/main" id="{18F7B8A8-9C34-86FE-11A1-9CB9ED4DA0EB}"/>
              </a:ext>
            </a:extLst>
          </p:cNvPr>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text 4">
            <a:extLst>
              <a:ext uri="{FF2B5EF4-FFF2-40B4-BE49-F238E27FC236}">
                <a16:creationId xmlns:a16="http://schemas.microsoft.com/office/drawing/2014/main" id="{18B500F8-D9F6-B568-802D-C88726E57D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Platshållare för innehåll 5">
            <a:extLst>
              <a:ext uri="{FF2B5EF4-FFF2-40B4-BE49-F238E27FC236}">
                <a16:creationId xmlns:a16="http://schemas.microsoft.com/office/drawing/2014/main" id="{632F1070-FDBA-75FA-9EB8-9CD2D47AAE08}"/>
              </a:ext>
            </a:extLst>
          </p:cNvPr>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a:extLst>
              <a:ext uri="{FF2B5EF4-FFF2-40B4-BE49-F238E27FC236}">
                <a16:creationId xmlns:a16="http://schemas.microsoft.com/office/drawing/2014/main" id="{4F8CFDF1-E288-7855-7918-FB74F106510D}"/>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8" name="Platshållare för sidfot 7">
            <a:extLst>
              <a:ext uri="{FF2B5EF4-FFF2-40B4-BE49-F238E27FC236}">
                <a16:creationId xmlns:a16="http://schemas.microsoft.com/office/drawing/2014/main" id="{C5CE1E1A-4526-42E3-3FDC-A9377262916C}"/>
              </a:ext>
            </a:extLst>
          </p:cNvPr>
          <p:cNvSpPr>
            <a:spLocks noGrp="1"/>
          </p:cNvSpPr>
          <p:nvPr>
            <p:ph type="ftr" sz="quarter" idx="11"/>
          </p:nvPr>
        </p:nvSpPr>
        <p:spPr/>
        <p:txBody>
          <a:bodyPr/>
          <a:lstStyle/>
          <a:p>
            <a:endParaRPr lang="sv-SE"/>
          </a:p>
        </p:txBody>
      </p:sp>
      <p:sp>
        <p:nvSpPr>
          <p:cNvPr id="9" name="Platshållare för bildnummer 8">
            <a:extLst>
              <a:ext uri="{FF2B5EF4-FFF2-40B4-BE49-F238E27FC236}">
                <a16:creationId xmlns:a16="http://schemas.microsoft.com/office/drawing/2014/main" id="{EE6ADEC3-F0C0-F345-ADB9-6628B7369C18}"/>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2540733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0E4987D-5CFD-68A5-4C5F-E61CA276552D}"/>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3B056FD3-1CFA-1733-0849-74FEDADA1D42}"/>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4" name="Platshållare för sidfot 3">
            <a:extLst>
              <a:ext uri="{FF2B5EF4-FFF2-40B4-BE49-F238E27FC236}">
                <a16:creationId xmlns:a16="http://schemas.microsoft.com/office/drawing/2014/main" id="{EB372A6C-E48F-F28B-CF9C-57AC9025613B}"/>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19DBAFCC-1C4D-E8E3-27D8-145146C566C3}"/>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729627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tshållare för datum 1">
            <a:extLst>
              <a:ext uri="{FF2B5EF4-FFF2-40B4-BE49-F238E27FC236}">
                <a16:creationId xmlns:a16="http://schemas.microsoft.com/office/drawing/2014/main" id="{00E9BE9B-D4C7-81FD-6610-904D3E8F6EF7}"/>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3" name="Platshållare för sidfot 2">
            <a:extLst>
              <a:ext uri="{FF2B5EF4-FFF2-40B4-BE49-F238E27FC236}">
                <a16:creationId xmlns:a16="http://schemas.microsoft.com/office/drawing/2014/main" id="{8283D5D0-0147-4138-5619-E9353C99C8D9}"/>
              </a:ext>
            </a:extLst>
          </p:cNvPr>
          <p:cNvSpPr>
            <a:spLocks noGrp="1"/>
          </p:cNvSpPr>
          <p:nvPr>
            <p:ph type="ftr" sz="quarter" idx="11"/>
          </p:nvPr>
        </p:nvSpPr>
        <p:spPr/>
        <p:txBody>
          <a:bodyPr/>
          <a:lstStyle/>
          <a:p>
            <a:endParaRPr lang="sv-SE"/>
          </a:p>
        </p:txBody>
      </p:sp>
      <p:sp>
        <p:nvSpPr>
          <p:cNvPr id="4" name="Platshållare för bildnummer 3">
            <a:extLst>
              <a:ext uri="{FF2B5EF4-FFF2-40B4-BE49-F238E27FC236}">
                <a16:creationId xmlns:a16="http://schemas.microsoft.com/office/drawing/2014/main" id="{F5E74369-2AB1-3806-41CF-1E1F5403B4FA}"/>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2717688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npassad layou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58B6F603-9A5A-C3F3-40FF-9A4BAE35B02B}"/>
              </a:ext>
            </a:extLst>
          </p:cNvPr>
          <p:cNvSpPr>
            <a:spLocks noGrp="1"/>
          </p:cNvSpPr>
          <p:nvPr>
            <p:ph type="title"/>
          </p:nvPr>
        </p:nvSpPr>
        <p:spPr/>
        <p:txBody>
          <a:bodyPr/>
          <a:lstStyle/>
          <a:p>
            <a:r>
              <a:rPr lang="sv-SE"/>
              <a:t>Klicka här för att ändra mall för rubrikformat</a:t>
            </a:r>
          </a:p>
        </p:txBody>
      </p:sp>
      <p:sp>
        <p:nvSpPr>
          <p:cNvPr id="3" name="Platshållare för datum 2">
            <a:extLst>
              <a:ext uri="{FF2B5EF4-FFF2-40B4-BE49-F238E27FC236}">
                <a16:creationId xmlns:a16="http://schemas.microsoft.com/office/drawing/2014/main" id="{824050C2-40FA-38E2-888F-FF7B81AA8C02}"/>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4" name="Platshållare för sidfot 3">
            <a:extLst>
              <a:ext uri="{FF2B5EF4-FFF2-40B4-BE49-F238E27FC236}">
                <a16:creationId xmlns:a16="http://schemas.microsoft.com/office/drawing/2014/main" id="{9754C3CB-1383-14F5-6DC3-7EB198CD4AA0}"/>
              </a:ext>
            </a:extLst>
          </p:cNvPr>
          <p:cNvSpPr>
            <a:spLocks noGrp="1"/>
          </p:cNvSpPr>
          <p:nvPr>
            <p:ph type="ftr" sz="quarter" idx="11"/>
          </p:nvPr>
        </p:nvSpPr>
        <p:spPr/>
        <p:txBody>
          <a:bodyPr/>
          <a:lstStyle/>
          <a:p>
            <a:endParaRPr lang="sv-SE"/>
          </a:p>
        </p:txBody>
      </p:sp>
      <p:sp>
        <p:nvSpPr>
          <p:cNvPr id="5" name="Platshållare för bildnummer 4">
            <a:extLst>
              <a:ext uri="{FF2B5EF4-FFF2-40B4-BE49-F238E27FC236}">
                <a16:creationId xmlns:a16="http://schemas.microsoft.com/office/drawing/2014/main" id="{A1E06766-C6E7-BEAA-B4A0-992D9029A765}"/>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3836655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E223EA9-6E83-1C8E-DC8D-F4CAD2E48292}"/>
              </a:ext>
            </a:extLst>
          </p:cNvPr>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p>
        </p:txBody>
      </p:sp>
      <p:sp>
        <p:nvSpPr>
          <p:cNvPr id="3" name="Platshållare för innehåll 2">
            <a:extLst>
              <a:ext uri="{FF2B5EF4-FFF2-40B4-BE49-F238E27FC236}">
                <a16:creationId xmlns:a16="http://schemas.microsoft.com/office/drawing/2014/main" id="{A207DA0F-CB97-3773-050C-CDF2F7075B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text 3">
            <a:extLst>
              <a:ext uri="{FF2B5EF4-FFF2-40B4-BE49-F238E27FC236}">
                <a16:creationId xmlns:a16="http://schemas.microsoft.com/office/drawing/2014/main" id="{A60B2E4B-A791-FA19-0090-AC2C5FAA6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Platshållare för datum 4">
            <a:extLst>
              <a:ext uri="{FF2B5EF4-FFF2-40B4-BE49-F238E27FC236}">
                <a16:creationId xmlns:a16="http://schemas.microsoft.com/office/drawing/2014/main" id="{8B04B844-A133-CC44-8E2C-5491F55B1B53}"/>
              </a:ext>
            </a:extLst>
          </p:cNvPr>
          <p:cNvSpPr>
            <a:spLocks noGrp="1"/>
          </p:cNvSpPr>
          <p:nvPr>
            <p:ph type="dt" sz="half" idx="10"/>
          </p:nvPr>
        </p:nvSpPr>
        <p:spPr/>
        <p:txBody>
          <a:bodyPr/>
          <a:lstStyle/>
          <a:p>
            <a:fld id="{6AD5183A-023A-2249-813C-3BD1A032C686}" type="datetimeFigureOut">
              <a:rPr lang="sv-SE" smtClean="0"/>
              <a:t>2024-11-11</a:t>
            </a:fld>
            <a:endParaRPr lang="sv-SE"/>
          </a:p>
        </p:txBody>
      </p:sp>
      <p:sp>
        <p:nvSpPr>
          <p:cNvPr id="6" name="Platshållare för sidfot 5">
            <a:extLst>
              <a:ext uri="{FF2B5EF4-FFF2-40B4-BE49-F238E27FC236}">
                <a16:creationId xmlns:a16="http://schemas.microsoft.com/office/drawing/2014/main" id="{66407BFE-B8BC-8A3C-20BC-93173F6909FC}"/>
              </a:ext>
            </a:extLst>
          </p:cNvPr>
          <p:cNvSpPr>
            <a:spLocks noGrp="1"/>
          </p:cNvSpPr>
          <p:nvPr>
            <p:ph type="ftr" sz="quarter" idx="11"/>
          </p:nvPr>
        </p:nvSpPr>
        <p:spPr/>
        <p:txBody>
          <a:bodyPr/>
          <a:lstStyle/>
          <a:p>
            <a:endParaRPr lang="sv-SE"/>
          </a:p>
        </p:txBody>
      </p:sp>
      <p:sp>
        <p:nvSpPr>
          <p:cNvPr id="7" name="Platshållare för bildnummer 6">
            <a:extLst>
              <a:ext uri="{FF2B5EF4-FFF2-40B4-BE49-F238E27FC236}">
                <a16:creationId xmlns:a16="http://schemas.microsoft.com/office/drawing/2014/main" id="{641F5A12-C4EB-5886-57CD-2D4D48CD14D8}"/>
              </a:ext>
            </a:extLst>
          </p:cNvPr>
          <p:cNvSpPr>
            <a:spLocks noGrp="1"/>
          </p:cNvSpPr>
          <p:nvPr>
            <p:ph type="sldNum" sz="quarter" idx="12"/>
          </p:nvPr>
        </p:nvSpPr>
        <p:spPr/>
        <p:txBody>
          <a:bodyPr/>
          <a:lstStyle/>
          <a:p>
            <a:fld id="{15DCF967-85D3-6D4B-A2D0-B16FE7251E2F}" type="slidenum">
              <a:rPr lang="sv-SE" smtClean="0"/>
              <a:t>‹#›</a:t>
            </a:fld>
            <a:endParaRPr lang="sv-SE"/>
          </a:p>
        </p:txBody>
      </p:sp>
    </p:spTree>
    <p:extLst>
      <p:ext uri="{BB962C8B-B14F-4D97-AF65-F5344CB8AC3E}">
        <p14:creationId xmlns:p14="http://schemas.microsoft.com/office/powerpoint/2010/main" val="976669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rubrik 1">
            <a:extLst>
              <a:ext uri="{FF2B5EF4-FFF2-40B4-BE49-F238E27FC236}">
                <a16:creationId xmlns:a16="http://schemas.microsoft.com/office/drawing/2014/main" id="{14DB8DB7-AD3E-56AE-52B6-980F884E54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p>
        </p:txBody>
      </p:sp>
      <p:sp>
        <p:nvSpPr>
          <p:cNvPr id="3" name="Platshållare för text 2">
            <a:extLst>
              <a:ext uri="{FF2B5EF4-FFF2-40B4-BE49-F238E27FC236}">
                <a16:creationId xmlns:a16="http://schemas.microsoft.com/office/drawing/2014/main" id="{E201DA3C-E0D0-19D0-2ABA-C5F8C39CE2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datum 3">
            <a:extLst>
              <a:ext uri="{FF2B5EF4-FFF2-40B4-BE49-F238E27FC236}">
                <a16:creationId xmlns:a16="http://schemas.microsoft.com/office/drawing/2014/main" id="{69C5C565-5A9B-D7E1-9C58-C47A2C5E6D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D5183A-023A-2249-813C-3BD1A032C686}" type="datetimeFigureOut">
              <a:rPr lang="sv-SE" smtClean="0"/>
              <a:t>2024-11-11</a:t>
            </a:fld>
            <a:endParaRPr lang="sv-SE"/>
          </a:p>
        </p:txBody>
      </p:sp>
      <p:sp>
        <p:nvSpPr>
          <p:cNvPr id="5" name="Platshållare för sidfot 4">
            <a:extLst>
              <a:ext uri="{FF2B5EF4-FFF2-40B4-BE49-F238E27FC236}">
                <a16:creationId xmlns:a16="http://schemas.microsoft.com/office/drawing/2014/main" id="{AF9BE672-5C7A-BC79-4066-CCA1932781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Platshållare för bildnummer 5">
            <a:extLst>
              <a:ext uri="{FF2B5EF4-FFF2-40B4-BE49-F238E27FC236}">
                <a16:creationId xmlns:a16="http://schemas.microsoft.com/office/drawing/2014/main" id="{EE7D7103-2ABA-77F0-A25F-50C6A1369D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DCF967-85D3-6D4B-A2D0-B16FE7251E2F}" type="slidenum">
              <a:rPr lang="sv-SE" smtClean="0"/>
              <a:t>‹#›</a:t>
            </a:fld>
            <a:endParaRPr lang="sv-SE"/>
          </a:p>
        </p:txBody>
      </p:sp>
      <p:grpSp>
        <p:nvGrpSpPr>
          <p:cNvPr id="7" name="Grupp 6">
            <a:extLst>
              <a:ext uri="{FF2B5EF4-FFF2-40B4-BE49-F238E27FC236}">
                <a16:creationId xmlns:a16="http://schemas.microsoft.com/office/drawing/2014/main" id="{9521A08D-E087-EFE3-4396-845DC81275D1}"/>
              </a:ext>
            </a:extLst>
          </p:cNvPr>
          <p:cNvGrpSpPr/>
          <p:nvPr userDrawn="1"/>
        </p:nvGrpSpPr>
        <p:grpSpPr>
          <a:xfrm>
            <a:off x="0" y="0"/>
            <a:ext cx="12192000" cy="7972405"/>
            <a:chOff x="0" y="0"/>
            <a:chExt cx="12192000" cy="7972405"/>
          </a:xfrm>
        </p:grpSpPr>
        <p:pic>
          <p:nvPicPr>
            <p:cNvPr id="8" name="Picture 4" descr="C:\Users\anders2.GOODPRINT\Desktop\4e_globe_logo.png">
              <a:extLst>
                <a:ext uri="{FF2B5EF4-FFF2-40B4-BE49-F238E27FC236}">
                  <a16:creationId xmlns:a16="http://schemas.microsoft.com/office/drawing/2014/main" id="{8EF03722-29E9-C00A-9F74-2837EB93F950}"/>
                </a:ext>
              </a:extLst>
            </p:cNvPr>
            <p:cNvPicPr>
              <a:picLocks noChangeAspect="1" noChangeArrowheads="1"/>
            </p:cNvPicPr>
            <p:nvPr/>
          </p:nvPicPr>
          <p:blipFill>
            <a:blip r:embed="rId15"/>
            <a:srcRect/>
            <a:stretch>
              <a:fillRect/>
            </a:stretch>
          </p:blipFill>
          <p:spPr bwMode="auto">
            <a:xfrm>
              <a:off x="1419367" y="0"/>
              <a:ext cx="8190827" cy="7972405"/>
            </a:xfrm>
            <a:prstGeom prst="rect">
              <a:avLst/>
            </a:prstGeom>
            <a:noFill/>
          </p:spPr>
        </p:pic>
        <p:sp>
          <p:nvSpPr>
            <p:cNvPr id="9" name="Rektangel 8">
              <a:extLst>
                <a:ext uri="{FF2B5EF4-FFF2-40B4-BE49-F238E27FC236}">
                  <a16:creationId xmlns:a16="http://schemas.microsoft.com/office/drawing/2014/main" id="{3FADB443-9080-FB0A-D710-1890C3F6919D}"/>
                </a:ext>
              </a:extLst>
            </p:cNvPr>
            <p:cNvSpPr/>
            <p:nvPr/>
          </p:nvSpPr>
          <p:spPr>
            <a:xfrm>
              <a:off x="0" y="0"/>
              <a:ext cx="12192000" cy="6858000"/>
            </a:xfrm>
            <a:prstGeom prst="rect">
              <a:avLst/>
            </a:prstGeom>
            <a:solidFill>
              <a:schemeClr val="bg1">
                <a:alpha val="94687"/>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sv-SE" dirty="0"/>
            </a:p>
          </p:txBody>
        </p:sp>
      </p:grpSp>
    </p:spTree>
    <p:extLst>
      <p:ext uri="{BB962C8B-B14F-4D97-AF65-F5344CB8AC3E}">
        <p14:creationId xmlns:p14="http://schemas.microsoft.com/office/powerpoint/2010/main" val="332905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4esales.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4ediode.streamlit.app/"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Bildobjekt 4" descr="En bild som visar vatten, utomhus, flod, kropp&#10;&#10;Automatiskt genererad beskrivning">
            <a:extLst>
              <a:ext uri="{FF2B5EF4-FFF2-40B4-BE49-F238E27FC236}">
                <a16:creationId xmlns:a16="http://schemas.microsoft.com/office/drawing/2014/main" id="{DA86D364-7638-FAF8-F837-949E96E57255}"/>
              </a:ext>
            </a:extLst>
          </p:cNvPr>
          <p:cNvPicPr>
            <a:picLocks noChangeAspect="1"/>
          </p:cNvPicPr>
          <p:nvPr/>
        </p:nvPicPr>
        <p:blipFill rotWithShape="1">
          <a:blip r:embed="rId3">
            <a:alphaModFix amt="50000"/>
            <a:extLst>
              <a:ext uri="{28A0092B-C50C-407E-A947-70E740481C1C}">
                <a14:useLocalDpi xmlns:a14="http://schemas.microsoft.com/office/drawing/2010/main" val="0"/>
              </a:ext>
            </a:extLst>
          </a:blip>
          <a:srcRect t="2174"/>
          <a:stretch/>
        </p:blipFill>
        <p:spPr>
          <a:xfrm>
            <a:off x="20" y="1"/>
            <a:ext cx="12191980" cy="6857999"/>
          </a:xfrm>
          <a:prstGeom prst="rect">
            <a:avLst/>
          </a:prstGeom>
          <a:gradFill>
            <a:gsLst>
              <a:gs pos="0">
                <a:schemeClr val="accent1">
                  <a:lumMod val="5000"/>
                  <a:lumOff val="95000"/>
                </a:schemeClr>
              </a:gs>
              <a:gs pos="100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
        <p:nvSpPr>
          <p:cNvPr id="2" name="Rubrik 1">
            <a:extLst>
              <a:ext uri="{FF2B5EF4-FFF2-40B4-BE49-F238E27FC236}">
                <a16:creationId xmlns:a16="http://schemas.microsoft.com/office/drawing/2014/main" id="{E295ED62-C82F-FDAF-C173-4ED49D069567}"/>
              </a:ext>
            </a:extLst>
          </p:cNvPr>
          <p:cNvSpPr>
            <a:spLocks noGrp="1"/>
          </p:cNvSpPr>
          <p:nvPr>
            <p:ph type="title"/>
          </p:nvPr>
        </p:nvSpPr>
        <p:spPr>
          <a:xfrm>
            <a:off x="477077" y="5076273"/>
            <a:ext cx="10499035" cy="1861482"/>
          </a:xfrm>
        </p:spPr>
        <p:txBody>
          <a:bodyPr>
            <a:normAutofit fontScale="90000"/>
          </a:bodyPr>
          <a:lstStyle/>
          <a:p>
            <a:pPr algn="ctr"/>
            <a:br>
              <a:rPr lang="sv-SE" sz="8000" b="1" dirty="0">
                <a:solidFill>
                  <a:srgbClr val="0563C1"/>
                </a:solidFill>
                <a:latin typeface="Aldhabi" panose="020F0502020204030204" pitchFamily="34" charset="0"/>
                <a:cs typeface="Aldhabi" panose="020F0502020204030204" pitchFamily="34" charset="0"/>
                <a:hlinkClick r:id="rId4">
                  <a:extLst>
                    <a:ext uri="{A12FA001-AC4F-418D-AE19-62706E023703}">
                      <ahyp:hlinkClr xmlns:ahyp="http://schemas.microsoft.com/office/drawing/2018/hyperlinkcolor" val="tx"/>
                    </a:ext>
                  </a:extLst>
                </a:hlinkClick>
              </a:rPr>
            </a:br>
            <a:endParaRPr lang="sv-SE" sz="8000" b="1" dirty="0">
              <a:solidFill>
                <a:schemeClr val="bg1"/>
              </a:solidFill>
              <a:latin typeface="Aldhabi" panose="020F0502020204030204" pitchFamily="34" charset="0"/>
              <a:cs typeface="Aldhabi" panose="020F0502020204030204" pitchFamily="34" charset="0"/>
            </a:endParaRPr>
          </a:p>
        </p:txBody>
      </p:sp>
      <p:pic>
        <p:nvPicPr>
          <p:cNvPr id="4" name="Picture 4" descr="C:\Users\anders2.GOODPRINT\Desktop\4e_globe_logo.png">
            <a:extLst>
              <a:ext uri="{FF2B5EF4-FFF2-40B4-BE49-F238E27FC236}">
                <a16:creationId xmlns:a16="http://schemas.microsoft.com/office/drawing/2014/main" id="{A15A46CA-3664-7506-6B49-BF26B6320E9A}"/>
              </a:ext>
            </a:extLst>
          </p:cNvPr>
          <p:cNvPicPr>
            <a:picLocks noGrp="1" noChangeAspect="1" noChangeArrowheads="1"/>
          </p:cNvPicPr>
          <p:nvPr>
            <p:ph idx="1"/>
          </p:nvPr>
        </p:nvPicPr>
        <p:blipFill>
          <a:blip r:embed="rId5"/>
          <a:srcRect/>
          <a:stretch>
            <a:fillRect/>
          </a:stretch>
        </p:blipFill>
        <p:spPr bwMode="auto">
          <a:xfrm>
            <a:off x="3921786" y="1219003"/>
            <a:ext cx="3545886" cy="3451329"/>
          </a:xfrm>
          <a:prstGeom prst="rect">
            <a:avLst/>
          </a:prstGeom>
          <a:noFill/>
        </p:spPr>
      </p:pic>
      <p:sp>
        <p:nvSpPr>
          <p:cNvPr id="6" name="textruta 5">
            <a:extLst>
              <a:ext uri="{FF2B5EF4-FFF2-40B4-BE49-F238E27FC236}">
                <a16:creationId xmlns:a16="http://schemas.microsoft.com/office/drawing/2014/main" id="{8AE87599-714C-6C2B-786A-2430AA4121DF}"/>
              </a:ext>
            </a:extLst>
          </p:cNvPr>
          <p:cNvSpPr txBox="1"/>
          <p:nvPr/>
        </p:nvSpPr>
        <p:spPr>
          <a:xfrm>
            <a:off x="189186" y="2475186"/>
            <a:ext cx="11811302" cy="4542782"/>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2800" b="0" i="0" u="none" strike="noStrike" kern="1200" cap="none" spc="0" normalizeH="0" baseline="0" noProof="0" dirty="0">
                <a:ln>
                  <a:noFill/>
                </a:ln>
                <a:solidFill>
                  <a:srgbClr val="FFC000"/>
                </a:solidFill>
                <a:effectLst/>
                <a:uLnTx/>
                <a:uFillTx/>
                <a:latin typeface="Candara" panose="020E0502030303020204"/>
                <a:ea typeface="+mn-ea"/>
                <a:cs typeface="+mn-cs"/>
              </a:rPr>
              <a:t>                                                          </a:t>
            </a:r>
            <a:r>
              <a:rPr kumimoji="0" lang="en-US" sz="36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rPr>
              <a:t>4e Diode AB                                                      					    </a:t>
            </a:r>
            <a:endParaRPr kumimoji="0" lang="en-US" sz="20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3200" b="0" i="0" u="none" strike="noStrike" kern="1200" cap="none" spc="0" normalizeH="0" baseline="0" noProof="0" dirty="0">
              <a:ln>
                <a:noFill/>
              </a:ln>
              <a:solidFill>
                <a:prstClr val="white"/>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8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endParaRPr>
          </a:p>
          <a:p>
            <a:pPr marL="0" marR="0" lvl="0" indent="0" algn="l" defTabSz="914400" rtl="0" eaLnBrk="1" fontAlgn="auto" latinLnBrk="0" hangingPunct="1">
              <a:lnSpc>
                <a:spcPct val="90000"/>
              </a:lnSpc>
              <a:spcBef>
                <a:spcPts val="0"/>
              </a:spcBef>
              <a:spcAft>
                <a:spcPts val="1000"/>
              </a:spcAft>
              <a:buClrTx/>
              <a:buSzTx/>
              <a:buFontTx/>
              <a:buNone/>
              <a:tabLst/>
              <a:defRPr/>
            </a:pPr>
            <a:r>
              <a:rPr kumimoji="0" lang="en-US" sz="18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rPr>
              <a:t>4e.eu				      Energy Efficient End use Equipment                                                              559441-8252</a:t>
            </a:r>
          </a:p>
          <a:p>
            <a:pPr marL="0" marR="0" lvl="0" indent="0" algn="l" defTabSz="914400" rtl="0" eaLnBrk="1" fontAlgn="auto" latinLnBrk="0" hangingPunct="1">
              <a:lnSpc>
                <a:spcPct val="90000"/>
              </a:lnSpc>
              <a:spcBef>
                <a:spcPts val="0"/>
              </a:spcBef>
              <a:spcAft>
                <a:spcPts val="1000"/>
              </a:spcAft>
              <a:buClrTx/>
              <a:buSzTx/>
              <a:buFontTx/>
              <a:buNone/>
              <a:tabLst/>
              <a:defRPr/>
            </a:pPr>
            <a:endParaRPr kumimoji="0" lang="en-US" sz="1800" b="0" i="0" u="none" strike="noStrike" kern="1200" cap="none" spc="0" normalizeH="0" baseline="0" noProof="0" dirty="0">
              <a:ln>
                <a:noFill/>
              </a:ln>
              <a:solidFill>
                <a:srgbClr val="ED7D31">
                  <a:lumMod val="60000"/>
                  <a:lumOff val="40000"/>
                </a:srgbClr>
              </a:solidFill>
              <a:effectLst/>
              <a:uLnTx/>
              <a:uFillTx/>
              <a:latin typeface="Candara" panose="020E0502030303020204"/>
              <a:ea typeface="+mn-ea"/>
              <a:cs typeface="+mn-cs"/>
            </a:endParaRPr>
          </a:p>
        </p:txBody>
      </p:sp>
      <p:sp>
        <p:nvSpPr>
          <p:cNvPr id="7" name="textruta 6">
            <a:extLst>
              <a:ext uri="{FF2B5EF4-FFF2-40B4-BE49-F238E27FC236}">
                <a16:creationId xmlns:a16="http://schemas.microsoft.com/office/drawing/2014/main" id="{034F18FB-46C2-1BBB-9BDB-14E5A419F36E}"/>
              </a:ext>
            </a:extLst>
          </p:cNvPr>
          <p:cNvSpPr txBox="1"/>
          <p:nvPr/>
        </p:nvSpPr>
        <p:spPr>
          <a:xfrm>
            <a:off x="393405" y="304800"/>
            <a:ext cx="11483162" cy="590931"/>
          </a:xfrm>
          <a:prstGeom prst="rect">
            <a:avLst/>
          </a:prstGeom>
          <a:noFill/>
        </p:spPr>
        <p:txBody>
          <a:bodyPr wrap="square">
            <a:spAutoFit/>
          </a:bodyPr>
          <a:lstStyle/>
          <a:p>
            <a:pPr marL="0" marR="0" lvl="0" indent="0" algn="l" defTabSz="914400" rtl="0" eaLnBrk="1" fontAlgn="auto" latinLnBrk="0" hangingPunct="1">
              <a:lnSpc>
                <a:spcPct val="90000"/>
              </a:lnSpc>
              <a:spcBef>
                <a:spcPts val="0"/>
              </a:spcBef>
              <a:spcAft>
                <a:spcPts val="1000"/>
              </a:spcAft>
              <a:buClrTx/>
              <a:buSzTx/>
              <a:buFontTx/>
              <a:buNone/>
              <a:tabLst/>
              <a:defRPr/>
            </a:pPr>
            <a:r>
              <a:rPr lang="en-US" sz="2800" dirty="0">
                <a:solidFill>
                  <a:schemeClr val="accent1">
                    <a:lumMod val="75000"/>
                  </a:schemeClr>
                </a:solidFill>
                <a:latin typeface="Arial" panose="020B0604020202020204" pitchFamily="34" charset="0"/>
                <a:cs typeface="Arial" panose="020B0604020202020204" pitchFamily="34" charset="0"/>
              </a:rPr>
              <a:t>                               </a:t>
            </a:r>
            <a:r>
              <a:rPr lang="en-US" sz="3600" dirty="0">
                <a:solidFill>
                  <a:schemeClr val="accent1">
                    <a:lumMod val="75000"/>
                  </a:schemeClr>
                </a:solidFill>
                <a:latin typeface="Arial" panose="020B0604020202020204" pitchFamily="34" charset="0"/>
                <a:cs typeface="Arial" panose="020B0604020202020204" pitchFamily="34" charset="0"/>
              </a:rPr>
              <a:t>PROOF OF CONCEPT</a:t>
            </a:r>
            <a:endParaRPr kumimoji="0" lang="en-US" sz="3600" i="0" u="none" strike="noStrike" kern="1200" cap="none" spc="0" normalizeH="0" baseline="0" noProof="0" dirty="0">
              <a:ln>
                <a:noFill/>
              </a:ln>
              <a:solidFill>
                <a:schemeClr val="accent1">
                  <a:lumMod val="75000"/>
                </a:schemeClr>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3165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4C657A-316C-4966-9AEF-06705B57A421}"/>
              </a:ext>
            </a:extLst>
          </p:cNvPr>
          <p:cNvSpPr>
            <a:spLocks noGrp="1"/>
          </p:cNvSpPr>
          <p:nvPr>
            <p:ph type="title"/>
          </p:nvPr>
        </p:nvSpPr>
        <p:spPr>
          <a:xfrm>
            <a:off x="584767" y="381000"/>
            <a:ext cx="9144001" cy="879522"/>
          </a:xfrm>
        </p:spPr>
        <p:txBody>
          <a:bodyPr/>
          <a:lstStyle/>
          <a:p>
            <a:r>
              <a:rPr lang="en-US" sz="4400" dirty="0">
                <a:solidFill>
                  <a:schemeClr val="accent1">
                    <a:lumMod val="75000"/>
                  </a:schemeClr>
                </a:solidFill>
                <a:latin typeface="Arial" panose="020B0604020202020204" pitchFamily="34" charset="0"/>
                <a:cs typeface="Arial" panose="020B0604020202020204" pitchFamily="34" charset="0"/>
              </a:rPr>
              <a:t>             PROOF OF CONCEPT</a:t>
            </a:r>
            <a:r>
              <a:rPr lang="sv-SE" dirty="0">
                <a:solidFill>
                  <a:srgbClr val="002060"/>
                </a:solidFill>
                <a:latin typeface="Candara" panose="020E0502030303020204" pitchFamily="34" charset="0"/>
              </a:rPr>
              <a:t> </a:t>
            </a:r>
            <a:endParaRPr lang="sv-SE" sz="3600" dirty="0">
              <a:solidFill>
                <a:srgbClr val="002060"/>
              </a:solidFill>
              <a:latin typeface="Candara" panose="020E0502030303020204" pitchFamily="34" charset="0"/>
            </a:endParaRPr>
          </a:p>
        </p:txBody>
      </p:sp>
      <p:sp>
        <p:nvSpPr>
          <p:cNvPr id="3" name="Platshållare för text 2">
            <a:extLst>
              <a:ext uri="{FF2B5EF4-FFF2-40B4-BE49-F238E27FC236}">
                <a16:creationId xmlns:a16="http://schemas.microsoft.com/office/drawing/2014/main" id="{23E47138-D89C-4619-ADE3-A0D2DC6AC0B8}"/>
              </a:ext>
            </a:extLst>
          </p:cNvPr>
          <p:cNvSpPr>
            <a:spLocks noGrp="1"/>
          </p:cNvSpPr>
          <p:nvPr>
            <p:ph type="body" idx="1"/>
          </p:nvPr>
        </p:nvSpPr>
        <p:spPr>
          <a:xfrm>
            <a:off x="584767" y="871870"/>
            <a:ext cx="11022465" cy="6388466"/>
          </a:xfrm>
        </p:spPr>
        <p:txBody>
          <a:bodyPr>
            <a:noAutofit/>
          </a:bodyPr>
          <a:lstStyle/>
          <a:p>
            <a:pPr marL="0" indent="0">
              <a:lnSpc>
                <a:spcPct val="107000"/>
              </a:lnSpc>
              <a:buNone/>
            </a:pPr>
            <a:r>
              <a:rPr lang="sv-SE" sz="2000" dirty="0">
                <a:solidFill>
                  <a:schemeClr val="accent1">
                    <a:lumMod val="50000"/>
                  </a:schemeClr>
                </a:solidFill>
                <a:latin typeface="Arial" panose="020B0604020202020204" pitchFamily="34" charset="0"/>
                <a:cs typeface="Arial" panose="020B0604020202020204" pitchFamily="34" charset="0"/>
              </a:rPr>
              <a:t>                </a:t>
            </a:r>
            <a:endParaRPr lang="sv-SE" sz="2000" i="1" dirty="0">
              <a:solidFill>
                <a:schemeClr val="accent1">
                  <a:lumMod val="50000"/>
                </a:schemeClr>
              </a:solidFill>
              <a:latin typeface="Candara" panose="020E0502030303020204" pitchFamily="34" charset="0"/>
              <a:cs typeface="Arial" panose="020B0604020202020204" pitchFamily="34" charset="0"/>
            </a:endParaRPr>
          </a:p>
          <a:p>
            <a:pPr>
              <a:lnSpc>
                <a:spcPct val="107000"/>
              </a:lnSpc>
            </a:pPr>
            <a:r>
              <a:rPr lang="sv-SE" sz="1800" dirty="0">
                <a:solidFill>
                  <a:schemeClr val="accent1">
                    <a:lumMod val="50000"/>
                  </a:schemeClr>
                </a:solidFill>
                <a:latin typeface="Arial" panose="020B0604020202020204" pitchFamily="34" charset="0"/>
                <a:cs typeface="Arial" panose="020B0604020202020204" pitchFamily="34" charset="0"/>
              </a:rPr>
              <a:t>Med installation av 4e </a:t>
            </a:r>
            <a:r>
              <a:rPr lang="sv-SE" sz="1800" dirty="0" err="1">
                <a:solidFill>
                  <a:schemeClr val="accent1">
                    <a:lumMod val="50000"/>
                  </a:schemeClr>
                </a:solidFill>
                <a:latin typeface="Arial" panose="020B0604020202020204" pitchFamily="34" charset="0"/>
                <a:cs typeface="Arial" panose="020B0604020202020204" pitchFamily="34" charset="0"/>
              </a:rPr>
              <a:t>Diode</a:t>
            </a:r>
            <a:r>
              <a:rPr lang="sv-SE" sz="1800" dirty="0">
                <a:solidFill>
                  <a:schemeClr val="accent1">
                    <a:lumMod val="50000"/>
                  </a:schemeClr>
                </a:solidFill>
                <a:latin typeface="Arial" panose="020B0604020202020204" pitchFamily="34" charset="0"/>
                <a:cs typeface="Arial" panose="020B0604020202020204" pitchFamily="34" charset="0"/>
              </a:rPr>
              <a:t> LED sparar kunden 70% Elkostnad, 70% kWh och 70% CO2 </a:t>
            </a:r>
          </a:p>
          <a:p>
            <a:pPr>
              <a:lnSpc>
                <a:spcPct val="107000"/>
              </a:lnSpc>
            </a:pPr>
            <a:r>
              <a:rPr lang="sv-SE" sz="1800" dirty="0">
                <a:solidFill>
                  <a:schemeClr val="accent1">
                    <a:lumMod val="50000"/>
                  </a:schemeClr>
                </a:solidFill>
                <a:latin typeface="Arial" panose="020B0604020202020204" pitchFamily="34" charset="0"/>
                <a:cs typeface="Arial" panose="020B0604020202020204" pitchFamily="34" charset="0"/>
              </a:rPr>
              <a:t>Värderingen av bolaget med en synnerligen medioker säljinsats i Sverige är estimerad till ca 66 Mkr  </a:t>
            </a:r>
          </a:p>
          <a:p>
            <a:pPr>
              <a:lnSpc>
                <a:spcPct val="107000"/>
              </a:lnSpc>
            </a:pPr>
            <a:r>
              <a:rPr lang="sv-SE" sz="1800" dirty="0">
                <a:solidFill>
                  <a:schemeClr val="accent1">
                    <a:lumMod val="50000"/>
                  </a:schemeClr>
                </a:solidFill>
                <a:latin typeface="Arial" panose="020B0604020202020204" pitchFamily="34" charset="0"/>
                <a:cs typeface="Arial" panose="020B0604020202020204" pitchFamily="34" charset="0"/>
              </a:rPr>
              <a:t>Affärsplan, affärsmodell, go to market</a:t>
            </a:r>
          </a:p>
          <a:p>
            <a:pPr>
              <a:lnSpc>
                <a:spcPct val="107000"/>
              </a:lnSpc>
            </a:pPr>
            <a:r>
              <a:rPr lang="sv-SE" sz="1800" dirty="0">
                <a:solidFill>
                  <a:schemeClr val="accent1">
                    <a:lumMod val="50000"/>
                  </a:schemeClr>
                </a:solidFill>
                <a:latin typeface="Arial" panose="020B0604020202020204" pitchFamily="34" charset="0"/>
                <a:cs typeface="Arial" panose="020B0604020202020204" pitchFamily="34" charset="0"/>
              </a:rPr>
              <a:t>Vår finansieringsmodell innebär att kunden inte belastar sin likviditet utan istället sparar pengar varje månad (Bridge </a:t>
            </a:r>
            <a:r>
              <a:rPr lang="sv-SE" sz="1800" dirty="0" err="1">
                <a:solidFill>
                  <a:schemeClr val="accent1">
                    <a:lumMod val="50000"/>
                  </a:schemeClr>
                </a:solidFill>
                <a:latin typeface="Arial" panose="020B0604020202020204" pitchFamily="34" charset="0"/>
                <a:cs typeface="Arial" panose="020B0604020202020204" pitchFamily="34" charset="0"/>
              </a:rPr>
              <a:t>Capital</a:t>
            </a:r>
            <a:r>
              <a:rPr lang="sv-SE" sz="1800" dirty="0">
                <a:solidFill>
                  <a:schemeClr val="accent1">
                    <a:lumMod val="50000"/>
                  </a:schemeClr>
                </a:solidFill>
                <a:latin typeface="Arial" panose="020B0604020202020204" pitchFamily="34" charset="0"/>
                <a:cs typeface="Arial" panose="020B0604020202020204" pitchFamily="34" charset="0"/>
              </a:rPr>
              <a:t>)</a:t>
            </a:r>
          </a:p>
          <a:p>
            <a:pPr>
              <a:lnSpc>
                <a:spcPct val="107000"/>
              </a:lnSpc>
            </a:pPr>
            <a:r>
              <a:rPr lang="sv-SE" sz="1800" dirty="0">
                <a:solidFill>
                  <a:schemeClr val="accent1">
                    <a:lumMod val="50000"/>
                  </a:schemeClr>
                </a:solidFill>
                <a:latin typeface="Arial" panose="020B0604020202020204" pitchFamily="34" charset="0"/>
                <a:cs typeface="Arial" panose="020B0604020202020204" pitchFamily="34" charset="0"/>
              </a:rPr>
              <a:t>Enligt Energimyndigheten ska nu 20 år försäljning av kvicksilver baserade lysrör omgående ersättas     på mindre än 5 år (då gamla lysrör inte håller längre) till LED enligt EU direktiv utfärdat 2023-08-24.         Då ett gammalt lysrör börjar blinka innebär det att det drar dubbelt så mycket ström samtidigt som det blinkar vilket är skadligt både för personalens hälsa och företagets ekonomi                                                                                                                           										                     När kunden bara har blinkande lysrör kvar måste de till slut byta och då finns inga "nya" att få tag på. Kanske finns det även inget utrymme för bolagets ekonomi att utföra ett fullständigt utbyte vilket kommer att bli både problematiskt och kostsamt. Då finns 4E </a:t>
            </a:r>
            <a:r>
              <a:rPr lang="sv-SE" sz="1800" dirty="0" err="1">
                <a:solidFill>
                  <a:schemeClr val="accent1">
                    <a:lumMod val="50000"/>
                  </a:schemeClr>
                </a:solidFill>
                <a:latin typeface="Arial" panose="020B0604020202020204" pitchFamily="34" charset="0"/>
                <a:cs typeface="Arial" panose="020B0604020202020204" pitchFamily="34" charset="0"/>
              </a:rPr>
              <a:t>Diode</a:t>
            </a:r>
            <a:r>
              <a:rPr lang="sv-SE" sz="1800" dirty="0">
                <a:solidFill>
                  <a:schemeClr val="accent1">
                    <a:lumMod val="50000"/>
                  </a:schemeClr>
                </a:solidFill>
                <a:latin typeface="Arial" panose="020B0604020202020204" pitchFamily="34" charset="0"/>
                <a:cs typeface="Arial" panose="020B0604020202020204" pitchFamily="34" charset="0"/>
              </a:rPr>
              <a:t> som den mest kostnadseffektiva lösningen.                                    </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Med tanke på Energimyndighetens uttalande kommer det inte finnas tillräckligt med LED lysrör för att täcka marknadens behov. Lokaler kommer att stå utan ljus. Vi kan producera 10.000 lysrör per dygn.     4E </a:t>
            </a: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Diode</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kommer bli en global del av lösningen, dessutom kostnadsfritt för alla våra kunder!!</a:t>
            </a:r>
          </a:p>
          <a:p>
            <a:pPr marL="0" indent="0">
              <a:lnSpc>
                <a:spcPct val="107000"/>
              </a:lnSpc>
              <a:buNone/>
            </a:pPr>
            <a:endParaRPr lang="sv-SE" sz="1800" dirty="0">
              <a:solidFill>
                <a:schemeClr val="accent1">
                  <a:lumMod val="50000"/>
                </a:schemeClr>
              </a:solidFill>
              <a:latin typeface="Arial" panose="020B0604020202020204" pitchFamily="34" charset="0"/>
              <a:cs typeface="Arial" panose="020B0604020202020204" pitchFamily="34" charset="0"/>
            </a:endParaRPr>
          </a:p>
          <a:p>
            <a:pPr marL="114300" indent="0">
              <a:buNone/>
            </a:pPr>
            <a:r>
              <a:rPr lang="sv-SE" sz="1800" dirty="0">
                <a:solidFill>
                  <a:srgbClr val="002060"/>
                </a:solidFill>
                <a:latin typeface="Candara" panose="020E0502030303020204" pitchFamily="34" charset="0"/>
              </a:rPr>
              <a:t>     </a:t>
            </a:r>
          </a:p>
        </p:txBody>
      </p:sp>
      <p:pic>
        <p:nvPicPr>
          <p:cNvPr id="4" name="Picture 4" descr="C:\Users\anders2.GOODPRINT\Desktop\4e_globe_logo.png">
            <a:extLst>
              <a:ext uri="{FF2B5EF4-FFF2-40B4-BE49-F238E27FC236}">
                <a16:creationId xmlns:a16="http://schemas.microsoft.com/office/drawing/2014/main" id="{3193CFCC-05A9-4E72-BCE6-1BD575CE006A}"/>
              </a:ext>
            </a:extLst>
          </p:cNvPr>
          <p:cNvPicPr>
            <a:picLocks noChangeAspect="1" noChangeArrowheads="1"/>
          </p:cNvPicPr>
          <p:nvPr/>
        </p:nvPicPr>
        <p:blipFill>
          <a:blip r:embed="rId3"/>
          <a:srcRect/>
          <a:stretch>
            <a:fillRect/>
          </a:stretch>
        </p:blipFill>
        <p:spPr bwMode="auto">
          <a:xfrm>
            <a:off x="11002674" y="299715"/>
            <a:ext cx="900734" cy="876724"/>
          </a:xfrm>
          <a:prstGeom prst="rect">
            <a:avLst/>
          </a:prstGeom>
          <a:noFill/>
        </p:spPr>
      </p:pic>
    </p:spTree>
    <p:extLst>
      <p:ext uri="{BB962C8B-B14F-4D97-AF65-F5344CB8AC3E}">
        <p14:creationId xmlns:p14="http://schemas.microsoft.com/office/powerpoint/2010/main" val="516293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34C657A-316C-4966-9AEF-06705B57A421}"/>
              </a:ext>
            </a:extLst>
          </p:cNvPr>
          <p:cNvSpPr>
            <a:spLocks noGrp="1"/>
          </p:cNvSpPr>
          <p:nvPr>
            <p:ph type="title"/>
          </p:nvPr>
        </p:nvSpPr>
        <p:spPr>
          <a:xfrm>
            <a:off x="584767" y="381000"/>
            <a:ext cx="9144001" cy="879522"/>
          </a:xfrm>
        </p:spPr>
        <p:txBody>
          <a:bodyPr/>
          <a:lstStyle/>
          <a:p>
            <a:r>
              <a:rPr lang="en-US" sz="4400" dirty="0">
                <a:solidFill>
                  <a:schemeClr val="accent1">
                    <a:lumMod val="75000"/>
                  </a:schemeClr>
                </a:solidFill>
                <a:latin typeface="Arial" panose="020B0604020202020204" pitchFamily="34" charset="0"/>
                <a:cs typeface="Arial" panose="020B0604020202020204" pitchFamily="34" charset="0"/>
              </a:rPr>
              <a:t>             PROOF OF CONCEPT</a:t>
            </a:r>
            <a:endParaRPr lang="sv-SE" sz="3600" dirty="0">
              <a:solidFill>
                <a:srgbClr val="002060"/>
              </a:solidFill>
              <a:latin typeface="Candara" panose="020E0502030303020204" pitchFamily="34" charset="0"/>
            </a:endParaRPr>
          </a:p>
        </p:txBody>
      </p:sp>
      <p:sp>
        <p:nvSpPr>
          <p:cNvPr id="3" name="Platshållare för text 2">
            <a:extLst>
              <a:ext uri="{FF2B5EF4-FFF2-40B4-BE49-F238E27FC236}">
                <a16:creationId xmlns:a16="http://schemas.microsoft.com/office/drawing/2014/main" id="{23E47138-D89C-4619-ADE3-A0D2DC6AC0B8}"/>
              </a:ext>
            </a:extLst>
          </p:cNvPr>
          <p:cNvSpPr>
            <a:spLocks noGrp="1"/>
          </p:cNvSpPr>
          <p:nvPr>
            <p:ph type="body" idx="1"/>
          </p:nvPr>
        </p:nvSpPr>
        <p:spPr>
          <a:xfrm>
            <a:off x="584767" y="829340"/>
            <a:ext cx="11022465" cy="6430997"/>
          </a:xfrm>
        </p:spPr>
        <p:txBody>
          <a:bodyPr>
            <a:noAutofit/>
          </a:bodyPr>
          <a:lstStyle/>
          <a:p>
            <a:pPr indent="0">
              <a:lnSpc>
                <a:spcPct val="107000"/>
              </a:lnSpc>
              <a:buNone/>
            </a:pPr>
            <a:endParaRPr lang="sv-SE" sz="18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285750">
              <a:lnSpc>
                <a:spcPct val="107000"/>
              </a:lnSpc>
            </a:pP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10 argument varför våra kunder bör byta till LED kostnadsfritt </a:t>
            </a:r>
          </a:p>
          <a:p>
            <a:pPr marL="514350" indent="-285750">
              <a:lnSpc>
                <a:spcPct val="107000"/>
              </a:lnSpc>
            </a:pPr>
            <a:r>
              <a:rPr lang="sv-SE" sz="1800" kern="100" dirty="0" err="1">
                <a:solidFill>
                  <a:srgbClr val="002060"/>
                </a:solidFill>
                <a:latin typeface="Arial" panose="020B0604020202020204" pitchFamily="34" charset="0"/>
                <a:ea typeface="Aptos" panose="020B0004020202020204" pitchFamily="34" charset="0"/>
                <a:cs typeface="Times New Roman" panose="02020603050405020304" pitchFamily="18" charset="0"/>
              </a:rPr>
              <a:t>Diode</a:t>
            </a:r>
            <a:r>
              <a:rPr lang="sv-SE" sz="1800" kern="100" dirty="0">
                <a:solidFill>
                  <a:srgbClr val="002060"/>
                </a:solidFill>
                <a:latin typeface="Arial" panose="020B0604020202020204" pitchFamily="34" charset="0"/>
                <a:ea typeface="Aptos" panose="020B0004020202020204" pitchFamily="34" charset="0"/>
                <a:cs typeface="Times New Roman" panose="02020603050405020304" pitchFamily="18" charset="0"/>
              </a:rPr>
              <a:t> vs konkurrenter, </a:t>
            </a:r>
            <a:r>
              <a:rPr lang="sv-SE" sz="1800" kern="100" dirty="0" err="1">
                <a:solidFill>
                  <a:srgbClr val="002060"/>
                </a:solidFill>
                <a:latin typeface="Arial" panose="020B0604020202020204" pitchFamily="34" charset="0"/>
                <a:ea typeface="Aptos" panose="020B0004020202020204" pitchFamily="34" charset="0"/>
                <a:cs typeface="Times New Roman" panose="02020603050405020304" pitchFamily="18" charset="0"/>
              </a:rPr>
              <a:t>Breaking</a:t>
            </a:r>
            <a:r>
              <a:rPr lang="sv-SE" sz="1800" kern="100" dirty="0">
                <a:solidFill>
                  <a:srgbClr val="002060"/>
                </a:solidFill>
                <a:latin typeface="Arial" panose="020B0604020202020204" pitchFamily="34" charset="0"/>
                <a:ea typeface="Aptos" panose="020B0004020202020204" pitchFamily="34" charset="0"/>
                <a:cs typeface="Times New Roman" panose="02020603050405020304" pitchFamily="18" charset="0"/>
              </a:rPr>
              <a:t> </a:t>
            </a:r>
            <a:r>
              <a:rPr lang="sv-SE" sz="1800" kern="100" dirty="0" err="1">
                <a:solidFill>
                  <a:srgbClr val="002060"/>
                </a:solidFill>
                <a:latin typeface="Arial" panose="020B0604020202020204" pitchFamily="34" charset="0"/>
                <a:ea typeface="Aptos" panose="020B0004020202020204" pitchFamily="34" charset="0"/>
                <a:cs typeface="Times New Roman" panose="02020603050405020304" pitchFamily="18" charset="0"/>
              </a:rPr>
              <a:t>news</a:t>
            </a:r>
            <a:r>
              <a:rPr lang="sv-SE" sz="1800" kern="100" dirty="0">
                <a:solidFill>
                  <a:srgbClr val="002060"/>
                </a:solidFill>
                <a:latin typeface="Arial" panose="020B0604020202020204" pitchFamily="34" charset="0"/>
                <a:ea typeface="Aptos" panose="020B0004020202020204" pitchFamily="34" charset="0"/>
                <a:cs typeface="Times New Roman" panose="02020603050405020304" pitchFamily="18" charset="0"/>
              </a:rPr>
              <a:t>, IPO</a:t>
            </a:r>
            <a:endPar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endParaRPr>
          </a:p>
          <a:p>
            <a:pPr marL="514350" indent="-285750">
              <a:lnSpc>
                <a:spcPct val="107000"/>
              </a:lnSpc>
            </a:pP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Diode</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International, Samarbete 4E </a:t>
            </a: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Diode</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 </a:t>
            </a: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Diode</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International </a:t>
            </a:r>
            <a:r>
              <a:rPr lang="sv-SE" sz="1800" kern="100" dirty="0">
                <a:solidFill>
                  <a:srgbClr val="002060"/>
                </a:solidFill>
                <a:latin typeface="Arial" panose="020B0604020202020204" pitchFamily="34" charset="0"/>
                <a:ea typeface="Aptos" panose="020B0004020202020204" pitchFamily="34" charset="0"/>
                <a:cs typeface="Times New Roman" panose="02020603050405020304" pitchFamily="18" charset="0"/>
              </a:rPr>
              <a:t>-</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a:t>
            </a: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Straterra</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Asienprotokoll </a:t>
            </a:r>
          </a:p>
          <a:p>
            <a:pPr marL="514350" indent="-285750">
              <a:lnSpc>
                <a:spcPct val="107000"/>
              </a:lnSpc>
            </a:pP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4E har under sin marknadsundersökning utfärdat mer än 100 offerter (själv kan Lars Morberg redovisa minst 25 st</a:t>
            </a:r>
            <a:r>
              <a:rPr lang="sv-SE" sz="1800" kern="100" dirty="0">
                <a:solidFill>
                  <a:srgbClr val="002060"/>
                </a:solidFill>
                <a:latin typeface="Arial" panose="020B0604020202020204" pitchFamily="34" charset="0"/>
                <a:ea typeface="Aptos" panose="020B0004020202020204" pitchFamily="34" charset="0"/>
                <a:cs typeface="Times New Roman" panose="02020603050405020304" pitchFamily="18" charset="0"/>
              </a:rPr>
              <a:t>.</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men har aldrig bett om avslut då vi saknat kapital för att genomföra affären.                                Vår avsikt har varit att undersöka marknadens behov för att över tid kunna bygga upp en solid och trovärdig verksamhet med ett 10-årsavtal </a:t>
            </a:r>
            <a:r>
              <a:rPr lang="sv-SE" sz="1800" kern="100" dirty="0">
                <a:solidFill>
                  <a:srgbClr val="002060"/>
                </a:solidFill>
                <a:latin typeface="Arial" panose="020B0604020202020204" pitchFamily="34" charset="0"/>
                <a:ea typeface="Aptos" panose="020B0004020202020204" pitchFamily="34" charset="0"/>
                <a:cs typeface="Times New Roman" panose="02020603050405020304" pitchFamily="18" charset="0"/>
              </a:rPr>
              <a:t>och</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EU-lagen i ryggen                                                      </a:t>
            </a:r>
          </a:p>
          <a:p>
            <a:pPr marL="514350" indent="-285750">
              <a:lnSpc>
                <a:spcPct val="107000"/>
              </a:lnSpc>
            </a:pPr>
            <a:r>
              <a:rPr lang="sv-SE" sz="1800" kern="100" dirty="0">
                <a:solidFill>
                  <a:srgbClr val="002060"/>
                </a:solidFill>
                <a:latin typeface="Arial" panose="020B0604020202020204" pitchFamily="34" charset="0"/>
                <a:ea typeface="Aptos" panose="020B0004020202020204" pitchFamily="34" charset="0"/>
                <a:cs typeface="Times New Roman" panose="02020603050405020304" pitchFamily="18" charset="0"/>
              </a:rPr>
              <a:t>B</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esparingskalkyl 1000 lysrör, Butiksoffert</a:t>
            </a:r>
          </a:p>
          <a:p>
            <a:pPr marL="514350" indent="-285750">
              <a:lnSpc>
                <a:spcPct val="107000"/>
              </a:lnSpc>
            </a:pP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Diode’s</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5-stegs egna ljusskola för våra representanter borgar för en seriös framtoning på marknaden </a:t>
            </a:r>
          </a:p>
          <a:p>
            <a:pPr marL="514350" indent="-285750">
              <a:lnSpc>
                <a:spcPct val="107000"/>
              </a:lnSpc>
            </a:pP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Utvärdering av rådande situation på Sjukhus &amp; Skolor </a:t>
            </a:r>
          </a:p>
          <a:p>
            <a:pPr marL="514350" indent="-285750">
              <a:lnSpc>
                <a:spcPct val="107000"/>
              </a:lnSpc>
            </a:pPr>
            <a:r>
              <a:rPr lang="sv-SE" sz="1800" kern="100" dirty="0" err="1">
                <a:solidFill>
                  <a:srgbClr val="002060"/>
                </a:solidFill>
                <a:latin typeface="Arial" panose="020B0604020202020204" pitchFamily="34" charset="0"/>
                <a:ea typeface="Aptos" panose="020B0004020202020204" pitchFamily="34" charset="0"/>
                <a:cs typeface="Times New Roman" panose="02020603050405020304" pitchFamily="18" charset="0"/>
              </a:rPr>
              <a:t>Diode</a:t>
            </a:r>
            <a:r>
              <a:rPr lang="sv-SE" sz="1800" kern="100" dirty="0">
                <a:solidFill>
                  <a:srgbClr val="002060"/>
                </a:solidFill>
                <a:latin typeface="Arial" panose="020B0604020202020204" pitchFamily="34" charset="0"/>
                <a:ea typeface="Aptos" panose="020B0004020202020204" pitchFamily="34" charset="0"/>
                <a:cs typeface="Times New Roman" panose="02020603050405020304" pitchFamily="18" charset="0"/>
              </a:rPr>
              <a:t> besök ICA Maxi</a:t>
            </a:r>
          </a:p>
          <a:p>
            <a:pPr marL="514350" indent="-285750">
              <a:lnSpc>
                <a:spcPct val="107000"/>
              </a:lnSpc>
            </a:pP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Diode</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distribution </a:t>
            </a: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agreement</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Manilla</a:t>
            </a:r>
          </a:p>
          <a:p>
            <a:pPr marL="514350" indent="-285750">
              <a:lnSpc>
                <a:spcPct val="107000"/>
              </a:lnSpc>
            </a:pPr>
            <a:r>
              <a:rPr lang="sv-SE" sz="1800" kern="100" dirty="0">
                <a:solidFill>
                  <a:srgbClr val="002060"/>
                </a:solidFill>
                <a:latin typeface="Arial" panose="020B0604020202020204" pitchFamily="34" charset="0"/>
                <a:ea typeface="Aptos" panose="020B0004020202020204" pitchFamily="34" charset="0"/>
                <a:cs typeface="Times New Roman" panose="02020603050405020304" pitchFamily="18" charset="0"/>
              </a:rPr>
              <a:t>Volvo 2021 (Inom- och utomhusbelysning)</a:t>
            </a:r>
            <a:endPar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endParaRPr>
          </a:p>
          <a:p>
            <a:pPr indent="0">
              <a:lnSpc>
                <a:spcPct val="107000"/>
              </a:lnSpc>
              <a:buNone/>
            </a:pP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ctr">
              <a:buNone/>
            </a:pPr>
            <a:endParaRPr lang="sv-SE" sz="2000" b="1" dirty="0">
              <a:solidFill>
                <a:schemeClr val="accent1">
                  <a:lumMod val="50000"/>
                </a:schemeClr>
              </a:solidFill>
              <a:latin typeface="Candara" panose="020E0502030303020204" pitchFamily="34" charset="0"/>
            </a:endParaRPr>
          </a:p>
          <a:p>
            <a:pPr marL="114300" indent="0">
              <a:buNone/>
            </a:pPr>
            <a:r>
              <a:rPr lang="sv-SE" sz="1800" dirty="0">
                <a:solidFill>
                  <a:srgbClr val="002060"/>
                </a:solidFill>
                <a:latin typeface="Candara" panose="020E0502030303020204" pitchFamily="34" charset="0"/>
              </a:rPr>
              <a:t>     </a:t>
            </a:r>
          </a:p>
        </p:txBody>
      </p:sp>
      <p:pic>
        <p:nvPicPr>
          <p:cNvPr id="4" name="Picture 4" descr="C:\Users\anders2.GOODPRINT\Desktop\4e_globe_logo.png">
            <a:extLst>
              <a:ext uri="{FF2B5EF4-FFF2-40B4-BE49-F238E27FC236}">
                <a16:creationId xmlns:a16="http://schemas.microsoft.com/office/drawing/2014/main" id="{3193CFCC-05A9-4E72-BCE6-1BD575CE006A}"/>
              </a:ext>
            </a:extLst>
          </p:cNvPr>
          <p:cNvPicPr>
            <a:picLocks noChangeAspect="1" noChangeArrowheads="1"/>
          </p:cNvPicPr>
          <p:nvPr/>
        </p:nvPicPr>
        <p:blipFill>
          <a:blip r:embed="rId3"/>
          <a:srcRect/>
          <a:stretch>
            <a:fillRect/>
          </a:stretch>
        </p:blipFill>
        <p:spPr bwMode="auto">
          <a:xfrm>
            <a:off x="11002674" y="299715"/>
            <a:ext cx="900734" cy="876724"/>
          </a:xfrm>
          <a:prstGeom prst="rect">
            <a:avLst/>
          </a:prstGeom>
          <a:noFill/>
        </p:spPr>
      </p:pic>
    </p:spTree>
    <p:extLst>
      <p:ext uri="{BB962C8B-B14F-4D97-AF65-F5344CB8AC3E}">
        <p14:creationId xmlns:p14="http://schemas.microsoft.com/office/powerpoint/2010/main" val="3699817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23322-DF90-E917-8245-29E6546BBDC5}"/>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ADF683BE-5086-8DAC-10D1-DA3635050B0F}"/>
              </a:ext>
            </a:extLst>
          </p:cNvPr>
          <p:cNvSpPr>
            <a:spLocks noGrp="1"/>
          </p:cNvSpPr>
          <p:nvPr>
            <p:ph type="title"/>
          </p:nvPr>
        </p:nvSpPr>
        <p:spPr>
          <a:xfrm>
            <a:off x="584767" y="381000"/>
            <a:ext cx="9144001" cy="879522"/>
          </a:xfrm>
        </p:spPr>
        <p:txBody>
          <a:bodyPr/>
          <a:lstStyle/>
          <a:p>
            <a:r>
              <a:rPr lang="en-US" sz="4400" dirty="0">
                <a:solidFill>
                  <a:schemeClr val="accent1">
                    <a:lumMod val="75000"/>
                  </a:schemeClr>
                </a:solidFill>
                <a:latin typeface="Arial" panose="020B0604020202020204" pitchFamily="34" charset="0"/>
                <a:cs typeface="Arial" panose="020B0604020202020204" pitchFamily="34" charset="0"/>
              </a:rPr>
              <a:t>             PROOF OF CONCEPT</a:t>
            </a:r>
            <a:endParaRPr lang="sv-SE" sz="3600" dirty="0">
              <a:solidFill>
                <a:srgbClr val="002060"/>
              </a:solidFill>
              <a:latin typeface="Candara" panose="020E0502030303020204" pitchFamily="34" charset="0"/>
            </a:endParaRPr>
          </a:p>
        </p:txBody>
      </p:sp>
      <p:sp>
        <p:nvSpPr>
          <p:cNvPr id="3" name="Platshållare för text 2">
            <a:extLst>
              <a:ext uri="{FF2B5EF4-FFF2-40B4-BE49-F238E27FC236}">
                <a16:creationId xmlns:a16="http://schemas.microsoft.com/office/drawing/2014/main" id="{6F3146B6-C6B0-A469-B605-C0DE68C8AD5F}"/>
              </a:ext>
            </a:extLst>
          </p:cNvPr>
          <p:cNvSpPr>
            <a:spLocks noGrp="1"/>
          </p:cNvSpPr>
          <p:nvPr>
            <p:ph type="body" idx="1"/>
          </p:nvPr>
        </p:nvSpPr>
        <p:spPr>
          <a:xfrm>
            <a:off x="584767" y="829340"/>
            <a:ext cx="11022465" cy="6430997"/>
          </a:xfrm>
        </p:spPr>
        <p:txBody>
          <a:bodyPr>
            <a:noAutofit/>
          </a:bodyPr>
          <a:lstStyle/>
          <a:p>
            <a:pPr indent="0">
              <a:lnSpc>
                <a:spcPct val="107000"/>
              </a:lnSpc>
              <a:buNone/>
            </a:pPr>
            <a:endParaRPr lang="sv-SE" sz="1800" kern="100" dirty="0">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7000"/>
              </a:lnSpc>
              <a:buNone/>
            </a:pP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Strategi: 4e </a:t>
            </a: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Diode</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byter inte bara ut lysrör. Vi ingår i den gröna omställningen, inte bara i Sverige utan även inom EU. I Tyskland som exempel är vårt positiva klimatavtryck 15 ggr högre än i Sverige.</a:t>
            </a:r>
          </a:p>
          <a:p>
            <a:pPr indent="0">
              <a:lnSpc>
                <a:spcPct val="107000"/>
              </a:lnSpc>
              <a:buNone/>
            </a:pP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Dessutom har Tyskland betydligt högre elräkningar. Med 4E </a:t>
            </a: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Diode’s</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lösning innebär det dessutom        17 ggr mindre CO</a:t>
            </a:r>
            <a:r>
              <a:rPr lang="sv-SE" sz="14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2</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utsläpp. 4E har tagit fram en egen </a:t>
            </a:r>
            <a:r>
              <a:rPr lang="sv-SE" sz="1800" kern="100" dirty="0" err="1">
                <a:solidFill>
                  <a:srgbClr val="002060"/>
                </a:solidFill>
                <a:effectLst/>
                <a:latin typeface="Arial" panose="020B0604020202020204" pitchFamily="34" charset="0"/>
                <a:ea typeface="Aptos" panose="020B0004020202020204" pitchFamily="34" charset="0"/>
                <a:cs typeface="Times New Roman" panose="02020603050405020304" pitchFamily="18" charset="0"/>
              </a:rPr>
              <a:t>App</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för att enkelt kunna redovisa besparingen    för våra kunder direkt på plats.  </a:t>
            </a:r>
            <a:r>
              <a:rPr lang="sv-SE" sz="1800" u="sng"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rPr>
              <a:t>h</a:t>
            </a:r>
            <a:r>
              <a:rPr lang="sv-SE" sz="1800" kern="100" dirty="0">
                <a:solidFill>
                  <a:schemeClr val="accent1"/>
                </a:solidFill>
                <a:effectLst/>
                <a:latin typeface="Arial" panose="020B06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ttps</a:t>
            </a:r>
            <a:r>
              <a:rPr lang="sv-SE" sz="1800" kern="100" dirty="0">
                <a:solidFill>
                  <a:srgbClr val="0563C1"/>
                </a:solidFill>
                <a:effectLst/>
                <a:latin typeface="Arial" panose="020B06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://4ediode.streamlit.app/</a:t>
            </a:r>
            <a:r>
              <a:rPr lang="sv-SE" sz="1800" kern="100" dirty="0">
                <a:solidFill>
                  <a:srgbClr val="002060"/>
                </a:solidFill>
                <a:effectLst/>
                <a:latin typeface="Arial" panose="020B0604020202020204" pitchFamily="34" charset="0"/>
                <a:ea typeface="Aptos" panose="020B0004020202020204" pitchFamily="34" charset="0"/>
                <a:cs typeface="Times New Roman" panose="02020603050405020304" pitchFamily="18" charset="0"/>
              </a:rPr>
              <a:t>                                                            Europa ligger öppet för vår kostnadsfria konstruktiva lösning!</a:t>
            </a:r>
            <a:endParaRPr lang="sv-SE" sz="1800" kern="100" dirty="0">
              <a:solidFill>
                <a:schemeClr val="tx1">
                  <a:lumMod val="85000"/>
                  <a:lumOff val="15000"/>
                </a:schemeClr>
              </a:solidFill>
              <a:effectLst/>
              <a:latin typeface="Aptos" panose="020B0004020202020204" pitchFamily="34" charset="0"/>
              <a:ea typeface="Aptos" panose="020B0004020202020204" pitchFamily="34" charset="0"/>
              <a:cs typeface="Times New Roman" panose="02020603050405020304" pitchFamily="18" charset="0"/>
            </a:endParaRPr>
          </a:p>
          <a:p>
            <a:pPr marL="0" indent="0" algn="ctr">
              <a:buNone/>
            </a:pPr>
            <a:endParaRPr lang="sv-SE" sz="800" b="1" dirty="0">
              <a:solidFill>
                <a:schemeClr val="accent1">
                  <a:lumMod val="50000"/>
                </a:schemeClr>
              </a:solidFill>
              <a:latin typeface="Candara" panose="020E0502030303020204" pitchFamily="34" charset="0"/>
            </a:endParaRPr>
          </a:p>
          <a:p>
            <a:pPr marL="114300" indent="0">
              <a:buNone/>
            </a:pPr>
            <a:r>
              <a:rPr lang="sv-SE" sz="1800" dirty="0">
                <a:solidFill>
                  <a:srgbClr val="002060"/>
                </a:solidFill>
                <a:latin typeface="Candara" panose="020E0502030303020204" pitchFamily="34" charset="0"/>
              </a:rPr>
              <a:t>   </a:t>
            </a:r>
            <a:r>
              <a:rPr lang="sv-SE" sz="1800" dirty="0">
                <a:solidFill>
                  <a:srgbClr val="002060"/>
                </a:solidFill>
                <a:latin typeface="Arial" panose="020B0604020202020204" pitchFamily="34" charset="0"/>
                <a:cs typeface="Arial" panose="020B0604020202020204" pitchFamily="34" charset="0"/>
              </a:rPr>
              <a:t>Olika alternativ vid montering av LED</a:t>
            </a:r>
          </a:p>
          <a:p>
            <a:pPr marL="400050" indent="-285750"/>
            <a:r>
              <a:rPr lang="sv-SE" sz="1800" dirty="0">
                <a:solidFill>
                  <a:srgbClr val="002060"/>
                </a:solidFill>
                <a:latin typeface="Arial" panose="020B0604020202020204" pitchFamily="34" charset="0"/>
                <a:cs typeface="Arial" panose="020B0604020202020204" pitchFamily="34" charset="0"/>
              </a:rPr>
              <a:t>Kunden väljer att montera själv och tar kostnaden</a:t>
            </a:r>
          </a:p>
          <a:p>
            <a:pPr marL="400050" indent="-285750"/>
            <a:r>
              <a:rPr lang="sv-SE" sz="1800" dirty="0">
                <a:solidFill>
                  <a:srgbClr val="002060"/>
                </a:solidFill>
                <a:latin typeface="Arial" panose="020B0604020202020204" pitchFamily="34" charset="0"/>
                <a:cs typeface="Arial" panose="020B0604020202020204" pitchFamily="34" charset="0"/>
              </a:rPr>
              <a:t>Kunden väljer att använda sin egen elektriker men önskar baka in kostnaden i kalkylen för att spara likvida medel</a:t>
            </a:r>
          </a:p>
          <a:p>
            <a:pPr marL="400050" indent="-285750"/>
            <a:r>
              <a:rPr lang="sv-SE" sz="1800" dirty="0">
                <a:solidFill>
                  <a:srgbClr val="002060"/>
                </a:solidFill>
                <a:latin typeface="Arial" panose="020B0604020202020204" pitchFamily="34" charset="0"/>
                <a:cs typeface="Arial" panose="020B0604020202020204" pitchFamily="34" charset="0"/>
              </a:rPr>
              <a:t>Vi använder extern/egen elektriker och bakar in kostnaden i kalkylen</a:t>
            </a:r>
          </a:p>
          <a:p>
            <a:pPr marL="400050" indent="-285750"/>
            <a:r>
              <a:rPr lang="sv-SE" sz="1800" dirty="0">
                <a:solidFill>
                  <a:srgbClr val="002060"/>
                </a:solidFill>
                <a:latin typeface="Arial" panose="020B0604020202020204" pitchFamily="34" charset="0"/>
                <a:cs typeface="Arial" panose="020B0604020202020204" pitchFamily="34" charset="0"/>
              </a:rPr>
              <a:t>Besparing jämfört med tidigare elräkning blir ca 50% under kommande 5 år och sedan ca 70% när kunden äger sin egen utrustning då monteringen ingår i kalkylen. </a:t>
            </a:r>
          </a:p>
          <a:p>
            <a:pPr marL="400050" indent="-285750"/>
            <a:r>
              <a:rPr lang="sv-SE" sz="1800" dirty="0">
                <a:solidFill>
                  <a:srgbClr val="002060"/>
                </a:solidFill>
                <a:latin typeface="Arial" panose="020B0604020202020204" pitchFamily="34" charset="0"/>
                <a:cs typeface="Arial" panose="020B0604020202020204" pitchFamily="34" charset="0"/>
              </a:rPr>
              <a:t>7 </a:t>
            </a:r>
            <a:r>
              <a:rPr lang="sv-SE" sz="1800" dirty="0" err="1">
                <a:solidFill>
                  <a:srgbClr val="002060"/>
                </a:solidFill>
                <a:latin typeface="Arial" panose="020B0604020202020204" pitchFamily="34" charset="0"/>
                <a:cs typeface="Arial" panose="020B0604020202020204" pitchFamily="34" charset="0"/>
              </a:rPr>
              <a:t>dgr</a:t>
            </a:r>
            <a:r>
              <a:rPr lang="sv-SE" sz="1800" dirty="0">
                <a:solidFill>
                  <a:srgbClr val="002060"/>
                </a:solidFill>
                <a:latin typeface="Arial" panose="020B0604020202020204" pitchFamily="34" charset="0"/>
                <a:cs typeface="Arial" panose="020B0604020202020204" pitchFamily="34" charset="0"/>
              </a:rPr>
              <a:t> efter installation erhåller4E </a:t>
            </a:r>
            <a:r>
              <a:rPr lang="sv-SE" sz="1800" dirty="0" err="1">
                <a:solidFill>
                  <a:srgbClr val="002060"/>
                </a:solidFill>
                <a:latin typeface="Arial" panose="020B0604020202020204" pitchFamily="34" charset="0"/>
                <a:cs typeface="Arial" panose="020B0604020202020204" pitchFamily="34" charset="0"/>
              </a:rPr>
              <a:t>Diode</a:t>
            </a:r>
            <a:r>
              <a:rPr lang="sv-SE" sz="1800" dirty="0">
                <a:solidFill>
                  <a:srgbClr val="002060"/>
                </a:solidFill>
                <a:latin typeface="Arial" panose="020B0604020202020204" pitchFamily="34" charset="0"/>
                <a:cs typeface="Arial" panose="020B0604020202020204" pitchFamily="34" charset="0"/>
              </a:rPr>
              <a:t> full betalning från Bridge </a:t>
            </a:r>
            <a:r>
              <a:rPr lang="sv-SE" sz="1800" dirty="0" err="1">
                <a:solidFill>
                  <a:srgbClr val="002060"/>
                </a:solidFill>
                <a:latin typeface="Arial" panose="020B0604020202020204" pitchFamily="34" charset="0"/>
                <a:cs typeface="Arial" panose="020B0604020202020204" pitchFamily="34" charset="0"/>
              </a:rPr>
              <a:t>Capital</a:t>
            </a:r>
            <a:r>
              <a:rPr lang="sv-SE" sz="1800" dirty="0">
                <a:solidFill>
                  <a:srgbClr val="002060"/>
                </a:solidFill>
                <a:latin typeface="Arial" panose="020B0604020202020204" pitchFamily="34" charset="0"/>
                <a:cs typeface="Arial" panose="020B0604020202020204" pitchFamily="34" charset="0"/>
              </a:rPr>
              <a:t>                                                 3 veckor senare betalar vi elektriker vilket innebär ett positivt kassaflöde </a:t>
            </a:r>
          </a:p>
        </p:txBody>
      </p:sp>
      <p:pic>
        <p:nvPicPr>
          <p:cNvPr id="4" name="Picture 4" descr="C:\Users\anders2.GOODPRINT\Desktop\4e_globe_logo.png">
            <a:extLst>
              <a:ext uri="{FF2B5EF4-FFF2-40B4-BE49-F238E27FC236}">
                <a16:creationId xmlns:a16="http://schemas.microsoft.com/office/drawing/2014/main" id="{1790B882-7863-CFBA-D1A9-F609B06D4FDB}"/>
              </a:ext>
            </a:extLst>
          </p:cNvPr>
          <p:cNvPicPr>
            <a:picLocks noChangeAspect="1" noChangeArrowheads="1"/>
          </p:cNvPicPr>
          <p:nvPr/>
        </p:nvPicPr>
        <p:blipFill>
          <a:blip r:embed="rId4"/>
          <a:srcRect/>
          <a:stretch>
            <a:fillRect/>
          </a:stretch>
        </p:blipFill>
        <p:spPr bwMode="auto">
          <a:xfrm>
            <a:off x="11002674" y="299715"/>
            <a:ext cx="900734" cy="876724"/>
          </a:xfrm>
          <a:prstGeom prst="rect">
            <a:avLst/>
          </a:prstGeom>
          <a:noFill/>
        </p:spPr>
      </p:pic>
    </p:spTree>
    <p:extLst>
      <p:ext uri="{BB962C8B-B14F-4D97-AF65-F5344CB8AC3E}">
        <p14:creationId xmlns:p14="http://schemas.microsoft.com/office/powerpoint/2010/main" val="3442270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35FB9-D062-BC36-EA90-A7F2D8E350F3}"/>
            </a:ext>
          </a:extLst>
        </p:cNvPr>
        <p:cNvGrpSpPr/>
        <p:nvPr/>
      </p:nvGrpSpPr>
      <p:grpSpPr>
        <a:xfrm>
          <a:off x="0" y="0"/>
          <a:ext cx="0" cy="0"/>
          <a:chOff x="0" y="0"/>
          <a:chExt cx="0" cy="0"/>
        </a:xfrm>
      </p:grpSpPr>
      <p:sp>
        <p:nvSpPr>
          <p:cNvPr id="2" name="Rubrik 1">
            <a:extLst>
              <a:ext uri="{FF2B5EF4-FFF2-40B4-BE49-F238E27FC236}">
                <a16:creationId xmlns:a16="http://schemas.microsoft.com/office/drawing/2014/main" id="{7FC6B5E0-0C81-FBE4-AA55-DB788C4E5B4B}"/>
              </a:ext>
            </a:extLst>
          </p:cNvPr>
          <p:cNvSpPr>
            <a:spLocks noGrp="1"/>
          </p:cNvSpPr>
          <p:nvPr>
            <p:ph type="title"/>
          </p:nvPr>
        </p:nvSpPr>
        <p:spPr>
          <a:xfrm>
            <a:off x="584767" y="381000"/>
            <a:ext cx="9144001" cy="879522"/>
          </a:xfrm>
        </p:spPr>
        <p:txBody>
          <a:bodyPr/>
          <a:lstStyle/>
          <a:p>
            <a:r>
              <a:rPr lang="en-US" sz="4400" dirty="0">
                <a:solidFill>
                  <a:schemeClr val="accent1">
                    <a:lumMod val="75000"/>
                  </a:schemeClr>
                </a:solidFill>
                <a:latin typeface="Arial" panose="020B0604020202020204" pitchFamily="34" charset="0"/>
                <a:cs typeface="Arial" panose="020B0604020202020204" pitchFamily="34" charset="0"/>
              </a:rPr>
              <a:t>             PROOF OF CONCEPT</a:t>
            </a:r>
            <a:endParaRPr lang="sv-SE" sz="3600" dirty="0">
              <a:solidFill>
                <a:srgbClr val="002060"/>
              </a:solidFill>
              <a:latin typeface="Candara" panose="020E0502030303020204" pitchFamily="34" charset="0"/>
            </a:endParaRPr>
          </a:p>
        </p:txBody>
      </p:sp>
      <p:sp>
        <p:nvSpPr>
          <p:cNvPr id="3" name="Platshållare för text 2">
            <a:extLst>
              <a:ext uri="{FF2B5EF4-FFF2-40B4-BE49-F238E27FC236}">
                <a16:creationId xmlns:a16="http://schemas.microsoft.com/office/drawing/2014/main" id="{177C768E-C7BF-FE70-F15E-960DFD15F16B}"/>
              </a:ext>
            </a:extLst>
          </p:cNvPr>
          <p:cNvSpPr>
            <a:spLocks noGrp="1"/>
          </p:cNvSpPr>
          <p:nvPr>
            <p:ph type="body" idx="1"/>
          </p:nvPr>
        </p:nvSpPr>
        <p:spPr>
          <a:xfrm>
            <a:off x="584767" y="829340"/>
            <a:ext cx="11022465" cy="6430997"/>
          </a:xfrm>
        </p:spPr>
        <p:txBody>
          <a:bodyPr>
            <a:noAutofit/>
          </a:bodyPr>
          <a:lstStyle/>
          <a:p>
            <a:pPr indent="0">
              <a:lnSpc>
                <a:spcPct val="107000"/>
              </a:lnSpc>
              <a:buNone/>
            </a:pPr>
            <a:endParaRPr lang="sv-SE" sz="1800" kern="100" dirty="0">
              <a:effectLst/>
              <a:latin typeface="Aptos" panose="020B0004020202020204" pitchFamily="34" charset="0"/>
              <a:ea typeface="Aptos" panose="020B0004020202020204" pitchFamily="34" charset="0"/>
              <a:cs typeface="Times New Roman" panose="02020603050405020304" pitchFamily="18" charset="0"/>
            </a:endParaRPr>
          </a:p>
          <a:p>
            <a:pPr indent="0">
              <a:lnSpc>
                <a:spcPct val="107000"/>
              </a:lnSpc>
              <a:buNone/>
            </a:pPr>
            <a:endParaRPr lang="sv-SE" sz="1800" kern="100" dirty="0">
              <a:effectLst/>
              <a:latin typeface="Aptos" panose="020B0004020202020204" pitchFamily="34" charset="0"/>
              <a:ea typeface="Aptos" panose="020B0004020202020204" pitchFamily="34" charset="0"/>
              <a:cs typeface="Times New Roman" panose="02020603050405020304" pitchFamily="18" charset="0"/>
            </a:endParaRPr>
          </a:p>
          <a:p>
            <a:pPr>
              <a:buFont typeface="Arial" panose="020B0604020202020204" pitchFamily="34" charset="0"/>
              <a:buChar char="•"/>
            </a:pPr>
            <a:r>
              <a:rPr lang="sv-SE" sz="1800" dirty="0">
                <a:solidFill>
                  <a:srgbClr val="002060"/>
                </a:solidFill>
                <a:latin typeface="Arial" panose="020B0604020202020204" pitchFamily="34" charset="0"/>
                <a:cs typeface="Arial" panose="020B0604020202020204" pitchFamily="34" charset="0"/>
              </a:rPr>
              <a:t>4E </a:t>
            </a:r>
            <a:r>
              <a:rPr lang="sv-SE" sz="1800" dirty="0" err="1">
                <a:solidFill>
                  <a:srgbClr val="002060"/>
                </a:solidFill>
                <a:latin typeface="Arial" panose="020B0604020202020204" pitchFamily="34" charset="0"/>
                <a:cs typeface="Arial" panose="020B0604020202020204" pitchFamily="34" charset="0"/>
              </a:rPr>
              <a:t>Diode</a:t>
            </a:r>
            <a:r>
              <a:rPr lang="sv-SE" sz="1800" dirty="0">
                <a:solidFill>
                  <a:srgbClr val="002060"/>
                </a:solidFill>
                <a:latin typeface="Arial" panose="020B0604020202020204" pitchFamily="34" charset="0"/>
                <a:cs typeface="Arial" panose="020B0604020202020204" pitchFamily="34" charset="0"/>
              </a:rPr>
              <a:t> AB har idag en exklusiv Europa agentur med löfte om övriga världen förutom Filippinerna.    Det är i skrivande stund </a:t>
            </a:r>
            <a:r>
              <a:rPr lang="sv-SE" sz="1800" b="1" dirty="0">
                <a:solidFill>
                  <a:schemeClr val="accent5">
                    <a:lumMod val="50000"/>
                  </a:schemeClr>
                </a:solidFill>
                <a:latin typeface="Arial" panose="020B0604020202020204" pitchFamily="34" charset="0"/>
                <a:cs typeface="Arial" panose="020B0604020202020204" pitchFamily="34" charset="0"/>
              </a:rPr>
              <a:t>137 länder </a:t>
            </a:r>
            <a:r>
              <a:rPr lang="sv-SE" sz="1800" dirty="0">
                <a:solidFill>
                  <a:srgbClr val="002060"/>
                </a:solidFill>
                <a:latin typeface="Arial" panose="020B0604020202020204" pitchFamily="34" charset="0"/>
                <a:cs typeface="Arial" panose="020B0604020202020204" pitchFamily="34" charset="0"/>
              </a:rPr>
              <a:t>som har skrivit på avtalet om att ta bort kvicksilver från belysningen. Det innebär att vi på sikt kan ta del av 70% på den totala marknaden. Det räcker med 1/10-dels promille</a:t>
            </a:r>
          </a:p>
          <a:p>
            <a:pPr marL="0" indent="0">
              <a:buNone/>
            </a:pPr>
            <a:endParaRPr lang="sv-SE" sz="800" dirty="0">
              <a:solidFill>
                <a:srgbClr val="002060"/>
              </a:solidFill>
              <a:latin typeface="Arial" panose="020B0604020202020204" pitchFamily="34" charset="0"/>
              <a:cs typeface="Arial" panose="020B0604020202020204" pitchFamily="34" charset="0"/>
            </a:endParaRPr>
          </a:p>
          <a:p>
            <a:pPr>
              <a:buFont typeface="Arial" panose="020B0604020202020204" pitchFamily="34" charset="0"/>
              <a:buChar char="•"/>
            </a:pPr>
            <a:r>
              <a:rPr lang="sv-SE" sz="1800" dirty="0">
                <a:solidFill>
                  <a:srgbClr val="002060"/>
                </a:solidFill>
                <a:latin typeface="Arial" panose="020B0604020202020204" pitchFamily="34" charset="0"/>
                <a:cs typeface="Arial" panose="020B0604020202020204" pitchFamily="34" charset="0"/>
              </a:rPr>
              <a:t>110 länder kvarstår då EU består av 27 länder. En (1) promille av EU marknaden (2,5 Mdr) innebär för      4E </a:t>
            </a:r>
            <a:r>
              <a:rPr lang="sv-SE" sz="1800" dirty="0" err="1">
                <a:solidFill>
                  <a:srgbClr val="002060"/>
                </a:solidFill>
                <a:latin typeface="Arial" panose="020B0604020202020204" pitchFamily="34" charset="0"/>
                <a:cs typeface="Arial" panose="020B0604020202020204" pitchFamily="34" charset="0"/>
              </a:rPr>
              <a:t>Diode</a:t>
            </a:r>
            <a:r>
              <a:rPr lang="sv-SE" sz="1800" dirty="0">
                <a:solidFill>
                  <a:srgbClr val="002060"/>
                </a:solidFill>
                <a:latin typeface="Arial" panose="020B0604020202020204" pitchFamily="34" charset="0"/>
                <a:cs typeface="Arial" panose="020B0604020202020204" pitchFamily="34" charset="0"/>
              </a:rPr>
              <a:t> en omsättning på 1 Mdr kronor med en vinstmarginal på lågt räknat 25% (rapport, </a:t>
            </a:r>
            <a:r>
              <a:rPr lang="sv-SE" sz="1800" dirty="0" err="1">
                <a:solidFill>
                  <a:srgbClr val="002060"/>
                </a:solidFill>
                <a:latin typeface="Arial" panose="020B0604020202020204" pitchFamily="34" charset="0"/>
                <a:cs typeface="Arial" panose="020B0604020202020204" pitchFamily="34" charset="0"/>
              </a:rPr>
              <a:t>Fintegrity</a:t>
            </a:r>
            <a:r>
              <a:rPr lang="sv-SE" sz="1800" dirty="0">
                <a:solidFill>
                  <a:srgbClr val="002060"/>
                </a:solidFill>
                <a:latin typeface="Arial" panose="020B0604020202020204" pitchFamily="34" charset="0"/>
                <a:cs typeface="Arial" panose="020B0604020202020204" pitchFamily="34" charset="0"/>
              </a:rPr>
              <a:t>) Med börsens genomsnittliga p/e14 kan det innebära en enastående värdering över tid</a:t>
            </a:r>
            <a:br>
              <a:rPr lang="sv-SE" sz="1800" dirty="0">
                <a:solidFill>
                  <a:srgbClr val="002060"/>
                </a:solidFill>
                <a:latin typeface="Arial" panose="020B0604020202020204" pitchFamily="34" charset="0"/>
                <a:cs typeface="Arial" panose="020B0604020202020204" pitchFamily="34" charset="0"/>
              </a:rPr>
            </a:br>
            <a:endParaRPr lang="sv-SE" sz="1800" dirty="0">
              <a:solidFill>
                <a:srgbClr val="002060"/>
              </a:solidFill>
              <a:latin typeface="Arial" panose="020B0604020202020204" pitchFamily="34" charset="0"/>
              <a:cs typeface="Arial" panose="020B0604020202020204" pitchFamily="34" charset="0"/>
            </a:endParaRPr>
          </a:p>
          <a:p>
            <a:pPr>
              <a:buFont typeface="Arial" panose="020B0604020202020204" pitchFamily="34" charset="0"/>
              <a:buChar char="•"/>
            </a:pPr>
            <a:r>
              <a:rPr lang="sv-SE" sz="1800" dirty="0" err="1">
                <a:solidFill>
                  <a:srgbClr val="002060"/>
                </a:solidFill>
                <a:latin typeface="Arial" panose="020B0604020202020204" pitchFamily="34" charset="0"/>
                <a:cs typeface="Arial" panose="020B0604020202020204" pitchFamily="34" charset="0"/>
              </a:rPr>
              <a:t>Diode</a:t>
            </a:r>
            <a:r>
              <a:rPr lang="sv-SE" sz="1800" dirty="0">
                <a:solidFill>
                  <a:srgbClr val="002060"/>
                </a:solidFill>
                <a:latin typeface="Arial" panose="020B0604020202020204" pitchFamily="34" charset="0"/>
                <a:cs typeface="Arial" panose="020B0604020202020204" pitchFamily="34" charset="0"/>
              </a:rPr>
              <a:t> har i Skandinavien installerat specialbelysning i de flesta Harley Davidson butikerna med fokus på en specialbeställd spotlight med Zoomfunktion. </a:t>
            </a:r>
            <a:r>
              <a:rPr lang="sv-SE" sz="1800" dirty="0" err="1">
                <a:solidFill>
                  <a:srgbClr val="002060"/>
                </a:solidFill>
                <a:latin typeface="Arial" panose="020B0604020202020204" pitchFamily="34" charset="0"/>
                <a:cs typeface="Arial" panose="020B0604020202020204" pitchFamily="34" charset="0"/>
              </a:rPr>
              <a:t>Diode</a:t>
            </a:r>
            <a:r>
              <a:rPr lang="sv-SE" sz="1800" dirty="0">
                <a:solidFill>
                  <a:srgbClr val="002060"/>
                </a:solidFill>
                <a:latin typeface="Arial" panose="020B0604020202020204" pitchFamily="34" charset="0"/>
                <a:cs typeface="Arial" panose="020B0604020202020204" pitchFamily="34" charset="0"/>
              </a:rPr>
              <a:t> har även hjälpt Triumfglass med en speciell lampa som klarar extra låga temperaturer (-70) </a:t>
            </a:r>
            <a:br>
              <a:rPr lang="sv-SE" sz="1800" dirty="0">
                <a:solidFill>
                  <a:srgbClr val="002060"/>
                </a:solidFill>
                <a:latin typeface="Arial" panose="020B0604020202020204" pitchFamily="34" charset="0"/>
                <a:cs typeface="Arial" panose="020B0604020202020204" pitchFamily="34" charset="0"/>
              </a:rPr>
            </a:br>
            <a:endParaRPr lang="sv-SE" sz="1800" dirty="0">
              <a:solidFill>
                <a:srgbClr val="002060"/>
              </a:solidFill>
              <a:latin typeface="Arial" panose="020B0604020202020204" pitchFamily="34" charset="0"/>
              <a:cs typeface="Arial" panose="020B0604020202020204" pitchFamily="34" charset="0"/>
            </a:endParaRPr>
          </a:p>
          <a:p>
            <a:pPr>
              <a:buFont typeface="Arial" panose="020B0604020202020204" pitchFamily="34" charset="0"/>
              <a:buChar char="•"/>
            </a:pPr>
            <a:r>
              <a:rPr lang="sv-SE" sz="1800" dirty="0">
                <a:solidFill>
                  <a:srgbClr val="002060"/>
                </a:solidFill>
                <a:latin typeface="Arial" panose="020B0604020202020204" pitchFamily="34" charset="0"/>
                <a:cs typeface="Arial" panose="020B0604020202020204" pitchFamily="34" charset="0"/>
              </a:rPr>
              <a:t>I Filippinerna finns mark reserverad för att kunna bygga en egen sammansättningsfabrik för både lysrör och armaturer då "kineserna" tenderar </a:t>
            </a:r>
            <a:r>
              <a:rPr lang="sv-SE" sz="1800">
                <a:solidFill>
                  <a:srgbClr val="002060"/>
                </a:solidFill>
                <a:latin typeface="Arial" panose="020B0604020202020204" pitchFamily="34" charset="0"/>
                <a:cs typeface="Arial" panose="020B0604020202020204" pitchFamily="34" charset="0"/>
              </a:rPr>
              <a:t>att stjäla </a:t>
            </a:r>
            <a:r>
              <a:rPr lang="sv-SE" sz="1800" dirty="0">
                <a:solidFill>
                  <a:srgbClr val="002060"/>
                </a:solidFill>
                <a:latin typeface="Arial" panose="020B0604020202020204" pitchFamily="34" charset="0"/>
                <a:cs typeface="Arial" panose="020B0604020202020204" pitchFamily="34" charset="0"/>
              </a:rPr>
              <a:t>alla patent. Både </a:t>
            </a:r>
            <a:r>
              <a:rPr lang="sv-SE" sz="1800" dirty="0" err="1">
                <a:solidFill>
                  <a:srgbClr val="002060"/>
                </a:solidFill>
                <a:latin typeface="Arial" panose="020B0604020202020204" pitchFamily="34" charset="0"/>
                <a:cs typeface="Arial" panose="020B0604020202020204" pitchFamily="34" charset="0"/>
              </a:rPr>
              <a:t>Straterra</a:t>
            </a:r>
            <a:r>
              <a:rPr lang="sv-SE" sz="1800" dirty="0">
                <a:solidFill>
                  <a:srgbClr val="002060"/>
                </a:solidFill>
                <a:latin typeface="Arial" panose="020B0604020202020204" pitchFamily="34" charset="0"/>
                <a:cs typeface="Arial" panose="020B0604020202020204" pitchFamily="34" charset="0"/>
              </a:rPr>
              <a:t> </a:t>
            </a:r>
            <a:r>
              <a:rPr lang="sv-SE" sz="1800" dirty="0" err="1">
                <a:solidFill>
                  <a:srgbClr val="002060"/>
                </a:solidFill>
                <a:latin typeface="Arial" panose="020B0604020202020204" pitchFamily="34" charset="0"/>
                <a:cs typeface="Arial" panose="020B0604020202020204" pitchFamily="34" charset="0"/>
              </a:rPr>
              <a:t>Development</a:t>
            </a:r>
            <a:r>
              <a:rPr lang="sv-SE" sz="1800" dirty="0">
                <a:solidFill>
                  <a:srgbClr val="002060"/>
                </a:solidFill>
                <a:latin typeface="Arial" panose="020B0604020202020204" pitchFamily="34" charset="0"/>
                <a:cs typeface="Arial" panose="020B0604020202020204" pitchFamily="34" charset="0"/>
              </a:rPr>
              <a:t> &amp; Rockwell Land Corporation (kunder till </a:t>
            </a:r>
            <a:r>
              <a:rPr lang="sv-SE" sz="1800" dirty="0" err="1">
                <a:solidFill>
                  <a:srgbClr val="002060"/>
                </a:solidFill>
                <a:latin typeface="Arial" panose="020B0604020202020204" pitchFamily="34" charset="0"/>
                <a:cs typeface="Arial" panose="020B0604020202020204" pitchFamily="34" charset="0"/>
              </a:rPr>
              <a:t>Diode</a:t>
            </a:r>
            <a:r>
              <a:rPr lang="sv-SE" sz="1800" dirty="0">
                <a:solidFill>
                  <a:srgbClr val="002060"/>
                </a:solidFill>
                <a:latin typeface="Arial" panose="020B0604020202020204" pitchFamily="34" charset="0"/>
                <a:cs typeface="Arial" panose="020B0604020202020204" pitchFamily="34" charset="0"/>
              </a:rPr>
              <a:t>) är intressenter. (Se Rockwell Center Manilla på Youtube)</a:t>
            </a:r>
          </a:p>
          <a:p>
            <a:pPr indent="0">
              <a:lnSpc>
                <a:spcPct val="107000"/>
              </a:lnSpc>
              <a:buNone/>
            </a:pPr>
            <a:endParaRPr lang="sv-SE" sz="1800" kern="100" dirty="0">
              <a:solidFill>
                <a:srgbClr val="002060"/>
              </a:solidFill>
              <a:effectLst/>
              <a:latin typeface="Arial" panose="020B0604020202020204" pitchFamily="34" charset="0"/>
              <a:ea typeface="Aptos" panose="020B0004020202020204" pitchFamily="34" charset="0"/>
              <a:cs typeface="Arial" panose="020B0604020202020204" pitchFamily="34" charset="0"/>
            </a:endParaRPr>
          </a:p>
          <a:p>
            <a:pPr marL="0" indent="0" algn="ctr">
              <a:buNone/>
            </a:pPr>
            <a:endParaRPr lang="sv-SE" sz="2000" b="1" dirty="0">
              <a:solidFill>
                <a:schemeClr val="accent1">
                  <a:lumMod val="50000"/>
                </a:schemeClr>
              </a:solidFill>
              <a:latin typeface="Candara" panose="020E0502030303020204" pitchFamily="34" charset="0"/>
            </a:endParaRPr>
          </a:p>
          <a:p>
            <a:pPr marL="114300" indent="0">
              <a:buNone/>
            </a:pPr>
            <a:r>
              <a:rPr lang="sv-SE" sz="1800" dirty="0">
                <a:solidFill>
                  <a:srgbClr val="002060"/>
                </a:solidFill>
                <a:latin typeface="Candara" panose="020E0502030303020204" pitchFamily="34" charset="0"/>
              </a:rPr>
              <a:t>     </a:t>
            </a:r>
          </a:p>
        </p:txBody>
      </p:sp>
      <p:pic>
        <p:nvPicPr>
          <p:cNvPr id="4" name="Picture 4" descr="C:\Users\anders2.GOODPRINT\Desktop\4e_globe_logo.png">
            <a:extLst>
              <a:ext uri="{FF2B5EF4-FFF2-40B4-BE49-F238E27FC236}">
                <a16:creationId xmlns:a16="http://schemas.microsoft.com/office/drawing/2014/main" id="{CCCED52B-7A8E-F35E-2195-6F0E8422964C}"/>
              </a:ext>
            </a:extLst>
          </p:cNvPr>
          <p:cNvPicPr>
            <a:picLocks noChangeAspect="1" noChangeArrowheads="1"/>
          </p:cNvPicPr>
          <p:nvPr/>
        </p:nvPicPr>
        <p:blipFill>
          <a:blip r:embed="rId3"/>
          <a:srcRect/>
          <a:stretch>
            <a:fillRect/>
          </a:stretch>
        </p:blipFill>
        <p:spPr bwMode="auto">
          <a:xfrm>
            <a:off x="11002674" y="299715"/>
            <a:ext cx="900734" cy="876724"/>
          </a:xfrm>
          <a:prstGeom prst="rect">
            <a:avLst/>
          </a:prstGeom>
          <a:noFill/>
        </p:spPr>
      </p:pic>
    </p:spTree>
    <p:extLst>
      <p:ext uri="{BB962C8B-B14F-4D97-AF65-F5344CB8AC3E}">
        <p14:creationId xmlns:p14="http://schemas.microsoft.com/office/powerpoint/2010/main" val="142043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slow">
        <p:fade/>
      </p:transition>
    </mc:Fallback>
  </mc:AlternateContent>
</p:sld>
</file>

<file path=ppt/theme/theme1.xml><?xml version="1.0" encoding="utf-8"?>
<a:theme xmlns:a="http://schemas.openxmlformats.org/drawingml/2006/main" name="1_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4 e analysis" id="{C66D532E-577F-E448-B689-7A84A10B971E}" vid="{CF9E9800-E875-BA48-8576-9C07352E7637}"/>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TotalTime>
  <Words>1000</Words>
  <Application>Microsoft Office PowerPoint</Application>
  <PresentationFormat>Bredbild</PresentationFormat>
  <Paragraphs>73</Paragraphs>
  <Slides>5</Slides>
  <Notes>5</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5</vt:i4>
      </vt:variant>
    </vt:vector>
  </HeadingPairs>
  <TitlesOfParts>
    <vt:vector size="11" baseType="lpstr">
      <vt:lpstr>Aldhabi</vt:lpstr>
      <vt:lpstr>Aptos</vt:lpstr>
      <vt:lpstr>Arial</vt:lpstr>
      <vt:lpstr>Calibri</vt:lpstr>
      <vt:lpstr>Candara</vt:lpstr>
      <vt:lpstr>1_Office-tema</vt:lpstr>
      <vt:lpstr> </vt:lpstr>
      <vt:lpstr>             PROOF OF CONCEPT </vt:lpstr>
      <vt:lpstr>             PROOF OF CONCEPT</vt:lpstr>
      <vt:lpstr>             PROOF OF CONCEPT</vt:lpstr>
      <vt:lpstr>             PROOF OF CONCEPT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lars morberg</dc:creator>
  <cp:lastModifiedBy>lars morberg</cp:lastModifiedBy>
  <cp:revision>25</cp:revision>
  <dcterms:created xsi:type="dcterms:W3CDTF">2024-07-16T16:58:26Z</dcterms:created>
  <dcterms:modified xsi:type="dcterms:W3CDTF">2024-11-11T11:54:58Z</dcterms:modified>
</cp:coreProperties>
</file>