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1151" r:id="rId2"/>
    <p:sldId id="1152" r:id="rId3"/>
    <p:sldId id="1153" r:id="rId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1071" autoAdjust="0"/>
  </p:normalViewPr>
  <p:slideViewPr>
    <p:cSldViewPr snapToGrid="0">
      <p:cViewPr varScale="1">
        <p:scale>
          <a:sx n="60" d="100"/>
          <a:sy n="60" d="100"/>
        </p:scale>
        <p:origin x="83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CB206-7062-4BD0-807A-C71CD91C7AA0}" type="datetimeFigureOut">
              <a:rPr lang="sv-SE" smtClean="0"/>
              <a:t>2024-07-17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F2E38-959D-4E38-8239-A3F4AE24CDC9}" type="slidenum">
              <a:rPr lang="sv-SE" smtClean="0"/>
              <a:t>‹#›</a:t>
            </a:fld>
            <a:endParaRPr lang="sv-SE"/>
          </a:p>
        </p:txBody>
      </p:sp>
    </p:spTree>
    <p:extLst>
      <p:ext uri="{BB962C8B-B14F-4D97-AF65-F5344CB8AC3E}">
        <p14:creationId xmlns:p14="http://schemas.microsoft.com/office/powerpoint/2010/main" val="96816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b="1" dirty="0">
                <a:effectLst/>
              </a:rPr>
              <a:t>Kort beskrivning samt loggan</a:t>
            </a:r>
            <a:r>
              <a:rPr lang="sv-SE" dirty="0">
                <a:effectLst/>
              </a:rPr>
              <a:t>                                                                                                                                                                                                              4/e är ett Göteborgsbaserat företag som står för energieffektiviseringar och miljöförbättringar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4/e arbetar med Ekonomisk hållbarhet - Ekologisk hållbarhet - Social hållbarhet </a:t>
            </a: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4/e fokuserar på ett högt lumen/watt, vilket innebär ”mer ljus för mindre pengar                                                                                                                              4/e står för: Energy </a:t>
            </a:r>
            <a:r>
              <a:rPr lang="sv-SE" dirty="0" err="1">
                <a:effectLst/>
              </a:rPr>
              <a:t>Efficient</a:t>
            </a:r>
            <a:r>
              <a:rPr lang="sv-SE" dirty="0">
                <a:effectLst/>
              </a:rPr>
              <a:t> End </a:t>
            </a:r>
            <a:r>
              <a:rPr lang="sv-SE" dirty="0" err="1">
                <a:effectLst/>
              </a:rPr>
              <a:t>use</a:t>
            </a:r>
            <a:r>
              <a:rPr lang="sv-SE" dirty="0">
                <a:effectLst/>
              </a:rPr>
              <a:t> Equipment</a:t>
            </a:r>
          </a:p>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F82B2A-F01C-7C4B-816B-B4FC57E9A62C}"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553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VARFÖR gör vi detta?</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Essensen av vår verksamhet, vårt erbjudande och vår effekt och resultat i samhället, finns i våra Fem frågor.</a:t>
            </a:r>
          </a:p>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F82B2A-F01C-7C4B-816B-B4FC57E9A62C}"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24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VARFÖR gör vi detta?</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Essensen av vår verksamhet, vårt erbjudande och vår effekt och resultat i samhället, finns i våra Fem frågor.</a:t>
            </a:r>
          </a:p>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F82B2A-F01C-7C4B-816B-B4FC57E9A62C}"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0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E5C5A1-D36B-7D07-A066-6B7B4C7B7256}"/>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52A44807-717B-B97B-9084-CDF2083BE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CB09B0A1-BB46-5547-CB68-D99E1BD7F881}"/>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5" name="Platshållare för sidfot 4">
            <a:extLst>
              <a:ext uri="{FF2B5EF4-FFF2-40B4-BE49-F238E27FC236}">
                <a16:creationId xmlns:a16="http://schemas.microsoft.com/office/drawing/2014/main" id="{F3C313E0-0187-F7E1-DE23-455ADBDCD1C3}"/>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688DC365-0306-2C71-5479-5AFDD5937432}"/>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407339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FEB853F-42A8-E79C-B6CD-4D40135C1C6F}"/>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0CBAD507-09E1-508A-66B6-6ADE0EA2D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a:extLst>
              <a:ext uri="{FF2B5EF4-FFF2-40B4-BE49-F238E27FC236}">
                <a16:creationId xmlns:a16="http://schemas.microsoft.com/office/drawing/2014/main" id="{DF1A16FD-7C7B-2164-02E2-C7F06AD2C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071768D6-4736-C44D-D567-B05960ADA27B}"/>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6" name="Platshållare för sidfot 5">
            <a:extLst>
              <a:ext uri="{FF2B5EF4-FFF2-40B4-BE49-F238E27FC236}">
                <a16:creationId xmlns:a16="http://schemas.microsoft.com/office/drawing/2014/main" id="{344E0400-C27C-045D-7811-3B00BC0E89A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5CA4BDA-1D56-A275-FF61-4C3B08B38407}"/>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168216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1F2FAB7-4894-AD66-A8B0-DD7535E687B6}"/>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40A27EFB-EF0B-D78C-B92A-9430AE09035F}"/>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3DADAFC-B90E-B590-F7EB-A4B4272FCFFE}"/>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5" name="Platshållare för sidfot 4">
            <a:extLst>
              <a:ext uri="{FF2B5EF4-FFF2-40B4-BE49-F238E27FC236}">
                <a16:creationId xmlns:a16="http://schemas.microsoft.com/office/drawing/2014/main" id="{0BE04CB6-B9B6-F69F-4A8B-E544F584443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24CCC4F0-0A5B-D1E3-52D9-6F3F8258E312}"/>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3381843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73F3FF86-49A4-54BD-74DA-533095188934}"/>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D094B078-1930-148C-E840-DFBC013B38DD}"/>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24D4841-1F15-7B81-EA48-0B8FA42D014D}"/>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5" name="Platshållare för sidfot 4">
            <a:extLst>
              <a:ext uri="{FF2B5EF4-FFF2-40B4-BE49-F238E27FC236}">
                <a16:creationId xmlns:a16="http://schemas.microsoft.com/office/drawing/2014/main" id="{E4C1F9A9-6492-98AC-DFA3-E5033227AA51}"/>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690C43BD-32E0-56A7-B04B-5505771C20B7}"/>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2201311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mp; CONTENT">
    <p:spTree>
      <p:nvGrpSpPr>
        <p:cNvPr id="1" name=""/>
        <p:cNvGrpSpPr/>
        <p:nvPr/>
      </p:nvGrpSpPr>
      <p:grpSpPr>
        <a:xfrm>
          <a:off x="0" y="0"/>
          <a:ext cx="0" cy="0"/>
          <a:chOff x="0" y="0"/>
          <a:chExt cx="0" cy="0"/>
        </a:xfrm>
      </p:grpSpPr>
      <p:sp>
        <p:nvSpPr>
          <p:cNvPr id="2" name="Title"/>
          <p:cNvSpPr>
            <a:spLocks noGrp="1"/>
          </p:cNvSpPr>
          <p:nvPr>
            <p:ph type="title"/>
          </p:nvPr>
        </p:nvSpPr>
        <p:spPr bwMode="gray">
          <a:xfrm>
            <a:off x="540070" y="432000"/>
            <a:ext cx="11111046" cy="1080000"/>
          </a:xfrm>
        </p:spPr>
        <p:txBody>
          <a:bodyPr/>
          <a:lstStyle/>
          <a:p>
            <a:r>
              <a:rPr lang="en-US" dirty="0"/>
              <a:t>Click to edit Master title style</a:t>
            </a:r>
          </a:p>
        </p:txBody>
      </p:sp>
      <p:sp>
        <p:nvSpPr>
          <p:cNvPr id="8" name="Subtitle"/>
          <p:cNvSpPr>
            <a:spLocks noGrp="1"/>
          </p:cNvSpPr>
          <p:nvPr>
            <p:ph type="body" sz="quarter" idx="13" hasCustomPrompt="1"/>
          </p:nvPr>
        </p:nvSpPr>
        <p:spPr bwMode="gray">
          <a:xfrm>
            <a:off x="540070" y="972000"/>
            <a:ext cx="11111046" cy="540000"/>
          </a:xfrm>
        </p:spPr>
        <p:txBody>
          <a:bodyPr/>
          <a:lstStyle>
            <a:lvl1pPr marL="0" indent="0">
              <a:buNone/>
              <a:defRPr baseline="0">
                <a:solidFill>
                  <a:schemeClr val="bg1">
                    <a:lumMod val="50000"/>
                  </a:schemeClr>
                </a:solidFill>
              </a:defRPr>
            </a:lvl1pPr>
          </a:lstStyle>
          <a:p>
            <a:pPr lvl="0"/>
            <a:r>
              <a:rPr lang="en-US" dirty="0"/>
              <a:t>Enter your subtitle here</a:t>
            </a:r>
          </a:p>
        </p:txBody>
      </p:sp>
      <p:sp>
        <p:nvSpPr>
          <p:cNvPr id="3" name="Content 1"/>
          <p:cNvSpPr>
            <a:spLocks noGrp="1"/>
          </p:cNvSpPr>
          <p:nvPr>
            <p:ph sz="half" idx="1"/>
          </p:nvPr>
        </p:nvSpPr>
        <p:spPr bwMode="gray">
          <a:xfrm>
            <a:off x="540070" y="1512000"/>
            <a:ext cx="3416845" cy="429840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2"/>
          <p:cNvSpPr>
            <a:spLocks noGrp="1"/>
          </p:cNvSpPr>
          <p:nvPr>
            <p:ph sz="half" idx="14"/>
          </p:nvPr>
        </p:nvSpPr>
        <p:spPr bwMode="gray">
          <a:xfrm>
            <a:off x="4387171" y="1512000"/>
            <a:ext cx="3416845" cy="429840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3"/>
          <p:cNvSpPr>
            <a:spLocks noGrp="1"/>
          </p:cNvSpPr>
          <p:nvPr>
            <p:ph sz="half" idx="2"/>
          </p:nvPr>
        </p:nvSpPr>
        <p:spPr bwMode="gray">
          <a:xfrm>
            <a:off x="8234272" y="1512000"/>
            <a:ext cx="3416845" cy="429840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cNvSpPr>
            <a:spLocks noGrp="1"/>
          </p:cNvSpPr>
          <p:nvPr>
            <p:ph type="dt" sz="half" idx="10"/>
          </p:nvPr>
        </p:nvSpPr>
        <p:spPr bwMode="gray"/>
        <p:txBody>
          <a:bodyPr/>
          <a:lstStyle/>
          <a:p>
            <a:fld id="{43308448-C78B-4FA8-BDAB-795D4EFAE105}" type="datetime1">
              <a:rPr lang="en-US" smtClean="0"/>
              <a:t>7/17/2024</a:t>
            </a:fld>
            <a:endParaRPr lang="en-US" dirty="0"/>
          </a:p>
        </p:txBody>
      </p:sp>
      <p:sp>
        <p:nvSpPr>
          <p:cNvPr id="6" name="Footer"/>
          <p:cNvSpPr>
            <a:spLocks noGrp="1"/>
          </p:cNvSpPr>
          <p:nvPr>
            <p:ph type="ftr" sz="quarter" idx="11"/>
          </p:nvPr>
        </p:nvSpPr>
        <p:spPr bwMode="gray"/>
        <p:txBody>
          <a:bodyPr/>
          <a:lstStyle/>
          <a:p>
            <a:r>
              <a:rPr lang="en-US" dirty="0"/>
              <a:t>Presentation Title</a:t>
            </a:r>
          </a:p>
        </p:txBody>
      </p:sp>
      <p:sp>
        <p:nvSpPr>
          <p:cNvPr id="7" name="Slide Number"/>
          <p:cNvSpPr>
            <a:spLocks noGrp="1"/>
          </p:cNvSpPr>
          <p:nvPr>
            <p:ph type="sldNum" sz="quarter" idx="12"/>
          </p:nvPr>
        </p:nvSpPr>
        <p:spPr bwMode="gray"/>
        <p:txBody>
          <a:bodyPr/>
          <a:lstStyle/>
          <a:p>
            <a:fld id="{02CEFE82-39F2-4F47-8A0C-D5AB3496FA5C}" type="slidenum">
              <a:rPr lang="en-US" smtClean="0"/>
              <a:t>‹#›</a:t>
            </a:fld>
            <a:endParaRPr lang="en-US" dirty="0"/>
          </a:p>
        </p:txBody>
      </p:sp>
    </p:spTree>
    <p:extLst>
      <p:ext uri="{BB962C8B-B14F-4D97-AF65-F5344CB8AC3E}">
        <p14:creationId xmlns:p14="http://schemas.microsoft.com/office/powerpoint/2010/main" val="256445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26BD4BC-C885-CA01-1063-ADBCE9914AF7}"/>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E2EE3D91-7059-9036-6638-201096C497EF}"/>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6D63C2C-B03B-C049-E3F2-F5AA646F4DBE}"/>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5" name="Platshållare för sidfot 4">
            <a:extLst>
              <a:ext uri="{FF2B5EF4-FFF2-40B4-BE49-F238E27FC236}">
                <a16:creationId xmlns:a16="http://schemas.microsoft.com/office/drawing/2014/main" id="{04C91BA7-C7A6-1045-0DBC-DC3D7116A42E}"/>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8B76519-78F4-0D52-327B-0B50E90C7271}"/>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87165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B184621-F7AA-4D95-EF27-8224469A5709}"/>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8E5B8663-31F5-7EA1-B910-D217E85EB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BD2C82A9-C974-F6ED-4BCC-5B4043E10B20}"/>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5" name="Platshållare för sidfot 4">
            <a:extLst>
              <a:ext uri="{FF2B5EF4-FFF2-40B4-BE49-F238E27FC236}">
                <a16:creationId xmlns:a16="http://schemas.microsoft.com/office/drawing/2014/main" id="{B93C1C6D-40C3-10A6-5708-AFC7C661B89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3F04359A-C78A-C7C4-6738-EE0BD87830CF}"/>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294605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47CAFFB-D16C-BA09-AFCC-3F32DC710E57}"/>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56D0BB9-E19F-E712-9269-4FE59CFFAE70}"/>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A0FF1EA2-2C09-E056-CC5F-9AA27A622B22}"/>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A273D702-6AB9-5B68-306D-E3C85A42A094}"/>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6" name="Platshållare för sidfot 5">
            <a:extLst>
              <a:ext uri="{FF2B5EF4-FFF2-40B4-BE49-F238E27FC236}">
                <a16:creationId xmlns:a16="http://schemas.microsoft.com/office/drawing/2014/main" id="{82A26753-0A57-F808-1747-39690474D2E7}"/>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75201288-F3A5-BF2F-509B-CBE23448BAF1}"/>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107066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82E888-C655-96A8-8A36-44D6097AF624}"/>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E40627A0-CB2D-8B02-CC02-7E423A287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18F7B8A8-9C34-86FE-11A1-9CB9ED4DA0EB}"/>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18B500F8-D9F6-B568-802D-C88726E57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632F1070-FDBA-75FA-9EB8-9CD2D47AAE08}"/>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4F8CFDF1-E288-7855-7918-FB74F106510D}"/>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8" name="Platshållare för sidfot 7">
            <a:extLst>
              <a:ext uri="{FF2B5EF4-FFF2-40B4-BE49-F238E27FC236}">
                <a16:creationId xmlns:a16="http://schemas.microsoft.com/office/drawing/2014/main" id="{C5CE1E1A-4526-42E3-3FDC-A9377262916C}"/>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EE6ADEC3-F0C0-F345-ADB9-6628B7369C18}"/>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254073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0E4987D-5CFD-68A5-4C5F-E61CA276552D}"/>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3B056FD3-1CFA-1733-0849-74FEDADA1D42}"/>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4" name="Platshållare för sidfot 3">
            <a:extLst>
              <a:ext uri="{FF2B5EF4-FFF2-40B4-BE49-F238E27FC236}">
                <a16:creationId xmlns:a16="http://schemas.microsoft.com/office/drawing/2014/main" id="{EB372A6C-E48F-F28B-CF9C-57AC9025613B}"/>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19DBAFCC-1C4D-E8E3-27D8-145146C566C3}"/>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72962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0E9BE9B-D4C7-81FD-6610-904D3E8F6EF7}"/>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3" name="Platshållare för sidfot 2">
            <a:extLst>
              <a:ext uri="{FF2B5EF4-FFF2-40B4-BE49-F238E27FC236}">
                <a16:creationId xmlns:a16="http://schemas.microsoft.com/office/drawing/2014/main" id="{8283D5D0-0147-4138-5619-E9353C99C8D9}"/>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F5E74369-2AB1-3806-41CF-1E1F5403B4FA}"/>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271768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8B6F603-9A5A-C3F3-40FF-9A4BAE35B02B}"/>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824050C2-40FA-38E2-888F-FF7B81AA8C02}"/>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4" name="Platshållare för sidfot 3">
            <a:extLst>
              <a:ext uri="{FF2B5EF4-FFF2-40B4-BE49-F238E27FC236}">
                <a16:creationId xmlns:a16="http://schemas.microsoft.com/office/drawing/2014/main" id="{9754C3CB-1383-14F5-6DC3-7EB198CD4AA0}"/>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A1E06766-C6E7-BEAA-B4A0-992D9029A765}"/>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383665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E223EA9-6E83-1C8E-DC8D-F4CAD2E48292}"/>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A207DA0F-CB97-3773-050C-CDF2F7075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A60B2E4B-A791-FA19-0090-AC2C5FAA6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B04B844-A133-CC44-8E2C-5491F55B1B53}"/>
              </a:ext>
            </a:extLst>
          </p:cNvPr>
          <p:cNvSpPr>
            <a:spLocks noGrp="1"/>
          </p:cNvSpPr>
          <p:nvPr>
            <p:ph type="dt" sz="half" idx="10"/>
          </p:nvPr>
        </p:nvSpPr>
        <p:spPr/>
        <p:txBody>
          <a:bodyPr/>
          <a:lstStyle/>
          <a:p>
            <a:fld id="{6AD5183A-023A-2249-813C-3BD1A032C686}" type="datetimeFigureOut">
              <a:rPr lang="sv-SE" smtClean="0"/>
              <a:t>2024-07-17</a:t>
            </a:fld>
            <a:endParaRPr lang="sv-SE"/>
          </a:p>
        </p:txBody>
      </p:sp>
      <p:sp>
        <p:nvSpPr>
          <p:cNvPr id="6" name="Platshållare för sidfot 5">
            <a:extLst>
              <a:ext uri="{FF2B5EF4-FFF2-40B4-BE49-F238E27FC236}">
                <a16:creationId xmlns:a16="http://schemas.microsoft.com/office/drawing/2014/main" id="{66407BFE-B8BC-8A3C-20BC-93173F6909FC}"/>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641F5A12-C4EB-5886-57CD-2D4D48CD14D8}"/>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97666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14DB8DB7-AD3E-56AE-52B6-980F884E5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E201DA3C-E0D0-19D0-2ABA-C5F8C39CE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69C5C565-5A9B-D7E1-9C58-C47A2C5E6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5183A-023A-2249-813C-3BD1A032C686}" type="datetimeFigureOut">
              <a:rPr lang="sv-SE" smtClean="0"/>
              <a:t>2024-07-17</a:t>
            </a:fld>
            <a:endParaRPr lang="sv-SE"/>
          </a:p>
        </p:txBody>
      </p:sp>
      <p:sp>
        <p:nvSpPr>
          <p:cNvPr id="5" name="Platshållare för sidfot 4">
            <a:extLst>
              <a:ext uri="{FF2B5EF4-FFF2-40B4-BE49-F238E27FC236}">
                <a16:creationId xmlns:a16="http://schemas.microsoft.com/office/drawing/2014/main" id="{AF9BE672-5C7A-BC79-4066-CCA193278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EE7D7103-2ABA-77F0-A25F-50C6A136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CF967-85D3-6D4B-A2D0-B16FE7251E2F}" type="slidenum">
              <a:rPr lang="sv-SE" smtClean="0"/>
              <a:t>‹#›</a:t>
            </a:fld>
            <a:endParaRPr lang="sv-SE"/>
          </a:p>
        </p:txBody>
      </p:sp>
      <p:grpSp>
        <p:nvGrpSpPr>
          <p:cNvPr id="7" name="Grupp 6">
            <a:extLst>
              <a:ext uri="{FF2B5EF4-FFF2-40B4-BE49-F238E27FC236}">
                <a16:creationId xmlns:a16="http://schemas.microsoft.com/office/drawing/2014/main" id="{9521A08D-E087-EFE3-4396-845DC81275D1}"/>
              </a:ext>
            </a:extLst>
          </p:cNvPr>
          <p:cNvGrpSpPr/>
          <p:nvPr userDrawn="1"/>
        </p:nvGrpSpPr>
        <p:grpSpPr>
          <a:xfrm>
            <a:off x="0" y="0"/>
            <a:ext cx="12192000" cy="7972405"/>
            <a:chOff x="0" y="0"/>
            <a:chExt cx="12192000" cy="7972405"/>
          </a:xfrm>
        </p:grpSpPr>
        <p:pic>
          <p:nvPicPr>
            <p:cNvPr id="8" name="Picture 4" descr="C:\Users\anders2.GOODPRINT\Desktop\4e_globe_logo.png">
              <a:extLst>
                <a:ext uri="{FF2B5EF4-FFF2-40B4-BE49-F238E27FC236}">
                  <a16:creationId xmlns:a16="http://schemas.microsoft.com/office/drawing/2014/main" id="{8EF03722-29E9-C00A-9F74-2837EB93F950}"/>
                </a:ext>
              </a:extLst>
            </p:cNvPr>
            <p:cNvPicPr>
              <a:picLocks noChangeAspect="1" noChangeArrowheads="1"/>
            </p:cNvPicPr>
            <p:nvPr/>
          </p:nvPicPr>
          <p:blipFill>
            <a:blip r:embed="rId15"/>
            <a:srcRect/>
            <a:stretch>
              <a:fillRect/>
            </a:stretch>
          </p:blipFill>
          <p:spPr bwMode="auto">
            <a:xfrm>
              <a:off x="1419367" y="0"/>
              <a:ext cx="8190827" cy="7972405"/>
            </a:xfrm>
            <a:prstGeom prst="rect">
              <a:avLst/>
            </a:prstGeom>
            <a:noFill/>
          </p:spPr>
        </p:pic>
        <p:sp>
          <p:nvSpPr>
            <p:cNvPr id="9" name="Rektangel 8">
              <a:extLst>
                <a:ext uri="{FF2B5EF4-FFF2-40B4-BE49-F238E27FC236}">
                  <a16:creationId xmlns:a16="http://schemas.microsoft.com/office/drawing/2014/main" id="{3FADB443-9080-FB0A-D710-1890C3F6919D}"/>
                </a:ext>
              </a:extLst>
            </p:cNvPr>
            <p:cNvSpPr/>
            <p:nvPr/>
          </p:nvSpPr>
          <p:spPr>
            <a:xfrm>
              <a:off x="0" y="0"/>
              <a:ext cx="12192000" cy="6858000"/>
            </a:xfrm>
            <a:prstGeom prst="rect">
              <a:avLst/>
            </a:prstGeom>
            <a:solidFill>
              <a:schemeClr val="bg1">
                <a:alpha val="9468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Tree>
    <p:extLst>
      <p:ext uri="{BB962C8B-B14F-4D97-AF65-F5344CB8AC3E}">
        <p14:creationId xmlns:p14="http://schemas.microsoft.com/office/powerpoint/2010/main" val="332905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4esale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En bild som visar vatten, utomhus, flod, kropp&#10;&#10;Automatiskt genererad beskrivning">
            <a:extLst>
              <a:ext uri="{FF2B5EF4-FFF2-40B4-BE49-F238E27FC236}">
                <a16:creationId xmlns:a16="http://schemas.microsoft.com/office/drawing/2014/main" id="{DA86D364-7638-FAF8-F837-949E96E57255}"/>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2174"/>
          <a:stretch/>
        </p:blipFill>
        <p:spPr>
          <a:xfrm>
            <a:off x="20" y="1"/>
            <a:ext cx="12191980" cy="6857999"/>
          </a:xfrm>
          <a:prstGeom prst="rect">
            <a:avLst/>
          </a:prstGeom>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ubrik 1">
            <a:extLst>
              <a:ext uri="{FF2B5EF4-FFF2-40B4-BE49-F238E27FC236}">
                <a16:creationId xmlns:a16="http://schemas.microsoft.com/office/drawing/2014/main" id="{E295ED62-C82F-FDAF-C173-4ED49D069567}"/>
              </a:ext>
            </a:extLst>
          </p:cNvPr>
          <p:cNvSpPr>
            <a:spLocks noGrp="1"/>
          </p:cNvSpPr>
          <p:nvPr>
            <p:ph type="title"/>
          </p:nvPr>
        </p:nvSpPr>
        <p:spPr>
          <a:xfrm>
            <a:off x="477077" y="5076273"/>
            <a:ext cx="10499035" cy="1861482"/>
          </a:xfrm>
        </p:spPr>
        <p:txBody>
          <a:bodyPr>
            <a:normAutofit fontScale="90000"/>
          </a:bodyPr>
          <a:lstStyle/>
          <a:p>
            <a:pPr algn="ctr"/>
            <a:br>
              <a:rPr lang="sv-SE" sz="8000" b="1" dirty="0">
                <a:solidFill>
                  <a:srgbClr val="0563C1"/>
                </a:solidFill>
                <a:latin typeface="Aldhabi" panose="020F0502020204030204" pitchFamily="34" charset="0"/>
                <a:cs typeface="Aldhabi" panose="020F0502020204030204" pitchFamily="34" charset="0"/>
                <a:hlinkClick r:id="rId4">
                  <a:extLst>
                    <a:ext uri="{A12FA001-AC4F-418D-AE19-62706E023703}">
                      <ahyp:hlinkClr xmlns:ahyp="http://schemas.microsoft.com/office/drawing/2018/hyperlinkcolor" val="tx"/>
                    </a:ext>
                  </a:extLst>
                </a:hlinkClick>
              </a:rPr>
            </a:br>
            <a:endParaRPr lang="sv-SE" sz="8000" b="1" dirty="0">
              <a:solidFill>
                <a:schemeClr val="bg1"/>
              </a:solidFill>
              <a:latin typeface="Aldhabi" panose="020F0502020204030204" pitchFamily="34" charset="0"/>
              <a:cs typeface="Aldhabi" panose="020F0502020204030204" pitchFamily="34" charset="0"/>
            </a:endParaRPr>
          </a:p>
        </p:txBody>
      </p:sp>
      <p:pic>
        <p:nvPicPr>
          <p:cNvPr id="4" name="Picture 4" descr="C:\Users\anders2.GOODPRINT\Desktop\4e_globe_logo.png">
            <a:extLst>
              <a:ext uri="{FF2B5EF4-FFF2-40B4-BE49-F238E27FC236}">
                <a16:creationId xmlns:a16="http://schemas.microsoft.com/office/drawing/2014/main" id="{A15A46CA-3664-7506-6B49-BF26B6320E9A}"/>
              </a:ext>
            </a:extLst>
          </p:cNvPr>
          <p:cNvPicPr>
            <a:picLocks noGrp="1" noChangeAspect="1" noChangeArrowheads="1"/>
          </p:cNvPicPr>
          <p:nvPr>
            <p:ph idx="1"/>
          </p:nvPr>
        </p:nvPicPr>
        <p:blipFill>
          <a:blip r:embed="rId5"/>
          <a:srcRect/>
          <a:stretch>
            <a:fillRect/>
          </a:stretch>
        </p:blipFill>
        <p:spPr bwMode="auto">
          <a:xfrm>
            <a:off x="3921786" y="1219003"/>
            <a:ext cx="3545886" cy="3451329"/>
          </a:xfrm>
          <a:prstGeom prst="rect">
            <a:avLst/>
          </a:prstGeom>
          <a:noFill/>
        </p:spPr>
      </p:pic>
      <p:sp>
        <p:nvSpPr>
          <p:cNvPr id="6" name="textruta 5">
            <a:extLst>
              <a:ext uri="{FF2B5EF4-FFF2-40B4-BE49-F238E27FC236}">
                <a16:creationId xmlns:a16="http://schemas.microsoft.com/office/drawing/2014/main" id="{8AE87599-714C-6C2B-786A-2430AA4121DF}"/>
              </a:ext>
            </a:extLst>
          </p:cNvPr>
          <p:cNvSpPr txBox="1"/>
          <p:nvPr/>
        </p:nvSpPr>
        <p:spPr>
          <a:xfrm>
            <a:off x="189186" y="2475186"/>
            <a:ext cx="11811302" cy="454278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Candara" panose="020E0502030303020204"/>
                <a:ea typeface="+mn-ea"/>
                <a:cs typeface="+mn-cs"/>
              </a:rPr>
              <a:t>                                                          </a:t>
            </a:r>
            <a:r>
              <a:rPr kumimoji="0" lang="en-US" sz="36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rPr>
              <a:t>4e Diode AB                                                      					    </a:t>
            </a:r>
            <a:endParaRPr kumimoji="0" lang="en-US" sz="20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8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18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rPr>
              <a:t>4e.eu				      Energy Efficient End use Equipment                                                              559441-8252</a:t>
            </a: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endParaRPr>
          </a:p>
        </p:txBody>
      </p:sp>
      <p:sp>
        <p:nvSpPr>
          <p:cNvPr id="7" name="textruta 6">
            <a:extLst>
              <a:ext uri="{FF2B5EF4-FFF2-40B4-BE49-F238E27FC236}">
                <a16:creationId xmlns:a16="http://schemas.microsoft.com/office/drawing/2014/main" id="{034F18FB-46C2-1BBB-9BDB-14E5A419F36E}"/>
              </a:ext>
            </a:extLst>
          </p:cNvPr>
          <p:cNvSpPr txBox="1"/>
          <p:nvPr/>
        </p:nvSpPr>
        <p:spPr>
          <a:xfrm>
            <a:off x="393405" y="304800"/>
            <a:ext cx="11483162" cy="480131"/>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lang="en-US" sz="2800" dirty="0">
                <a:solidFill>
                  <a:schemeClr val="accent1">
                    <a:lumMod val="75000"/>
                  </a:schemeClr>
                </a:solidFill>
                <a:latin typeface="Arial" panose="020B0604020202020204" pitchFamily="34" charset="0"/>
                <a:cs typeface="Arial" panose="020B0604020202020204" pitchFamily="34" charset="0"/>
              </a:rPr>
              <a:t>   </a:t>
            </a:r>
            <a:r>
              <a:rPr lang="en-US" sz="2800" dirty="0" err="1">
                <a:solidFill>
                  <a:schemeClr val="accent1">
                    <a:lumMod val="75000"/>
                  </a:schemeClr>
                </a:solidFill>
                <a:latin typeface="Arial" panose="020B0604020202020204" pitchFamily="34" charset="0"/>
                <a:cs typeface="Arial" panose="020B0604020202020204" pitchFamily="34" charset="0"/>
              </a:rPr>
              <a:t>Varför</a:t>
            </a:r>
            <a:r>
              <a:rPr lang="en-US" sz="2800" dirty="0">
                <a:solidFill>
                  <a:schemeClr val="accent1">
                    <a:lumMod val="75000"/>
                  </a:schemeClr>
                </a:solidFill>
                <a:latin typeface="Arial" panose="020B0604020202020204" pitchFamily="34" charset="0"/>
                <a:cs typeface="Arial" panose="020B0604020202020204" pitchFamily="34" charset="0"/>
              </a:rPr>
              <a:t> </a:t>
            </a:r>
            <a:r>
              <a:rPr lang="en-US" sz="2800" dirty="0" err="1">
                <a:solidFill>
                  <a:schemeClr val="accent1">
                    <a:lumMod val="75000"/>
                  </a:schemeClr>
                </a:solidFill>
                <a:latin typeface="Arial" panose="020B0604020202020204" pitchFamily="34" charset="0"/>
                <a:cs typeface="Arial" panose="020B0604020202020204" pitchFamily="34" charset="0"/>
              </a:rPr>
              <a:t>måste</a:t>
            </a:r>
            <a:r>
              <a:rPr lang="en-US" sz="2800" dirty="0">
                <a:solidFill>
                  <a:schemeClr val="accent1">
                    <a:lumMod val="75000"/>
                  </a:schemeClr>
                </a:solidFill>
                <a:latin typeface="Arial" panose="020B0604020202020204" pitchFamily="34" charset="0"/>
                <a:cs typeface="Arial" panose="020B0604020202020204" pitchFamily="34" charset="0"/>
              </a:rPr>
              <a:t> vi </a:t>
            </a:r>
            <a:r>
              <a:rPr lang="en-US" sz="2800" dirty="0" err="1">
                <a:solidFill>
                  <a:schemeClr val="accent1">
                    <a:lumMod val="75000"/>
                  </a:schemeClr>
                </a:solidFill>
                <a:latin typeface="Arial" panose="020B0604020202020204" pitchFamily="34" charset="0"/>
                <a:cs typeface="Arial" panose="020B0604020202020204" pitchFamily="34" charset="0"/>
              </a:rPr>
              <a:t>byta</a:t>
            </a:r>
            <a:r>
              <a:rPr lang="en-US" sz="2800" dirty="0">
                <a:solidFill>
                  <a:schemeClr val="accent1">
                    <a:lumMod val="75000"/>
                  </a:schemeClr>
                </a:solidFill>
                <a:latin typeface="Arial" panose="020B0604020202020204" pitchFamily="34" charset="0"/>
                <a:cs typeface="Arial" panose="020B0604020202020204" pitchFamily="34" charset="0"/>
              </a:rPr>
              <a:t> </a:t>
            </a:r>
            <a:r>
              <a:rPr lang="en-US" sz="2800" dirty="0" err="1">
                <a:solidFill>
                  <a:schemeClr val="accent1">
                    <a:lumMod val="75000"/>
                  </a:schemeClr>
                </a:solidFill>
                <a:latin typeface="Arial" panose="020B0604020202020204" pitchFamily="34" charset="0"/>
                <a:cs typeface="Arial" panose="020B0604020202020204" pitchFamily="34" charset="0"/>
              </a:rPr>
              <a:t>ut</a:t>
            </a:r>
            <a:r>
              <a:rPr lang="en-US" sz="2800" dirty="0">
                <a:solidFill>
                  <a:schemeClr val="accent1">
                    <a:lumMod val="75000"/>
                  </a:schemeClr>
                </a:solidFill>
                <a:latin typeface="Arial" panose="020B0604020202020204" pitchFamily="34" charset="0"/>
                <a:cs typeface="Arial" panose="020B0604020202020204" pitchFamily="34" charset="0"/>
              </a:rPr>
              <a:t> </a:t>
            </a:r>
            <a:r>
              <a:rPr lang="en-US" sz="2800" dirty="0" err="1">
                <a:solidFill>
                  <a:schemeClr val="accent1">
                    <a:lumMod val="75000"/>
                  </a:schemeClr>
                </a:solidFill>
                <a:latin typeface="Arial" panose="020B0604020202020204" pitchFamily="34" charset="0"/>
                <a:cs typeface="Arial" panose="020B0604020202020204" pitchFamily="34" charset="0"/>
              </a:rPr>
              <a:t>giftiga</a:t>
            </a:r>
            <a:r>
              <a:rPr lang="en-US" sz="2800" dirty="0">
                <a:solidFill>
                  <a:schemeClr val="accent1">
                    <a:lumMod val="75000"/>
                  </a:schemeClr>
                </a:solidFill>
                <a:latin typeface="Arial" panose="020B0604020202020204" pitchFamily="34" charset="0"/>
                <a:cs typeface="Arial" panose="020B0604020202020204" pitchFamily="34" charset="0"/>
              </a:rPr>
              <a:t> </a:t>
            </a:r>
            <a:r>
              <a:rPr lang="en-US" sz="2800" dirty="0" err="1">
                <a:solidFill>
                  <a:schemeClr val="accent1">
                    <a:lumMod val="75000"/>
                  </a:schemeClr>
                </a:solidFill>
                <a:latin typeface="Arial" panose="020B0604020202020204" pitchFamily="34" charset="0"/>
                <a:cs typeface="Arial" panose="020B0604020202020204" pitchFamily="34" charset="0"/>
              </a:rPr>
              <a:t>kvicksilverlysrör</a:t>
            </a:r>
            <a:r>
              <a:rPr lang="en-US" sz="2800" dirty="0">
                <a:solidFill>
                  <a:schemeClr val="accent1">
                    <a:lumMod val="75000"/>
                  </a:schemeClr>
                </a:solidFill>
                <a:latin typeface="Arial" panose="020B0604020202020204" pitchFamily="34" charset="0"/>
                <a:cs typeface="Arial" panose="020B0604020202020204" pitchFamily="34" charset="0"/>
              </a:rPr>
              <a:t> mot </a:t>
            </a:r>
            <a:r>
              <a:rPr lang="en-US" sz="2800" dirty="0" err="1">
                <a:solidFill>
                  <a:schemeClr val="accent1">
                    <a:lumMod val="75000"/>
                  </a:schemeClr>
                </a:solidFill>
                <a:latin typeface="Arial" panose="020B0604020202020204" pitchFamily="34" charset="0"/>
                <a:cs typeface="Arial" panose="020B0604020202020204" pitchFamily="34" charset="0"/>
              </a:rPr>
              <a:t>högeffektiv</a:t>
            </a:r>
            <a:r>
              <a:rPr lang="en-US" sz="2800" dirty="0">
                <a:solidFill>
                  <a:schemeClr val="accent1">
                    <a:lumMod val="75000"/>
                  </a:schemeClr>
                </a:solidFill>
                <a:latin typeface="Arial" panose="020B0604020202020204" pitchFamily="34" charset="0"/>
                <a:cs typeface="Arial" panose="020B0604020202020204" pitchFamily="34" charset="0"/>
              </a:rPr>
              <a:t> LED? </a:t>
            </a:r>
            <a:r>
              <a:rPr kumimoji="0" lang="en-US" sz="280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6316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4C657A-316C-4966-9AEF-06705B57A421}"/>
              </a:ext>
            </a:extLst>
          </p:cNvPr>
          <p:cNvSpPr>
            <a:spLocks noGrp="1"/>
          </p:cNvSpPr>
          <p:nvPr>
            <p:ph type="title"/>
          </p:nvPr>
        </p:nvSpPr>
        <p:spPr>
          <a:xfrm>
            <a:off x="584767" y="381000"/>
            <a:ext cx="9144001" cy="879522"/>
          </a:xfrm>
        </p:spPr>
        <p:txBody>
          <a:bodyPr/>
          <a:lstStyle/>
          <a:p>
            <a:r>
              <a:rPr lang="sv-SE" dirty="0">
                <a:solidFill>
                  <a:srgbClr val="002060"/>
                </a:solidFill>
                <a:latin typeface="Candara" panose="020E0502030303020204" pitchFamily="34" charset="0"/>
              </a:rPr>
              <a:t> </a:t>
            </a:r>
            <a:r>
              <a:rPr lang="sv-SE" sz="4000" dirty="0">
                <a:solidFill>
                  <a:srgbClr val="002060"/>
                </a:solidFill>
                <a:latin typeface="Candara" panose="020E0502030303020204" pitchFamily="34" charset="0"/>
              </a:rPr>
              <a:t>10</a:t>
            </a:r>
            <a:r>
              <a:rPr lang="sv-SE" sz="3600" dirty="0">
                <a:solidFill>
                  <a:srgbClr val="002060"/>
                </a:solidFill>
                <a:latin typeface="Candara" panose="020E0502030303020204" pitchFamily="34" charset="0"/>
              </a:rPr>
              <a:t> argument för att byta till högeffektiv LED</a:t>
            </a:r>
          </a:p>
        </p:txBody>
      </p:sp>
      <p:sp>
        <p:nvSpPr>
          <p:cNvPr id="3" name="Platshållare för text 2">
            <a:extLst>
              <a:ext uri="{FF2B5EF4-FFF2-40B4-BE49-F238E27FC236}">
                <a16:creationId xmlns:a16="http://schemas.microsoft.com/office/drawing/2014/main" id="{23E47138-D89C-4619-ADE3-A0D2DC6AC0B8}"/>
              </a:ext>
            </a:extLst>
          </p:cNvPr>
          <p:cNvSpPr>
            <a:spLocks noGrp="1"/>
          </p:cNvSpPr>
          <p:nvPr>
            <p:ph type="body" idx="1"/>
          </p:nvPr>
        </p:nvSpPr>
        <p:spPr>
          <a:xfrm>
            <a:off x="584767" y="1477926"/>
            <a:ext cx="11022465" cy="5782410"/>
          </a:xfrm>
        </p:spPr>
        <p:txBody>
          <a:bodyPr>
            <a:noAutofit/>
          </a:bodyPr>
          <a:lstStyle/>
          <a:p>
            <a:pPr>
              <a:lnSpc>
                <a:spcPct val="107000"/>
              </a:lnSpc>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Enligt EU-lag får inga lysrör med miljöfarligt kvicksilver sättas ut på marknaden efter 230824. </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buNone/>
            </a:pPr>
            <a:endParaRPr lang="sv-SE" sz="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endParaRPr>
          </a:p>
          <a:p>
            <a:pPr>
              <a:lnSpc>
                <a:spcPct val="107000"/>
              </a:lnSpc>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När de gamla lysrören slutar att fungera, kommer det inte finnas nya att få tag på. </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buNone/>
            </a:pPr>
            <a:endParaRPr lang="sv-SE" sz="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endParaRPr>
          </a:p>
          <a:p>
            <a:pPr>
              <a:lnSpc>
                <a:spcPct val="107000"/>
              </a:lnSpc>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När ett lysrör börjar blinka drar det dubbelt så mycket ström. Ju längre man väntar med </a:t>
            </a:r>
            <a:r>
              <a:rPr lang="sv-SE" sz="1800" b="1" kern="100" dirty="0">
                <a:solidFill>
                  <a:schemeClr val="tx1">
                    <a:lumMod val="85000"/>
                    <a:lumOff val="15000"/>
                  </a:schemeClr>
                </a:solidFill>
                <a:latin typeface="Arial" panose="020B0604020202020204" pitchFamily="34" charset="0"/>
                <a:ea typeface="Aptos" panose="020B0004020202020204" pitchFamily="34" charset="0"/>
                <a:cs typeface="Times New Roman" panose="02020603050405020304" pitchFamily="18" charset="0"/>
              </a:rPr>
              <a:t>bytet</a:t>
            </a: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 desto högre blir elräkningarna. En riktigt dålig affär som varje företagsledare lätt kan</a:t>
            </a:r>
            <a:r>
              <a:rPr lang="sv-SE" sz="1800" b="1" kern="100" dirty="0">
                <a:solidFill>
                  <a:schemeClr val="tx1">
                    <a:lumMod val="85000"/>
                    <a:lumOff val="15000"/>
                  </a:schemeClr>
                </a:solidFill>
                <a:latin typeface="Arial" panose="020B0604020202020204" pitchFamily="34" charset="0"/>
                <a:ea typeface="Aptos" panose="020B0004020202020204" pitchFamily="34" charset="0"/>
                <a:cs typeface="Times New Roman" panose="02020603050405020304" pitchFamily="18" charset="0"/>
              </a:rPr>
              <a:t> förhindra.</a:t>
            </a: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 </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buNone/>
            </a:pPr>
            <a:endParaRPr lang="sv-SE" sz="800" b="1" dirty="0">
              <a:solidFill>
                <a:schemeClr val="tx1">
                  <a:lumMod val="85000"/>
                  <a:lumOff val="15000"/>
                </a:schemeClr>
              </a:solidFill>
              <a:effectLst/>
              <a:latin typeface="Arial" panose="020B0604020202020204" pitchFamily="34" charset="0"/>
              <a:ea typeface="Aptos" panose="020B0004020202020204" pitchFamily="34" charset="0"/>
            </a:endParaRPr>
          </a:p>
          <a:p>
            <a:pPr>
              <a:lnSpc>
                <a:spcPct val="107000"/>
              </a:lnSpc>
            </a:pPr>
            <a:r>
              <a:rPr lang="sv-SE" sz="1800" b="1" dirty="0">
                <a:solidFill>
                  <a:schemeClr val="tx1">
                    <a:lumMod val="85000"/>
                    <a:lumOff val="15000"/>
                  </a:schemeClr>
                </a:solidFill>
                <a:effectLst/>
                <a:latin typeface="Arial" panose="020B0604020202020204" pitchFamily="34" charset="0"/>
                <a:ea typeface="Aptos" panose="020B0004020202020204" pitchFamily="34" charset="0"/>
              </a:rPr>
              <a:t>Enligt Energimyndigheten kommer många lokaler i framtiden att </a:t>
            </a:r>
            <a:r>
              <a:rPr lang="sv-SE" sz="1800" b="1" dirty="0">
                <a:solidFill>
                  <a:schemeClr val="tx1">
                    <a:lumMod val="85000"/>
                    <a:lumOff val="15000"/>
                  </a:schemeClr>
                </a:solidFill>
                <a:latin typeface="Arial" panose="020B0604020202020204" pitchFamily="34" charset="0"/>
                <a:ea typeface="Aptos" panose="020B0004020202020204" pitchFamily="34" charset="0"/>
              </a:rPr>
              <a:t>stå</a:t>
            </a:r>
            <a:r>
              <a:rPr lang="sv-SE" sz="1800" b="1" dirty="0">
                <a:solidFill>
                  <a:schemeClr val="tx1">
                    <a:lumMod val="85000"/>
                    <a:lumOff val="15000"/>
                  </a:schemeClr>
                </a:solidFill>
                <a:effectLst/>
                <a:latin typeface="Arial" panose="020B0604020202020204" pitchFamily="34" charset="0"/>
                <a:ea typeface="Aptos" panose="020B0004020202020204" pitchFamily="34" charset="0"/>
              </a:rPr>
              <a:t> utan ljus</a:t>
            </a:r>
            <a:r>
              <a:rPr lang="sv-SE" sz="1800" b="1" dirty="0">
                <a:solidFill>
                  <a:schemeClr val="tx1">
                    <a:lumMod val="85000"/>
                    <a:lumOff val="15000"/>
                  </a:schemeClr>
                </a:solidFill>
                <a:latin typeface="Arial" panose="020B0604020202020204" pitchFamily="34" charset="0"/>
                <a:ea typeface="Aptos" panose="020B0004020202020204" pitchFamily="34" charset="0"/>
              </a:rPr>
              <a:t> </a:t>
            </a:r>
            <a:r>
              <a:rPr lang="sv-SE" sz="1800" b="1" dirty="0">
                <a:solidFill>
                  <a:schemeClr val="tx1">
                    <a:lumMod val="85000"/>
                    <a:lumOff val="15000"/>
                  </a:schemeClr>
                </a:solidFill>
                <a:effectLst/>
                <a:latin typeface="Arial" panose="020B0604020202020204" pitchFamily="34" charset="0"/>
                <a:ea typeface="Aptos" panose="020B0004020202020204" pitchFamily="34" charset="0"/>
              </a:rPr>
              <a:t>om man inte  snarast byter till LED. På fem år ska i princip allt som sålts under de senaste 20 åren bytas ut.              Marknaden och företagsledningar tycks idag inte vara medveten om allvaret i situationen.                                                                     </a:t>
            </a: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Över tid kommer det att utbryta panik bland de företag och ansvariga som är för sent ute, då efterfrågan vida kommer överstiga tillgången. Det blir kö och lokaler kommer att stå utan ljus.</a:t>
            </a:r>
          </a:p>
          <a:p>
            <a:pPr marL="0" indent="0">
              <a:lnSpc>
                <a:spcPct val="107000"/>
              </a:lnSpc>
              <a:buNone/>
            </a:pPr>
            <a:endParaRPr lang="sv-SE" sz="800" kern="100" dirty="0">
              <a:solidFill>
                <a:schemeClr val="tx1">
                  <a:lumMod val="85000"/>
                  <a:lumOff val="15000"/>
                </a:schemeClr>
              </a:solidFill>
              <a:latin typeface="Arial" panose="020B0604020202020204" pitchFamily="34" charset="0"/>
              <a:ea typeface="Aptos" panose="020B0004020202020204" pitchFamily="34" charset="0"/>
              <a:cs typeface="Arial" panose="020B0604020202020204" pitchFamily="34" charset="0"/>
            </a:endParaRPr>
          </a:p>
          <a:p>
            <a:pPr>
              <a:lnSpc>
                <a:spcPct val="107000"/>
              </a:lnSpc>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Ju längre tiden går, desto större kommer behovet av snabba och konstruktiva lösningar att bli.                            	        70% lägre kostnad - 70% lägre elförbrukning - 70% lägre CO</a:t>
            </a:r>
            <a:r>
              <a:rPr lang="sv-SE" sz="16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2</a:t>
            </a: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 utsläpp. </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sv-SE" sz="2000" i="1" dirty="0">
                <a:solidFill>
                  <a:schemeClr val="accent1">
                    <a:lumMod val="50000"/>
                  </a:schemeClr>
                </a:solidFill>
                <a:latin typeface="Candara" panose="020E0502030303020204" pitchFamily="34" charset="0"/>
              </a:rPr>
              <a:t> - </a:t>
            </a:r>
            <a:r>
              <a:rPr lang="sv-SE" sz="2000" i="1" dirty="0" err="1">
                <a:solidFill>
                  <a:schemeClr val="accent1">
                    <a:lumMod val="50000"/>
                  </a:schemeClr>
                </a:solidFill>
                <a:latin typeface="Candara" panose="020E0502030303020204" pitchFamily="34" charset="0"/>
              </a:rPr>
              <a:t>Made</a:t>
            </a:r>
            <a:r>
              <a:rPr lang="sv-SE" sz="2000" i="1" dirty="0">
                <a:solidFill>
                  <a:schemeClr val="accent1">
                    <a:lumMod val="50000"/>
                  </a:schemeClr>
                </a:solidFill>
                <a:latin typeface="Candara" panose="020E0502030303020204" pitchFamily="34" charset="0"/>
              </a:rPr>
              <a:t> by Sweden -</a:t>
            </a:r>
          </a:p>
          <a:p>
            <a:pPr marL="114300" indent="0">
              <a:buNone/>
            </a:pPr>
            <a:r>
              <a:rPr lang="sv-SE" sz="1800" dirty="0">
                <a:solidFill>
                  <a:srgbClr val="002060"/>
                </a:solidFill>
                <a:latin typeface="Candara" panose="020E0502030303020204" pitchFamily="34" charset="0"/>
              </a:rPr>
              <a:t>     </a:t>
            </a:r>
          </a:p>
        </p:txBody>
      </p:sp>
      <p:pic>
        <p:nvPicPr>
          <p:cNvPr id="4" name="Picture 4" descr="C:\Users\anders2.GOODPRINT\Desktop\4e_globe_logo.png">
            <a:extLst>
              <a:ext uri="{FF2B5EF4-FFF2-40B4-BE49-F238E27FC236}">
                <a16:creationId xmlns:a16="http://schemas.microsoft.com/office/drawing/2014/main" id="{3193CFCC-05A9-4E72-BCE6-1BD575CE006A}"/>
              </a:ext>
            </a:extLst>
          </p:cNvPr>
          <p:cNvPicPr>
            <a:picLocks noChangeAspect="1" noChangeArrowheads="1"/>
          </p:cNvPicPr>
          <p:nvPr/>
        </p:nvPicPr>
        <p:blipFill>
          <a:blip r:embed="rId3"/>
          <a:srcRect/>
          <a:stretch>
            <a:fillRect/>
          </a:stretch>
        </p:blipFill>
        <p:spPr bwMode="auto">
          <a:xfrm>
            <a:off x="11002674" y="299715"/>
            <a:ext cx="900734" cy="876724"/>
          </a:xfrm>
          <a:prstGeom prst="rect">
            <a:avLst/>
          </a:prstGeom>
          <a:noFill/>
        </p:spPr>
      </p:pic>
    </p:spTree>
    <p:extLst>
      <p:ext uri="{BB962C8B-B14F-4D97-AF65-F5344CB8AC3E}">
        <p14:creationId xmlns:p14="http://schemas.microsoft.com/office/powerpoint/2010/main" val="516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4C657A-316C-4966-9AEF-06705B57A421}"/>
              </a:ext>
            </a:extLst>
          </p:cNvPr>
          <p:cNvSpPr>
            <a:spLocks noGrp="1"/>
          </p:cNvSpPr>
          <p:nvPr>
            <p:ph type="title"/>
          </p:nvPr>
        </p:nvSpPr>
        <p:spPr>
          <a:xfrm>
            <a:off x="584767" y="381000"/>
            <a:ext cx="9144001" cy="879522"/>
          </a:xfrm>
        </p:spPr>
        <p:txBody>
          <a:bodyPr/>
          <a:lstStyle/>
          <a:p>
            <a:r>
              <a:rPr lang="sv-SE" dirty="0">
                <a:solidFill>
                  <a:srgbClr val="002060"/>
                </a:solidFill>
                <a:latin typeface="Candara" panose="020E0502030303020204" pitchFamily="34" charset="0"/>
              </a:rPr>
              <a:t> </a:t>
            </a:r>
            <a:r>
              <a:rPr lang="sv-SE" sz="4000" dirty="0">
                <a:solidFill>
                  <a:srgbClr val="002060"/>
                </a:solidFill>
                <a:latin typeface="Candara" panose="020E0502030303020204" pitchFamily="34" charset="0"/>
              </a:rPr>
              <a:t>10</a:t>
            </a:r>
            <a:r>
              <a:rPr lang="sv-SE" sz="3600" dirty="0">
                <a:solidFill>
                  <a:srgbClr val="002060"/>
                </a:solidFill>
                <a:latin typeface="Candara" panose="020E0502030303020204" pitchFamily="34" charset="0"/>
              </a:rPr>
              <a:t> argument för att byta till högeffektiv LED</a:t>
            </a:r>
          </a:p>
        </p:txBody>
      </p:sp>
      <p:sp>
        <p:nvSpPr>
          <p:cNvPr id="3" name="Platshållare för text 2">
            <a:extLst>
              <a:ext uri="{FF2B5EF4-FFF2-40B4-BE49-F238E27FC236}">
                <a16:creationId xmlns:a16="http://schemas.microsoft.com/office/drawing/2014/main" id="{23E47138-D89C-4619-ADE3-A0D2DC6AC0B8}"/>
              </a:ext>
            </a:extLst>
          </p:cNvPr>
          <p:cNvSpPr>
            <a:spLocks noGrp="1"/>
          </p:cNvSpPr>
          <p:nvPr>
            <p:ph type="body" idx="1"/>
          </p:nvPr>
        </p:nvSpPr>
        <p:spPr>
          <a:xfrm>
            <a:off x="584767" y="829340"/>
            <a:ext cx="11022465" cy="6430997"/>
          </a:xfrm>
        </p:spPr>
        <p:txBody>
          <a:bodyPr>
            <a:noAutofit/>
          </a:bodyPr>
          <a:lstStyle/>
          <a:p>
            <a:pPr indent="0">
              <a:lnSpc>
                <a:spcPct val="107000"/>
              </a:lnSpc>
              <a:buNone/>
            </a:pPr>
            <a:endParaRPr lang="sv-S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100 utbytta kvicksilverlysrör T8 1500 mm till LED minskar Co2 utsläppen med ca 2,5 ton per år. Företaget stärker med bytet ytterligare sin miljöprofil. </a:t>
            </a:r>
          </a:p>
          <a:p>
            <a:pPr marL="0" lvl="0" indent="0">
              <a:lnSpc>
                <a:spcPct val="107000"/>
              </a:lnSpc>
              <a:buNone/>
            </a:pPr>
            <a:endParaRPr lang="sv-SE" sz="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De som väljer att byta själv med befintlig armatur, (</a:t>
            </a:r>
            <a:r>
              <a:rPr lang="sv-SE" sz="1800" b="1" kern="100" dirty="0" err="1">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retrofit</a:t>
            </a: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 sparar bara hälften med energi  jämfört med den optimala lösningen. Dessutom kan drosslarna överhettas och orsaka brand, enligt rapporter från Räddningstjänsten. Ett större antal bränder kommer att uppstå.</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7000"/>
              </a:lnSpc>
              <a:buNone/>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 </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pPr>
            <a:r>
              <a:rPr lang="sv-SE" sz="1800" b="1" kern="10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Vår </a:t>
            </a: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lösning belastar inte företagets ekonomi då hela bytet bekostas av den totala besparingen. Företaget minskar sina utgifter varje månad, samtidigt som medarbetarna blir mer effektiva.</a:t>
            </a:r>
          </a:p>
          <a:p>
            <a:pPr marL="0" indent="0">
              <a:lnSpc>
                <a:spcPct val="107000"/>
              </a:lnSpc>
              <a:buNone/>
            </a:pPr>
            <a:endParaRPr lang="sv-SE" sz="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endParaRPr>
          </a:p>
          <a:p>
            <a:pPr>
              <a:lnSpc>
                <a:spcPct val="107000"/>
              </a:lnSpc>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Inom produktionsindustrin kan medarbetarnas effektivitet öka med ända upp till 20%.</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7000"/>
              </a:lnSpc>
              <a:buNone/>
            </a:pPr>
            <a:endParaRPr lang="sv-SE" sz="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Varför betala 3 ggr mer till Elbolagen varje månad? Varför släppa ut 3 ggr mer CO</a:t>
            </a:r>
            <a:r>
              <a:rPr lang="sv-SE" sz="16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2</a:t>
            </a: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                   Varför inte byta till LED, följa lagen och samtidigt börja minska företagets utgifter direkt?</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7000"/>
              </a:lnSpc>
              <a:buNone/>
            </a:pPr>
            <a:r>
              <a:rPr lang="sv-SE" sz="1800" b="1" kern="100" dirty="0">
                <a:solidFill>
                  <a:schemeClr val="tx1">
                    <a:lumMod val="85000"/>
                    <a:lumOff val="15000"/>
                  </a:schemeClr>
                </a:solidFill>
                <a:effectLst/>
                <a:latin typeface="Arial" panose="020B0604020202020204" pitchFamily="34" charset="0"/>
                <a:ea typeface="Aptos" panose="020B0004020202020204" pitchFamily="34" charset="0"/>
                <a:cs typeface="Times New Roman" panose="02020603050405020304" pitchFamily="18" charset="0"/>
              </a:rPr>
              <a:t> </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sv-SE" sz="2000" i="1" dirty="0">
                <a:solidFill>
                  <a:schemeClr val="accent1">
                    <a:lumMod val="50000"/>
                  </a:schemeClr>
                </a:solidFill>
                <a:latin typeface="Candara" panose="020E0502030303020204" pitchFamily="34" charset="0"/>
              </a:rPr>
              <a:t>- </a:t>
            </a:r>
            <a:r>
              <a:rPr lang="sv-SE" sz="2000" i="1" dirty="0" err="1">
                <a:solidFill>
                  <a:schemeClr val="accent1">
                    <a:lumMod val="50000"/>
                  </a:schemeClr>
                </a:solidFill>
                <a:latin typeface="Candara" panose="020E0502030303020204" pitchFamily="34" charset="0"/>
              </a:rPr>
              <a:t>Made</a:t>
            </a:r>
            <a:r>
              <a:rPr lang="sv-SE" sz="2000" i="1" dirty="0">
                <a:solidFill>
                  <a:schemeClr val="accent1">
                    <a:lumMod val="50000"/>
                  </a:schemeClr>
                </a:solidFill>
                <a:latin typeface="Candara" panose="020E0502030303020204" pitchFamily="34" charset="0"/>
              </a:rPr>
              <a:t> by Sweden -</a:t>
            </a:r>
          </a:p>
          <a:p>
            <a:pPr marL="0" indent="0" algn="ctr">
              <a:buNone/>
            </a:pPr>
            <a:endParaRPr lang="sv-SE" sz="2000" b="1" dirty="0">
              <a:solidFill>
                <a:schemeClr val="accent1">
                  <a:lumMod val="50000"/>
                </a:schemeClr>
              </a:solidFill>
              <a:latin typeface="Candara" panose="020E0502030303020204" pitchFamily="34" charset="0"/>
            </a:endParaRPr>
          </a:p>
          <a:p>
            <a:pPr marL="114300" indent="0">
              <a:buNone/>
            </a:pPr>
            <a:r>
              <a:rPr lang="sv-SE" sz="1800" dirty="0">
                <a:solidFill>
                  <a:srgbClr val="002060"/>
                </a:solidFill>
                <a:latin typeface="Candara" panose="020E0502030303020204" pitchFamily="34" charset="0"/>
              </a:rPr>
              <a:t>     </a:t>
            </a:r>
          </a:p>
        </p:txBody>
      </p:sp>
      <p:pic>
        <p:nvPicPr>
          <p:cNvPr id="4" name="Picture 4" descr="C:\Users\anders2.GOODPRINT\Desktop\4e_globe_logo.png">
            <a:extLst>
              <a:ext uri="{FF2B5EF4-FFF2-40B4-BE49-F238E27FC236}">
                <a16:creationId xmlns:a16="http://schemas.microsoft.com/office/drawing/2014/main" id="{3193CFCC-05A9-4E72-BCE6-1BD575CE006A}"/>
              </a:ext>
            </a:extLst>
          </p:cNvPr>
          <p:cNvPicPr>
            <a:picLocks noChangeAspect="1" noChangeArrowheads="1"/>
          </p:cNvPicPr>
          <p:nvPr/>
        </p:nvPicPr>
        <p:blipFill>
          <a:blip r:embed="rId3"/>
          <a:srcRect/>
          <a:stretch>
            <a:fillRect/>
          </a:stretch>
        </p:blipFill>
        <p:spPr bwMode="auto">
          <a:xfrm>
            <a:off x="11002674" y="299715"/>
            <a:ext cx="900734" cy="876724"/>
          </a:xfrm>
          <a:prstGeom prst="rect">
            <a:avLst/>
          </a:prstGeom>
          <a:noFill/>
        </p:spPr>
      </p:pic>
    </p:spTree>
    <p:extLst>
      <p:ext uri="{BB962C8B-B14F-4D97-AF65-F5344CB8AC3E}">
        <p14:creationId xmlns:p14="http://schemas.microsoft.com/office/powerpoint/2010/main" val="369981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1_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 e analysis" id="{C66D532E-577F-E448-B689-7A84A10B971E}" vid="{CF9E9800-E875-BA48-8576-9C07352E763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TotalTime>
  <Words>519</Words>
  <Application>Microsoft Office PowerPoint</Application>
  <PresentationFormat>Bredbild</PresentationFormat>
  <Paragraphs>48</Paragraphs>
  <Slides>3</Slides>
  <Notes>3</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vt:i4>
      </vt:variant>
    </vt:vector>
  </HeadingPairs>
  <TitlesOfParts>
    <vt:vector size="9" baseType="lpstr">
      <vt:lpstr>Aldhabi</vt:lpstr>
      <vt:lpstr>Aptos</vt:lpstr>
      <vt:lpstr>Arial</vt:lpstr>
      <vt:lpstr>Calibri</vt:lpstr>
      <vt:lpstr>Candara</vt:lpstr>
      <vt:lpstr>1_Office-tema</vt:lpstr>
      <vt:lpstr> </vt:lpstr>
      <vt:lpstr> 10 argument för att byta till högeffektiv LED</vt:lpstr>
      <vt:lpstr> 10 argument för att byta till högeffektiv LED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lars morberg</dc:creator>
  <cp:lastModifiedBy>lars morberg</cp:lastModifiedBy>
  <cp:revision>13</cp:revision>
  <dcterms:created xsi:type="dcterms:W3CDTF">2024-07-16T16:58:26Z</dcterms:created>
  <dcterms:modified xsi:type="dcterms:W3CDTF">2024-07-17T12:17:58Z</dcterms:modified>
</cp:coreProperties>
</file>