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6"/>
  </p:sldMasterIdLst>
  <p:notesMasterIdLst>
    <p:notesMasterId r:id="rId20"/>
  </p:notesMasterIdLst>
  <p:handoutMasterIdLst>
    <p:handoutMasterId r:id="rId21"/>
  </p:handoutMasterIdLst>
  <p:sldIdLst>
    <p:sldId id="257" r:id="rId17"/>
    <p:sldId id="258" r:id="rId18"/>
    <p:sldId id="259" r:id="rId19"/>
  </p:sldIdLst>
  <p:sldSz cx="12190413" cy="6858000"/>
  <p:notesSz cx="6858000" cy="9144000"/>
  <p:custDataLst>
    <p:tags r:id="rId22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FF"/>
    <a:srgbClr val="990000"/>
    <a:srgbClr val="0000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F7B39-E81D-4616-AFCC-9302A8D5F597}" v="23" dt="2023-12-17T22:11:12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098" autoAdjust="0"/>
  </p:normalViewPr>
  <p:slideViewPr>
    <p:cSldViewPr showGuides="1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8E75EC-EF76-589D-0066-5EFD3256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63D84D-6ED3-F4CB-D6ED-4CFB218D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B2228E-DECD-A1FF-31EB-394A357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/>
              <a:t>Date</a:t>
            </a:r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/>
              <a:t>Date</a:t>
            </a:r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Title</a:t>
            </a:r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6E83F-35F3-7C0A-C83E-AFDCA346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9C46A-00A5-B620-01F4-AB9FA3E6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  <a:endParaRPr lang="da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2648B-3179-ABFE-F3AA-42761383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09954EC-B8D9-8075-FC9F-D3764E46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CFBBF02-CCAC-D246-2188-663E067F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  <a:endParaRPr lang="da-DK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AD440C-0797-9C1A-F3D9-3529DA26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75E03-BE23-9277-8686-60549E4E73B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6AB93-5959-29D5-C0C8-6B37FCF5F14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45D79-EFF9-98D6-B066-40CEED6C2E2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DBA22-AE55-C68A-132F-A826D0B0C740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33A1D-DD6A-46E6-9477-D1471332CB1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83DE-20D3-DB32-ED9D-43A02E676C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5590800" y="6541200"/>
            <a:ext cx="54972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spcBef>
                <a:spcPts val="0"/>
              </a:spcBef>
              <a:defRPr sz="7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a-DK"/>
              <a:t>Title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3676" name="text" descr="{&quot;templafy&quot;:{&quot;type&quot;:&quot;text&quot;,&quot;binding&quot;:&quot;UserProfile.Offices.Workarea_{{DocumentLanguage}}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sz="700" b="1" dirty="0">
                <a:solidFill>
                  <a:schemeClr val="bg1"/>
                </a:solidFill>
                <a:latin typeface="+mn-lt"/>
              </a:rPr>
              <a:t>Technical University of Denmark</a:t>
            </a:r>
          </a:p>
        </p:txBody>
      </p:sp>
      <p:sp>
        <p:nvSpPr>
          <p:cNvPr id="5" name="date" descr="{&quot;templafy&quot;:{&quot;type&quot;:&quot;date&quot;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binding&quot;:&quot;Form.PresentationTitle&quot;,&quot;type&quot;:&quot;text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da-DK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4E9AE0-170F-0C2B-DFF5-DC7F65F4B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000" y="6541200"/>
            <a:ext cx="1105200" cy="316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12" Type="http://schemas.openxmlformats.org/officeDocument/2006/relationships/image" Target="../media/image9.jpeg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4.x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967E4-EADF-7E19-BEDB-3653565A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000" y="6541200"/>
            <a:ext cx="1105200" cy="316800"/>
          </a:xfrm>
        </p:spPr>
        <p:txBody>
          <a:bodyPr/>
          <a:lstStyle/>
          <a:p>
            <a:r>
              <a:rPr lang="da-DK" dirty="0"/>
              <a:t>14/02/2024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41ADD-762E-B1C4-747E-74515999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8907" y="6541200"/>
            <a:ext cx="2232598" cy="316800"/>
          </a:xfrm>
        </p:spPr>
        <p:txBody>
          <a:bodyPr/>
          <a:lstStyle/>
          <a:p>
            <a:pPr algn="l">
              <a:spcBef>
                <a:spcPts val="432"/>
              </a:spcBef>
            </a:pPr>
            <a:r>
              <a:rPr lang="en-GB" sz="900" dirty="0">
                <a:solidFill>
                  <a:schemeClr val="bg1"/>
                </a:solidFill>
                <a:latin typeface="+mn-lt"/>
              </a:rPr>
              <a:t>Anders Rolighed Larsen // s174061</a:t>
            </a:r>
            <a:endParaRPr lang="da-DK" sz="9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1026" name="Picture 2" descr="Spotify Logo and symbol, meaning, history, PNG, brand">
            <a:extLst>
              <a:ext uri="{FF2B5EF4-FFF2-40B4-BE49-F238E27FC236}">
                <a16:creationId xmlns:a16="http://schemas.microsoft.com/office/drawing/2014/main" id="{5AF0F7C6-5C22-648E-40F9-C4E5EDFD4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83" y="3585920"/>
            <a:ext cx="891967" cy="60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Fit">
            <a:extLst>
              <a:ext uri="{FF2B5EF4-FFF2-40B4-BE49-F238E27FC236}">
                <a16:creationId xmlns:a16="http://schemas.microsoft.com/office/drawing/2014/main" id="{A84C2FDC-55E0-41B8-59B0-A32C92241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6" y="3541935"/>
            <a:ext cx="746525" cy="55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does the &quot;M&quot; in the logo of Meta, Mark Zuckerberg's new Facebook,  mean? - ZOCO LAB">
            <a:extLst>
              <a:ext uri="{FF2B5EF4-FFF2-40B4-BE49-F238E27FC236}">
                <a16:creationId xmlns:a16="http://schemas.microsoft.com/office/drawing/2014/main" id="{4F12F10F-C720-05F5-23DC-60AF682E3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21" y="3553551"/>
            <a:ext cx="668797" cy="66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E887AC9-F1D7-1BFF-A3DD-9BE2E471F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638" y="5221959"/>
            <a:ext cx="750345" cy="16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400FA9C-7F1D-C4EC-1F25-45F9A66A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29" y="3537629"/>
            <a:ext cx="679727" cy="61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meldelser af EasyPark Danmark | Læs kundernes anmeldelser af easypark .com/da-dk">
            <a:extLst>
              <a:ext uri="{FF2B5EF4-FFF2-40B4-BE49-F238E27FC236}">
                <a16:creationId xmlns:a16="http://schemas.microsoft.com/office/drawing/2014/main" id="{D11B0712-823D-47A0-9212-AD86BE46A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332" y="5105877"/>
            <a:ext cx="851644" cy="63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D42EE97-C4EC-3FD2-1ECD-720697167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502" y="5145203"/>
            <a:ext cx="478937" cy="4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llTrails: Trail Guides &amp; Maps for Hiking, Camping, and Running | AllTrails">
            <a:extLst>
              <a:ext uri="{FF2B5EF4-FFF2-40B4-BE49-F238E27FC236}">
                <a16:creationId xmlns:a16="http://schemas.microsoft.com/office/drawing/2014/main" id="{765A7D0A-4A99-DDF0-4CA9-AAA1CA923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145" y="5104367"/>
            <a:ext cx="861116" cy="4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30D4BF-6912-909E-CEC3-13E8292055C5}"/>
              </a:ext>
            </a:extLst>
          </p:cNvPr>
          <p:cNvCxnSpPr/>
          <p:nvPr/>
        </p:nvCxnSpPr>
        <p:spPr bwMode="auto">
          <a:xfrm>
            <a:off x="2073932" y="4561063"/>
            <a:ext cx="54465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42" name="Picture 18" descr="5 Iconic Baby Logos to Inspire Your Parenting Brand • Online Logo Maker's  Blog">
            <a:extLst>
              <a:ext uri="{FF2B5EF4-FFF2-40B4-BE49-F238E27FC236}">
                <a16:creationId xmlns:a16="http://schemas.microsoft.com/office/drawing/2014/main" id="{123E0801-986D-D7EF-31A4-EF63F9D8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85" y="4342956"/>
            <a:ext cx="733001" cy="7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17797D-0458-03D1-6F91-5BCAB3A87380}"/>
              </a:ext>
            </a:extLst>
          </p:cNvPr>
          <p:cNvSpPr txBox="1"/>
          <p:nvPr/>
        </p:nvSpPr>
        <p:spPr>
          <a:xfrm>
            <a:off x="1048906" y="371532"/>
            <a:ext cx="441787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3200" dirty="0">
                <a:latin typeface="+mj-lt"/>
              </a:rPr>
              <a:t>Subset of the data of life</a:t>
            </a:r>
            <a:endParaRPr lang="da-DK" sz="3200" dirty="0" err="1"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C50BB0-87E9-8513-6FF4-F12190061B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80532" y="4215299"/>
            <a:ext cx="792643" cy="6867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AECAEED-9800-3C65-00E1-FF9EAA943A81}"/>
              </a:ext>
            </a:extLst>
          </p:cNvPr>
          <p:cNvSpPr txBox="1"/>
          <p:nvPr/>
        </p:nvSpPr>
        <p:spPr>
          <a:xfrm>
            <a:off x="5803084" y="70650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rgbClr val="0D0D0D"/>
                </a:solidFill>
                <a:effectLst/>
                <a:latin typeface="Söhne"/>
              </a:rPr>
              <a:t>Communication</a:t>
            </a:r>
            <a:endParaRPr lang="da-DK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A21F0E-FB11-2D34-1C1B-975A6B328382}"/>
              </a:ext>
            </a:extLst>
          </p:cNvPr>
          <p:cNvSpPr txBox="1"/>
          <p:nvPr/>
        </p:nvSpPr>
        <p:spPr>
          <a:xfrm>
            <a:off x="5814532" y="203209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rgbClr val="0D0D0D"/>
                </a:solidFill>
                <a:effectLst/>
                <a:latin typeface="Söhne"/>
              </a:rPr>
              <a:t>Purchasing behavior</a:t>
            </a:r>
            <a:endParaRPr lang="da-DK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11B7BB-9669-A121-169A-8860A0BC1A85}"/>
              </a:ext>
            </a:extLst>
          </p:cNvPr>
          <p:cNvSpPr txBox="1"/>
          <p:nvPr/>
        </p:nvSpPr>
        <p:spPr>
          <a:xfrm>
            <a:off x="5796847" y="20225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rgbClr val="0D0D0D"/>
                </a:solidFill>
                <a:effectLst/>
                <a:latin typeface="Söhne"/>
              </a:rPr>
              <a:t>Fitness tracking</a:t>
            </a:r>
            <a:endParaRPr lang="da-DK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8FB955-FD09-F377-5CC3-CE8878DDD7D0}"/>
              </a:ext>
            </a:extLst>
          </p:cNvPr>
          <p:cNvSpPr txBox="1"/>
          <p:nvPr/>
        </p:nvSpPr>
        <p:spPr>
          <a:xfrm>
            <a:off x="5814532" y="121833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rgbClr val="0D0D0D"/>
                </a:solidFill>
                <a:effectLst/>
                <a:latin typeface="Söhne"/>
              </a:rPr>
              <a:t>Purchasing behavior</a:t>
            </a:r>
            <a:endParaRPr lang="da-DK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95EEF5-B5D4-8427-24C3-980C2BB1F602}"/>
              </a:ext>
            </a:extLst>
          </p:cNvPr>
          <p:cNvSpPr txBox="1"/>
          <p:nvPr/>
        </p:nvSpPr>
        <p:spPr>
          <a:xfrm>
            <a:off x="5803084" y="452580"/>
            <a:ext cx="68395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rgbClr val="0D0D0D"/>
                </a:solidFill>
                <a:effectLst/>
                <a:latin typeface="Söhne"/>
              </a:rPr>
              <a:t>Media consumption</a:t>
            </a:r>
            <a:endParaRPr lang="da-DK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296F3-35B2-4FA1-8722-D8FE02569D64}"/>
              </a:ext>
            </a:extLst>
          </p:cNvPr>
          <p:cNvSpPr txBox="1"/>
          <p:nvPr/>
        </p:nvSpPr>
        <p:spPr>
          <a:xfrm>
            <a:off x="5808792" y="2548202"/>
            <a:ext cx="70796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rgbClr val="0D0D0D"/>
                </a:solidFill>
                <a:effectLst/>
                <a:latin typeface="Söhne"/>
              </a:rPr>
              <a:t>Location</a:t>
            </a:r>
            <a:endParaRPr lang="da-DK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13436F-0C10-43E8-2E05-E6B4EC8F43A8}"/>
              </a:ext>
            </a:extLst>
          </p:cNvPr>
          <p:cNvSpPr txBox="1"/>
          <p:nvPr/>
        </p:nvSpPr>
        <p:spPr>
          <a:xfrm>
            <a:off x="5796847" y="1751635"/>
            <a:ext cx="70796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rgbClr val="0D0D0D"/>
                </a:solidFill>
                <a:effectLst/>
                <a:latin typeface="Söhne"/>
              </a:rPr>
              <a:t>Work and productivity</a:t>
            </a:r>
            <a:endParaRPr lang="da-DK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97CA0A-3AC6-47A3-06E9-F10BD8676CC0}"/>
              </a:ext>
            </a:extLst>
          </p:cNvPr>
          <p:cNvSpPr txBox="1"/>
          <p:nvPr/>
        </p:nvSpPr>
        <p:spPr>
          <a:xfrm>
            <a:off x="5796847" y="2262545"/>
            <a:ext cx="7404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rgbClr val="0D0D0D"/>
                </a:solidFill>
                <a:effectLst/>
                <a:latin typeface="Söhne"/>
              </a:rPr>
              <a:t>Social interactions</a:t>
            </a:r>
            <a:endParaRPr lang="da-DK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12B60-C95D-5DA3-69BC-0127B26E1784}"/>
              </a:ext>
            </a:extLst>
          </p:cNvPr>
          <p:cNvSpPr txBox="1"/>
          <p:nvPr/>
        </p:nvSpPr>
        <p:spPr>
          <a:xfrm>
            <a:off x="5803084" y="955634"/>
            <a:ext cx="7404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rgbClr val="0D0D0D"/>
                </a:solidFill>
                <a:effectLst/>
                <a:latin typeface="Söhne"/>
              </a:rPr>
              <a:t>App usage</a:t>
            </a:r>
            <a:endParaRPr lang="da-DK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3AE987-7A1D-FAA3-61A6-90B272196143}"/>
              </a:ext>
            </a:extLst>
          </p:cNvPr>
          <p:cNvSpPr txBox="1"/>
          <p:nvPr/>
        </p:nvSpPr>
        <p:spPr>
          <a:xfrm>
            <a:off x="5803084" y="1498526"/>
            <a:ext cx="7404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rgbClr val="0D0D0D"/>
                </a:solidFill>
                <a:effectLst/>
                <a:latin typeface="Söhne"/>
              </a:rPr>
              <a:t>Time management</a:t>
            </a:r>
            <a:endParaRPr lang="da-DK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A258E6-D65B-B716-D844-2AABF127FCAE}"/>
              </a:ext>
            </a:extLst>
          </p:cNvPr>
          <p:cNvSpPr txBox="1"/>
          <p:nvPr/>
        </p:nvSpPr>
        <p:spPr>
          <a:xfrm>
            <a:off x="8703137" y="3620945"/>
            <a:ext cx="6603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https://takeout.google.com/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10DE38-ED35-D626-51CF-E336E3A1778C}"/>
              </a:ext>
            </a:extLst>
          </p:cNvPr>
          <p:cNvSpPr/>
          <p:nvPr/>
        </p:nvSpPr>
        <p:spPr bwMode="auto">
          <a:xfrm>
            <a:off x="5963604" y="3390546"/>
            <a:ext cx="1009730" cy="8781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8F9592-954E-6AEC-75A6-CD1D7B0D5904}"/>
              </a:ext>
            </a:extLst>
          </p:cNvPr>
          <p:cNvCxnSpPr>
            <a:stCxn id="49" idx="3"/>
            <a:endCxn id="47" idx="1"/>
          </p:cNvCxnSpPr>
          <p:nvPr/>
        </p:nvCxnSpPr>
        <p:spPr bwMode="auto">
          <a:xfrm flipV="1">
            <a:off x="6973334" y="3790222"/>
            <a:ext cx="1729803" cy="393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Footer Placeholder 2">
            <a:extLst>
              <a:ext uri="{FF2B5EF4-FFF2-40B4-BE49-F238E27FC236}">
                <a16:creationId xmlns:a16="http://schemas.microsoft.com/office/drawing/2014/main" id="{37C9C171-E4B8-CBBD-14C5-434AF72307B2}"/>
              </a:ext>
            </a:extLst>
          </p:cNvPr>
          <p:cNvSpPr txBox="1">
            <a:spLocks/>
          </p:cNvSpPr>
          <p:nvPr/>
        </p:nvSpPr>
        <p:spPr>
          <a:xfrm>
            <a:off x="9954352" y="6541769"/>
            <a:ext cx="2232598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r" rtl="0" fontAlgn="base">
              <a:spcBef>
                <a:spcPts val="0"/>
              </a:spcBef>
              <a:spcAft>
                <a:spcPct val="0"/>
              </a:spcAft>
              <a:defRPr sz="700" b="0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algn="l">
              <a:spcBef>
                <a:spcPts val="432"/>
              </a:spcBef>
            </a:pPr>
            <a:r>
              <a:rPr lang="en-GB" dirty="0"/>
              <a:t>02808</a:t>
            </a:r>
            <a:endParaRPr lang="da-DK" dirty="0" err="1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AE5EA-D13D-2558-480F-2CE1D349F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780E9-7332-E9D1-5BFB-67744567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000" y="6541200"/>
            <a:ext cx="1105200" cy="316800"/>
          </a:xfrm>
        </p:spPr>
        <p:txBody>
          <a:bodyPr/>
          <a:lstStyle/>
          <a:p>
            <a:r>
              <a:rPr lang="da-DK" dirty="0"/>
              <a:t>14/02/2024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0F69D-B49F-DBD8-6A38-CAC70B49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8907" y="6541200"/>
            <a:ext cx="2232598" cy="316800"/>
          </a:xfrm>
        </p:spPr>
        <p:txBody>
          <a:bodyPr/>
          <a:lstStyle/>
          <a:p>
            <a:pPr algn="l">
              <a:spcBef>
                <a:spcPts val="432"/>
              </a:spcBef>
            </a:pPr>
            <a:r>
              <a:rPr lang="en-GB" sz="900" dirty="0">
                <a:solidFill>
                  <a:schemeClr val="bg1"/>
                </a:solidFill>
                <a:latin typeface="+mn-lt"/>
              </a:rPr>
              <a:t>Anders Rolighed Larsen // s174061</a:t>
            </a:r>
            <a:endParaRPr lang="da-DK" sz="9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28A35-5D29-422E-618A-6B13BDE1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D54F0-C826-EC39-71C3-E603B59881C7}"/>
              </a:ext>
            </a:extLst>
          </p:cNvPr>
          <p:cNvSpPr txBox="1"/>
          <p:nvPr/>
        </p:nvSpPr>
        <p:spPr>
          <a:xfrm>
            <a:off x="1048906" y="371532"/>
            <a:ext cx="266419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3200" dirty="0">
                <a:latin typeface="+mj-lt"/>
              </a:rPr>
              <a:t>Google fit data</a:t>
            </a:r>
            <a:endParaRPr lang="da-DK" sz="3200" dirty="0" err="1">
              <a:latin typeface="+mj-lt"/>
            </a:endParaRPr>
          </a:p>
        </p:txBody>
      </p:sp>
      <p:sp>
        <p:nvSpPr>
          <p:cNvPr id="56" name="Footer Placeholder 2">
            <a:extLst>
              <a:ext uri="{FF2B5EF4-FFF2-40B4-BE49-F238E27FC236}">
                <a16:creationId xmlns:a16="http://schemas.microsoft.com/office/drawing/2014/main" id="{CFAB3FF7-C516-8C8E-C322-BA2682BDAC45}"/>
              </a:ext>
            </a:extLst>
          </p:cNvPr>
          <p:cNvSpPr txBox="1">
            <a:spLocks/>
          </p:cNvSpPr>
          <p:nvPr/>
        </p:nvSpPr>
        <p:spPr>
          <a:xfrm>
            <a:off x="9954352" y="6541769"/>
            <a:ext cx="2232598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r" rtl="0" fontAlgn="base">
              <a:spcBef>
                <a:spcPts val="0"/>
              </a:spcBef>
              <a:spcAft>
                <a:spcPct val="0"/>
              </a:spcAft>
              <a:defRPr sz="700" b="0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algn="l">
              <a:spcBef>
                <a:spcPts val="432"/>
              </a:spcBef>
            </a:pPr>
            <a:r>
              <a:rPr lang="en-GB" dirty="0"/>
              <a:t>02808</a:t>
            </a:r>
            <a:endParaRPr lang="da-DK" dirty="0" err="1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122740-9C14-B130-C61B-6E1400A27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7" y="1662585"/>
            <a:ext cx="7297545" cy="202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B38B988-B4D8-F31E-3A9C-91F91445F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7" y="3861048"/>
            <a:ext cx="7153529" cy="20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37453F-01E1-9232-7149-676845122FAB}"/>
              </a:ext>
            </a:extLst>
          </p:cNvPr>
          <p:cNvSpPr txBox="1"/>
          <p:nvPr/>
        </p:nvSpPr>
        <p:spPr>
          <a:xfrm>
            <a:off x="550590" y="1196752"/>
            <a:ext cx="53043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22 Features, of which 13 are interpretable and real values.</a:t>
            </a:r>
            <a:endParaRPr lang="da-DK" dirty="0" err="1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272DC-A3B3-E469-2B57-6D8A57EE9C32}"/>
              </a:ext>
            </a:extLst>
          </p:cNvPr>
          <p:cNvSpPr txBox="1"/>
          <p:nvPr/>
        </p:nvSpPr>
        <p:spPr>
          <a:xfrm>
            <a:off x="7757436" y="2094705"/>
            <a:ext cx="4393832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Identifying trends amongst the features.</a:t>
            </a:r>
          </a:p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Does it make sense to present both these plots?</a:t>
            </a:r>
            <a:endParaRPr lang="da-DK" dirty="0" err="1"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3159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2826E-945D-17DF-C380-9C0FF4BEA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46014-4B91-73AA-FB97-0F8688AB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000" y="6541200"/>
            <a:ext cx="1105200" cy="316800"/>
          </a:xfrm>
        </p:spPr>
        <p:txBody>
          <a:bodyPr/>
          <a:lstStyle/>
          <a:p>
            <a:r>
              <a:rPr lang="da-DK" dirty="0"/>
              <a:t>14/02/2024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D4EE1-4B2C-196A-5F94-BF9AE621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8907" y="6541200"/>
            <a:ext cx="2232598" cy="316800"/>
          </a:xfrm>
        </p:spPr>
        <p:txBody>
          <a:bodyPr/>
          <a:lstStyle/>
          <a:p>
            <a:pPr algn="l">
              <a:spcBef>
                <a:spcPts val="432"/>
              </a:spcBef>
            </a:pPr>
            <a:r>
              <a:rPr lang="en-GB" sz="900" dirty="0">
                <a:solidFill>
                  <a:schemeClr val="bg1"/>
                </a:solidFill>
                <a:latin typeface="+mn-lt"/>
              </a:rPr>
              <a:t>Anders Rolighed Larsen // s174061</a:t>
            </a:r>
            <a:endParaRPr lang="da-DK" sz="9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4CCF1-3DDA-568C-999D-2BC6C8BD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F9332-BB03-ED8F-A666-49702236534D}"/>
              </a:ext>
            </a:extLst>
          </p:cNvPr>
          <p:cNvSpPr txBox="1"/>
          <p:nvPr/>
        </p:nvSpPr>
        <p:spPr>
          <a:xfrm>
            <a:off x="1048906" y="371532"/>
            <a:ext cx="761747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3200" dirty="0">
                <a:latin typeface="+mj-lt"/>
              </a:rPr>
              <a:t>Evaluating ‘individually important’ features</a:t>
            </a:r>
            <a:endParaRPr lang="da-DK" sz="3200" dirty="0" err="1">
              <a:latin typeface="+mj-lt"/>
            </a:endParaRPr>
          </a:p>
        </p:txBody>
      </p:sp>
      <p:sp>
        <p:nvSpPr>
          <p:cNvPr id="56" name="Footer Placeholder 2">
            <a:extLst>
              <a:ext uri="{FF2B5EF4-FFF2-40B4-BE49-F238E27FC236}">
                <a16:creationId xmlns:a16="http://schemas.microsoft.com/office/drawing/2014/main" id="{1FF644E9-1F67-F6D4-53C5-78C49D17A857}"/>
              </a:ext>
            </a:extLst>
          </p:cNvPr>
          <p:cNvSpPr txBox="1">
            <a:spLocks/>
          </p:cNvSpPr>
          <p:nvPr/>
        </p:nvSpPr>
        <p:spPr>
          <a:xfrm>
            <a:off x="9954352" y="6541769"/>
            <a:ext cx="2232598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r" rtl="0" fontAlgn="base">
              <a:spcBef>
                <a:spcPts val="0"/>
              </a:spcBef>
              <a:spcAft>
                <a:spcPct val="0"/>
              </a:spcAft>
              <a:defRPr sz="700" b="0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algn="l">
              <a:spcBef>
                <a:spcPts val="432"/>
              </a:spcBef>
            </a:pPr>
            <a:r>
              <a:rPr lang="en-GB" dirty="0"/>
              <a:t>02808</a:t>
            </a:r>
            <a:endParaRPr lang="da-DK" dirty="0" err="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41DFBDD-E64E-BD52-D332-626B94176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1008410"/>
            <a:ext cx="8131984" cy="450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9FD6E8-C4C4-0C16-95E9-40B55FB1D656}"/>
              </a:ext>
            </a:extLst>
          </p:cNvPr>
          <p:cNvSpPr/>
          <p:nvPr/>
        </p:nvSpPr>
        <p:spPr bwMode="auto">
          <a:xfrm>
            <a:off x="5519142" y="1196751"/>
            <a:ext cx="497970" cy="4165911"/>
          </a:xfrm>
          <a:prstGeom prst="rect">
            <a:avLst/>
          </a:prstGeom>
          <a:noFill/>
          <a:ln w="38100" cap="flat" cmpd="sng" algn="ctr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FCD32-4CD7-8839-1B98-734D9B5ECEC6}"/>
              </a:ext>
            </a:extLst>
          </p:cNvPr>
          <p:cNvSpPr/>
          <p:nvPr/>
        </p:nvSpPr>
        <p:spPr bwMode="auto">
          <a:xfrm>
            <a:off x="6455246" y="1207304"/>
            <a:ext cx="497970" cy="4165911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103752-A330-EC6E-B23F-37EF85904C36}"/>
              </a:ext>
            </a:extLst>
          </p:cNvPr>
          <p:cNvSpPr/>
          <p:nvPr/>
        </p:nvSpPr>
        <p:spPr bwMode="auto">
          <a:xfrm>
            <a:off x="2287911" y="1233913"/>
            <a:ext cx="497970" cy="4165911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5E62A-89DF-DE2B-2846-6E6237982BDE}"/>
              </a:ext>
            </a:extLst>
          </p:cNvPr>
          <p:cNvSpPr txBox="1"/>
          <p:nvPr/>
        </p:nvSpPr>
        <p:spPr>
          <a:xfrm>
            <a:off x="9066561" y="2622734"/>
            <a:ext cx="215443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Examples of takeaways</a:t>
            </a:r>
            <a:endParaRPr lang="da-DK" dirty="0" err="1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D6ABA8-2E86-B72B-3939-0DC4216AC983}"/>
              </a:ext>
            </a:extLst>
          </p:cNvPr>
          <p:cNvSpPr/>
          <p:nvPr/>
        </p:nvSpPr>
        <p:spPr bwMode="auto">
          <a:xfrm>
            <a:off x="8871723" y="3025807"/>
            <a:ext cx="2544112" cy="996696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83D773-DCA6-5F8C-0BCA-CDEAE67ADC57}"/>
              </a:ext>
            </a:extLst>
          </p:cNvPr>
          <p:cNvSpPr txBox="1"/>
          <p:nvPr/>
        </p:nvSpPr>
        <p:spPr>
          <a:xfrm>
            <a:off x="9039314" y="3152043"/>
            <a:ext cx="2013372" cy="6565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200" dirty="0">
                <a:latin typeface="+mn-lt"/>
              </a:rPr>
              <a:t>Impactful features, without </a:t>
            </a:r>
          </a:p>
          <a:p>
            <a:pPr algn="l">
              <a:spcBef>
                <a:spcPts val="432"/>
              </a:spcBef>
            </a:pPr>
            <a:r>
              <a:rPr lang="en-GB" sz="1200" dirty="0">
                <a:latin typeface="+mn-lt"/>
              </a:rPr>
              <a:t>too large of a correlation with </a:t>
            </a:r>
          </a:p>
          <a:p>
            <a:pPr algn="l">
              <a:spcBef>
                <a:spcPts val="432"/>
              </a:spcBef>
            </a:pPr>
            <a:r>
              <a:rPr lang="en-GB" sz="1200" dirty="0">
                <a:latin typeface="+mn-lt"/>
              </a:rPr>
              <a:t>other features.</a:t>
            </a:r>
            <a:endParaRPr lang="da-DK" sz="1200" dirty="0" err="1"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CA9F00-F1C1-DCDC-32C6-B8BDBB44D588}"/>
              </a:ext>
            </a:extLst>
          </p:cNvPr>
          <p:cNvSpPr/>
          <p:nvPr/>
        </p:nvSpPr>
        <p:spPr bwMode="auto">
          <a:xfrm>
            <a:off x="8871723" y="4125358"/>
            <a:ext cx="2544112" cy="1103842"/>
          </a:xfrm>
          <a:prstGeom prst="rect">
            <a:avLst/>
          </a:prstGeom>
          <a:noFill/>
          <a:ln w="38100" cap="flat" cmpd="sng" algn="ctr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D94CAD-C215-690A-FF7A-D2D2A379EE51}"/>
              </a:ext>
            </a:extLst>
          </p:cNvPr>
          <p:cNvSpPr txBox="1"/>
          <p:nvPr/>
        </p:nvSpPr>
        <p:spPr>
          <a:xfrm>
            <a:off x="9039314" y="4271401"/>
            <a:ext cx="2311530" cy="8925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200" dirty="0">
                <a:latin typeface="+mn-lt"/>
              </a:rPr>
              <a:t>Feature with almost no correlation</a:t>
            </a:r>
          </a:p>
          <a:p>
            <a:pPr algn="l">
              <a:spcBef>
                <a:spcPts val="432"/>
              </a:spcBef>
            </a:pPr>
            <a:r>
              <a:rPr lang="en-GB" sz="1200" dirty="0">
                <a:latin typeface="+mn-lt"/>
              </a:rPr>
              <a:t>with other features. In this specific</a:t>
            </a:r>
          </a:p>
          <a:p>
            <a:pPr algn="l">
              <a:spcBef>
                <a:spcPts val="432"/>
              </a:spcBef>
            </a:pPr>
            <a:r>
              <a:rPr lang="en-GB" sz="1200" dirty="0">
                <a:latin typeface="+mn-lt"/>
              </a:rPr>
              <a:t>example; Min Speed does not </a:t>
            </a:r>
          </a:p>
          <a:p>
            <a:pPr algn="l">
              <a:spcBef>
                <a:spcPts val="432"/>
              </a:spcBef>
            </a:pPr>
            <a:r>
              <a:rPr lang="en-GB" sz="1200" dirty="0">
                <a:latin typeface="+mn-lt"/>
              </a:rPr>
              <a:t>mean much.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A4A66-986A-208A-2F14-D351B41EF553}"/>
              </a:ext>
            </a:extLst>
          </p:cNvPr>
          <p:cNvSpPr/>
          <p:nvPr/>
        </p:nvSpPr>
        <p:spPr bwMode="auto">
          <a:xfrm>
            <a:off x="3654540" y="1238818"/>
            <a:ext cx="928497" cy="4165911"/>
          </a:xfrm>
          <a:prstGeom prst="rect">
            <a:avLst/>
          </a:prstGeom>
          <a:noFill/>
          <a:ln w="3810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D4AF39-DDE9-ED64-1076-DD0D0D264226}"/>
              </a:ext>
            </a:extLst>
          </p:cNvPr>
          <p:cNvSpPr/>
          <p:nvPr/>
        </p:nvSpPr>
        <p:spPr bwMode="auto">
          <a:xfrm>
            <a:off x="8871723" y="5333563"/>
            <a:ext cx="2544112" cy="903749"/>
          </a:xfrm>
          <a:prstGeom prst="rect">
            <a:avLst/>
          </a:prstGeom>
          <a:noFill/>
          <a:ln w="3810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DB94BF-0D03-551B-4BDD-A3C8C8F834A9}"/>
              </a:ext>
            </a:extLst>
          </p:cNvPr>
          <p:cNvSpPr txBox="1"/>
          <p:nvPr/>
        </p:nvSpPr>
        <p:spPr>
          <a:xfrm>
            <a:off x="9039314" y="5421678"/>
            <a:ext cx="2311530" cy="6565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200" dirty="0">
                <a:latin typeface="+mn-lt"/>
              </a:rPr>
              <a:t>Two highly correlated features. </a:t>
            </a:r>
          </a:p>
          <a:p>
            <a:pPr algn="l">
              <a:spcBef>
                <a:spcPts val="432"/>
              </a:spcBef>
            </a:pPr>
            <a:r>
              <a:rPr lang="en-GB" sz="1200" dirty="0">
                <a:latin typeface="+mn-lt"/>
              </a:rPr>
              <a:t>As well as very similar correlation </a:t>
            </a:r>
          </a:p>
          <a:p>
            <a:pPr algn="l">
              <a:spcBef>
                <a:spcPts val="432"/>
              </a:spcBef>
            </a:pPr>
            <a:r>
              <a:rPr lang="en-GB" sz="1200" dirty="0">
                <a:latin typeface="+mn-lt"/>
              </a:rPr>
              <a:t>with other features.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191957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TU Template 16_9 - Corporate red-ENG.potx" id="{ED70A225-5B60-42AC-912C-67898019C42C}" vid="{E9106579-58D4-45CA-A6E9-5E2F157EFB5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]}]]></TemplafyFormConfiguration>
</file>

<file path=customXml/item10.xml><?xml version="1.0" encoding="utf-8"?>
<TemplafySlideTemplateConfiguration><![CDATA[{"elementsMetadata":[],"documentContentValidatorConfiguration":{"enableDocumentContentValidator":false,"documentContentValidatorVersion":0},"slideId":"636957680393408391","enableDocumentContentUpdater":true,"version":"1.2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elementsMetadata":[],"documentContentValidatorConfiguration":{"enableDocumentContentValidator":false,"documentContentValidatorVersion":0},"slideId":"636957680393408391","enableDocumentContentUpdater":true,"version":"1.2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elementsMetadata":[],"documentContentValidatorConfiguration":{"enableDocumentContentValidator":false,"documentContentValidatorVersion":0},"slideId":"636957680393408391","enableDocumentContentUpdater":true,"version":"1.2"}]]></TemplafySlideTemplateConfiguration>
</file>

<file path=customXml/item2.xml><?xml version="1.0" encoding="utf-8"?>
<TemplafySlideTemplateConfiguration><![CDATA[{"elementsMetadata":[],"documentContentValidatorConfiguration":{"enableDocumentContentValidator":false,"documentContentValidatorVersion":0},"slideId":"636957680393236694","enableDocumentContentUpdater":true,"version":"1.2"}]]></TemplafySlideTemplateConfiguratio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A1FD2B40FDA458284BB6FCA763489" ma:contentTypeVersion="5" ma:contentTypeDescription="Create a new document." ma:contentTypeScope="" ma:versionID="72b2569ebc96083092f6d8e76413cd52">
  <xsd:schema xmlns:xsd="http://www.w3.org/2001/XMLSchema" xmlns:xs="http://www.w3.org/2001/XMLSchema" xmlns:p="http://schemas.microsoft.com/office/2006/metadata/properties" xmlns:ns2="683dcda1-f8c3-442f-ae64-e236c052732d" xmlns:ns3="715bde23-c48d-41ea-a697-dffaa8fbae8d" targetNamespace="http://schemas.microsoft.com/office/2006/metadata/properties" ma:root="true" ma:fieldsID="df14c340b530a7b5c38005fefa6a5693" ns2:_="" ns3:_="">
    <xsd:import namespace="683dcda1-f8c3-442f-ae64-e236c052732d"/>
    <xsd:import namespace="715bde23-c48d-41ea-a697-dffaa8fbae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dcda1-f8c3-442f-ae64-e236c05273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bde23-c48d-41ea-a697-dffaa8fbae8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TemplafySlideFormConfiguration><![CDATA[{"formFields":[],"formDataEntries":[]}]]></TemplafySlideFormConfiguratio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TemplafyTemplateConfiguration><![CDATA[{"elementsMetadata":[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elementsMetadata":[],"documentContentValidatorConfiguration":{"enableDocumentContentValidator":false,"documentContentValidatorVersion":0},"slideId":"636957680393408391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43763224-B85A-4B53-A86A-261D26A71C30}">
  <ds:schemaRefs/>
</ds:datastoreItem>
</file>

<file path=customXml/itemProps10.xml><?xml version="1.0" encoding="utf-8"?>
<ds:datastoreItem xmlns:ds="http://schemas.openxmlformats.org/officeDocument/2006/customXml" ds:itemID="{BBCD85D3-2E15-4FD0-8604-D5CC93A07D4F}">
  <ds:schemaRefs/>
</ds:datastoreItem>
</file>

<file path=customXml/itemProps11.xml><?xml version="1.0" encoding="utf-8"?>
<ds:datastoreItem xmlns:ds="http://schemas.openxmlformats.org/officeDocument/2006/customXml" ds:itemID="{84B682E2-EA16-4695-9887-678A4BE3681F}">
  <ds:schemaRefs/>
</ds:datastoreItem>
</file>

<file path=customXml/itemProps12.xml><?xml version="1.0" encoding="utf-8"?>
<ds:datastoreItem xmlns:ds="http://schemas.openxmlformats.org/officeDocument/2006/customXml" ds:itemID="{9A1A0D1B-11DD-4A26-B518-AAF12389BA71}">
  <ds:schemaRefs/>
</ds:datastoreItem>
</file>

<file path=customXml/itemProps13.xml><?xml version="1.0" encoding="utf-8"?>
<ds:datastoreItem xmlns:ds="http://schemas.openxmlformats.org/officeDocument/2006/customXml" ds:itemID="{C2A81604-B8EE-4955-B802-722C71B56C15}">
  <ds:schemaRefs/>
</ds:datastoreItem>
</file>

<file path=customXml/itemProps14.xml><?xml version="1.0" encoding="utf-8"?>
<ds:datastoreItem xmlns:ds="http://schemas.openxmlformats.org/officeDocument/2006/customXml" ds:itemID="{316E2094-6BC1-46E2-A12D-8FD18330342C}">
  <ds:schemaRefs/>
</ds:datastoreItem>
</file>

<file path=customXml/itemProps15.xml><?xml version="1.0" encoding="utf-8"?>
<ds:datastoreItem xmlns:ds="http://schemas.openxmlformats.org/officeDocument/2006/customXml" ds:itemID="{9B57665F-F96A-48E8-91C9-BB18CCF9FBFE}">
  <ds:schemaRefs/>
</ds:datastoreItem>
</file>

<file path=customXml/itemProps2.xml><?xml version="1.0" encoding="utf-8"?>
<ds:datastoreItem xmlns:ds="http://schemas.openxmlformats.org/officeDocument/2006/customXml" ds:itemID="{D27AE696-61B6-4B19-9CED-6F2A3F244FE3}">
  <ds:schemaRefs/>
</ds:datastoreItem>
</file>

<file path=customXml/itemProps3.xml><?xml version="1.0" encoding="utf-8"?>
<ds:datastoreItem xmlns:ds="http://schemas.openxmlformats.org/officeDocument/2006/customXml" ds:itemID="{14AB1340-5A73-4AE5-9657-061F0D1699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3dcda1-f8c3-442f-ae64-e236c052732d"/>
    <ds:schemaRef ds:uri="715bde23-c48d-41ea-a697-dffaa8fbae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DEE4BEE-00BA-4E32-BD26-AF535B50AC95}">
  <ds:schemaRefs/>
</ds:datastoreItem>
</file>

<file path=customXml/itemProps5.xml><?xml version="1.0" encoding="utf-8"?>
<ds:datastoreItem xmlns:ds="http://schemas.openxmlformats.org/officeDocument/2006/customXml" ds:itemID="{49765D68-68C5-4CFA-97ED-A38AD8E70B7F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1334258C-C3E7-4029-A615-C886A240FB15}">
  <ds:schemaRefs/>
</ds:datastoreItem>
</file>

<file path=customXml/itemProps7.xml><?xml version="1.0" encoding="utf-8"?>
<ds:datastoreItem xmlns:ds="http://schemas.openxmlformats.org/officeDocument/2006/customXml" ds:itemID="{CD7A73E0-5E80-4908-B0DB-9E20244FD0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8.xml><?xml version="1.0" encoding="utf-8"?>
<ds:datastoreItem xmlns:ds="http://schemas.openxmlformats.org/officeDocument/2006/customXml" ds:itemID="{9587AFF5-BFB0-40A3-85CA-ADEED7540807}">
  <ds:schemaRefs/>
</ds:datastoreItem>
</file>

<file path=customXml/itemProps9.xml><?xml version="1.0" encoding="utf-8"?>
<ds:datastoreItem xmlns:ds="http://schemas.openxmlformats.org/officeDocument/2006/customXml" ds:itemID="{CA9FC985-930B-40D4-827F-9FAC5D35EA8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Eksamenspræsentation2</Template>
  <TotalTime>733</TotalTime>
  <Words>146</Words>
  <Application>Microsoft Office PowerPoint</Application>
  <PresentationFormat>Custom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Söhne</vt:lpstr>
      <vt:lpstr>Verdana</vt:lpstr>
      <vt:lpstr>Blank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Rolighed Larsen</dc:creator>
  <cp:lastModifiedBy>Anders Rolighed Larsen</cp:lastModifiedBy>
  <cp:revision>1</cp:revision>
  <dcterms:created xsi:type="dcterms:W3CDTF">2024-02-12T20:17:50Z</dcterms:created>
  <dcterms:modified xsi:type="dcterms:W3CDTF">2024-02-13T08:31:22Z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imeStamp">
    <vt:lpwstr>2019-06-10T12:53:59.0527961Z</vt:lpwstr>
  </property>
  <property fmtid="{D5CDD505-2E9C-101B-9397-08002B2CF9AE}" pid="4" name="ContentTypeId">
    <vt:lpwstr>0x0101009ADA1FD2B40FDA458284BB6FCA763489</vt:lpwstr>
  </property>
</Properties>
</file>