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7" r:id="rId9"/>
    <p:sldId id="272" r:id="rId10"/>
    <p:sldId id="274" r:id="rId11"/>
    <p:sldId id="271" r:id="rId12"/>
    <p:sldId id="268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27ABF52-E8FB-420D-A466-1B4278E974CB}">
          <p14:sldIdLst>
            <p14:sldId id="256"/>
            <p14:sldId id="257"/>
            <p14:sldId id="260"/>
            <p14:sldId id="258"/>
            <p14:sldId id="262"/>
            <p14:sldId id="263"/>
            <p14:sldId id="265"/>
            <p14:sldId id="267"/>
            <p14:sldId id="272"/>
            <p14:sldId id="274"/>
          </p14:sldIdLst>
        </p14:section>
        <p14:section name="Раздел без заголовка" id="{9E4F33D0-9490-46C9-8E1D-BC22AAC2BF51}">
          <p14:sldIdLst>
            <p14:sldId id="271"/>
            <p14:sldId id="268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DC67-77EE-4B09-8661-652460016466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4CBD-E011-476F-8BC0-5CA7A9DF7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8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4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6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1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5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5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3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6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8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444829-47F2-4918-8133-864A92D6895F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99D69B7-E8E2-4874-8822-007669A4B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0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ma-bpm.ru/journal/edo-perehod-k-polnoj-cifrovizacii-dokumentov-processov/" TargetMode="External"/><Relationship Id="rId3" Type="http://schemas.openxmlformats.org/officeDocument/2006/relationships/hyperlink" Target="https://www.tezis-doc.ru/features/workflow/" TargetMode="External"/><Relationship Id="rId7" Type="http://schemas.openxmlformats.org/officeDocument/2006/relationships/hyperlink" Target="https://www.haulmont.ru/blog/nii-voskhod-razrabotaet-tipovuyu-sed-dlya-gosstruktur-na-osnove-sistemy-tezis/" TargetMode="External"/><Relationship Id="rId2" Type="http://schemas.openxmlformats.org/officeDocument/2006/relationships/hyperlink" Target="https://doc.cuba-platform.com/manual-latest-ru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.gov.ru/ru/activity/directions/858/" TargetMode="External"/><Relationship Id="rId5" Type="http://schemas.openxmlformats.org/officeDocument/2006/relationships/hyperlink" Target="https://www.jmix.ru/cuba-blog/developing-with-cuba-a-big-shift-from-spring/" TargetMode="External"/><Relationship Id="rId4" Type="http://schemas.openxmlformats.org/officeDocument/2006/relationships/hyperlink" Target="https://www.tadviser.ru/index.php/&#1055;&#1088;&#1086;&#1076;&#1091;&#1082;&#1090;:&#1058;&#1045;&#1047;&#1048;&#1057;_&#1057;&#1080;&#1089;&#1090;&#1077;&#1084;&#1072;_&#1091;&#1087;&#1088;&#1072;&#1074;&#1083;&#1077;&#1085;&#1080;&#1103;_&#1076;&#1086;&#1082;&#1091;&#1084;&#1077;&#1085;&#1090;&#1072;&#1084;&#1080;_&#1080;_&#1079;&#1072;&#1076;&#1072;&#1095;&#1072;&#1084;&#1080;?erid=-" TargetMode="External"/><Relationship Id="rId9" Type="http://schemas.openxmlformats.org/officeDocument/2006/relationships/hyperlink" Target="https://confluence.haulmon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7D9B70-92D0-41DB-8106-F8C8AD3E0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91" y="2052135"/>
            <a:ext cx="11878811" cy="196302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расширение функционала системы электронного документооборота «Тезис» на платформе 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Cuba</a:t>
            </a: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администрации г. Екатеринбурга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8CC377-F30F-49A0-A97A-A7C230CEB539}"/>
              </a:ext>
            </a:extLst>
          </p:cNvPr>
          <p:cNvSpPr/>
          <p:nvPr/>
        </p:nvSpPr>
        <p:spPr>
          <a:xfrm>
            <a:off x="357930" y="114755"/>
            <a:ext cx="114761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«ИРКУТСКИЙ ГОСУДАРСТВЕННЫЙ УНИВЕРСИТЕТ»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«ИГУ»)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BFF35A-20A8-4584-B705-6B90DD80B28C}"/>
              </a:ext>
            </a:extLst>
          </p:cNvPr>
          <p:cNvSpPr/>
          <p:nvPr/>
        </p:nvSpPr>
        <p:spPr>
          <a:xfrm>
            <a:off x="5002775" y="6399546"/>
            <a:ext cx="172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Иркутск - 2024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8DD440-BAB3-4384-822D-A6467B41E094}"/>
              </a:ext>
            </a:extLst>
          </p:cNvPr>
          <p:cNvSpPr/>
          <p:nvPr/>
        </p:nvSpPr>
        <p:spPr>
          <a:xfrm>
            <a:off x="0" y="4168889"/>
            <a:ext cx="12192001" cy="20769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858355-9236-4C7D-B047-26B9A1FAA759}"/>
              </a:ext>
            </a:extLst>
          </p:cNvPr>
          <p:cNvSpPr/>
          <p:nvPr/>
        </p:nvSpPr>
        <p:spPr>
          <a:xfrm>
            <a:off x="2543704" y="4168889"/>
            <a:ext cx="9557141" cy="249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 ф.-м. н., доцент Захарченко В.С.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Инженер-аналитик ООО «Сибирский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 информационных технологий»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Левченко К.О.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6F1870-6EE2-4C15-B7EA-9DB0A0A83C77}"/>
              </a:ext>
            </a:extLst>
          </p:cNvPr>
          <p:cNvSpPr/>
          <p:nvPr/>
        </p:nvSpPr>
        <p:spPr>
          <a:xfrm>
            <a:off x="6276294" y="4168889"/>
            <a:ext cx="5759108" cy="11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 группы 02421-ДБ 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Подрядчиков Владимир Валерьевич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446E9F-A11D-4316-B980-21AF1E2C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2" y="4168889"/>
            <a:ext cx="2094780" cy="20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1066180"/>
            <a:ext cx="12192000" cy="1781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289850" y="230472"/>
            <a:ext cx="1081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периодических поручений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B70AF-5A31-4C9D-8BC4-C7B5DDB36942}"/>
              </a:ext>
            </a:extLst>
          </p:cNvPr>
          <p:cNvSpPr txBox="1"/>
          <p:nvPr/>
        </p:nvSpPr>
        <p:spPr>
          <a:xfrm>
            <a:off x="2586609" y="5193971"/>
            <a:ext cx="7018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 с таблицей периодических поручений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F6B1C-C15E-4D16-91A3-EB7DDF38B066}"/>
              </a:ext>
            </a:extLst>
          </p:cNvPr>
          <p:cNvSpPr txBox="1"/>
          <p:nvPr/>
        </p:nvSpPr>
        <p:spPr>
          <a:xfrm>
            <a:off x="10447497" y="6467596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250129-6C4F-4056-83D7-BC7D5906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5" y="1489918"/>
            <a:ext cx="11347118" cy="3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-1" y="100668"/>
            <a:ext cx="10100935" cy="2746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F6B1C-C15E-4D16-91A3-EB7DDF38B066}"/>
              </a:ext>
            </a:extLst>
          </p:cNvPr>
          <p:cNvSpPr txBox="1"/>
          <p:nvPr/>
        </p:nvSpPr>
        <p:spPr>
          <a:xfrm>
            <a:off x="10447497" y="6467596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7C8A69-090A-4CEF-A9D0-D8BFFA5AC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91578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71B9E3-DC48-4905-B0C2-8700C02379D0}"/>
              </a:ext>
            </a:extLst>
          </p:cNvPr>
          <p:cNvSpPr txBox="1"/>
          <p:nvPr/>
        </p:nvSpPr>
        <p:spPr>
          <a:xfrm>
            <a:off x="10100934" y="284520"/>
            <a:ext cx="220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методов при удалении поручений группы</a:t>
            </a:r>
          </a:p>
        </p:txBody>
      </p:sp>
    </p:spTree>
    <p:extLst>
      <p:ext uri="{BB962C8B-B14F-4D97-AF65-F5344CB8AC3E}">
        <p14:creationId xmlns:p14="http://schemas.microsoft.com/office/powerpoint/2010/main" val="322760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-1" y="1257240"/>
            <a:ext cx="12192000" cy="27549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B70AF-5A31-4C9D-8BC4-C7B5DDB36942}"/>
              </a:ext>
            </a:extLst>
          </p:cNvPr>
          <p:cNvSpPr txBox="1"/>
          <p:nvPr/>
        </p:nvSpPr>
        <p:spPr>
          <a:xfrm>
            <a:off x="-268448" y="275014"/>
            <a:ext cx="576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F3650-F3A8-40F4-9226-3CD9C14F6B28}"/>
              </a:ext>
            </a:extLst>
          </p:cNvPr>
          <p:cNvSpPr txBox="1"/>
          <p:nvPr/>
        </p:nvSpPr>
        <p:spPr>
          <a:xfrm>
            <a:off x="10447497" y="646759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E65F4-967D-49AB-B40C-83641A308B77}"/>
              </a:ext>
            </a:extLst>
          </p:cNvPr>
          <p:cNvSpPr txBox="1"/>
          <p:nvPr/>
        </p:nvSpPr>
        <p:spPr>
          <a:xfrm>
            <a:off x="989901" y="3733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E740-02AF-4DE2-83EE-55EE146A0BB1}"/>
              </a:ext>
            </a:extLst>
          </p:cNvPr>
          <p:cNvSpPr txBox="1"/>
          <p:nvPr/>
        </p:nvSpPr>
        <p:spPr>
          <a:xfrm>
            <a:off x="338060" y="1655609"/>
            <a:ext cx="11515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работы с платформой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Cuba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СЭД ТЕЗИС были изучено представление бизнес-процессов в системе и реализованы следующие готовые продукты: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муниципальных услуг (настройка сущностей, написание фильтров и методов автозаполнения полей, локализация, обработка событий работы с просроченными документами)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поиска штрихкода при сканировании документов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периодических поручений (настройка сущностей, методы автозаполнения полей, функционал корректной отмены поручений)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04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1066180"/>
            <a:ext cx="12192000" cy="1781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600243" y="272487"/>
            <a:ext cx="1081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2072A-FE65-4A04-B56D-3F9B69F49E40}"/>
              </a:ext>
            </a:extLst>
          </p:cNvPr>
          <p:cNvSpPr txBox="1"/>
          <p:nvPr/>
        </p:nvSpPr>
        <p:spPr>
          <a:xfrm>
            <a:off x="10407832" y="645125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1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20C61-5383-45EC-BF18-26B054E7E427}"/>
              </a:ext>
            </a:extLst>
          </p:cNvPr>
          <p:cNvSpPr txBox="1"/>
          <p:nvPr/>
        </p:nvSpPr>
        <p:spPr>
          <a:xfrm>
            <a:off x="368889" y="1237794"/>
            <a:ext cx="1089270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CUBA. Руководство по разработке приложений. Версия 7.2 : сайт. ‒ URL: 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https://doc.cuba-platform.com/manual-latest-ru/index.html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об­­ращения: 05.02.2024)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документооборота // ТЕЗИС система документооборота : [официальный сайт]. ‒ URL: 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https://www.tezis-doc.ru/features/workflow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(Дата обращения: 24.03.2024)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ТЕЗИС Система управления документами и задачами //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TADVISER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Государство. Бизнес. Технологии : [сайт]. ‒ 2023. ‒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tadviser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Продукт:ТЕЗИС_Система_управления_документами_и_задачами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erid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=-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10.03.2024)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А. Разработка на CUBA ‒ большой шаг в сторону от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//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Jmix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[официальный сайт]. ‒ 2018. ‒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jmix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cuba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developing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cuba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shift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20.03.2024)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Репин В. Моделирование бизнес-процессов в нотации BPMN : Пособие для начинающих. Часть I / Владимир Репин. ‒ [б. м.] : Издательские решения, 2019. ‒ 84 с. ISBN 978-5-4496-6989-6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экономика РФ // Министерство цифрового развития, связи и массовых коммуникаций Российской Федерации : [официальный сайт] . – 2023. –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https://digital.gov.ru/ru/activity/directions/858/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25.04.2024)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НИИ «Восход» разработает типовую СЭД для госструктур на основе системы ТЕЗИС //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Haulmont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[официальный сайт]. – 2020. –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https://www.haulmont.ru/blog/nii-voskhod-razrabotaet-tipovuyu-sed-dlya-gosstruktur-na-osnove-sistemy-tezis/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25.04.2024)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Раис А. Электронный документооборот: переход к полной цифровизации документов и процессов //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ELMA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[сайт]. – 2023. –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https://www.elma-bpm.ru/journal/edo-perehod-k-polnoj-cifrovizacii-dokumentov-processov/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14.04.2024)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ТЕЗИС. База знаний //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Confluence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[сайт]. –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confluence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haulmont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05.02.2024). – Режим доступа: для зарегистрированных пользователей.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5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1066180"/>
            <a:ext cx="12192000" cy="1781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507964" y="230385"/>
            <a:ext cx="1081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модификации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15834-7D68-451D-87BE-DF86D506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" y="1149572"/>
            <a:ext cx="10885053" cy="56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1" y="1085851"/>
            <a:ext cx="12192000" cy="8210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0CA25A-F975-40D0-97E1-F457A83C37D2}"/>
              </a:ext>
            </a:extLst>
          </p:cNvPr>
          <p:cNvSpPr/>
          <p:nvPr/>
        </p:nvSpPr>
        <p:spPr>
          <a:xfrm>
            <a:off x="361949" y="5067391"/>
            <a:ext cx="11544302" cy="13334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FE23-1D8E-4541-A4D7-9E42594A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-156210"/>
            <a:ext cx="9784080" cy="150876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80A6D-8624-4147-B614-294E36A9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8" y="1085851"/>
            <a:ext cx="11753852" cy="43243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процессе разработки решений СЭД для получения знаний о реализации таких систем на предприятиях. Получение опыта разработки в среде создания подобных систем.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B77102-8904-45AA-B82A-3AE3F7DBFDFA}"/>
              </a:ext>
            </a:extLst>
          </p:cNvPr>
          <p:cNvSpPr/>
          <p:nvPr/>
        </p:nvSpPr>
        <p:spPr>
          <a:xfrm>
            <a:off x="514350" y="5092596"/>
            <a:ext cx="8934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 разработки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СЭД «Тезис» на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Cuba Platform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администрации города Екатеринбург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рамках деятельности Сибирского центра информационных технологий.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33DA99-4324-476B-89C0-6BD877F2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539" y="5368776"/>
            <a:ext cx="2159111" cy="635033"/>
          </a:xfrm>
          <a:prstGeom prst="rect">
            <a:avLst/>
          </a:prstGeom>
        </p:spPr>
      </p:pic>
      <p:pic>
        <p:nvPicPr>
          <p:cNvPr id="1026" name="Picture 2" descr="CUBA.Platform">
            <a:extLst>
              <a:ext uri="{FF2B5EF4-FFF2-40B4-BE49-F238E27FC236}">
                <a16:creationId xmlns:a16="http://schemas.microsoft.com/office/drawing/2014/main" id="{7264815A-C748-4F82-A6DD-756B751F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4" y="269050"/>
            <a:ext cx="3314701" cy="6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76B06F-BF48-450F-80A5-9C4D48A5786A}"/>
              </a:ext>
            </a:extLst>
          </p:cNvPr>
          <p:cNvSpPr txBox="1"/>
          <p:nvPr/>
        </p:nvSpPr>
        <p:spPr>
          <a:xfrm>
            <a:off x="10447497" y="646759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1FB59-AEDF-44DB-B477-DB9DC15548A6}"/>
              </a:ext>
            </a:extLst>
          </p:cNvPr>
          <p:cNvSpPr txBox="1"/>
          <p:nvPr/>
        </p:nvSpPr>
        <p:spPr>
          <a:xfrm>
            <a:off x="361949" y="3429000"/>
            <a:ext cx="11544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целями применения и преимуществами систем электронного документооборота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инструментария и архитектуры среды создания проектов и самой СЭД.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функциональности СЭД по стандартам предприятия. Реализация и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бизнес процессов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5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830510"/>
            <a:ext cx="12192000" cy="20167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A1F8BCC-338F-4E2C-88A8-1F326603C061}"/>
              </a:ext>
            </a:extLst>
          </p:cNvPr>
          <p:cNvGrpSpPr/>
          <p:nvPr/>
        </p:nvGrpSpPr>
        <p:grpSpPr>
          <a:xfrm>
            <a:off x="504842" y="1213569"/>
            <a:ext cx="5134063" cy="3443854"/>
            <a:chOff x="595670" y="1639874"/>
            <a:chExt cx="5134063" cy="3443854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FCF5F3C-424A-4589-B84C-95DFAC8E7549}"/>
                </a:ext>
              </a:extLst>
            </p:cNvPr>
            <p:cNvSpPr/>
            <p:nvPr/>
          </p:nvSpPr>
          <p:spPr>
            <a:xfrm>
              <a:off x="595670" y="1639874"/>
              <a:ext cx="5134063" cy="34438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AE33DA99-4324-476B-89C0-6BD877F21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25" y="1925239"/>
              <a:ext cx="2159111" cy="63503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41424E-F65A-4FA5-AE68-A187E0D7C9F2}"/>
                </a:ext>
              </a:extLst>
            </p:cNvPr>
            <p:cNvSpPr txBox="1"/>
            <p:nvPr/>
          </p:nvSpPr>
          <p:spPr>
            <a:xfrm>
              <a:off x="3423705" y="1956715"/>
              <a:ext cx="1869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СЭД на базе </a:t>
              </a:r>
              <a:r>
                <a:rPr lang="en-US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CubaPlatform</a:t>
              </a:r>
              <a:endPara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FFF411-03B7-44C5-BD99-B81FEBF74B66}"/>
                </a:ext>
              </a:extLst>
            </p:cNvPr>
            <p:cNvSpPr txBox="1"/>
            <p:nvPr/>
          </p:nvSpPr>
          <p:spPr>
            <a:xfrm>
              <a:off x="765093" y="2907368"/>
              <a:ext cx="4813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Лидер на рынке СЭД России и СНГ на основании рейтингов </a:t>
              </a:r>
              <a:r>
                <a:rPr lang="en-US" b="1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Tadviser</a:t>
              </a:r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и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Cnews</a:t>
              </a:r>
              <a:endPara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Самая технологичная СЭД по версии 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CIO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45392E-1649-4F05-B76E-6567FC2DE439}"/>
                </a:ext>
              </a:extLst>
            </p:cNvPr>
            <p:cNvSpPr txBox="1"/>
            <p:nvPr/>
          </p:nvSpPr>
          <p:spPr>
            <a:xfrm>
              <a:off x="3842967" y="4107697"/>
              <a:ext cx="1660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Занесена в реестр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Минцифры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РФ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8AF4BA9-F1C5-4189-AA17-6EC82C85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331" y="4167815"/>
              <a:ext cx="2219635" cy="49536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54F60A-10B4-43C4-B0EB-964D9005E9D5}"/>
                </a:ext>
              </a:extLst>
            </p:cNvPr>
            <p:cNvSpPr txBox="1"/>
            <p:nvPr/>
          </p:nvSpPr>
          <p:spPr>
            <a:xfrm>
              <a:off x="1104911" y="456936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проектов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C542E6-5551-4F12-840D-06B2E9B6A1CD}"/>
                </a:ext>
              </a:extLst>
            </p:cNvPr>
            <p:cNvSpPr txBox="1"/>
            <p:nvPr/>
          </p:nvSpPr>
          <p:spPr>
            <a:xfrm>
              <a:off x="2391163" y="4569362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лет на рынке</a:t>
              </a: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7BBC930-B139-461D-B1B7-4A0FDAB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225" y="2686266"/>
              <a:ext cx="4680954" cy="158676"/>
            </a:xfrm>
            <a:prstGeom prst="rect">
              <a:avLst/>
            </a:prstGeom>
          </p:spPr>
        </p:pic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D0A62B-4EB2-4BB3-9377-37CA730BE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94" y="1018075"/>
            <a:ext cx="3983902" cy="3380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39B494-D87E-4C21-8375-FDE445617753}"/>
              </a:ext>
            </a:extLst>
          </p:cNvPr>
          <p:cNvSpPr txBox="1"/>
          <p:nvPr/>
        </p:nvSpPr>
        <p:spPr>
          <a:xfrm>
            <a:off x="7162498" y="2679441"/>
            <a:ext cx="10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МИД РФ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ACE7D-DA09-45DE-A148-805CD055427C}"/>
              </a:ext>
            </a:extLst>
          </p:cNvPr>
          <p:cNvSpPr txBox="1"/>
          <p:nvPr/>
        </p:nvSpPr>
        <p:spPr>
          <a:xfrm>
            <a:off x="9079189" y="2566164"/>
            <a:ext cx="216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Росгеология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444DA-1784-4ED4-9564-7EEF01B21757}"/>
              </a:ext>
            </a:extLst>
          </p:cNvPr>
          <p:cNvSpPr txBox="1"/>
          <p:nvPr/>
        </p:nvSpPr>
        <p:spPr>
          <a:xfrm>
            <a:off x="6550450" y="4562120"/>
            <a:ext cx="230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ФАУ «Российский морской регистр судоходства»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A1A2F-F5FD-400F-97AC-2DA43F2830BA}"/>
              </a:ext>
            </a:extLst>
          </p:cNvPr>
          <p:cNvSpPr txBox="1"/>
          <p:nvPr/>
        </p:nvSpPr>
        <p:spPr>
          <a:xfrm>
            <a:off x="8831753" y="4545263"/>
            <a:ext cx="2508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ФГУП «Государственная корпорация по организации воздушного движения РФ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D577AED-3D24-4623-99C7-059C0489BA45}"/>
              </a:ext>
            </a:extLst>
          </p:cNvPr>
          <p:cNvSpPr/>
          <p:nvPr/>
        </p:nvSpPr>
        <p:spPr>
          <a:xfrm>
            <a:off x="6636869" y="5712784"/>
            <a:ext cx="4880866" cy="7548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СЭД ТЕЗИС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внедрена в городские и областные думы, городские и районные администрации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614054" y="122624"/>
            <a:ext cx="549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46E05-4404-4A2F-A3C4-CEBCB1803FD3}"/>
              </a:ext>
            </a:extLst>
          </p:cNvPr>
          <p:cNvSpPr txBox="1"/>
          <p:nvPr/>
        </p:nvSpPr>
        <p:spPr>
          <a:xfrm>
            <a:off x="10447497" y="646759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46422C-9637-4C21-AD73-D00A3542440D}"/>
              </a:ext>
            </a:extLst>
          </p:cNvPr>
          <p:cNvSpPr/>
          <p:nvPr/>
        </p:nvSpPr>
        <p:spPr>
          <a:xfrm>
            <a:off x="504842" y="4848838"/>
            <a:ext cx="5812068" cy="1618758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CUBA.Platform">
            <a:extLst>
              <a:ext uri="{FF2B5EF4-FFF2-40B4-BE49-F238E27FC236}">
                <a16:creationId xmlns:a16="http://schemas.microsoft.com/office/drawing/2014/main" id="{2B5C4AD4-9C18-4E58-BF82-1ED06C96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31" y="5875262"/>
            <a:ext cx="2389028" cy="4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8EF65-D207-4937-AF1C-70B544A8920D}"/>
              </a:ext>
            </a:extLst>
          </p:cNvPr>
          <p:cNvSpPr txBox="1"/>
          <p:nvPr/>
        </p:nvSpPr>
        <p:spPr>
          <a:xfrm>
            <a:off x="674265" y="4944316"/>
            <a:ext cx="5581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СЭД ТЕЗИС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на платформе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CubaPlatform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высокоуровневая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-платформа с открытым кодом для создания корпоративных информационных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1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1" y="1085851"/>
            <a:ext cx="12192000" cy="8210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FE23-1D8E-4541-A4D7-9E42594A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8" y="-105389"/>
            <a:ext cx="9784080" cy="150876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80A6D-8624-4147-B614-294E36A9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24" y="1522715"/>
            <a:ext cx="4499613" cy="43243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33DA99-4324-476B-89C0-6BD877F2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18" y="280652"/>
            <a:ext cx="2159111" cy="635033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78CCED3-F3A0-428F-8184-B47EFFA1DDB8}"/>
              </a:ext>
            </a:extLst>
          </p:cNvPr>
          <p:cNvSpPr/>
          <p:nvPr/>
        </p:nvSpPr>
        <p:spPr>
          <a:xfrm>
            <a:off x="285748" y="1352549"/>
            <a:ext cx="3672754" cy="4197709"/>
          </a:xfrm>
          <a:prstGeom prst="roundRect">
            <a:avLst>
              <a:gd name="adj" fmla="val 6845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A7C120B-AE58-4C62-8D5F-EDD205BFC53C}"/>
              </a:ext>
            </a:extLst>
          </p:cNvPr>
          <p:cNvSpPr/>
          <p:nvPr/>
        </p:nvSpPr>
        <p:spPr>
          <a:xfrm>
            <a:off x="4384311" y="1346588"/>
            <a:ext cx="3672754" cy="4203670"/>
          </a:xfrm>
          <a:prstGeom prst="roundRect">
            <a:avLst>
              <a:gd name="adj" fmla="val 7759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4E4E6BA-9D89-4D7D-8C97-C37968E56C4C}"/>
              </a:ext>
            </a:extLst>
          </p:cNvPr>
          <p:cNvSpPr/>
          <p:nvPr/>
        </p:nvSpPr>
        <p:spPr>
          <a:xfrm>
            <a:off x="8530655" y="1358728"/>
            <a:ext cx="3423373" cy="4191530"/>
          </a:xfrm>
          <a:prstGeom prst="roundRect">
            <a:avLst>
              <a:gd name="adj" fmla="val 8090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13DEC5E-D723-42F0-9461-E4305DBC46A1}"/>
              </a:ext>
            </a:extLst>
          </p:cNvPr>
          <p:cNvSpPr/>
          <p:nvPr/>
        </p:nvSpPr>
        <p:spPr>
          <a:xfrm>
            <a:off x="528181" y="1504590"/>
            <a:ext cx="3146033" cy="650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возможности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DA8DEB8-5693-4302-ABCF-BB9786090A74}"/>
              </a:ext>
            </a:extLst>
          </p:cNvPr>
          <p:cNvSpPr/>
          <p:nvPr/>
        </p:nvSpPr>
        <p:spPr>
          <a:xfrm>
            <a:off x="4799212" y="1514968"/>
            <a:ext cx="2842953" cy="650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F8E0A3A-7DCB-49DE-A368-382388BAA8F3}"/>
              </a:ext>
            </a:extLst>
          </p:cNvPr>
          <p:cNvSpPr/>
          <p:nvPr/>
        </p:nvSpPr>
        <p:spPr>
          <a:xfrm>
            <a:off x="8820866" y="1530342"/>
            <a:ext cx="2842953" cy="650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06C7441-1D48-4353-8151-57F92E6DECE3}"/>
              </a:ext>
            </a:extLst>
          </p:cNvPr>
          <p:cNvSpPr/>
          <p:nvPr/>
        </p:nvSpPr>
        <p:spPr>
          <a:xfrm>
            <a:off x="488024" y="2325696"/>
            <a:ext cx="1538373" cy="692447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Канцелярия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4CC4CF0-AEA5-46DD-8DF3-CB1CEFB1A176}"/>
              </a:ext>
            </a:extLst>
          </p:cNvPr>
          <p:cNvSpPr/>
          <p:nvPr/>
        </p:nvSpPr>
        <p:spPr>
          <a:xfrm>
            <a:off x="500960" y="3187110"/>
            <a:ext cx="1526046" cy="1007145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и договоры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1858A133-351D-4141-AB49-20C25A8A5DC9}"/>
              </a:ext>
            </a:extLst>
          </p:cNvPr>
          <p:cNvSpPr/>
          <p:nvPr/>
        </p:nvSpPr>
        <p:spPr>
          <a:xfrm>
            <a:off x="500351" y="4319414"/>
            <a:ext cx="1526047" cy="1007145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ТЕЗИС: Помощник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8AE3D8F-45C4-4C16-8898-6C2A8E3AF12F}"/>
              </a:ext>
            </a:extLst>
          </p:cNvPr>
          <p:cNvSpPr/>
          <p:nvPr/>
        </p:nvSpPr>
        <p:spPr>
          <a:xfrm>
            <a:off x="2122124" y="2325697"/>
            <a:ext cx="1602665" cy="692448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исполнения задач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7760CFA-509F-49C6-AE9F-B25CFFB499D8}"/>
              </a:ext>
            </a:extLst>
          </p:cNvPr>
          <p:cNvSpPr/>
          <p:nvPr/>
        </p:nvSpPr>
        <p:spPr>
          <a:xfrm>
            <a:off x="2154086" y="3187111"/>
            <a:ext cx="1602665" cy="1007144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совещаниями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2D98235-A060-4FAC-9532-C01E2E7D05CE}"/>
              </a:ext>
            </a:extLst>
          </p:cNvPr>
          <p:cNvSpPr/>
          <p:nvPr/>
        </p:nvSpPr>
        <p:spPr>
          <a:xfrm>
            <a:off x="2154087" y="4363221"/>
            <a:ext cx="1602665" cy="972064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Полнотекстовый поиск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0656544-A798-471B-BD58-38B1916C016A}"/>
              </a:ext>
            </a:extLst>
          </p:cNvPr>
          <p:cNvSpPr/>
          <p:nvPr/>
        </p:nvSpPr>
        <p:spPr>
          <a:xfrm>
            <a:off x="4586589" y="2334426"/>
            <a:ext cx="1526046" cy="650888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бизнес-процессов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78FCE74-863A-49B2-AC73-5B2C78A63F22}"/>
              </a:ext>
            </a:extLst>
          </p:cNvPr>
          <p:cNvSpPr/>
          <p:nvPr/>
        </p:nvSpPr>
        <p:spPr>
          <a:xfrm>
            <a:off x="4586588" y="3112285"/>
            <a:ext cx="1526046" cy="750078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и распознавание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32262C80-6419-4C40-A807-92FEB46B6537}"/>
              </a:ext>
            </a:extLst>
          </p:cNvPr>
          <p:cNvSpPr/>
          <p:nvPr/>
        </p:nvSpPr>
        <p:spPr>
          <a:xfrm>
            <a:off x="4594904" y="3944602"/>
            <a:ext cx="1509413" cy="65088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Голосовое управление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0DE56BA-B2AF-4A9A-8DA2-BC1E144F0F86}"/>
              </a:ext>
            </a:extLst>
          </p:cNvPr>
          <p:cNvSpPr/>
          <p:nvPr/>
        </p:nvSpPr>
        <p:spPr>
          <a:xfrm>
            <a:off x="6220688" y="2334426"/>
            <a:ext cx="1634629" cy="650888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отчетов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D319EF9-500A-4956-8BA8-9707B79DCE67}"/>
              </a:ext>
            </a:extLst>
          </p:cNvPr>
          <p:cNvSpPr/>
          <p:nvPr/>
        </p:nvSpPr>
        <p:spPr>
          <a:xfrm>
            <a:off x="6220689" y="3112285"/>
            <a:ext cx="1634627" cy="750078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подстановок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7FFF19E-7BF3-4E58-9B35-D1F493E4EDAC}"/>
              </a:ext>
            </a:extLst>
          </p:cNvPr>
          <p:cNvSpPr/>
          <p:nvPr/>
        </p:nvSpPr>
        <p:spPr>
          <a:xfrm>
            <a:off x="6220688" y="3944602"/>
            <a:ext cx="1634626" cy="65088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Онлайн-редактирование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3562F9B-7B40-407E-B08E-73853AC0865B}"/>
              </a:ext>
            </a:extLst>
          </p:cNvPr>
          <p:cNvSpPr/>
          <p:nvPr/>
        </p:nvSpPr>
        <p:spPr>
          <a:xfrm>
            <a:off x="4583791" y="4675670"/>
            <a:ext cx="1509413" cy="65088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B6D9119D-7573-402C-835E-02E403817F79}"/>
              </a:ext>
            </a:extLst>
          </p:cNvPr>
          <p:cNvSpPr/>
          <p:nvPr/>
        </p:nvSpPr>
        <p:spPr>
          <a:xfrm>
            <a:off x="6220688" y="4675670"/>
            <a:ext cx="1634626" cy="650889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Единый холдинг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6EC1D470-014A-4467-8B52-17F7B0D7361A}"/>
              </a:ext>
            </a:extLst>
          </p:cNvPr>
          <p:cNvSpPr/>
          <p:nvPr/>
        </p:nvSpPr>
        <p:spPr>
          <a:xfrm>
            <a:off x="8640383" y="2344846"/>
            <a:ext cx="3178346" cy="42941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Кадровые процессы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89B323D-593D-4435-B3A6-37A023976E01}"/>
              </a:ext>
            </a:extLst>
          </p:cNvPr>
          <p:cNvSpPr/>
          <p:nvPr/>
        </p:nvSpPr>
        <p:spPr>
          <a:xfrm>
            <a:off x="8653168" y="2861876"/>
            <a:ext cx="3178346" cy="42941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процессы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419B6CB-33FC-4FD9-97E6-30836076531D}"/>
              </a:ext>
            </a:extLst>
          </p:cNvPr>
          <p:cNvSpPr/>
          <p:nvPr/>
        </p:nvSpPr>
        <p:spPr>
          <a:xfrm>
            <a:off x="8653168" y="3392421"/>
            <a:ext cx="3178346" cy="42941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Бюджетирование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D82D134-EF73-47F9-8163-98500F2830A2}"/>
              </a:ext>
            </a:extLst>
          </p:cNvPr>
          <p:cNvSpPr/>
          <p:nvPr/>
        </p:nvSpPr>
        <p:spPr>
          <a:xfrm>
            <a:off x="8640383" y="3922966"/>
            <a:ext cx="3178346" cy="42941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1087D46-5C44-4DC9-A562-CEC4177141C4}"/>
              </a:ext>
            </a:extLst>
          </p:cNvPr>
          <p:cNvSpPr/>
          <p:nvPr/>
        </p:nvSpPr>
        <p:spPr>
          <a:xfrm>
            <a:off x="8653168" y="4466459"/>
            <a:ext cx="3178346" cy="42941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Экспедиция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72735F3-642C-4B06-9BC4-8FFD8339D5CD}"/>
              </a:ext>
            </a:extLst>
          </p:cNvPr>
          <p:cNvSpPr/>
          <p:nvPr/>
        </p:nvSpPr>
        <p:spPr>
          <a:xfrm>
            <a:off x="8653168" y="4978259"/>
            <a:ext cx="3178346" cy="42941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80CB6AE-D578-4EA9-A221-44B801A7D391}"/>
              </a:ext>
            </a:extLst>
          </p:cNvPr>
          <p:cNvSpPr/>
          <p:nvPr/>
        </p:nvSpPr>
        <p:spPr>
          <a:xfrm>
            <a:off x="429302" y="5811786"/>
            <a:ext cx="6609062" cy="8210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Интеграционные механизмы: офисные пакеты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Office, Libre Office, Open Office, P7-Офис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1С интеграционные системы,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ERP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бюджетирование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A0621CA-D2EE-4E3A-BEF0-C03D19CB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93" y="5462404"/>
            <a:ext cx="4257249" cy="137032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8E860D2-55D7-4CBD-8C28-8306B9409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26" y="6016198"/>
            <a:ext cx="1267015" cy="7836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7B7346-BA8B-4AD4-B2E6-58F806F2CBD6}"/>
              </a:ext>
            </a:extLst>
          </p:cNvPr>
          <p:cNvSpPr txBox="1"/>
          <p:nvPr/>
        </p:nvSpPr>
        <p:spPr>
          <a:xfrm>
            <a:off x="10447497" y="649276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1066180"/>
            <a:ext cx="12192000" cy="1781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382286" y="245134"/>
            <a:ext cx="1081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периодического поручения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2E2CFAF-F2E6-47F4-B7E9-2B3D898FF7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64" y="1218673"/>
            <a:ext cx="4000069" cy="50299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EC384-71F5-48FF-A211-91B2B9FB9C95}"/>
              </a:ext>
            </a:extLst>
          </p:cNvPr>
          <p:cNvSpPr txBox="1"/>
          <p:nvPr/>
        </p:nvSpPr>
        <p:spPr>
          <a:xfrm>
            <a:off x="6350219" y="6190627"/>
            <a:ext cx="317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 редактирования периодического поручения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F7C17-4E66-447D-BA70-FD768F6B36FB}"/>
              </a:ext>
            </a:extLst>
          </p:cNvPr>
          <p:cNvSpPr txBox="1"/>
          <p:nvPr/>
        </p:nvSpPr>
        <p:spPr>
          <a:xfrm>
            <a:off x="1333565" y="6282930"/>
            <a:ext cx="400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«Поручения» на главном экране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58862E-515A-4B1F-9E20-E26B6D279349}"/>
              </a:ext>
            </a:extLst>
          </p:cNvPr>
          <p:cNvSpPr txBox="1"/>
          <p:nvPr/>
        </p:nvSpPr>
        <p:spPr>
          <a:xfrm>
            <a:off x="10447497" y="646759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06CF1D-5BCF-47B7-8AEB-B52E51CE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54" y="1257294"/>
            <a:ext cx="3725867" cy="49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621237"/>
            <a:ext cx="12192000" cy="22260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184558" y="98017"/>
            <a:ext cx="1081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периодических поручений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F61FC-CC78-4BC1-BCD5-378F675A1CF3}"/>
              </a:ext>
            </a:extLst>
          </p:cNvPr>
          <p:cNvSpPr txBox="1"/>
          <p:nvPr/>
        </p:nvSpPr>
        <p:spPr>
          <a:xfrm>
            <a:off x="1812200" y="6396335"/>
            <a:ext cx="989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BPMN-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диаграмма. Процесс создания периодических поручений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49F08-FC7E-4C5F-9A47-AB3DEECFD435}"/>
              </a:ext>
            </a:extLst>
          </p:cNvPr>
          <p:cNvSpPr txBox="1"/>
          <p:nvPr/>
        </p:nvSpPr>
        <p:spPr>
          <a:xfrm>
            <a:off x="10447497" y="646759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738D8F-DD30-445E-BB4D-32921CD8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705273"/>
            <a:ext cx="11653706" cy="5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1066180"/>
            <a:ext cx="12192000" cy="1781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289850" y="230472"/>
            <a:ext cx="1081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периодических поручений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B70AF-5A31-4C9D-8BC4-C7B5DDB36942}"/>
              </a:ext>
            </a:extLst>
          </p:cNvPr>
          <p:cNvSpPr txBox="1"/>
          <p:nvPr/>
        </p:nvSpPr>
        <p:spPr>
          <a:xfrm>
            <a:off x="549908" y="6155877"/>
            <a:ext cx="9513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 редактирования группы периодических поручений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A3F6E-0CD2-4928-9778-153EF3A86306}"/>
              </a:ext>
            </a:extLst>
          </p:cNvPr>
          <p:cNvSpPr txBox="1"/>
          <p:nvPr/>
        </p:nvSpPr>
        <p:spPr>
          <a:xfrm>
            <a:off x="10447497" y="646759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D7152A-ACEB-4E64-85E4-8368A0BD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0" y="1187371"/>
            <a:ext cx="3594947" cy="49317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C89B95-66DF-4F99-A165-0DAAAB464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68" y="3566394"/>
            <a:ext cx="7820025" cy="255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5379DA-124A-4718-9D55-A02793585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68" y="1187370"/>
            <a:ext cx="3393652" cy="2292132"/>
          </a:xfrm>
          <a:prstGeom prst="rect">
            <a:avLst/>
          </a:prstGeom>
        </p:spPr>
      </p:pic>
      <p:pic>
        <p:nvPicPr>
          <p:cNvPr id="1026" name="Picture 2" descr="Скрипт – Бесплатные иконки: образование">
            <a:extLst>
              <a:ext uri="{FF2B5EF4-FFF2-40B4-BE49-F238E27FC236}">
                <a16:creationId xmlns:a16="http://schemas.microsoft.com/office/drawing/2014/main" id="{434187A6-9139-4C88-8B7A-A9DA5738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15" y="11142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0" y="649227"/>
            <a:ext cx="12192000" cy="2085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63ECE-5428-4B9A-B398-CF4A2C720C0C}"/>
              </a:ext>
            </a:extLst>
          </p:cNvPr>
          <p:cNvSpPr txBox="1"/>
          <p:nvPr/>
        </p:nvSpPr>
        <p:spPr>
          <a:xfrm>
            <a:off x="461394" y="126006"/>
            <a:ext cx="1081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периодических поручений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B70AF-5A31-4C9D-8BC4-C7B5DDB36942}"/>
              </a:ext>
            </a:extLst>
          </p:cNvPr>
          <p:cNvSpPr txBox="1"/>
          <p:nvPr/>
        </p:nvSpPr>
        <p:spPr>
          <a:xfrm>
            <a:off x="2344673" y="6208774"/>
            <a:ext cx="771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BPMN-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диаграмма. Процесс создания группы ПП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F6B1C-C15E-4D16-91A3-EB7DDF38B066}"/>
              </a:ext>
            </a:extLst>
          </p:cNvPr>
          <p:cNvSpPr txBox="1"/>
          <p:nvPr/>
        </p:nvSpPr>
        <p:spPr>
          <a:xfrm>
            <a:off x="10447497" y="6467596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3DFA7-D47E-467C-ABA1-6D371BB5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09" y="737445"/>
            <a:ext cx="12251818" cy="53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BFDEB4-BB2F-4817-B602-2568A9908F07}"/>
              </a:ext>
            </a:extLst>
          </p:cNvPr>
          <p:cNvSpPr/>
          <p:nvPr/>
        </p:nvSpPr>
        <p:spPr>
          <a:xfrm>
            <a:off x="1" y="142613"/>
            <a:ext cx="6095999" cy="27046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F6B1C-C15E-4D16-91A3-EB7DDF38B066}"/>
              </a:ext>
            </a:extLst>
          </p:cNvPr>
          <p:cNvSpPr txBox="1"/>
          <p:nvPr/>
        </p:nvSpPr>
        <p:spPr>
          <a:xfrm>
            <a:off x="10447497" y="6467596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fld id="{8C955385-9AF6-49CB-B421-E020C9BB2627}" type="slidenum">
              <a:rPr lang="ru-RU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05A26-818D-4FED-90A0-98787A1E82E3}"/>
              </a:ext>
            </a:extLst>
          </p:cNvPr>
          <p:cNvSpPr txBox="1"/>
          <p:nvPr/>
        </p:nvSpPr>
        <p:spPr>
          <a:xfrm>
            <a:off x="6096000" y="142613"/>
            <a:ext cx="6231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процесса создания периодических поручений для нескольких сотрудников.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38543-B2BA-41CF-B5D5-A4661ACA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2" y="142613"/>
            <a:ext cx="2271763" cy="63249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DB08D8-A7C2-4B03-B7D4-4F3DE32F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45" y="142613"/>
            <a:ext cx="1942969" cy="6324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07E01-3A09-4544-A557-D69B5FF35636}"/>
              </a:ext>
            </a:extLst>
          </p:cNvPr>
          <p:cNvSpPr txBox="1"/>
          <p:nvPr/>
        </p:nvSpPr>
        <p:spPr>
          <a:xfrm>
            <a:off x="419531" y="6441958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модификации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A68DF-F30A-4BAC-9E7D-9B91ED254A8A}"/>
              </a:ext>
            </a:extLst>
          </p:cNvPr>
          <p:cNvSpPr txBox="1"/>
          <p:nvPr/>
        </p:nvSpPr>
        <p:spPr>
          <a:xfrm>
            <a:off x="3053375" y="6466917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модификацией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B888753-81B7-4EC1-B47A-511D8C1A8DEC}"/>
              </a:ext>
            </a:extLst>
          </p:cNvPr>
          <p:cNvSpPr/>
          <p:nvPr/>
        </p:nvSpPr>
        <p:spPr>
          <a:xfrm>
            <a:off x="6282099" y="2721416"/>
            <a:ext cx="5298393" cy="2179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Удалось избежать цикличности в процессе</a:t>
            </a:r>
          </a:p>
        </p:txBody>
      </p:sp>
    </p:spTree>
    <p:extLst>
      <p:ext uri="{BB962C8B-B14F-4D97-AF65-F5344CB8AC3E}">
        <p14:creationId xmlns:p14="http://schemas.microsoft.com/office/powerpoint/2010/main" val="240930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Другая 9">
      <a:dk1>
        <a:srgbClr val="2C2C2C"/>
      </a:dk1>
      <a:lt1>
        <a:srgbClr val="FFFFFF"/>
      </a:lt1>
      <a:dk2>
        <a:srgbClr val="5EC1E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812</Words>
  <Application>Microsoft Office PowerPoint</Application>
  <PresentationFormat>Широкоэкранный</PresentationFormat>
  <Paragraphs>113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</vt:lpstr>
      <vt:lpstr>Окаймление</vt:lpstr>
      <vt:lpstr>Презентация PowerPoint</vt:lpstr>
      <vt:lpstr>Цели и задачи</vt:lpstr>
      <vt:lpstr>Презентация PowerPoint</vt:lpstr>
      <vt:lpstr>Возможности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Подрядчиков</dc:creator>
  <cp:lastModifiedBy>Владимир Подрядчиков</cp:lastModifiedBy>
  <cp:revision>95</cp:revision>
  <dcterms:created xsi:type="dcterms:W3CDTF">2024-04-19T06:43:14Z</dcterms:created>
  <dcterms:modified xsi:type="dcterms:W3CDTF">2024-06-12T10:18:59Z</dcterms:modified>
</cp:coreProperties>
</file>