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2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CDF7-B327-49F9-B110-5A08B6FF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B40C0-6A49-4CF6-A441-07E140632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05AB-C4B2-42C7-AAAF-CC1FA302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208A-D741-45B3-BA68-B743051609B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E252C-7513-4C14-AA20-9A9B43D2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500A4-B065-4DB3-961D-D333CA6C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23BE-5370-4E6E-B6BA-E2D3A005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5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D981-AC1C-49A0-92D8-5ACAB3BF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13D55-A4AE-425E-B54C-B51796785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5442F-E3F4-4647-8D59-60758D6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208A-D741-45B3-BA68-B743051609B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B3710-1009-4690-92B3-28E21161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A8430-1992-470B-B067-1DFA040E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23BE-5370-4E6E-B6BA-E2D3A005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1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26255-D14A-4189-A2C7-D4A3563F0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104E7-6AF8-4839-8C67-FBA378532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B708C-B72B-44AE-8866-FBFFBA5C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208A-D741-45B3-BA68-B743051609B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44646-3713-45FF-996E-12DB97B3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323AE-1274-4113-91FD-275A64D5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23BE-5370-4E6E-B6BA-E2D3A005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3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9F00-FD26-4A63-910B-54DD9E85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E3A6-803B-4BF8-BEE4-92A88E3E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BAA33-BF8D-438E-8547-D944704C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208A-D741-45B3-BA68-B743051609B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0F34D-CDAE-4DC1-9C4A-9B9A1F31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36754-22F5-4ACA-BA1A-3FAFB57D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23BE-5370-4E6E-B6BA-E2D3A005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6663-031A-4087-B921-A5D8ACD6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7639D-F8D6-4F59-B23F-34ED61579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C1EBC-6E24-4A1B-9F77-BF5058D2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208A-D741-45B3-BA68-B743051609B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D8F8B-F956-4862-9AE7-8A294652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DFC50-293F-4049-829D-60A08F57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23BE-5370-4E6E-B6BA-E2D3A005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9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BFED-275C-426D-8D57-1401801D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BBA14-6239-4622-BDE1-145FE42B2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745C7-B6C8-403F-B0E7-32777E121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4E9FD-E2B4-4DEC-AE0A-E500B60B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208A-D741-45B3-BA68-B743051609B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42007-B48B-4469-A2AE-D14AE796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362BA-49BE-4C83-8D35-AFE7C637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23BE-5370-4E6E-B6BA-E2D3A005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5EDE-A152-4442-B258-11BB8067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AAC04-121C-41FB-B015-093CF3DE8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7624B-A2CE-4179-89B2-BE0E2FFEA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F382D-25BF-4C10-9D64-8031D81EA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027F9-8696-4B29-98E8-6F6D945B6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62880-A764-475F-9AC1-9112B81D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208A-D741-45B3-BA68-B743051609B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C2740-E4AD-42D9-99EE-82771157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FD293-B31F-466E-8EA3-072A7A3A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23BE-5370-4E6E-B6BA-E2D3A005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0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BAEA-A499-41BD-97D0-4F4E0049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DB356-F562-48E6-82EB-70AA636E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208A-D741-45B3-BA68-B743051609B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8B6EA-ACBC-41CC-BC5B-22CC4915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A96A5-7935-4929-81B9-73573D8E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23BE-5370-4E6E-B6BA-E2D3A005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7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10B5B-297C-4DE4-A2A7-8F775A03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208A-D741-45B3-BA68-B743051609B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9206C-E974-4C1A-A903-0B46E9F7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9300D-DA57-4391-855B-4FF89781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23BE-5370-4E6E-B6BA-E2D3A005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88D6-068A-48F4-B00F-0140C144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F2C2-5F31-4698-B968-43995010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584FB-4CE0-4A1E-B058-85F6FFB1D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C6893-E8C5-4A64-BC7F-37B272DF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208A-D741-45B3-BA68-B743051609B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92AA7-BD7E-49A4-A97D-F84C1E29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06DC1-62DE-406E-800A-8AC40B01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23BE-5370-4E6E-B6BA-E2D3A005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8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C752-4576-4BC0-9826-724AA268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964C0-2D6F-482F-B925-AEE0DDBC3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77CA7-3C10-4D4C-8B39-7971B51BE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C3238-D9EB-4613-A273-D3542383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208A-D741-45B3-BA68-B743051609B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9146-9783-46B6-9026-EA864740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B9BEE-2018-482E-B3A6-8D047D1A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23BE-5370-4E6E-B6BA-E2D3A005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3DB3A-7657-46E9-8A3B-92414A83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31032-3495-4F2F-95C9-38B443679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68F3-4138-4CE6-8B59-A6A5DE059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208A-D741-45B3-BA68-B743051609B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0E67-8AD0-4A7B-B3F9-DA3CA4D63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0AC9E-21E9-482B-B748-72AA9968E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23BE-5370-4E6E-B6BA-E2D3A005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3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E501-5D0C-45E7-980D-1CAA9EDAD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Wild Isolate lifespan and </a:t>
            </a:r>
            <a:r>
              <a:rPr lang="en-US" dirty="0" err="1"/>
              <a:t>healthspan</a:t>
            </a:r>
            <a:r>
              <a:rPr lang="en-US" dirty="0"/>
              <a:t> estimates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45465-C84F-4767-861A-3A636EAFED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Fouad, Julia Hayden, Joyce Xu, and Chris Fang-Yen</a:t>
            </a:r>
          </a:p>
        </p:txBody>
      </p:sp>
    </p:spTree>
    <p:extLst>
      <p:ext uri="{BB962C8B-B14F-4D97-AF65-F5344CB8AC3E}">
        <p14:creationId xmlns:p14="http://schemas.microsoft.com/office/powerpoint/2010/main" val="246797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DAE2-9BF0-4C14-BF61-29D7A394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changes in data acquisition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DC0C7-0404-4822-9B71-007101E37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imaging robot (formerly CHARISMA, now </a:t>
            </a:r>
            <a:r>
              <a:rPr lang="en-US" dirty="0" err="1"/>
              <a:t>WormWatcher</a:t>
            </a:r>
            <a:r>
              <a:rPr lang="en-US" dirty="0"/>
              <a:t>) has a larger mirror box and field of view.</a:t>
            </a:r>
          </a:p>
          <a:p>
            <a:endParaRPr lang="en-US" dirty="0"/>
          </a:p>
          <a:p>
            <a:r>
              <a:rPr lang="en-US" dirty="0"/>
              <a:t>No threshold is applied to pixel differences</a:t>
            </a:r>
            <a:r>
              <a:rPr lang="en-US" baseline="30000" dirty="0"/>
              <a:t>1</a:t>
            </a:r>
            <a:r>
              <a:rPr lang="en-US" dirty="0"/>
              <a:t>. Instead, all differences are summed over time, but </a:t>
            </a:r>
            <a:r>
              <a:rPr lang="en-US" b="1" dirty="0"/>
              <a:t>noise floor </a:t>
            </a:r>
            <a:r>
              <a:rPr lang="en-US" dirty="0"/>
              <a:t>for each well is subtracted</a:t>
            </a:r>
            <a:r>
              <a:rPr lang="en-US" baseline="30000" dirty="0"/>
              <a:t>2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this dataset, the noise floor is defined as the mean activity </a:t>
            </a:r>
            <a:r>
              <a:rPr lang="en-US" b="1" dirty="0"/>
              <a:t>before</a:t>
            </a:r>
            <a:r>
              <a:rPr lang="en-US" dirty="0"/>
              <a:t> stimulation in the last few sessions.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93A65-2636-4521-AEEA-EB29AA6CA212}"/>
              </a:ext>
            </a:extLst>
          </p:cNvPr>
          <p:cNvSpPr txBox="1"/>
          <p:nvPr/>
        </p:nvSpPr>
        <p:spPr>
          <a:xfrm>
            <a:off x="322386" y="5576798"/>
            <a:ext cx="118696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We found that a fixed threshold is not robust to the varying signal-to-noise ratio across different robots or even different </a:t>
            </a:r>
            <a:r>
              <a:rPr lang="en-US" sz="1600" dirty="0" err="1"/>
              <a:t>different</a:t>
            </a:r>
            <a:r>
              <a:rPr lang="en-US" sz="1600" dirty="0"/>
              <a:t> wells within a plate on one robot. </a:t>
            </a:r>
          </a:p>
          <a:p>
            <a:pPr marL="342900" indent="-342900">
              <a:buAutoNum type="arabicPeriod"/>
            </a:pPr>
            <a:r>
              <a:rPr lang="en-US" sz="1600" dirty="0"/>
              <a:t>For this reason it’s possible for an activity measurement to be negative, especially for noisier wells/images. Th</a:t>
            </a:r>
            <a:r>
              <a:rPr lang="en-US" sz="1600" b="1" dirty="0"/>
              <a:t>e </a:t>
            </a:r>
            <a:r>
              <a:rPr lang="en-US" sz="1600" b="1" dirty="0" err="1"/>
              <a:t>cumsum</a:t>
            </a:r>
            <a:r>
              <a:rPr lang="en-US" sz="1600" b="1" dirty="0"/>
              <a:t>(Activity)</a:t>
            </a:r>
            <a:r>
              <a:rPr lang="en-US" sz="1600" dirty="0"/>
              <a:t> calculation for T85/T99 is therefore now </a:t>
            </a:r>
            <a:r>
              <a:rPr lang="en-US" sz="1600" b="1" dirty="0" err="1"/>
              <a:t>cummax</a:t>
            </a:r>
            <a:r>
              <a:rPr lang="en-US" sz="1600" b="1" dirty="0"/>
              <a:t>(</a:t>
            </a:r>
            <a:r>
              <a:rPr lang="en-US" sz="1600" b="1" dirty="0" err="1"/>
              <a:t>cumsum</a:t>
            </a:r>
            <a:r>
              <a:rPr lang="en-US" sz="1600" b="1" dirty="0"/>
              <a:t>(Activity)) </a:t>
            </a:r>
            <a:r>
              <a:rPr lang="en-US" sz="1600" dirty="0"/>
              <a:t>to prevent decreases in cumulative activity.</a:t>
            </a:r>
          </a:p>
        </p:txBody>
      </p:sp>
    </p:spTree>
    <p:extLst>
      <p:ext uri="{BB962C8B-B14F-4D97-AF65-F5344CB8AC3E}">
        <p14:creationId xmlns:p14="http://schemas.microsoft.com/office/powerpoint/2010/main" val="170870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DAE2-9BF0-4C14-BF61-29D7A394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Noise-floor-subtracted activity curves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14334-4E91-42BB-BB4F-2781DC6C2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950" y="1586087"/>
            <a:ext cx="5552050" cy="416608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74AE1E1-C197-451E-B22D-CBA1698D4EBF}"/>
              </a:ext>
            </a:extLst>
          </p:cNvPr>
          <p:cNvGrpSpPr/>
          <p:nvPr/>
        </p:nvGrpSpPr>
        <p:grpSpPr>
          <a:xfrm>
            <a:off x="640359" y="1462994"/>
            <a:ext cx="6057128" cy="4545083"/>
            <a:chOff x="640359" y="1462994"/>
            <a:chExt cx="6057128" cy="45450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B8251B-BC54-4EB2-B965-A9C8B26BA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359" y="1462994"/>
              <a:ext cx="6057128" cy="454508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62FBE4-5C48-4869-B6B2-7FFCF8B66818}"/>
                </a:ext>
              </a:extLst>
            </p:cNvPr>
            <p:cNvSpPr/>
            <p:nvPr/>
          </p:nvSpPr>
          <p:spPr>
            <a:xfrm>
              <a:off x="640359" y="3807069"/>
              <a:ext cx="414718" cy="9319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D4E1CA-CD19-4079-A0B3-2C4D78EE5905}"/>
              </a:ext>
            </a:extLst>
          </p:cNvPr>
          <p:cNvGrpSpPr/>
          <p:nvPr/>
        </p:nvGrpSpPr>
        <p:grpSpPr>
          <a:xfrm>
            <a:off x="5262861" y="4413738"/>
            <a:ext cx="1408527" cy="641839"/>
            <a:chOff x="5262861" y="4413738"/>
            <a:chExt cx="1408527" cy="64183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FE8EDB6-BE81-4F1B-8E15-5A0C44DA64FA}"/>
                </a:ext>
              </a:extLst>
            </p:cNvPr>
            <p:cNvCxnSpPr/>
            <p:nvPr/>
          </p:nvCxnSpPr>
          <p:spPr>
            <a:xfrm flipH="1">
              <a:off x="5600700" y="4739054"/>
              <a:ext cx="140677" cy="316523"/>
            </a:xfrm>
            <a:prstGeom prst="straightConnector1">
              <a:avLst/>
            </a:prstGeom>
            <a:ln w="76200">
              <a:solidFill>
                <a:srgbClr val="7E2F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8B5170-9267-4E74-84F1-1586F23A6E38}"/>
                </a:ext>
              </a:extLst>
            </p:cNvPr>
            <p:cNvSpPr txBox="1"/>
            <p:nvPr/>
          </p:nvSpPr>
          <p:spPr>
            <a:xfrm>
              <a:off x="5262861" y="4413738"/>
              <a:ext cx="1408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E2F8E"/>
                  </a:solidFill>
                </a:rPr>
                <a:t>Noise floor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578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7D20942-2343-4B06-97B7-1F36E30F8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56" y="0"/>
            <a:ext cx="601444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DA3206-8780-488D-8BD2-3AFF9E832638}"/>
              </a:ext>
            </a:extLst>
          </p:cNvPr>
          <p:cNvSpPr txBox="1"/>
          <p:nvPr/>
        </p:nvSpPr>
        <p:spPr>
          <a:xfrm>
            <a:off x="219808" y="158262"/>
            <a:ext cx="595774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Results overview </a:t>
            </a:r>
            <a:r>
              <a:rPr lang="en-US" sz="3600" dirty="0"/>
              <a:t>(all pooled)</a:t>
            </a: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6x 24 well plates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12 replicates of each strain, less wells that were excluded as starved or contaminated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AA9FB-5BC9-4B31-A31F-68330FE889D5}"/>
              </a:ext>
            </a:extLst>
          </p:cNvPr>
          <p:cNvSpPr txBox="1"/>
          <p:nvPr/>
        </p:nvSpPr>
        <p:spPr>
          <a:xfrm>
            <a:off x="8862646" y="435261"/>
            <a:ext cx="5187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A5C2A-3E57-4438-BB3C-18D385F50C83}"/>
              </a:ext>
            </a:extLst>
          </p:cNvPr>
          <p:cNvSpPr txBox="1"/>
          <p:nvPr/>
        </p:nvSpPr>
        <p:spPr>
          <a:xfrm>
            <a:off x="9773863" y="455050"/>
            <a:ext cx="5187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</a:p>
        </p:txBody>
      </p:sp>
    </p:spTree>
    <p:extLst>
      <p:ext uri="{BB962C8B-B14F-4D97-AF65-F5344CB8AC3E}">
        <p14:creationId xmlns:p14="http://schemas.microsoft.com/office/powerpoint/2010/main" val="247048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DA3206-8780-488D-8BD2-3AFF9E832638}"/>
              </a:ext>
            </a:extLst>
          </p:cNvPr>
          <p:cNvSpPr txBox="1"/>
          <p:nvPr/>
        </p:nvSpPr>
        <p:spPr>
          <a:xfrm>
            <a:off x="219808" y="158262"/>
            <a:ext cx="595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Results overview </a:t>
            </a:r>
            <a:r>
              <a:rPr lang="en-US" sz="3600" dirty="0"/>
              <a:t>(all pooled)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4C2ED5-752C-436D-8865-1D955314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61" y="1726661"/>
            <a:ext cx="12192000" cy="47411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828A6-D701-4F5D-AE42-D97EDF3E41D7}"/>
              </a:ext>
            </a:extLst>
          </p:cNvPr>
          <p:cNvSpPr txBox="1"/>
          <p:nvPr/>
        </p:nvSpPr>
        <p:spPr>
          <a:xfrm rot="16200000">
            <a:off x="-1318874" y="3587261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Fraction of wells</a:t>
            </a:r>
          </a:p>
        </p:txBody>
      </p:sp>
    </p:spTree>
    <p:extLst>
      <p:ext uri="{BB962C8B-B14F-4D97-AF65-F5344CB8AC3E}">
        <p14:creationId xmlns:p14="http://schemas.microsoft.com/office/powerpoint/2010/main" val="314117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DA3206-8780-488D-8BD2-3AFF9E832638}"/>
              </a:ext>
            </a:extLst>
          </p:cNvPr>
          <p:cNvSpPr txBox="1"/>
          <p:nvPr/>
        </p:nvSpPr>
        <p:spPr>
          <a:xfrm>
            <a:off x="219808" y="158262"/>
            <a:ext cx="1086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Results overview </a:t>
            </a:r>
            <a:r>
              <a:rPr lang="en-US" sz="3600" dirty="0"/>
              <a:t>(all pooled) – lifespan estimate vs </a:t>
            </a:r>
            <a:r>
              <a:rPr lang="en-US" sz="3600" dirty="0" err="1"/>
              <a:t>healthspan</a:t>
            </a:r>
            <a:r>
              <a:rPr lang="en-US" sz="3600" dirty="0"/>
              <a:t> estimate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D4287-1FA1-43A7-859A-CD3ABC9BB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35" y="758426"/>
            <a:ext cx="6664220" cy="603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DA3206-8780-488D-8BD2-3AFF9E832638}"/>
              </a:ext>
            </a:extLst>
          </p:cNvPr>
          <p:cNvSpPr txBox="1"/>
          <p:nvPr/>
        </p:nvSpPr>
        <p:spPr>
          <a:xfrm>
            <a:off x="219807" y="158262"/>
            <a:ext cx="115706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Pooled lifespan/</a:t>
            </a:r>
            <a:r>
              <a:rPr lang="en-US" sz="3600" b="1" dirty="0" err="1"/>
              <a:t>healthspan</a:t>
            </a:r>
            <a:r>
              <a:rPr lang="en-US" sz="3600" b="1" dirty="0"/>
              <a:t> estimates by strain</a:t>
            </a:r>
          </a:p>
          <a:p>
            <a:r>
              <a:rPr lang="en-US" sz="2400" dirty="0"/>
              <a:t>One point = 1 replicate, most strains have 12 replicates</a:t>
            </a:r>
          </a:p>
          <a:p>
            <a:r>
              <a:rPr lang="en-US" sz="2400" dirty="0"/>
              <a:t>Error bars are Mean +/- SEM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9A8DF6-B313-4C60-9B57-E61E713D3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5" r="7699"/>
          <a:stretch/>
        </p:blipFill>
        <p:spPr>
          <a:xfrm>
            <a:off x="219807" y="1225021"/>
            <a:ext cx="11972193" cy="547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5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244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Wild Isolate lifespan and healthspan estimates</vt:lpstr>
      <vt:lpstr>Recent changes in data acquisition &amp; analysis</vt:lpstr>
      <vt:lpstr>Noise-floor-subtracted activity curves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 Isolate lifespan and healthspan estimates</dc:title>
  <dc:creator>Anthony Fouad</dc:creator>
  <cp:lastModifiedBy>Anthony Fouad</cp:lastModifiedBy>
  <cp:revision>28</cp:revision>
  <dcterms:created xsi:type="dcterms:W3CDTF">2019-04-23T13:48:21Z</dcterms:created>
  <dcterms:modified xsi:type="dcterms:W3CDTF">2019-04-25T13:40:23Z</dcterms:modified>
</cp:coreProperties>
</file>