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6" r:id="rId4"/>
    <p:sldId id="290" r:id="rId5"/>
    <p:sldId id="287" r:id="rId6"/>
    <p:sldId id="295" r:id="rId7"/>
    <p:sldId id="288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1FAC-4FAA-4484-96FD-22BD2EF9A1F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08265-4061-4996-97AD-250AA9CE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08265-4061-4996-97AD-250AA9CED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9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055D-3743-4FE5-B8D9-D42F5AEE9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7F17D-1D9C-4D80-8391-1F3A2D6B5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3803-93C2-4D95-8B25-00665DCA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F076-ECA8-44BD-8669-6C6ED7CC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2BF8-20F4-4788-9E16-A26CDE86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1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8ED0-7DE6-4136-A56A-60AA1018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B3E26-C326-4019-9EC5-606ABEB2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D52E-913D-4011-B4D0-646495A6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DAC2-780F-4681-82BE-97148A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B9D1-C584-4211-8C37-A259A9EA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B1D77-E14B-4797-9131-F19BDBD28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52817-3FCF-499A-8C15-DBD22AF7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36B1-297A-4551-8377-FCDE95E9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EDE4-54DF-453C-8DF1-A1F929DC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3621-F07D-4444-8ECE-F91F3E9A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3018-E75D-4C2D-847F-287B23D2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635-7FFE-4E0D-903B-EA937658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A127-DFA2-4461-82CC-6B13C494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D69-AF5A-47C5-8925-A007059F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FACD-5ADE-47D0-A291-BB4A9526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6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46A8-8617-4984-9968-845EE415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2059-6F6B-469D-8B3E-453F047F0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0D05-1F33-4C91-A33F-3037EC74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FFEB-4CD7-40D0-A443-00C1F670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78FD-3D2F-48CF-AD30-CBFAEEE7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8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A0EF-7834-4383-86A4-56315657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0823-17BC-4262-8B79-727505EC7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4421E-4A54-4984-B210-6FFB4EE5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99DE2-8CF8-419B-B06C-54DF454C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E0643-2A7D-4E29-87E1-338C910C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0574D-435D-4767-BF81-73020903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9224-1B46-4E98-9AB3-117AD8D9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28D55-236F-4BD3-9193-B3037460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F1A62-B86C-4E30-AC6B-FF9C4011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0011A-344A-4D9A-BC0E-780EF22EF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97B45-8CD9-4E0C-A1B3-D7510EAC3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EA424-651B-4B55-B43D-B6BEE88F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215F6-7E00-48C2-9519-2785A57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D7927-6A8F-476D-B3F8-9A8F288F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AF13-C5E7-44AC-852C-05EEDC19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C600D-583E-4962-A7C9-7B0E7A65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28E52-A524-45B6-A548-4287DB33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C341-7998-4B92-A1F1-F22CBFA5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6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90941-A24B-42C5-8233-22BAB8DA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A9B0-B280-454D-9C3F-A0E31006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4476-E635-4CBD-9C65-EDB8772B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EAF7-46D1-4147-8AF6-B05BFDF2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1EB9-7843-4F0E-B74C-DA965328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AE17C-9104-4417-A046-BF4E8BF7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BE5E1-B9FD-49E6-B422-A7247341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8D618-F841-45DD-A7D5-9375D9EF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86D8-AB3E-4E22-AFAD-FEA146EB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B297-D032-4498-B57C-452B1E85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E9EAD-9FF6-4BF8-8256-89E30D0B2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4A2C4-1741-466A-8ACF-AE715D0D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42AA6-4F25-4361-BC34-226085D1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91A3-AA8F-44B1-AC81-9A82F97F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7061D-30AD-4B7F-A5E9-609C4543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5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DD01-06EC-40CB-8BE3-C8E395EA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1FE14-0F4C-413B-8EEE-D1DFA747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D405E-32D0-4018-8337-01FC0CE22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9E61-CD0F-4F01-8F4E-1D6BAE0596D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DEAF-B92F-4382-827A-8E0AD3458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0F43-7A3D-4FBF-99C1-E02BE6D82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ED13-662A-4A06-B0A7-C4C0C3A7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E501-5D0C-45E7-980D-1CAA9EDAD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 Isolate update</a:t>
            </a:r>
            <a:br>
              <a:rPr lang="en-US" dirty="0"/>
            </a:br>
            <a:r>
              <a:rPr lang="en-US" dirty="0"/>
              <a:t>5/23/2019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45465-C84F-4767-861A-3A636EAFE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Fouad, Julia Hayden, Joyce Xu, and Chris Fang-Yen</a:t>
            </a:r>
          </a:p>
        </p:txBody>
      </p:sp>
    </p:spTree>
    <p:extLst>
      <p:ext uri="{BB962C8B-B14F-4D97-AF65-F5344CB8AC3E}">
        <p14:creationId xmlns:p14="http://schemas.microsoft.com/office/powerpoint/2010/main" val="246797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F8353F-D794-4C7C-A45A-20208424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23" y="379533"/>
            <a:ext cx="10324639" cy="6478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398E3D-AEF7-40C4-B90B-51DB4340CD16}"/>
              </a:ext>
            </a:extLst>
          </p:cNvPr>
          <p:cNvSpPr txBox="1"/>
          <p:nvPr/>
        </p:nvSpPr>
        <p:spPr>
          <a:xfrm>
            <a:off x="203200" y="120073"/>
            <a:ext cx="114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Correlation between Batch 1 and Batch 2a (T97)</a:t>
            </a:r>
          </a:p>
        </p:txBody>
      </p:sp>
    </p:spTree>
    <p:extLst>
      <p:ext uri="{BB962C8B-B14F-4D97-AF65-F5344CB8AC3E}">
        <p14:creationId xmlns:p14="http://schemas.microsoft.com/office/powerpoint/2010/main" val="176416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398E3D-AEF7-40C4-B90B-51DB4340CD16}"/>
              </a:ext>
            </a:extLst>
          </p:cNvPr>
          <p:cNvSpPr txBox="1"/>
          <p:nvPr/>
        </p:nvSpPr>
        <p:spPr>
          <a:xfrm>
            <a:off x="203200" y="120073"/>
            <a:ext cx="114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Correlation between Batch 1 and Batch 2b (T89)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42EA93-72CC-4AF5-9F0C-4DBB863A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21" y="486079"/>
            <a:ext cx="9963479" cy="62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398E3D-AEF7-40C4-B90B-51DB4340CD16}"/>
              </a:ext>
            </a:extLst>
          </p:cNvPr>
          <p:cNvSpPr txBox="1"/>
          <p:nvPr/>
        </p:nvSpPr>
        <p:spPr>
          <a:xfrm>
            <a:off x="203200" y="120073"/>
            <a:ext cx="1159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Overview of wild isolate experiments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7C1C21-CA42-4961-A46F-54E4CDC9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08032"/>
              </p:ext>
            </p:extLst>
          </p:nvPr>
        </p:nvGraphicFramePr>
        <p:xfrm>
          <a:off x="483577" y="760734"/>
          <a:ext cx="11311259" cy="459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74127838"/>
                    </a:ext>
                  </a:extLst>
                </a:gridCol>
                <a:gridCol w="3039093">
                  <a:extLst>
                    <a:ext uri="{9D8B030D-6E8A-4147-A177-3AD203B41FA5}">
                      <a16:colId xmlns:a16="http://schemas.microsoft.com/office/drawing/2014/main" val="3505363069"/>
                    </a:ext>
                  </a:extLst>
                </a:gridCol>
                <a:gridCol w="2809864">
                  <a:extLst>
                    <a:ext uri="{9D8B030D-6E8A-4147-A177-3AD203B41FA5}">
                      <a16:colId xmlns:a16="http://schemas.microsoft.com/office/drawing/2014/main" val="3911131477"/>
                    </a:ext>
                  </a:extLst>
                </a:gridCol>
                <a:gridCol w="2833402">
                  <a:extLst>
                    <a:ext uri="{9D8B030D-6E8A-4147-A177-3AD203B41FA5}">
                      <a16:colId xmlns:a16="http://schemas.microsoft.com/office/drawing/2014/main" val="3326067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1 </a:t>
                      </a:r>
                    </a:p>
                    <a:p>
                      <a:pPr algn="ctr"/>
                      <a:r>
                        <a:rPr lang="en-US" dirty="0"/>
                        <a:t>(Sent 4/25/19)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2a</a:t>
                      </a:r>
                      <a:br>
                        <a:rPr lang="en-US" dirty="0"/>
                      </a:br>
                      <a:r>
                        <a:rPr lang="en-US" dirty="0"/>
                        <a:t>(Sent 5/23/19)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2b</a:t>
                      </a:r>
                      <a:br>
                        <a:rPr lang="en-US" dirty="0"/>
                      </a:br>
                      <a:r>
                        <a:rPr lang="en-US" dirty="0"/>
                        <a:t>(Sent 5/23/19)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Plate Numbers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6&amp;7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6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All Plates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JX 6A, 6B</a:t>
                      </a:r>
                      <a:br>
                        <a:rPr lang="en-US" dirty="0"/>
                      </a:br>
                      <a:r>
                        <a:rPr lang="en-US" dirty="0"/>
                        <a:t>JX 7A, 7B</a:t>
                      </a:r>
                      <a:br>
                        <a:rPr lang="en-US" dirty="0"/>
                      </a:br>
                      <a:r>
                        <a:rPr lang="en-US" dirty="0"/>
                        <a:t>JDH 7A, 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JX 8A, 8B</a:t>
                      </a:r>
                    </a:p>
                    <a:p>
                      <a:pPr algn="ctr"/>
                      <a:r>
                        <a:rPr lang="en-US" dirty="0"/>
                        <a:t>JDH 8A, 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JX9A, 9B</a:t>
                      </a:r>
                      <a:br>
                        <a:rPr lang="en-US" dirty="0"/>
                      </a:br>
                      <a:r>
                        <a:rPr lang="en-US" dirty="0"/>
                        <a:t>JDH 9A, 9B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3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Replicates (excl. censored)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System Used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WormWatcher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WormWatcher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Lifespan level used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T99*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T97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1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Healthspan</a:t>
                      </a:r>
                      <a:r>
                        <a:rPr lang="en-US" dirty="0"/>
                        <a:t> level used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T85*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9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 were somewhat dim.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 exposure (e.g. image brightness) was increased (on both robots) on to improve SNR prior to starting these plates (3/19/2019)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32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DC034B-D0BC-4AB6-8DE3-70D1CC43A822}"/>
              </a:ext>
            </a:extLst>
          </p:cNvPr>
          <p:cNvSpPr txBox="1"/>
          <p:nvPr/>
        </p:nvSpPr>
        <p:spPr>
          <a:xfrm>
            <a:off x="279621" y="5558657"/>
            <a:ext cx="11719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*Simulations done using our new activity computation method indicated that T97 and T89 produce optimal correlations / MSEs with true mean lifespan and </a:t>
            </a:r>
            <a:r>
              <a:rPr lang="en-US" sz="1600" dirty="0" err="1"/>
              <a:t>healthspan</a:t>
            </a:r>
            <a:r>
              <a:rPr lang="en-US" sz="1600" dirty="0"/>
              <a:t>. Analyses presented in this report also indicate that T97 produces much higher heritability on WI data than T99. The enclosed csv data has ALL of the plates, including batch 1, </a:t>
            </a:r>
            <a:r>
              <a:rPr lang="en-US" sz="1600" dirty="0" err="1"/>
              <a:t>analyhzed</a:t>
            </a:r>
            <a:r>
              <a:rPr lang="en-US" sz="1600" dirty="0"/>
              <a:t> with T97/T89.</a:t>
            </a:r>
          </a:p>
          <a:p>
            <a:r>
              <a:rPr lang="en-US" sz="1600" dirty="0"/>
              <a:t>** The positions / orders of the wells on the 24 well plates were intentionally switched up on both plates 8 and plates 9.</a:t>
            </a:r>
          </a:p>
        </p:txBody>
      </p:sp>
    </p:spTree>
    <p:extLst>
      <p:ext uri="{BB962C8B-B14F-4D97-AF65-F5344CB8AC3E}">
        <p14:creationId xmlns:p14="http://schemas.microsoft.com/office/powerpoint/2010/main" val="5608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398E3D-AEF7-40C4-B90B-51DB4340CD16}"/>
              </a:ext>
            </a:extLst>
          </p:cNvPr>
          <p:cNvSpPr txBox="1"/>
          <p:nvPr/>
        </p:nvSpPr>
        <p:spPr>
          <a:xfrm>
            <a:off x="203200" y="120073"/>
            <a:ext cx="109543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Heritability estimates, higher for the second batch or the first batch re-analyzed with T97/89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136FF1-4D5C-489C-907A-380EE25E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21628"/>
              </p:ext>
            </p:extLst>
          </p:nvPr>
        </p:nvGraphicFramePr>
        <p:xfrm>
          <a:off x="1302328" y="1488366"/>
          <a:ext cx="9365678" cy="449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95954578"/>
                    </a:ext>
                  </a:extLst>
                </a:gridCol>
                <a:gridCol w="1226926">
                  <a:extLst>
                    <a:ext uri="{9D8B030D-6E8A-4147-A177-3AD203B41FA5}">
                      <a16:colId xmlns:a16="http://schemas.microsoft.com/office/drawing/2014/main" val="2288483342"/>
                    </a:ext>
                  </a:extLst>
                </a:gridCol>
                <a:gridCol w="1262936">
                  <a:extLst>
                    <a:ext uri="{9D8B030D-6E8A-4147-A177-3AD203B41FA5}">
                      <a16:colId xmlns:a16="http://schemas.microsoft.com/office/drawing/2014/main" val="4167815268"/>
                    </a:ext>
                  </a:extLst>
                </a:gridCol>
                <a:gridCol w="1337954">
                  <a:extLst>
                    <a:ext uri="{9D8B030D-6E8A-4147-A177-3AD203B41FA5}">
                      <a16:colId xmlns:a16="http://schemas.microsoft.com/office/drawing/2014/main" val="4081437807"/>
                    </a:ext>
                  </a:extLst>
                </a:gridCol>
                <a:gridCol w="1337954">
                  <a:extLst>
                    <a:ext uri="{9D8B030D-6E8A-4147-A177-3AD203B41FA5}">
                      <a16:colId xmlns:a16="http://schemas.microsoft.com/office/drawing/2014/main" val="2403844784"/>
                    </a:ext>
                  </a:extLst>
                </a:gridCol>
                <a:gridCol w="1337954">
                  <a:extLst>
                    <a:ext uri="{9D8B030D-6E8A-4147-A177-3AD203B41FA5}">
                      <a16:colId xmlns:a16="http://schemas.microsoft.com/office/drawing/2014/main" val="3594698705"/>
                    </a:ext>
                  </a:extLst>
                </a:gridCol>
                <a:gridCol w="1337954">
                  <a:extLst>
                    <a:ext uri="{9D8B030D-6E8A-4147-A177-3AD203B41FA5}">
                      <a16:colId xmlns:a16="http://schemas.microsoft.com/office/drawing/2014/main" val="1501703796"/>
                    </a:ext>
                  </a:extLst>
                </a:gridCol>
              </a:tblGrid>
              <a:tr h="7496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Plates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LS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HS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ADF LS Her.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TC LS 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ADF HS Her.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TC HS Her.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844449"/>
                  </a:ext>
                </a:extLst>
              </a:tr>
              <a:tr h="749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&amp; 7 </a:t>
                      </a:r>
                      <a:br>
                        <a:rPr lang="en-US" dirty="0"/>
                      </a:br>
                      <a:r>
                        <a:rPr lang="en-US" dirty="0"/>
                        <a:t>(6 plates)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156920"/>
                  </a:ext>
                </a:extLst>
              </a:tr>
              <a:tr h="749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&amp; 7 </a:t>
                      </a:r>
                      <a:br>
                        <a:rPr lang="en-US" dirty="0"/>
                      </a:br>
                      <a:r>
                        <a:rPr lang="en-US" dirty="0"/>
                        <a:t>(6 plates)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434943"/>
                  </a:ext>
                </a:extLst>
              </a:tr>
              <a:tr h="749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br>
                        <a:rPr lang="en-US" dirty="0"/>
                      </a:br>
                      <a:r>
                        <a:rPr lang="en-US" dirty="0"/>
                        <a:t>(4 plates)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656352"/>
                  </a:ext>
                </a:extLst>
              </a:tr>
              <a:tr h="749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</a:t>
                      </a:r>
                      <a:br>
                        <a:rPr lang="en-US" dirty="0"/>
                      </a:br>
                      <a:r>
                        <a:rPr lang="en-US" dirty="0"/>
                        <a:t>(4 plates)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641099"/>
                  </a:ext>
                </a:extLst>
              </a:tr>
              <a:tr h="749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 / 0.339*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0.281 / 0.322*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029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1A8930-589E-43FA-8127-572AFA5889A2}"/>
                  </a:ext>
                </a:extLst>
              </p:cNvPr>
              <p:cNvSpPr txBox="1"/>
              <p:nvPr/>
            </p:nvSpPr>
            <p:spPr>
              <a:xfrm>
                <a:off x="852853" y="6251331"/>
                <a:ext cx="8607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 With outliers removed by the Thompson outliers test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1A8930-589E-43FA-8127-572AFA588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3" y="6251331"/>
                <a:ext cx="8607669" cy="369332"/>
              </a:xfrm>
              <a:prstGeom prst="rect">
                <a:avLst/>
              </a:prstGeom>
              <a:blipFill>
                <a:blip r:embed="rId2"/>
                <a:stretch>
                  <a:fillRect l="-63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11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398E3D-AEF7-40C4-B90B-51DB4340CD16}"/>
              </a:ext>
            </a:extLst>
          </p:cNvPr>
          <p:cNvSpPr txBox="1"/>
          <p:nvPr/>
        </p:nvSpPr>
        <p:spPr>
          <a:xfrm>
            <a:off x="203200" y="120073"/>
            <a:ext cx="1095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Heritability (all plates merged) as a function of T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74EDB-E0D1-4D90-8AFA-4AEB9290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28" y="640244"/>
            <a:ext cx="7868344" cy="59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3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98E3D-AEF7-40C4-B90B-51DB4340CD16}"/>
                  </a:ext>
                </a:extLst>
              </p:cNvPr>
              <p:cNvSpPr txBox="1"/>
              <p:nvPr/>
            </p:nvSpPr>
            <p:spPr>
              <a:xfrm>
                <a:off x="203200" y="120073"/>
                <a:ext cx="1095432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Overall results (Plates 6, 7, 8, 9), T97/T89</a:t>
                </a:r>
              </a:p>
              <a:p>
                <a:r>
                  <a:rPr lang="en-US" sz="2000" dirty="0"/>
                  <a:t>Removed outliers from each group by Thompson outliers test,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98E3D-AEF7-40C4-B90B-51DB4340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20073"/>
                <a:ext cx="10954327" cy="892552"/>
              </a:xfrm>
              <a:prstGeom prst="rect">
                <a:avLst/>
              </a:prstGeom>
              <a:blipFill>
                <a:blip r:embed="rId2"/>
                <a:stretch>
                  <a:fillRect l="-1391" t="-8904" b="-1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4265BC3-05A1-4367-8ADA-7D87ABFD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3578" y="934358"/>
            <a:ext cx="13939155" cy="54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0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43C5-DE0B-40AE-8376-32BE56D1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 the new sets correlate with the original?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4D82-7A75-4AC5-9E76-439C03206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2a results are weakly correlated with Set 1.</a:t>
            </a:r>
          </a:p>
          <a:p>
            <a:r>
              <a:rPr lang="en-US" dirty="0"/>
              <a:t>Set 2b results are highly correlated with Set 1.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Pretty surprising, since Set 1 and Set 2a were acquired on the same robot; Set 2b on </a:t>
            </a:r>
            <a:r>
              <a:rPr lang="en-US" dirty="0" err="1"/>
              <a:t>WormWatcher</a:t>
            </a:r>
            <a:r>
              <a:rPr lang="en-US" dirty="0"/>
              <a:t> 2. Other factors than which system may explain the differences.</a:t>
            </a:r>
          </a:p>
        </p:txBody>
      </p:sp>
    </p:spTree>
    <p:extLst>
      <p:ext uri="{BB962C8B-B14F-4D97-AF65-F5344CB8AC3E}">
        <p14:creationId xmlns:p14="http://schemas.microsoft.com/office/powerpoint/2010/main" val="80073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398E3D-AEF7-40C4-B90B-51DB4340CD16}"/>
              </a:ext>
            </a:extLst>
          </p:cNvPr>
          <p:cNvSpPr txBox="1"/>
          <p:nvPr/>
        </p:nvSpPr>
        <p:spPr>
          <a:xfrm>
            <a:off x="203200" y="120073"/>
            <a:ext cx="1095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Correlation between Batch 1 and Batch 2b (T97)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15818-1B41-4A7F-9A86-84A4FBC1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14" y="544345"/>
            <a:ext cx="9705392" cy="6089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FBA6A-CC96-4D2D-A836-5F2BC5207C0D}"/>
              </a:ext>
            </a:extLst>
          </p:cNvPr>
          <p:cNvSpPr txBox="1"/>
          <p:nvPr/>
        </p:nvSpPr>
        <p:spPr>
          <a:xfrm>
            <a:off x="6336802" y="4229100"/>
            <a:ext cx="2549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CX11314 did not seem to escape as readily in Batch 2b’s plates, but also did not live longer than N2.</a:t>
            </a:r>
          </a:p>
        </p:txBody>
      </p:sp>
    </p:spTree>
    <p:extLst>
      <p:ext uri="{BB962C8B-B14F-4D97-AF65-F5344CB8AC3E}">
        <p14:creationId xmlns:p14="http://schemas.microsoft.com/office/powerpoint/2010/main" val="239212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398E3D-AEF7-40C4-B90B-51DB4340CD16}"/>
              </a:ext>
            </a:extLst>
          </p:cNvPr>
          <p:cNvSpPr txBox="1"/>
          <p:nvPr/>
        </p:nvSpPr>
        <p:spPr>
          <a:xfrm>
            <a:off x="203200" y="120073"/>
            <a:ext cx="114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Correlation between Batch 1 and Batch 2b (T97, </a:t>
            </a:r>
            <a:r>
              <a:rPr lang="en-US" sz="3200" b="1" dirty="0"/>
              <a:t>removed CX11314</a:t>
            </a:r>
            <a:r>
              <a:rPr lang="en-US" sz="3200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82E5B-1CCF-4670-91CA-A270B2F7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68" y="576491"/>
            <a:ext cx="9702480" cy="60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398E3D-AEF7-40C4-B90B-51DB4340CD16}"/>
              </a:ext>
            </a:extLst>
          </p:cNvPr>
          <p:cNvSpPr txBox="1"/>
          <p:nvPr/>
        </p:nvSpPr>
        <p:spPr>
          <a:xfrm>
            <a:off x="203200" y="120073"/>
            <a:ext cx="114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Correlation between Batch 1 and Batch 2b (T89)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1ACA8-1559-4026-8EF1-408355E7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1" y="580293"/>
            <a:ext cx="9705392" cy="6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463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Wild Isolate update 5/23/2019</vt:lpstr>
      <vt:lpstr>PowerPoint Presentation</vt:lpstr>
      <vt:lpstr>PowerPoint Presentation</vt:lpstr>
      <vt:lpstr>PowerPoint Presentation</vt:lpstr>
      <vt:lpstr>PowerPoint Presentation</vt:lpstr>
      <vt:lpstr>How well do the new sets correlate with the original?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Fouad</dc:creator>
  <cp:lastModifiedBy>Anthony Fouad</cp:lastModifiedBy>
  <cp:revision>31</cp:revision>
  <dcterms:created xsi:type="dcterms:W3CDTF">2019-05-22T18:06:00Z</dcterms:created>
  <dcterms:modified xsi:type="dcterms:W3CDTF">2019-05-23T20:08:07Z</dcterms:modified>
</cp:coreProperties>
</file>