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1" r:id="rId10"/>
    <p:sldId id="265" r:id="rId11"/>
    <p:sldId id="262" r:id="rId12"/>
    <p:sldId id="268" r:id="rId13"/>
    <p:sldId id="263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3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8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4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5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8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84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07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2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8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8177-B528-4E64-A455-C5A51563840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87CA-9842-4375-8C8E-EDFE22974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6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waves101.com/calculators/864-coplanar-waveguide-calculator" TargetMode="External"/><Relationship Id="rId4" Type="http://schemas.openxmlformats.org/officeDocument/2006/relationships/hyperlink" Target="https://journals.aps.org/prapplied/pdf/10.1103/PhysRevApplied.18.03401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waves101.com/calculators/864-coplanar-waveguide-calculator" TargetMode="External"/><Relationship Id="rId4" Type="http://schemas.openxmlformats.org/officeDocument/2006/relationships/hyperlink" Target="https://journals.aps.org/prapplied/pdf/10.1103/PhysRevApplied.18.03401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12 Lambda/2 Resonators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29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Will be used for: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Ta project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Ta </a:t>
            </a:r>
            <a:r>
              <a:rPr lang="nl-NL" dirty="0" err="1"/>
              <a:t>wafer</a:t>
            </a:r>
            <a:endParaRPr lang="nl-NL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 err="1"/>
              <a:t>NbTiN</a:t>
            </a:r>
            <a:r>
              <a:rPr lang="nl-NL" dirty="0"/>
              <a:t> </a:t>
            </a:r>
            <a:r>
              <a:rPr lang="nl-NL" dirty="0" err="1"/>
              <a:t>wafer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Figen Yilmaz</a:t>
            </a:r>
          </a:p>
        </p:txBody>
      </p:sp>
    </p:spTree>
    <p:extLst>
      <p:ext uri="{BB962C8B-B14F-4D97-AF65-F5344CB8AC3E}">
        <p14:creationId xmlns:p14="http://schemas.microsoft.com/office/powerpoint/2010/main" val="53686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12 resonator design version 4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723" y="892994"/>
            <a:ext cx="7836554" cy="2494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2709"/>
            <a:ext cx="3940432" cy="3222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148" y="3492709"/>
            <a:ext cx="5621652" cy="32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12 resonator design version 4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61" y="964832"/>
            <a:ext cx="8696077" cy="2653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55" y="3724623"/>
            <a:ext cx="3809207" cy="3047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94" y="3724623"/>
            <a:ext cx="4901242" cy="28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2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meeting </a:t>
            </a:r>
            <a:r>
              <a:rPr lang="nl-NL" dirty="0" err="1"/>
              <a:t>with</a:t>
            </a:r>
            <a:r>
              <a:rPr lang="nl-NL" dirty="0"/>
              <a:t> C.K.A on </a:t>
            </a:r>
            <a:r>
              <a:rPr lang="nl-NL" dirty="0" err="1"/>
              <a:t>the</a:t>
            </a:r>
            <a:r>
              <a:rPr lang="nl-NL" dirty="0"/>
              <a:t> 22.06.23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Res</a:t>
            </a:r>
            <a:r>
              <a:rPr lang="nl-NL" dirty="0"/>
              <a:t> </a:t>
            </a:r>
            <a:r>
              <a:rPr lang="nl-NL" dirty="0" err="1"/>
              <a:t>frequencies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start </a:t>
            </a:r>
            <a:r>
              <a:rPr lang="nl-NL" dirty="0" err="1"/>
              <a:t>from</a:t>
            </a:r>
            <a:r>
              <a:rPr lang="nl-NL" dirty="0"/>
              <a:t> 4.5 GHz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NbTiN</a:t>
            </a:r>
            <a:r>
              <a:rPr lang="nl-NL" dirty="0"/>
              <a:t> have a </a:t>
            </a:r>
            <a:r>
              <a:rPr lang="nl-NL" dirty="0" err="1"/>
              <a:t>kinetic</a:t>
            </a:r>
            <a:r>
              <a:rPr lang="nl-NL" dirty="0"/>
              <a:t> </a:t>
            </a:r>
            <a:r>
              <a:rPr lang="nl-NL" dirty="0" err="1"/>
              <a:t>inductance</a:t>
            </a:r>
            <a:r>
              <a:rPr lang="nl-NL" dirty="0"/>
              <a:t> </a:t>
            </a:r>
          </a:p>
          <a:p>
            <a:r>
              <a:rPr lang="nl-NL" dirty="0" err="1"/>
              <a:t>Qc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bit different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but </a:t>
            </a:r>
            <a:r>
              <a:rPr lang="nl-NL" dirty="0" err="1"/>
              <a:t>arrange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as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freq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94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6228"/>
          </a:xfrm>
        </p:spPr>
        <p:txBody>
          <a:bodyPr/>
          <a:lstStyle/>
          <a:p>
            <a:r>
              <a:rPr lang="en-GB" dirty="0"/>
              <a:t>12 resonator design version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044" y="1402589"/>
            <a:ext cx="4759192" cy="5323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02589"/>
            <a:ext cx="517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Was happy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design </a:t>
            </a:r>
            <a:r>
              <a:rPr lang="nl-NL" dirty="0">
                <a:sym typeface="Wingdings" panose="05000000000000000000" pitchFamily="2" charset="2"/>
              </a:rPr>
              <a:t></a:t>
            </a:r>
          </a:p>
          <a:p>
            <a:r>
              <a:rPr lang="nl-NL" dirty="0">
                <a:sym typeface="Wingdings" panose="05000000000000000000" pitchFamily="2" charset="2"/>
              </a:rPr>
              <a:t>Later, Martijn hit me </a:t>
            </a:r>
            <a:r>
              <a:rPr lang="nl-NL" dirty="0" err="1">
                <a:sym typeface="Wingdings" panose="05000000000000000000" pitchFamily="2" charset="2"/>
              </a:rPr>
              <a:t>with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new PCB design like </a:t>
            </a:r>
            <a:r>
              <a:rPr lang="nl-NL" dirty="0" err="1">
                <a:sym typeface="Wingdings" panose="05000000000000000000" pitchFamily="2" charset="2"/>
              </a:rPr>
              <a:t>our</a:t>
            </a:r>
            <a:r>
              <a:rPr lang="nl-NL" dirty="0">
                <a:sym typeface="Wingdings" panose="05000000000000000000" pitchFamily="2" charset="2"/>
              </a:rPr>
              <a:t> PhD life hits </a:t>
            </a:r>
            <a:r>
              <a:rPr lang="nl-NL" dirty="0" err="1">
                <a:sym typeface="Wingdings" panose="05000000000000000000" pitchFamily="2" charset="2"/>
              </a:rPr>
              <a:t>us</a:t>
            </a:r>
            <a:r>
              <a:rPr lang="nl-NL" dirty="0">
                <a:sym typeface="Wingdings" panose="05000000000000000000" pitchFamily="2" charset="2"/>
              </a:rPr>
              <a:t> :P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2379"/>
            <a:ext cx="4603798" cy="42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4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resonator design version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59792" cy="4697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0072" y="2041742"/>
            <a:ext cx="4482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more change is needed! Why?</a:t>
            </a:r>
          </a:p>
          <a:p>
            <a:r>
              <a:rPr lang="nl-NL" dirty="0"/>
              <a:t>1) Just </a:t>
            </a:r>
            <a:r>
              <a:rPr lang="nl-NL" dirty="0" err="1"/>
              <a:t>because</a:t>
            </a:r>
            <a:r>
              <a:rPr lang="nl-NL" dirty="0"/>
              <a:t> these resonators look </a:t>
            </a:r>
            <a:r>
              <a:rPr lang="nl-NL" dirty="0" err="1"/>
              <a:t>ugly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me :P </a:t>
            </a:r>
          </a:p>
          <a:p>
            <a:r>
              <a:rPr lang="nl-NL" dirty="0" err="1"/>
              <a:t>Serious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resonators on top,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fatty</a:t>
            </a:r>
            <a:r>
              <a:rPr lang="nl-NL" dirty="0"/>
              <a:t> (</a:t>
            </a:r>
            <a:r>
              <a:rPr lang="nl-NL" dirty="0" err="1"/>
              <a:t>dombili</a:t>
            </a:r>
            <a:r>
              <a:rPr lang="nl-NL" dirty="0"/>
              <a:t> case).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space</a:t>
            </a:r>
            <a:r>
              <a:rPr lang="nl-NL" dirty="0"/>
              <a:t> up </a:t>
            </a:r>
            <a:r>
              <a:rPr lang="nl-NL" dirty="0" err="1"/>
              <a:t>there</a:t>
            </a:r>
            <a:r>
              <a:rPr lang="nl-NL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8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resonator design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3057"/>
            <a:ext cx="10515600" cy="4351338"/>
          </a:xfrm>
        </p:spPr>
        <p:txBody>
          <a:bodyPr/>
          <a:lstStyle/>
          <a:p>
            <a:r>
              <a:rPr lang="en-GB" dirty="0"/>
              <a:t>Calculated Kappa and </a:t>
            </a:r>
            <a:r>
              <a:rPr lang="en-GB" dirty="0" err="1"/>
              <a:t>Q_c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186"/>
            <a:ext cx="6826605" cy="3469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522" y="1280197"/>
            <a:ext cx="5882478" cy="4178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586" y="5458388"/>
            <a:ext cx="616337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After having a meeting C.K.A: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C00000"/>
                </a:solidFill>
              </a:rPr>
              <a:t>Increase Qc to at least a few 100K for the first 6 resonators</a:t>
            </a:r>
          </a:p>
          <a:p>
            <a:pPr marL="342900" indent="-342900">
              <a:buAutoNum type="arabicParenR"/>
            </a:pPr>
            <a:r>
              <a:rPr lang="nl-NL" dirty="0">
                <a:solidFill>
                  <a:srgbClr val="C00000"/>
                </a:solidFill>
              </a:rPr>
              <a:t>For </a:t>
            </a:r>
            <a:r>
              <a:rPr lang="nl-NL" dirty="0" err="1">
                <a:solidFill>
                  <a:srgbClr val="C00000"/>
                </a:solidFill>
              </a:rPr>
              <a:t>the</a:t>
            </a:r>
            <a:r>
              <a:rPr lang="nl-NL" dirty="0">
                <a:solidFill>
                  <a:srgbClr val="C00000"/>
                </a:solidFill>
              </a:rPr>
              <a:t> rest of </a:t>
            </a:r>
            <a:r>
              <a:rPr lang="nl-NL" dirty="0" err="1">
                <a:solidFill>
                  <a:srgbClr val="C00000"/>
                </a:solidFill>
              </a:rPr>
              <a:t>the</a:t>
            </a:r>
            <a:r>
              <a:rPr lang="nl-NL" dirty="0">
                <a:solidFill>
                  <a:srgbClr val="C00000"/>
                </a:solidFill>
              </a:rPr>
              <a:t> resonators, </a:t>
            </a:r>
            <a:r>
              <a:rPr lang="nl-NL" dirty="0" err="1">
                <a:solidFill>
                  <a:srgbClr val="C00000"/>
                </a:solidFill>
              </a:rPr>
              <a:t>let’s</a:t>
            </a:r>
            <a:r>
              <a:rPr lang="nl-NL" dirty="0">
                <a:solidFill>
                  <a:srgbClr val="C00000"/>
                </a:solidFill>
              </a:rPr>
              <a:t> have </a:t>
            </a:r>
            <a:r>
              <a:rPr lang="nl-NL" dirty="0" err="1">
                <a:solidFill>
                  <a:srgbClr val="C00000"/>
                </a:solidFill>
              </a:rPr>
              <a:t>less</a:t>
            </a:r>
            <a:r>
              <a:rPr lang="nl-NL" dirty="0">
                <a:solidFill>
                  <a:srgbClr val="C00000"/>
                </a:solidFill>
              </a:rPr>
              <a:t> </a:t>
            </a:r>
            <a:r>
              <a:rPr lang="nl-NL" dirty="0" err="1">
                <a:solidFill>
                  <a:srgbClr val="C00000"/>
                </a:solidFill>
              </a:rPr>
              <a:t>than</a:t>
            </a:r>
            <a:r>
              <a:rPr lang="nl-NL" dirty="0">
                <a:solidFill>
                  <a:srgbClr val="C00000"/>
                </a:solidFill>
              </a:rPr>
              <a:t> 100K</a:t>
            </a:r>
            <a:endParaRPr lang="en-GB" dirty="0">
              <a:solidFill>
                <a:srgbClr val="C00000"/>
              </a:solidFill>
            </a:endParaRPr>
          </a:p>
          <a:p>
            <a:pPr marL="342900" indent="-342900">
              <a:buAutoNum type="arabicParenR"/>
            </a:pP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6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resonator design version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0072" y="2041742"/>
            <a:ext cx="448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Finally</a:t>
            </a:r>
            <a:r>
              <a:rPr lang="nl-NL" dirty="0"/>
              <a:t>, Figen </a:t>
            </a:r>
            <a:r>
              <a:rPr lang="nl-NL" dirty="0" err="1"/>
              <a:t>can</a:t>
            </a:r>
            <a:r>
              <a:rPr lang="nl-NL" dirty="0"/>
              <a:t> sleep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snore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269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3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12 resonator design version 4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4223"/>
                <a:ext cx="10515600" cy="4992740"/>
              </a:xfrm>
            </p:spPr>
            <p:txBody>
              <a:bodyPr/>
              <a:lstStyle/>
              <a:p>
                <a:r>
                  <a:rPr lang="en-GB" dirty="0"/>
                  <a:t>Silicon Relative </a:t>
                </a:r>
                <a:r>
                  <a:rPr lang="en-GB" dirty="0" err="1"/>
                  <a:t>permitivity</a:t>
                </a:r>
                <a:r>
                  <a:rPr lang="en-GB" dirty="0"/>
                  <a:t> at low </a:t>
                </a:r>
                <a:r>
                  <a:rPr lang="en-GB" dirty="0" err="1"/>
                  <a:t>tempratures</a:t>
                </a:r>
                <a:r>
                  <a:rPr lang="en-GB" dirty="0"/>
                  <a:t> is 11.5 [1].</a:t>
                </a:r>
              </a:p>
              <a:p>
                <a:r>
                  <a:rPr lang="en-GB" dirty="0"/>
                  <a:t>Resonator’s </a:t>
                </a:r>
                <a:r>
                  <a:rPr lang="en-GB" dirty="0" err="1"/>
                  <a:t>cpw_width</a:t>
                </a:r>
                <a:r>
                  <a:rPr lang="en-GB" dirty="0"/>
                  <a:t> vs </a:t>
                </a:r>
                <a:r>
                  <a:rPr lang="en-GB" dirty="0" err="1"/>
                  <a:t>cpw_gap</a:t>
                </a:r>
                <a:r>
                  <a:rPr lang="en-GB" dirty="0"/>
                  <a:t> calculation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45 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𝑂h𝑚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[2]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4223"/>
                <a:ext cx="10515600" cy="4992740"/>
              </a:xfrm>
              <a:blipFill>
                <a:blip r:embed="rId2"/>
                <a:stretch>
                  <a:fillRect l="-1043" t="-19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75449"/>
            <a:ext cx="7466215" cy="3199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853797"/>
            <a:ext cx="803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 [1]: </a:t>
            </a:r>
            <a:r>
              <a:rPr lang="en-GB" dirty="0">
                <a:hlinkClick r:id="rId4"/>
              </a:rPr>
              <a:t>https://journals.aps.org/prapplied/pdf/10.1103/PhysRevApplied.18.034013</a:t>
            </a:r>
            <a:endParaRPr lang="en-GB" dirty="0"/>
          </a:p>
          <a:p>
            <a:r>
              <a:rPr lang="en-GB" dirty="0"/>
              <a:t>Ref [2]: </a:t>
            </a:r>
            <a:r>
              <a:rPr lang="en-GB" dirty="0">
                <a:hlinkClick r:id="rId5"/>
              </a:rPr>
              <a:t>CPW calculator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97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12 resonator design version 4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4223"/>
                <a:ext cx="10515600" cy="4726126"/>
              </a:xfrm>
            </p:spPr>
            <p:txBody>
              <a:bodyPr/>
              <a:lstStyle/>
              <a:p>
                <a:r>
                  <a:rPr lang="en-GB" dirty="0"/>
                  <a:t>Silicon Relative </a:t>
                </a:r>
                <a:r>
                  <a:rPr lang="en-GB" dirty="0" err="1"/>
                  <a:t>permitivity</a:t>
                </a:r>
                <a:r>
                  <a:rPr lang="en-GB" dirty="0"/>
                  <a:t> at low </a:t>
                </a:r>
                <a:r>
                  <a:rPr lang="en-GB" dirty="0" err="1"/>
                  <a:t>tempratures</a:t>
                </a:r>
                <a:r>
                  <a:rPr lang="en-GB" dirty="0"/>
                  <a:t> is 11.5 [1].</a:t>
                </a:r>
              </a:p>
              <a:p>
                <a:r>
                  <a:rPr lang="en-GB" dirty="0"/>
                  <a:t>Launch pad vs launch gap calculation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45 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𝑂h𝑚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[2]</m:t>
                    </m:r>
                    <m:r>
                      <m:rPr>
                        <m:nor/>
                      </m:rPr>
                      <a:rPr lang="en-GB" dirty="0" smtClean="0"/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4223"/>
                <a:ext cx="10515600" cy="4726126"/>
              </a:xfrm>
              <a:blipFill>
                <a:blip r:embed="rId2"/>
                <a:stretch>
                  <a:fillRect l="-1043" t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9788"/>
            <a:ext cx="8982075" cy="3648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017181"/>
            <a:ext cx="803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 [1]: </a:t>
            </a:r>
            <a:r>
              <a:rPr lang="en-GB" dirty="0">
                <a:hlinkClick r:id="rId4"/>
              </a:rPr>
              <a:t>https://journals.aps.org/prapplied/pdf/10.1103/PhysRevApplied.18.034013</a:t>
            </a:r>
            <a:endParaRPr lang="en-GB" dirty="0"/>
          </a:p>
          <a:p>
            <a:r>
              <a:rPr lang="en-GB" dirty="0"/>
              <a:t>Ref [2]: </a:t>
            </a:r>
            <a:r>
              <a:rPr lang="en-GB" dirty="0">
                <a:hlinkClick r:id="rId5"/>
              </a:rPr>
              <a:t>CPW calculator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92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12 resonator design version 4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089448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731656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0606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55327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22516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240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Resonator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total_length</a:t>
                      </a:r>
                      <a:r>
                        <a:rPr lang="en-GB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frequency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4.019206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2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4.299681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0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4.644329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40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4.949448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7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5.211088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9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5.498372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6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5.824121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0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6.12071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6.483738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1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6.751946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7.018817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7.319546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0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8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12 resonator design version 4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971313"/>
              </p:ext>
            </p:extLst>
          </p:nvPr>
        </p:nvGraphicFramePr>
        <p:xfrm>
          <a:off x="838200" y="1825625"/>
          <a:ext cx="10515600" cy="509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731656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0606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55327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22516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240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Resonator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total_length</a:t>
                      </a:r>
                      <a:r>
                        <a:rPr lang="en-GB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frequency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2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0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12.00-11,70-11,68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4.644329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4,951-5,074-4,641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40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5.406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7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11.00-10,30-10,33-10,36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5,747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5,396-5,767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9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6.056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6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10.20-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5.824121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0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9.7-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6.12071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9.15-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6.483738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1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8.80-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6.751946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8.46-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7.018817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8.12-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7.319546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0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37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32F0620D2DF34397ADD74D32ED7666" ma:contentTypeVersion="15" ma:contentTypeDescription="Een nieuw document maken." ma:contentTypeScope="" ma:versionID="f9b822492a6407c2a5b214ac9e09ff75">
  <xsd:schema xmlns:xsd="http://www.w3.org/2001/XMLSchema" xmlns:xs="http://www.w3.org/2001/XMLSchema" xmlns:p="http://schemas.microsoft.com/office/2006/metadata/properties" xmlns:ns2="2ca70637-18bc-4ebd-9552-da7d6c8fcc47" xmlns:ns3="43d7f9aa-6860-4e4a-9838-29f9a66475ba" targetNamespace="http://schemas.microsoft.com/office/2006/metadata/properties" ma:root="true" ma:fieldsID="ff2ef201222b582afc6788c874d53063" ns2:_="" ns3:_="">
    <xsd:import namespace="2ca70637-18bc-4ebd-9552-da7d6c8fcc47"/>
    <xsd:import namespace="43d7f9aa-6860-4e4a-9838-29f9a66475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70637-18bc-4ebd-9552-da7d6c8fc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7f9aa-6860-4e4a-9838-29f9a66475b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838b599-9cec-434a-9ea6-3057e2c84c97}" ma:internalName="TaxCatchAll" ma:showField="CatchAllData" ma:web="43d7f9aa-6860-4e4a-9838-29f9a66475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a70637-18bc-4ebd-9552-da7d6c8fcc47">
      <Terms xmlns="http://schemas.microsoft.com/office/infopath/2007/PartnerControls"/>
    </lcf76f155ced4ddcb4097134ff3c332f>
    <TaxCatchAll xmlns="43d7f9aa-6860-4e4a-9838-29f9a66475ba" xsi:nil="true"/>
  </documentManagement>
</p:properties>
</file>

<file path=customXml/itemProps1.xml><?xml version="1.0" encoding="utf-8"?>
<ds:datastoreItem xmlns:ds="http://schemas.openxmlformats.org/officeDocument/2006/customXml" ds:itemID="{C2CD9BFD-268D-42CD-8087-C8FA6E013F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1DD6DC-5C74-40A8-AB01-FD3BE53C15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a70637-18bc-4ebd-9552-da7d6c8fcc47"/>
    <ds:schemaRef ds:uri="43d7f9aa-6860-4e4a-9838-29f9a66475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FDF8F6-2C31-4CC1-B6D6-6359592235A0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2ca70637-18bc-4ebd-9552-da7d6c8fcc47"/>
    <ds:schemaRef ds:uri="http://purl.org/dc/elements/1.1/"/>
    <ds:schemaRef ds:uri="http://www.w3.org/XML/1998/namespace"/>
    <ds:schemaRef ds:uri="http://schemas.openxmlformats.org/package/2006/metadata/core-properties"/>
    <ds:schemaRef ds:uri="43d7f9aa-6860-4e4a-9838-29f9a66475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455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12 Lambda/2 Resonators Design</vt:lpstr>
      <vt:lpstr>12 resonator design version 2</vt:lpstr>
      <vt:lpstr>12 resonator design version 3</vt:lpstr>
      <vt:lpstr>12 resonator design version 3</vt:lpstr>
      <vt:lpstr>12 resonator design version 4</vt:lpstr>
      <vt:lpstr>12 resonator design version 4 </vt:lpstr>
      <vt:lpstr>12 resonator design version 4 </vt:lpstr>
      <vt:lpstr>12 resonator design version 4 </vt:lpstr>
      <vt:lpstr>12 resonator design version 4 </vt:lpstr>
      <vt:lpstr>12 resonator design version 4 </vt:lpstr>
      <vt:lpstr>12 resonator design version 4 </vt:lpstr>
      <vt:lpstr>After the meeting with C.K.A on the 22.06.23 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Project</dc:title>
  <dc:creator>Figen Yilmaz</dc:creator>
  <cp:lastModifiedBy>Figen Yilmaz</cp:lastModifiedBy>
  <cp:revision>32</cp:revision>
  <dcterms:created xsi:type="dcterms:W3CDTF">2023-06-19T11:27:41Z</dcterms:created>
  <dcterms:modified xsi:type="dcterms:W3CDTF">2024-02-23T15:22:05Z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0x010100FF32F0620D2DF34397ADD74D32ED7666</vt:lpwstr>
  </property>
</Properties>
</file>