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1"/>
  </p:notesMasterIdLst>
  <p:sldIdLst>
    <p:sldId id="256" r:id="rId2"/>
    <p:sldId id="257" r:id="rId3"/>
    <p:sldId id="262" r:id="rId4"/>
    <p:sldId id="276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3" r:id="rId19"/>
    <p:sldId id="274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12" autoAdjust="0"/>
  </p:normalViewPr>
  <p:slideViewPr>
    <p:cSldViewPr snapToGrid="0">
      <p:cViewPr varScale="1">
        <p:scale>
          <a:sx n="55" d="100"/>
          <a:sy n="55" d="100"/>
        </p:scale>
        <p:origin x="17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Original equipament manufactures </a:t>
            </a: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Restricoes</a:t>
            </a:r>
            <a:r>
              <a:rPr lang="en-GB"/>
              <a:t> </a:t>
            </a:r>
            <a:endParaRPr lang="en-GB" dirty="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lang="en-GB" dirty="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98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90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Usando criptografia de chave pública para verificar que cada parte do firmware foi assinada digitalmente e não foi modificada assim que o sistema iniciar. Assim que uma parte for validada, a próxima será verificada e assim sucessivamente.</a:t>
            </a: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Usando criptografia de chave pública para verificar que cada parte do firmware foi assinada digitalmente e não foi modificada assim que o sistema iniciar. Assim que uma parte for validada, a próxima será verificada e assim sucessivamente.</a:t>
            </a: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o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6" y="2708918"/>
            <a:ext cx="7580946" cy="345638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555775" y="2780927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Font typeface="Calibri"/>
              <a:buNone/>
              <a:defRPr sz="2400" b="0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2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115616" y="1196750"/>
            <a:ext cx="7577814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5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44007" y="5301207"/>
            <a:ext cx="4032248" cy="865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598" cy="332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82244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Tex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598" cy="332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Text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598" cy="332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l="16573" b="80589"/>
          <a:stretch/>
        </p:blipFill>
        <p:spPr>
          <a:xfrm>
            <a:off x="0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 l="16573" t="19410"/>
          <a:stretch/>
        </p:blipFill>
        <p:spPr>
          <a:xfrm>
            <a:off x="0" y="1196750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1196750"/>
            <a:ext cx="9144000" cy="5661248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Font typeface="Calibri"/>
              <a:buNone/>
              <a:defRPr sz="36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295128" y="1340766"/>
            <a:ext cx="7597352" cy="518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0" y="116631"/>
            <a:ext cx="2555775" cy="10618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21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rPr>
              <a:t>ESRG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25000"/>
              <a:buFont typeface="Calibri"/>
              <a:buNone/>
            </a:pPr>
            <a:r>
              <a:rPr lang="en-GB" sz="2100" b="1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rPr>
              <a:t>Embedded Systems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25000"/>
              <a:buFont typeface="Calibri"/>
              <a:buNone/>
            </a:pPr>
            <a:r>
              <a:rPr lang="en-GB" sz="2100" b="1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rPr>
              <a:t>Research Group</a:t>
            </a: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6">
            <a:alphaModFix/>
          </a:blip>
          <a:srcRect l="3813" r="37960" b="1448"/>
          <a:stretch/>
        </p:blipFill>
        <p:spPr>
          <a:xfrm>
            <a:off x="0" y="1196750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598" cy="332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GB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115616" y="2708918"/>
            <a:ext cx="7560899" cy="1080000"/>
          </a:xfrm>
          <a:prstGeom prst="rect">
            <a:avLst/>
          </a:prstGeom>
          <a:solidFill>
            <a:srgbClr val="373E48">
              <a:alpha val="4549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GB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Embedded Systems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GB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1115616" y="1196750"/>
            <a:ext cx="7577699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Sboot -  </a:t>
            </a: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lang="en-GB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TZVisor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1115616" y="5365116"/>
            <a:ext cx="3492050" cy="865199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Ailton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Lopes – A72852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 Oliveira – A65354</a:t>
            </a:r>
          </a:p>
        </p:txBody>
      </p:sp>
      <p:sp>
        <p:nvSpPr>
          <p:cNvPr id="5" name="Shape 37"/>
          <p:cNvSpPr txBox="1">
            <a:spLocks/>
          </p:cNvSpPr>
          <p:nvPr/>
        </p:nvSpPr>
        <p:spPr>
          <a:xfrm>
            <a:off x="4607666" y="5365115"/>
            <a:ext cx="4085649" cy="865199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None/>
              <a:defRPr sz="28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rgbClr val="00A2D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rgbClr val="373E4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25000"/>
            </a:pPr>
            <a:r>
              <a:rPr lang="en-GB" sz="1800" b="1" dirty="0">
                <a:solidFill>
                  <a:schemeClr val="dk1"/>
                </a:solidFill>
              </a:rPr>
              <a:t>Advisors: Adriano Tavares</a:t>
            </a:r>
          </a:p>
          <a:p>
            <a:pPr>
              <a:buClr>
                <a:schemeClr val="dk1"/>
              </a:buClr>
              <a:buSzPct val="25000"/>
            </a:pPr>
            <a:r>
              <a:rPr lang="en-GB" sz="1800" b="1" dirty="0">
                <a:solidFill>
                  <a:schemeClr val="dk1"/>
                </a:solidFill>
              </a:rPr>
              <a:t>           Sandro Pinto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73E48"/>
              </a:buClr>
              <a:buSzPct val="25000"/>
              <a:buFont typeface="Calibri"/>
              <a:buNone/>
            </a:pPr>
            <a:r>
              <a:rPr lang="en-GB" b="1" dirty="0">
                <a:solidFill>
                  <a:srgbClr val="000000"/>
                </a:solidFill>
              </a:rPr>
              <a:t>Chain of trust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186850" y="1336150"/>
            <a:ext cx="7763100" cy="55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837" y="1980650"/>
            <a:ext cx="7912174" cy="201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 flipH="1">
            <a:off x="1910550" y="3194100"/>
            <a:ext cx="18300" cy="1020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1261375" y="4130150"/>
            <a:ext cx="7763100" cy="17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GB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beginning of the Chain of Trust (</a:t>
            </a:r>
            <a:r>
              <a:rPr lang="en-GB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of Trust</a:t>
            </a:r>
            <a:r>
              <a:rPr lang="en-GB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requires a strong foundation, has to be robust in order to guarantee the integrity of the Secure Boot.  </a:t>
            </a: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>
                <a:solidFill>
                  <a:srgbClr val="000000"/>
                </a:solidFill>
              </a:rPr>
              <a:t>Aims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411100" y="2356200"/>
            <a:ext cx="7381800" cy="27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GB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secure boot aims to guarantee the integrity and authenticity of all the images executed in the Secure World, by allowing only the execution of the images with a valid signature.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b="1" dirty="0">
                <a:solidFill>
                  <a:srgbClr val="000000"/>
                </a:solidFill>
              </a:rPr>
              <a:t>State of the Art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446375" y="1785500"/>
            <a:ext cx="7574100" cy="40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NIST Guidelines</a:t>
            </a:r>
          </a:p>
          <a:p>
            <a:pPr marL="914400" lvl="1" indent="-4191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NIST 800-147 </a:t>
            </a:r>
          </a:p>
          <a:p>
            <a:pPr marL="914400" lvl="1" indent="-4191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➢"/>
            </a:pPr>
            <a:r>
              <a:rPr lang="en-GB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NIST 800-155</a:t>
            </a:r>
            <a:r>
              <a:rPr lang="en-GB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GB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NIST guidelines provide a framework designed to keep the firmware from being improperly modified.</a:t>
            </a: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b="1" dirty="0">
                <a:solidFill>
                  <a:srgbClr val="000000"/>
                </a:solidFill>
              </a:rPr>
              <a:t>State of the Art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706400" y="4272375"/>
            <a:ext cx="6521400" cy="19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Boot Guard </a:t>
            </a:r>
          </a:p>
          <a:p>
            <a:pPr marL="457200" lvl="0" indent="-4191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 Platform Security Processor</a:t>
            </a:r>
          </a:p>
          <a:p>
            <a:pPr marL="457200" lvl="0" indent="-419100" algn="just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 </a:t>
            </a:r>
            <a:r>
              <a:rPr lang="en-GB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TrustZone</a:t>
            </a:r>
            <a:r>
              <a:rPr lang="en-GB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182025" y="1196700"/>
            <a:ext cx="7829240" cy="28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GB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the importance of the secure boot in modern embedded systems, major SoC manufacturer have begun to implement mechanisms that provide the embedded system developer ways implement a hardware-based root of trust.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73E48"/>
              </a:buClr>
              <a:buSzPct val="25000"/>
              <a:buFont typeface="Calibri"/>
              <a:buNone/>
            </a:pPr>
            <a:r>
              <a:rPr lang="en-GB" b="1" dirty="0">
                <a:solidFill>
                  <a:schemeClr val="tx1"/>
                </a:solidFill>
              </a:rPr>
              <a:t>Requirements</a:t>
            </a:r>
            <a:r>
              <a:rPr lang="en-GB" b="1" dirty="0"/>
              <a:t>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281525" y="1281425"/>
            <a:ext cx="7731600" cy="54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GB" sz="3000" b="1" dirty="0">
                <a:latin typeface="Times New Roman"/>
                <a:ea typeface="Times New Roman"/>
                <a:cs typeface="Times New Roman"/>
                <a:sym typeface="Times New Roman"/>
              </a:rPr>
              <a:t>Functional: </a:t>
            </a:r>
          </a:p>
          <a:p>
            <a:pPr marL="457200" lvl="0" indent="-381000" algn="just" rtl="0">
              <a:lnSpc>
                <a:spcPct val="120000"/>
              </a:lnSpc>
              <a:spcBef>
                <a:spcPts val="500"/>
              </a:spcBef>
              <a:buSzPct val="100000"/>
              <a:buFont typeface="Times New Roman"/>
              <a:buChar char="❖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Guarantee the authenticity and integrity of the image or firmware that are being executed.</a:t>
            </a:r>
          </a:p>
          <a:p>
            <a:pPr marL="457200" lvl="0" indent="-381000" algn="just" rtl="0">
              <a:lnSpc>
                <a:spcPct val="120000"/>
              </a:lnSpc>
              <a:spcBef>
                <a:spcPts val="500"/>
              </a:spcBef>
              <a:buSzPct val="100000"/>
              <a:buFont typeface="Times New Roman"/>
              <a:buChar char="❖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Guarantee the confidentiality of the primary key used in the software signing.</a:t>
            </a:r>
          </a:p>
          <a:p>
            <a:pPr marL="457200" lvl="0" indent="-381000" algn="just" rtl="0">
              <a:lnSpc>
                <a:spcPct val="120000"/>
              </a:lnSpc>
              <a:spcBef>
                <a:spcPts val="500"/>
              </a:spcBef>
              <a:buSzPct val="100000"/>
              <a:buFont typeface="Times New Roman"/>
              <a:buChar char="❖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Implement a robust </a:t>
            </a:r>
            <a:r>
              <a:rPr lang="en-GB" sz="2400" i="1" dirty="0">
                <a:latin typeface="Times New Roman"/>
                <a:ea typeface="Times New Roman"/>
                <a:cs typeface="Times New Roman"/>
                <a:sym typeface="Times New Roman"/>
              </a:rPr>
              <a:t>Root of Trust 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image.</a:t>
            </a:r>
          </a:p>
          <a:p>
            <a:pPr lvl="0" algn="just" rtl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just" rtl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000" b="1" dirty="0">
                <a:latin typeface="Times New Roman"/>
                <a:ea typeface="Times New Roman"/>
                <a:cs typeface="Times New Roman"/>
                <a:sym typeface="Times New Roman"/>
              </a:rPr>
              <a:t>Non-Functional:</a:t>
            </a:r>
          </a:p>
          <a:p>
            <a:pPr marL="457200" lvl="0" indent="-381000" algn="just" rtl="0">
              <a:lnSpc>
                <a:spcPct val="120000"/>
              </a:lnSpc>
              <a:spcBef>
                <a:spcPts val="500"/>
              </a:spcBef>
              <a:buSzPct val="100000"/>
              <a:buFont typeface="Times New Roman"/>
              <a:buChar char="❖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Compatible with the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Zybo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Board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73E48"/>
              </a:buClr>
              <a:buSzPct val="25000"/>
              <a:buFont typeface="Calibri"/>
              <a:buNone/>
            </a:pPr>
            <a:r>
              <a:rPr lang="en-GB" b="1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072725" y="971850"/>
            <a:ext cx="8071200" cy="58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GB" sz="30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Technical: </a:t>
            </a:r>
          </a:p>
          <a:p>
            <a:pPr marL="457200" lvl="0" indent="-381000" algn="just" rtl="0">
              <a:lnSpc>
                <a:spcPct val="120000"/>
              </a:lnSpc>
              <a:spcBef>
                <a:spcPts val="500"/>
              </a:spcBef>
              <a:buSzPct val="100000"/>
              <a:buFont typeface="Times New Roman"/>
              <a:buChar char="❖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Xilinx </a:t>
            </a:r>
            <a:r>
              <a:rPr lang="en-GB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Vivado</a:t>
            </a: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Suite to develop and implement the </a:t>
            </a:r>
            <a:r>
              <a:rPr lang="en-GB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code.</a:t>
            </a:r>
          </a:p>
          <a:p>
            <a:pPr marL="914400" lvl="1" indent="-381000" algn="just" rtl="0">
              <a:lnSpc>
                <a:spcPct val="120000"/>
              </a:lnSpc>
              <a:spcBef>
                <a:spcPts val="500"/>
              </a:spcBef>
              <a:buSzPct val="100000"/>
              <a:buFont typeface="Times New Roman"/>
              <a:buChar char="➢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Use the SDK to compile the C code, generate and load the boot image. </a:t>
            </a:r>
          </a:p>
          <a:p>
            <a:pPr marL="914400" lvl="1" indent="-381000" algn="just" rtl="0">
              <a:lnSpc>
                <a:spcPct val="120000"/>
              </a:lnSpc>
              <a:spcBef>
                <a:spcPts val="500"/>
              </a:spcBef>
              <a:buSzPct val="100000"/>
              <a:buFont typeface="Times New Roman"/>
              <a:buChar char="➢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Use the SDK to debug the software and the hardware.</a:t>
            </a:r>
          </a:p>
          <a:p>
            <a:pPr marL="914400" lvl="1" indent="-381000" algn="just" rtl="0">
              <a:lnSpc>
                <a:spcPct val="120000"/>
              </a:lnSpc>
              <a:spcBef>
                <a:spcPts val="500"/>
              </a:spcBef>
              <a:buFont typeface="Times New Roman"/>
              <a:buChar char="➢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GB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Non-Technical:</a:t>
            </a:r>
          </a:p>
          <a:p>
            <a:pPr marL="457200" lvl="0" indent="-381000" algn="just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composed by two elements.</a:t>
            </a:r>
          </a:p>
          <a:p>
            <a:pPr marL="457200" lvl="0" indent="-381000" algn="just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Times New Roman"/>
              <a:buChar char="❖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hours of work per week for each element of the group  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just" rtl="0">
              <a:lnSpc>
                <a:spcPct val="120000"/>
              </a:lnSpc>
              <a:spcBef>
                <a:spcPts val="50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</a:rPr>
              <a:t>Tasks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65589"/>
          <a:stretch/>
        </p:blipFill>
        <p:spPr>
          <a:xfrm>
            <a:off x="2262541" y="1196700"/>
            <a:ext cx="5769638" cy="5422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</a:rPr>
              <a:t>Gantt Diagram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3685"/>
          <a:stretch/>
        </p:blipFill>
        <p:spPr>
          <a:xfrm>
            <a:off x="1114086" y="2049379"/>
            <a:ext cx="8015165" cy="36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0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b="1"/>
              <a:t>References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177800" y="1336430"/>
            <a:ext cx="7807938" cy="552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500"/>
              </a:spcBef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T. Begins, R. Secure, and H. Root, “Secure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Boot with a hardware Root of Trust Design Ware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tRoot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Secure Hardware Root of Trust Hardware ­ Enforced Secure Boot with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tRoot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pp. 1–3, 2016.</a:t>
            </a:r>
          </a:p>
          <a:p>
            <a:pPr lvl="0" algn="just">
              <a:spcBef>
                <a:spcPts val="500"/>
              </a:spcBef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500"/>
              </a:spcBef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S. Expert and M. Integrated, “Application Note 6004 Secure the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 : Part 1 , Public Key Cryptography,” pp. 1–9.</a:t>
            </a:r>
          </a:p>
          <a:p>
            <a:pPr lvl="0" algn="just">
              <a:spcBef>
                <a:spcPts val="500"/>
              </a:spcBef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500"/>
              </a:spcBef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B. Y.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Loisel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 Architect, S. Vito, S. Expert, and M. Integrated, “Application Note 6005 Secure the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 : Part 2 , a Secure Boot , the ‘ Root of Trust ’ for Embedded Devices,” pp. 1–9.</a:t>
            </a:r>
          </a:p>
          <a:p>
            <a:pPr lvl="0" algn="just">
              <a:spcBef>
                <a:spcPts val="500"/>
              </a:spcBef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500"/>
              </a:spcBef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R. Wilkins and D. Ph, “The chain of trust,” no. June, 2016.</a:t>
            </a:r>
          </a:p>
          <a:p>
            <a:pPr lvl="0" algn="just">
              <a:spcBef>
                <a:spcPts val="500"/>
              </a:spcBef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500"/>
              </a:spcBef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V. Zimmer and M.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Krau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“Establishing the root of trust,” no. August, 2016.</a:t>
            </a:r>
          </a:p>
          <a:p>
            <a:pPr lvl="0" algn="just">
              <a:lnSpc>
                <a:spcPct val="120000"/>
              </a:lnSpc>
              <a:spcBef>
                <a:spcPts val="500"/>
              </a:spcBef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20000"/>
              </a:lnSpc>
              <a:spcBef>
                <a:spcPts val="500"/>
              </a:spcBef>
              <a:buNone/>
            </a:pPr>
            <a:endParaRPr lang="en-GB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</a:rPr>
              <a:t>Questions</a:t>
            </a:r>
            <a:r>
              <a:rPr lang="en-GB" b="1" dirty="0"/>
              <a:t>?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75" y="1196700"/>
            <a:ext cx="8180699" cy="566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556700" y="1536474"/>
            <a:ext cx="7035000" cy="470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lang="en-GB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lang="en-GB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 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lang="en-GB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of Art </a:t>
            </a:r>
            <a:r>
              <a:rPr lang="en-GB" sz="2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lang="en-GB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lang="en-GB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 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lang="en-GB" sz="2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73E48"/>
              </a:buClr>
              <a:buSzPct val="25000"/>
              <a:buFont typeface="Calibri"/>
              <a:buNone/>
            </a:pPr>
            <a:r>
              <a:rPr lang="en-GB" b="1">
                <a:solidFill>
                  <a:srgbClr val="000000"/>
                </a:solidFill>
              </a:rPr>
              <a:t>Problem Statement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215300" y="1196700"/>
            <a:ext cx="7928700" cy="55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/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endParaRPr lang="en-US"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Nowadays 	malware developers turned their attention to the firmware that runs before the operating system, using Rootkits to install malware or </a:t>
            </a:r>
            <a:r>
              <a:rPr lang="en-GB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image of the software of the secure world the hacker can get full access of the entire system.</a:t>
            </a:r>
          </a:p>
          <a:p>
            <a:pPr lvl="0" algn="just"/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73E48"/>
              </a:buClr>
              <a:buSzPct val="25000"/>
              <a:buFont typeface="Calibri"/>
              <a:buNone/>
            </a:pPr>
            <a:r>
              <a:rPr lang="en-GB" b="1">
                <a:solidFill>
                  <a:srgbClr val="000000"/>
                </a:solidFill>
              </a:rPr>
              <a:t>Problem Statement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215300" y="1371600"/>
            <a:ext cx="7928700" cy="53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/>
            <a:endParaRPr lang="en-US"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endParaRPr lang="en-US"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without any techniques to verify the authenticity of the images that are being executed is vulnerable to this kind of attack.</a:t>
            </a:r>
            <a:endParaRPr lang="en-GB"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-GB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why we need to implement the </a:t>
            </a:r>
            <a:r>
              <a:rPr lang="en-GB" sz="3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Boot. </a:t>
            </a:r>
          </a:p>
        </p:txBody>
      </p:sp>
    </p:spTree>
    <p:extLst>
      <p:ext uri="{BB962C8B-B14F-4D97-AF65-F5344CB8AC3E}">
        <p14:creationId xmlns:p14="http://schemas.microsoft.com/office/powerpoint/2010/main" val="187262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280000" y="1422575"/>
            <a:ext cx="7660200" cy="447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2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</a:t>
            </a: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 </a:t>
            </a:r>
            <a:r>
              <a:rPr lang="en-GB" sz="2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Monitor (VMM)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It’s a software or firmware that abstracts and isolates Operating System (OS) from the hardware.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The abstraction allows us to run in the same machine (host machine) different OS (guest machine) that share the physical resources of the host machine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581973" y="1406599"/>
            <a:ext cx="732994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GB" sz="2800" b="1">
                <a:latin typeface="Times New Roman"/>
                <a:ea typeface="Times New Roman"/>
                <a:cs typeface="Times New Roman"/>
                <a:sym typeface="Times New Roman"/>
              </a:rPr>
              <a:t>Types of</a:t>
            </a:r>
            <a:r>
              <a:rPr lang="en-GB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Hypervisor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4500" y="2252318"/>
            <a:ext cx="7044900" cy="4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ct val="25000"/>
              <a:buFont typeface="Calibri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µTZvisor Overview 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774763" y="4124094"/>
            <a:ext cx="685063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1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876" y="1183614"/>
            <a:ext cx="7342407" cy="5674386"/>
          </a:xfrm>
          <a:prstGeom prst="rect">
            <a:avLst/>
          </a:prstGeom>
        </p:spPr>
      </p:pic>
      <p:sp>
        <p:nvSpPr>
          <p:cNvPr id="64" name="Shape 64"/>
          <p:cNvSpPr/>
          <p:nvPr/>
        </p:nvSpPr>
        <p:spPr>
          <a:xfrm>
            <a:off x="7374194" y="5619135"/>
            <a:ext cx="1251204" cy="106188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73E48"/>
              </a:buClr>
              <a:buSzPct val="25000"/>
              <a:buFont typeface="Calibri"/>
              <a:buNone/>
            </a:pPr>
            <a:r>
              <a:rPr lang="en-GB" b="1" dirty="0">
                <a:solidFill>
                  <a:srgbClr val="000000"/>
                </a:solidFill>
              </a:rPr>
              <a:t>Secure Boot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276500" y="2627675"/>
            <a:ext cx="7614000" cy="17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principles used to implement the Secure boot is the creation of the </a:t>
            </a:r>
            <a:r>
              <a:rPr lang="en-GB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Chain of Trust 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the softwares of the</a:t>
            </a:r>
            <a:r>
              <a:rPr lang="en-GB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Secure World </a:t>
            </a:r>
          </a:p>
          <a:p>
            <a:pPr lvl="0" algn="just" rtl="0">
              <a:spcBef>
                <a:spcPts val="0"/>
              </a:spcBef>
              <a:buNone/>
            </a:pP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483766" y="0"/>
            <a:ext cx="4680600" cy="11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73E48"/>
              </a:buClr>
              <a:buSzPct val="25000"/>
              <a:buFont typeface="Calibri"/>
              <a:buNone/>
            </a:pPr>
            <a:r>
              <a:rPr lang="en-GB" b="1" dirty="0">
                <a:solidFill>
                  <a:srgbClr val="000000"/>
                </a:solidFill>
              </a:rPr>
              <a:t>Data Signing and verification 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700" y="1196699"/>
            <a:ext cx="6860917" cy="5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699</Words>
  <Application>Microsoft Office PowerPoint</Application>
  <PresentationFormat>Apresentação no Ecrã (4:3)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DesignTemplate</vt:lpstr>
      <vt:lpstr>Sboot -  µTZVisor</vt:lpstr>
      <vt:lpstr>Agenda</vt:lpstr>
      <vt:lpstr>Problem Statement </vt:lpstr>
      <vt:lpstr>Problem Statement </vt:lpstr>
      <vt:lpstr>Hypervisor</vt:lpstr>
      <vt:lpstr>Hypervisor</vt:lpstr>
      <vt:lpstr>µTZvisor Overview </vt:lpstr>
      <vt:lpstr>Secure Boot</vt:lpstr>
      <vt:lpstr>Data Signing and verification </vt:lpstr>
      <vt:lpstr>Chain of trust</vt:lpstr>
      <vt:lpstr>Aims </vt:lpstr>
      <vt:lpstr>State of the Art</vt:lpstr>
      <vt:lpstr>State of the Art</vt:lpstr>
      <vt:lpstr>Requirements </vt:lpstr>
      <vt:lpstr>Constraints</vt:lpstr>
      <vt:lpstr>Tasks</vt:lpstr>
      <vt:lpstr>Gantt Diagram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Sboot -  µTZVisor</dc:title>
  <cp:lastModifiedBy>Ailton Andersen Sanches Ferreira Lopes</cp:lastModifiedBy>
  <cp:revision>19</cp:revision>
  <dcterms:modified xsi:type="dcterms:W3CDTF">2017-03-23T13:40:58Z</dcterms:modified>
</cp:coreProperties>
</file>