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0" r:id="rId24"/>
    <p:sldId id="308" r:id="rId25"/>
    <p:sldId id="309" r:id="rId26"/>
    <p:sldId id="31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7" r:id="rId49"/>
    <p:sldId id="295" r:id="rId50"/>
    <p:sldId id="301" r:id="rId51"/>
    <p:sldId id="302" r:id="rId52"/>
    <p:sldId id="303" r:id="rId53"/>
    <p:sldId id="304" r:id="rId54"/>
    <p:sldId id="305" r:id="rId55"/>
    <p:sldId id="312" r:id="rId56"/>
    <p:sldId id="313" r:id="rId57"/>
    <p:sldId id="306" r:id="rId5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18"/>
            <a:ext cx="7580946" cy="3456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555775" y="2780927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Font typeface="Calibri"/>
              <a:buNone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115616" y="1196750"/>
            <a:ext cx="7577814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5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4007" y="5301207"/>
            <a:ext cx="4032248" cy="865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82244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Text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6">
            <a:alphaModFix/>
          </a:blip>
          <a:srcRect l="16573" b="80589"/>
          <a:stretch/>
        </p:blipFill>
        <p:spPr>
          <a:xfrm>
            <a:off x="0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 l="16573" t="19410"/>
          <a:stretch/>
        </p:blipFill>
        <p:spPr>
          <a:xfrm>
            <a:off x="0" y="1196750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1196750"/>
            <a:ext cx="9144000" cy="5661248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0" y="116631"/>
            <a:ext cx="2555775" cy="1061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1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ESRG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25000"/>
              <a:buFont typeface="Calibri"/>
              <a:buNone/>
            </a:pPr>
            <a:r>
              <a:rPr lang="en-GB" sz="2100" b="1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rPr>
              <a:t>Embedded Systems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25000"/>
              <a:buFont typeface="Calibri"/>
              <a:buNone/>
            </a:pPr>
            <a:r>
              <a:rPr lang="en-GB" sz="2100" b="1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rPr>
              <a:t>Research Group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7">
            <a:alphaModFix/>
          </a:blip>
          <a:srcRect l="3813" r="37960" b="1448"/>
          <a:stretch/>
        </p:blipFill>
        <p:spPr>
          <a:xfrm>
            <a:off x="0" y="1196750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Pi-Distro/firmware-nonfree/tree/master/brcm80211/brc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stion_mark_basic.svg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15616" y="2708918"/>
            <a:ext cx="7560899" cy="1080000"/>
          </a:xfrm>
          <a:prstGeom prst="rect">
            <a:avLst/>
          </a:prstGeom>
          <a:solidFill>
            <a:srgbClr val="373E48">
              <a:alpha val="454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Embedded Systems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115616" y="1196750"/>
            <a:ext cx="7577699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0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3-Way Controlled Robotic Vehicle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115616" y="5301207"/>
            <a:ext cx="7632900" cy="865199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Ailton Lopes – A72852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Nuno Afonso – A65354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483766" y="477077"/>
            <a:ext cx="4680520" cy="71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Wi-Fi Dongle Configuration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 descr="https://lh5.googleusercontent.com/l_M6oQqS8TgOdr3lBo8yxbok6Edc73F1BFvfU9xzN5s_Ha6x3L7FfDGRxZv2uh8fKKe62ofby9l4ozR_2rnpTVfy8uZ-QPPR4shkvoX2-PHsjhRJdJIGDmxZLJy4qwXTmEEknOQ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4024" y="1746880"/>
            <a:ext cx="6319559" cy="477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483766" y="282352"/>
            <a:ext cx="468052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Wi-Fi Dongle Configuration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https://lh5.googleusercontent.com/-W_dNFpMUCLVckE9i6rCsTgi4FfaMBMMsXPoLjJHvGNmvCTU7s0_1CB4S6z9MVv8dcsotEFnN2dfsnORUf5ZkDhcaUXBK5uT0cA7V_k41Q2dQzAL7p811Bnto2YlxRmsUFS67SJ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358" y="1196751"/>
            <a:ext cx="6590555" cy="275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https://lh5.googleusercontent.com/oTk65RqIpLJZjXAuapRpQNwETzk94Vo8nRvdahPBSGMBu4Lc7Ip9GI1b-s7UrpSTlgPvrr2e19Q0Iz8KtOfBN8Ppco_eDM0WDoJAobmZwgJFhgeuPIuI--p9Jj9Fl3e4ROlpU4k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4075" y="3752850"/>
            <a:ext cx="32099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https://lh6.googleusercontent.com/xh9e0iV9fIHrJHQGFNy26gFCpyp0H87G_CBQe6mkfj6AD2JJ8KQ1V6iY4vi9bAMrE47CqqaAtHKwYoOTE8DImQKG4Z-T9uLfHcXsxrEfuLHJWO4PrTCEpgvnaJVEMAs1_kOGwz1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2113" y="4870173"/>
            <a:ext cx="2360128" cy="133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WiringPi</a:t>
            </a:r>
          </a:p>
        </p:txBody>
      </p:sp>
      <p:pic>
        <p:nvPicPr>
          <p:cNvPr id="110" name="Shape 110" descr="https://lh4.googleusercontent.com/g7yFj5CXJjKcXeptt94p3ev8JnoUtelyTrfWuo6fi9--WHRMnSU-872N7F8VmK7YBSJseOXKu1j-_5Sz7ccYb-HKQ6pF0xeVb7U8EV2SeKnU_O1d9o8_14zfhbVtCbkEfv_IWvW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679" y="1196751"/>
            <a:ext cx="4996040" cy="432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https://lh4.googleusercontent.com/pyd78pMabzxFr-cXAj-QDkm_pRe8AF5-Ixe9m2QGfY9eF3Mgsk1KVKY1ZY9S5JMOLL41OggxgMSXS1pazMxyZe-y9WWX_aNNCeeGNEbDyokcLXgp2bc8CSAO4crHl8ABgQNso16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1680" y="5347253"/>
            <a:ext cx="7809159" cy="14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WiringPi</a:t>
            </a:r>
          </a:p>
        </p:txBody>
      </p:sp>
      <p:pic>
        <p:nvPicPr>
          <p:cNvPr id="117" name="Shape 117" descr="https://lh5.googleusercontent.com/zvxd8zj1et7eDmRYuyNVSZ4UE0q1o4_Ac89vP85BkrwLU-WwGkTbsFllwc48k4nnVK2UuVmBfElvg4fUQd4Phf81tIoRrkVBaC7SgGh64tsTCr6mTEVmXG7IdYgRvgIGR1-QouU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0358" y="1426886"/>
            <a:ext cx="5571918" cy="511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483766" y="675860"/>
            <a:ext cx="4680520" cy="520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built-in Wi-Fi Card Configuration  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87" y="1354825"/>
            <a:ext cx="7803149" cy="516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483766" y="298173"/>
            <a:ext cx="4680520" cy="898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built-in Wi-Fi Card Configuration  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 descr="screen-shot-2014-10-08-at-09-01-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607" y="1696000"/>
            <a:ext cx="7469384" cy="478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483766" y="437322"/>
            <a:ext cx="4680520" cy="759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built-in Wi-Fi Card Configuration  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 descr="screen-shot-2014-10-08-at-09-00-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175" y="1630016"/>
            <a:ext cx="7812674" cy="504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After having the SD card done download the firmware from the website </a:t>
            </a:r>
            <a:r>
              <a:rPr lang="en-GB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https://github.com/RPi-Distro/firmware-nonfree/tree/master/brcm80211/brcm</a:t>
            </a: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Add it to the Raspberry pi 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483766" y="278295"/>
            <a:ext cx="4680520" cy="918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built-in Wi-Fi Card Configuration  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Julius </a:t>
            </a: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Pocketsphinx</a:t>
            </a: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Google Speech API</a:t>
            </a: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Kaldi </a:t>
            </a: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libsprec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Speech Recognition Engine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Pocketsphinx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Dependences</a:t>
            </a:r>
          </a:p>
        </p:txBody>
      </p:sp>
      <p:pic>
        <p:nvPicPr>
          <p:cNvPr id="153" name="Shape 153" descr="Screenshot from 2017-02-05 16-18-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765" y="1342250"/>
            <a:ext cx="5806854" cy="265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Screenshot from 2017-02-05 16-17-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2884" y="4896403"/>
            <a:ext cx="5493734" cy="14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99" cy="119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563329" y="1607574"/>
            <a:ext cx="7261274" cy="4773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635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1- System Overview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635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2-System Configuration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635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3- Software Implementation</a:t>
            </a:r>
          </a:p>
          <a:p>
            <a:pPr marL="442913" marR="0" lvl="0" indent="1793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1346"/>
              <a:buFont typeface="Calibri"/>
              <a:buChar char="•"/>
            </a:pPr>
            <a:r>
              <a:rPr lang="en-GB" sz="2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 system </a:t>
            </a:r>
          </a:p>
          <a:p>
            <a:pPr marL="442913" marR="0" lvl="0" indent="1793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1346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	Controller System </a:t>
            </a:r>
          </a:p>
          <a:p>
            <a:pPr marL="442913" marR="0" lvl="0" indent="777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1346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	Desktop Application system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8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8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4- Final Results </a:t>
            </a: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635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635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635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635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Pocketsphinx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pic>
        <p:nvPicPr>
          <p:cNvPr id="160" name="Shape 160" descr="Screenshot from 2017-02-05 15-49-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30" y="1364415"/>
            <a:ext cx="8854870" cy="241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descr="Screenshot from 2017-02-05 15-52-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130" y="4198787"/>
            <a:ext cx="8709216" cy="190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Pocketsphinx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pic>
        <p:nvPicPr>
          <p:cNvPr id="167" name="Shape 167" descr="Screenshot from 2017-02-05 15-53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236" y="2391741"/>
            <a:ext cx="8236289" cy="186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Pocketsphinx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pic>
        <p:nvPicPr>
          <p:cNvPr id="173" name="Shape 173" descr="Screenshot from 2017-02-05 16-01-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461" y="1164204"/>
            <a:ext cx="5996469" cy="569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pt-PT" sz="6000" dirty="0"/>
          </a:p>
          <a:p>
            <a:pPr indent="0" algn="ctr">
              <a:buNone/>
            </a:pPr>
            <a:endParaRPr lang="pt-PT" sz="6000" b="1" dirty="0"/>
          </a:p>
          <a:p>
            <a:pPr indent="0" algn="ctr">
              <a:buNone/>
            </a:pPr>
            <a:r>
              <a:rPr lang="pt-PT" sz="6000" b="1" dirty="0" err="1"/>
              <a:t>Test</a:t>
            </a:r>
            <a:r>
              <a:rPr lang="pt-PT" sz="6000" b="1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359414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tx1"/>
                </a:solidFill>
              </a:rPr>
              <a:t>Accelerometer</a:t>
            </a:r>
            <a:r>
              <a:rPr lang="pt-PT" b="1" dirty="0">
                <a:solidFill>
                  <a:schemeClr val="tx1"/>
                </a:solidFill>
              </a:rPr>
              <a:t> sensor </a:t>
            </a: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Microphone</a:t>
            </a:r>
            <a:r>
              <a:rPr lang="pt-PT" b="1" dirty="0">
                <a:solidFill>
                  <a:schemeClr val="tx1"/>
                </a:solidFill>
              </a:rPr>
              <a:t> </a:t>
            </a:r>
          </a:p>
          <a:p>
            <a:pPr indent="0">
              <a:buNone/>
            </a:pP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/>
              <a:t>Controller</a:t>
            </a:r>
            <a:r>
              <a:rPr lang="pt-PT" b="1" dirty="0"/>
              <a:t> </a:t>
            </a:r>
            <a:r>
              <a:rPr lang="pt-PT" b="1" dirty="0" err="1"/>
              <a:t>System</a:t>
            </a:r>
            <a:endParaRPr lang="pt-PT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888"/>
              </p:ext>
            </p:extLst>
          </p:nvPr>
        </p:nvGraphicFramePr>
        <p:xfrm>
          <a:off x="1563329" y="2031180"/>
          <a:ext cx="7152968" cy="12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61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2381406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1674401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628855">
                <a:tc>
                  <a:txBody>
                    <a:bodyPr/>
                    <a:lstStyle/>
                    <a:p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440650">
                <a:tc>
                  <a:txBody>
                    <a:bodyPr/>
                    <a:lstStyle/>
                    <a:p>
                      <a:r>
                        <a:rPr lang="pt-PT" sz="1800" dirty="0"/>
                        <a:t> </a:t>
                      </a:r>
                      <a:r>
                        <a:rPr lang="pt-PT" sz="2000" b="1" dirty="0"/>
                        <a:t>$ </a:t>
                      </a:r>
                      <a:r>
                        <a:rPr lang="pt-PT" sz="2000" b="1" dirty="0" err="1"/>
                        <a:t>sudo</a:t>
                      </a:r>
                      <a:r>
                        <a:rPr lang="pt-PT" sz="2000" b="1" dirty="0"/>
                        <a:t>  i2c-detect –y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Accelerometer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Slave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Adress</a:t>
                      </a:r>
                      <a:r>
                        <a:rPr lang="pt-PT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“53”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5949"/>
              </p:ext>
            </p:extLst>
          </p:nvPr>
        </p:nvGraphicFramePr>
        <p:xfrm>
          <a:off x="1517320" y="3990530"/>
          <a:ext cx="7375160" cy="223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68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1690112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2491680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634387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1598902">
                <a:tc>
                  <a:txBody>
                    <a:bodyPr/>
                    <a:lstStyle/>
                    <a:p>
                      <a:pPr algn="ctr"/>
                      <a:endParaRPr lang="pt-PT" sz="1800" b="1" dirty="0"/>
                    </a:p>
                    <a:p>
                      <a:pPr algn="ctr"/>
                      <a:endParaRPr lang="pt-PT" sz="1800" b="1" dirty="0"/>
                    </a:p>
                    <a:p>
                      <a:pPr algn="ctr"/>
                      <a:r>
                        <a:rPr lang="pt-PT" sz="1800" b="1" dirty="0"/>
                        <a:t>$ </a:t>
                      </a:r>
                      <a:r>
                        <a:rPr lang="pt-PT" sz="1800" b="1" dirty="0" err="1"/>
                        <a:t>cat</a:t>
                      </a:r>
                      <a:r>
                        <a:rPr lang="pt-PT" sz="1800" b="1" dirty="0"/>
                        <a:t> /</a:t>
                      </a:r>
                      <a:r>
                        <a:rPr lang="pt-PT" sz="1800" b="1" dirty="0" err="1"/>
                        <a:t>proc</a:t>
                      </a:r>
                      <a:r>
                        <a:rPr lang="pt-PT" sz="1800" b="1" dirty="0"/>
                        <a:t>/</a:t>
                      </a:r>
                      <a:r>
                        <a:rPr lang="pt-PT" sz="1800" b="1" dirty="0" err="1"/>
                        <a:t>asound</a:t>
                      </a:r>
                      <a:r>
                        <a:rPr lang="pt-PT" sz="1800" b="1" dirty="0"/>
                        <a:t>/</a:t>
                      </a:r>
                      <a:r>
                        <a:rPr lang="pt-PT" sz="1800" b="1" dirty="0" err="1"/>
                        <a:t>cards</a:t>
                      </a:r>
                      <a:endParaRPr lang="pt-P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800" b="1" dirty="0"/>
                    </a:p>
                    <a:p>
                      <a:pPr algn="ctr"/>
                      <a:r>
                        <a:rPr lang="pt-PT" sz="1800" b="1" dirty="0" err="1"/>
                        <a:t>Sound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cards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avalilable</a:t>
                      </a:r>
                      <a:r>
                        <a:rPr lang="pt-PT" sz="1800" b="1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 [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Headset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]: USB-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Audio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- Logitech USB 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Headset</a:t>
                      </a:r>
                      <a:br>
                        <a:rPr lang="pt-PT" sz="2400" b="1" dirty="0"/>
                      </a:b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Logitech 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Logitech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USB 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Headset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usb-0000:00:02.0-8.2, </a:t>
                      </a:r>
                      <a:r>
                        <a:rPr lang="pt-PT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full</a:t>
                      </a:r>
                      <a:r>
                        <a:rPr lang="pt-PT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speed</a:t>
                      </a:r>
                      <a:endParaRPr lang="pt-PT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3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95128" y="1340766"/>
            <a:ext cx="7848872" cy="5517234"/>
          </a:xfrm>
        </p:spPr>
        <p:txBody>
          <a:bodyPr/>
          <a:lstStyle/>
          <a:p>
            <a:r>
              <a:rPr lang="pt-PT" b="1" dirty="0" err="1">
                <a:solidFill>
                  <a:schemeClr val="tx1"/>
                </a:solidFill>
              </a:rPr>
              <a:t>Buzzer</a:t>
            </a:r>
            <a:r>
              <a:rPr lang="pt-PT" b="1" dirty="0">
                <a:solidFill>
                  <a:schemeClr val="tx1"/>
                </a:solidFill>
              </a:rPr>
              <a:t> sensor </a:t>
            </a: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pt-PT" b="1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Motors</a:t>
            </a:r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pt-PT" b="1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Infrared</a:t>
            </a:r>
            <a:r>
              <a:rPr lang="pt-PT" b="1" dirty="0">
                <a:solidFill>
                  <a:schemeClr val="tx1"/>
                </a:solidFill>
              </a:rPr>
              <a:t> Sensor </a:t>
            </a:r>
          </a:p>
          <a:p>
            <a:pPr indent="0">
              <a:buNone/>
            </a:pP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Robot </a:t>
            </a:r>
            <a:r>
              <a:rPr lang="pt-PT" b="1" dirty="0" err="1"/>
              <a:t>System</a:t>
            </a:r>
            <a:endParaRPr lang="pt-PT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23"/>
              </p:ext>
            </p:extLst>
          </p:nvPr>
        </p:nvGraphicFramePr>
        <p:xfrm>
          <a:off x="1563329" y="1902542"/>
          <a:ext cx="7152968" cy="100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44065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</a:t>
                      </a:r>
                      <a:r>
                        <a:rPr lang="pt-PT" sz="2000" b="1" dirty="0"/>
                        <a:t>3.3V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Sound</a:t>
                      </a:r>
                      <a:r>
                        <a:rPr lang="pt-PT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/>
                        <a:t>sound</a:t>
                      </a:r>
                      <a:endParaRPr lang="pt-PT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48509"/>
              </p:ext>
            </p:extLst>
          </p:nvPr>
        </p:nvGraphicFramePr>
        <p:xfrm>
          <a:off x="1452233" y="3621822"/>
          <a:ext cx="7375160" cy="97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586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2397894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2491680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286158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605026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3.3V</a:t>
                      </a:r>
                      <a:endParaRPr lang="pt-P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/>
                        <a:t>movemments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2000" b="1" dirty="0" err="1"/>
                        <a:t>Movemments</a:t>
                      </a:r>
                      <a:endParaRPr lang="pt-P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33706"/>
              </p:ext>
            </p:extLst>
          </p:nvPr>
        </p:nvGraphicFramePr>
        <p:xfrm>
          <a:off x="1452233" y="5485308"/>
          <a:ext cx="737516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88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2265770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2569902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44065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Hands</a:t>
                      </a:r>
                      <a:r>
                        <a:rPr lang="pt-PT" sz="1800" b="1" dirty="0"/>
                        <a:t> in </a:t>
                      </a:r>
                      <a:r>
                        <a:rPr lang="pt-PT" sz="1800" b="1" dirty="0" err="1"/>
                        <a:t>the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Sensors</a:t>
                      </a:r>
                      <a:r>
                        <a:rPr lang="pt-PT" sz="1800" b="1" dirty="0"/>
                        <a:t> Range</a:t>
                      </a:r>
                      <a:endParaRPr lang="pt-P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Trigger</a:t>
                      </a:r>
                      <a:r>
                        <a:rPr lang="pt-PT" sz="1800" b="1" dirty="0"/>
                        <a:t> pin output </a:t>
                      </a:r>
                      <a:r>
                        <a:rPr lang="pt-PT" sz="1800" b="1" dirty="0" err="1"/>
                        <a:t>High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State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/>
                        <a:t>Trigger</a:t>
                      </a:r>
                      <a:r>
                        <a:rPr lang="pt-PT" sz="2000" b="1" dirty="0"/>
                        <a:t> Pin output </a:t>
                      </a:r>
                      <a:r>
                        <a:rPr lang="pt-PT" sz="2000" b="1" dirty="0" err="1"/>
                        <a:t>High</a:t>
                      </a:r>
                      <a:r>
                        <a:rPr lang="pt-PT" sz="2000" b="1" dirty="0"/>
                        <a:t> </a:t>
                      </a:r>
                      <a:r>
                        <a:rPr lang="pt-PT" sz="2000" b="1" dirty="0" err="1"/>
                        <a:t>State</a:t>
                      </a:r>
                      <a:endParaRPr lang="pt-PT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17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95128" y="1340766"/>
            <a:ext cx="7848872" cy="5517234"/>
          </a:xfrm>
        </p:spPr>
        <p:txBody>
          <a:bodyPr/>
          <a:lstStyle/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Ultrassonic</a:t>
            </a:r>
            <a:r>
              <a:rPr lang="pt-PT" b="1" dirty="0">
                <a:solidFill>
                  <a:schemeClr val="tx1"/>
                </a:solidFill>
              </a:rPr>
              <a:t> Sensor </a:t>
            </a:r>
          </a:p>
          <a:p>
            <a:endParaRPr lang="pt-PT" b="1" dirty="0">
              <a:solidFill>
                <a:schemeClr val="tx1"/>
              </a:solidFill>
            </a:endParaRPr>
          </a:p>
          <a:p>
            <a:endParaRPr lang="pt-PT" b="1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pt-PT" b="1" dirty="0">
                <a:solidFill>
                  <a:schemeClr val="tx1"/>
                </a:solidFill>
              </a:rPr>
              <a:t> </a:t>
            </a:r>
          </a:p>
          <a:p>
            <a:pPr indent="0">
              <a:buNone/>
            </a:pP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Robot </a:t>
            </a:r>
            <a:r>
              <a:rPr lang="pt-PT" b="1" dirty="0" err="1"/>
              <a:t>System</a:t>
            </a:r>
            <a:endParaRPr lang="pt-PT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09016"/>
              </p:ext>
            </p:extLst>
          </p:nvPr>
        </p:nvGraphicFramePr>
        <p:xfrm>
          <a:off x="1531984" y="3093543"/>
          <a:ext cx="73751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88">
                  <a:extLst>
                    <a:ext uri="{9D8B030D-6E8A-4147-A177-3AD203B41FA5}">
                      <a16:colId xmlns:a16="http://schemas.microsoft.com/office/drawing/2014/main" val="2608104889"/>
                    </a:ext>
                  </a:extLst>
                </a:gridCol>
                <a:gridCol w="2265770">
                  <a:extLst>
                    <a:ext uri="{9D8B030D-6E8A-4147-A177-3AD203B41FA5}">
                      <a16:colId xmlns:a16="http://schemas.microsoft.com/office/drawing/2014/main" val="175439226"/>
                    </a:ext>
                  </a:extLst>
                </a:gridCol>
                <a:gridCol w="2569902">
                  <a:extLst>
                    <a:ext uri="{9D8B030D-6E8A-4147-A177-3AD203B41FA5}">
                      <a16:colId xmlns:a16="http://schemas.microsoft.com/office/drawing/2014/main" val="236386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b="1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err="1"/>
                        <a:t>Expected</a:t>
                      </a:r>
                      <a:r>
                        <a:rPr lang="pt-PT" sz="1800" b="1" dirty="0"/>
                        <a:t>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442"/>
                  </a:ext>
                </a:extLst>
              </a:tr>
              <a:tr h="44065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Hands</a:t>
                      </a:r>
                      <a:r>
                        <a:rPr lang="pt-PT" sz="1800" b="1" dirty="0"/>
                        <a:t> in </a:t>
                      </a:r>
                      <a:r>
                        <a:rPr lang="pt-PT" sz="1800" b="1" dirty="0" err="1"/>
                        <a:t>the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Sensors</a:t>
                      </a:r>
                      <a:r>
                        <a:rPr lang="pt-PT" sz="1800" b="1" dirty="0"/>
                        <a:t> Range</a:t>
                      </a:r>
                      <a:endParaRPr lang="pt-P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Ultrassound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signal</a:t>
                      </a:r>
                      <a:r>
                        <a:rPr lang="pt-PT" sz="1800" b="1" dirty="0"/>
                        <a:t> </a:t>
                      </a:r>
                      <a:r>
                        <a:rPr lang="pt-PT" sz="1800" b="1" dirty="0" err="1"/>
                        <a:t>Echo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7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7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Implementation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GB"/>
              <a:t>MotorDriver Class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Robot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375" y="2120403"/>
            <a:ext cx="5277949" cy="473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GB"/>
              <a:t>UltrassonicSensor Class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Robot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125" y="2419349"/>
            <a:ext cx="6425650" cy="395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955408" y="2546251"/>
            <a:ext cx="6344528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Overview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IR_Interrupt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</a:p>
        </p:txBody>
      </p:sp>
      <p:pic>
        <p:nvPicPr>
          <p:cNvPr id="208" name="Shape 208" descr="https://lh3.googleusercontent.com/vkAjEG6wgOFl-fWA2Zidjduuf8LdT6O1mymjn8B0aWKgGnrXQKZF0MnAEFkhr6EdCFuMd-E2yTPgpx7DVqEBAibL4ihM3YCy8YgDsWu3yLD9LNlwf5bU-TByP9uQMvjlUqrnkB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136" y="2009218"/>
            <a:ext cx="6203779" cy="451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ThreadMain thread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</a:p>
        </p:txBody>
      </p:sp>
      <p:pic>
        <p:nvPicPr>
          <p:cNvPr id="215" name="Shape 215" descr="https://lh5.googleusercontent.com/BuguhgA-Ti0x2pjVp0b7MAJXfEghig57Ytnlhf_l1Q_oKP-NvhxCXMtw9C06B3dS78KNFXd7NBPF6jrxd2LLy2tgJROqUdpQoN4-HR9Ryri0yUbzMStecTXp81aNw5nbE5bViB0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128" y="2929597"/>
            <a:ext cx="7439025" cy="18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HandleTCPClient function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</a:p>
        </p:txBody>
      </p:sp>
      <p:pic>
        <p:nvPicPr>
          <p:cNvPr id="222" name="Shape 222" descr="https://lh5.googleusercontent.com/o7KtDl1IvlmkaFmKd5NvkCFc9XNVHwtTjluJnlH3FimYXfxna3sCy9Gq6vbZu8JAMfVAnAhmOM12Y8X_zIXC9bQaNwdZ2A3hmu-ZJchKVj3AYQbi0PlzUrYZ3g8b5VMpQ5lMkb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229" y="2062161"/>
            <a:ext cx="7593770" cy="479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UltraSonic Sensor thread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</a:p>
        </p:txBody>
      </p:sp>
      <p:pic>
        <p:nvPicPr>
          <p:cNvPr id="229" name="Shape 229" descr="https://lh5.googleusercontent.com/Lhs5ANJgmjeiDDsSIiBgMLQMCLGLV7m-uHq_Nqf8xFLeqwguIFV-biyIatuh21O6dYEmarJxEOJqltHdL-NSlDeuDwrV5SRpXuykHoC1-_wRa8SN7TIZHstUUnI-LgXwdbVGMl9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454" y="1981200"/>
            <a:ext cx="7439025" cy="454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Send UltraSonic thread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</a:p>
        </p:txBody>
      </p:sp>
      <p:pic>
        <p:nvPicPr>
          <p:cNvPr id="236" name="Shape 236" descr="https://lh6.googleusercontent.com/AY3fetDD0bIy3RKL0O-bDlrqY5oM4oLyy7dk1q0Yy-BoCOBNR6thQvPzSQFt7LAmCYcx21kiSsaS94GbOTfufrjFhNbeNlLFWOj8Wzr6xpgumBQh3tQOiRKjJ6aNsqrKvgvk2H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970" y="2434442"/>
            <a:ext cx="7663667" cy="362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5400" b="1">
                <a:solidFill>
                  <a:schemeClr val="dk1"/>
                </a:solidFill>
              </a:rPr>
              <a:t>Controller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 I2CCommunication class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pic>
        <p:nvPicPr>
          <p:cNvPr id="248" name="Shape 248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4202" y="2004631"/>
            <a:ext cx="6521329" cy="452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Init function </a:t>
            </a:r>
          </a:p>
        </p:txBody>
      </p:sp>
      <p:pic>
        <p:nvPicPr>
          <p:cNvPr id="254" name="Shape 254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945" y="2867612"/>
            <a:ext cx="7511700" cy="2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ReadAccelerometer function </a:t>
            </a:r>
          </a:p>
        </p:txBody>
      </p:sp>
      <p:pic>
        <p:nvPicPr>
          <p:cNvPr id="261" name="Shape 261" descr="C:\Users\Utilizador\AppData\Local\Microsoft\Windows\INetCacheContent.Word\Captur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777" y="1900103"/>
            <a:ext cx="7305900" cy="4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WriteAccelerometer function </a:t>
            </a:r>
          </a:p>
        </p:txBody>
      </p:sp>
      <p:pic>
        <p:nvPicPr>
          <p:cNvPr id="268" name="Shape 268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5394" y="2906162"/>
            <a:ext cx="7396800" cy="20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497" y="1257300"/>
            <a:ext cx="5399405" cy="56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ADXL345 sensor class</a:t>
            </a:r>
          </a:p>
        </p:txBody>
      </p:sp>
      <p:pic>
        <p:nvPicPr>
          <p:cNvPr id="275" name="Shape 275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347" y="1957848"/>
            <a:ext cx="6354899" cy="45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Timer Tick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</p:txBody>
      </p:sp>
      <p:pic>
        <p:nvPicPr>
          <p:cNvPr id="282" name="Shape 282" descr="Captur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1399" y="907674"/>
            <a:ext cx="5371200" cy="59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Accelerometer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</a:p>
        </p:txBody>
      </p:sp>
      <p:pic>
        <p:nvPicPr>
          <p:cNvPr id="289" name="Shape 289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335" y="1196701"/>
            <a:ext cx="5234880" cy="56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Create Thread function</a:t>
            </a:r>
          </a:p>
        </p:txBody>
      </p:sp>
      <p:pic>
        <p:nvPicPr>
          <p:cNvPr id="303" name="Shape 303" descr="C:\Users\Utilizador\AppData\Local\Microsoft\Windows\INetCacheContent.Word\Capturard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095" y="2084076"/>
            <a:ext cx="7309500" cy="3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CButton Class</a:t>
            </a:r>
          </a:p>
        </p:txBody>
      </p:sp>
      <p:pic>
        <p:nvPicPr>
          <p:cNvPr id="310" name="Shape 310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100" y="2243725"/>
            <a:ext cx="5843400" cy="39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280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280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14" y="1196739"/>
            <a:ext cx="521970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Voice Command Thread</a:t>
            </a:r>
          </a:p>
        </p:txBody>
      </p:sp>
      <p:pic>
        <p:nvPicPr>
          <p:cNvPr id="324" name="Shape 324" descr="C:\Users\Utilizador\AppData\Local\Microsoft\Windows\INetCacheContent.Word\Captur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451" y="2026250"/>
            <a:ext cx="6701700" cy="4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Recognition Function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  <p:pic>
        <p:nvPicPr>
          <p:cNvPr id="332" name="Shape 332" descr="Captur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" y="1943108"/>
            <a:ext cx="53055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 descr="Capturard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698" y="3809819"/>
            <a:ext cx="4629299" cy="29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6" y="1196752"/>
            <a:ext cx="4680520" cy="56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3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Struct IPC</a:t>
            </a:r>
          </a:p>
        </p:txBody>
      </p:sp>
      <p:pic>
        <p:nvPicPr>
          <p:cNvPr id="296" name="Shape 296" descr="C:\Users\Utilizador\AppData\Local\Microsoft\Windows\INetCacheContent.Word\Captur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223" y="2682648"/>
            <a:ext cx="4971600" cy="1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/>
              <a:t>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the user to Control the Robot system  using motion 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user to control the robot System using the Desktop Application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Enables the user to control the Robot system using voice command 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the obstacle in the Direction of the movement 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the user when detected na obstacle in the movements direction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to the user a feedback about the Robot State using the  Desktop Application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Functionalities: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5400" b="1">
                <a:solidFill>
                  <a:schemeClr val="dk1"/>
                </a:solidFill>
              </a:rPr>
              <a:t>Desktop Application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ConnectToHost function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Desktop Application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50" y="3413300"/>
            <a:ext cx="7369900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GB"/>
              <a:t>GUI_Update function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787" y="2690525"/>
            <a:ext cx="5588574" cy="28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Desktop Application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GB"/>
              <a:t>ReadData function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50" y="2018175"/>
            <a:ext cx="7674449" cy="44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Desktop Application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500" cy="51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GB"/>
              <a:t>WriteData function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Desktop Application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2607575"/>
            <a:ext cx="7412349" cy="26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Robot Final Prototype</a:t>
            </a:r>
            <a:endParaRPr lang="pt-PT" b="1" dirty="0"/>
          </a:p>
        </p:txBody>
      </p:sp>
      <p:pic>
        <p:nvPicPr>
          <p:cNvPr id="4" name="Imagem 3" descr="https://lh4.googleusercontent.com/SEzsOEjwtgPvNpOKUriMyOaFOLfnvUqU2rAgRP9eH4cJLh5GO3omPChm1aLj-u4tFrVJRL8MzOwMhMi6l1g8d-_BtYfzl_fVx3PMix7EwRJhdXIhXJ2XQpqr-ZKLOOUbh6LPbqD-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890712"/>
            <a:ext cx="5130749" cy="4052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57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</p:spPr>
        <p:txBody>
          <a:bodyPr/>
          <a:lstStyle/>
          <a:p>
            <a:r>
              <a:rPr lang="pt-PT" b="1" dirty="0"/>
              <a:t>Desktop Application </a:t>
            </a:r>
          </a:p>
        </p:txBody>
      </p:sp>
      <p:pic>
        <p:nvPicPr>
          <p:cNvPr id="4" name="Imagem 3" descr="https://lh4.googleusercontent.com/sX6js4wtgk7fnjUnh9lS5D7vwoQYJMs3X-qJYjr7fxYdeC0pbJYFt0r6VnjYeoiLLozBUWdfpdYsDYt_5x7yvbxBDjNVkC4szkarlI8fkOK24bvVDuSgBQR8VsDgwvFLDPRl57c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0" y="1196752"/>
            <a:ext cx="5311140" cy="253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https://lh6.googleusercontent.com/RJAqpGOTqd_v86oPczQKWv8c8guLVn6r4rFpsITmYDZkDn3eEK6U9Kx4Jeq-8CKu-W85A5JA8HpWhhunCI1CtnfFfkuEQuQ8lnZEclrwtURzYjip-Nsdhksn5HmAKguKG82hNa-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0" y="4273550"/>
            <a:ext cx="5311140" cy="258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908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pic>
        <p:nvPicPr>
          <p:cNvPr id="376" name="Shape 37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7125" y="1196750"/>
            <a:ext cx="5393800" cy="53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13183" y="2842591"/>
            <a:ext cx="7779297" cy="2325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6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System Configuration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pic>
        <p:nvPicPr>
          <p:cNvPr id="77" name="Shape 77" descr="Screenshot from 2017-02-05 16-25-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815" y="1595024"/>
            <a:ext cx="7907185" cy="436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pic>
        <p:nvPicPr>
          <p:cNvPr id="83" name="Shape 83" descr="Screenshot from 2017-02-05 16-34-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457" y="2663686"/>
            <a:ext cx="5050932" cy="18053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1540457" y="2015206"/>
            <a:ext cx="303477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/etc/init.d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483766" y="735495"/>
            <a:ext cx="4680520" cy="461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Wi-Fi Dongle Configuration</a:t>
            </a:r>
            <a:br>
              <a:rPr lang="en-GB" sz="3600" b="1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1" i="0" u="none" strike="noStrike" cap="none">
              <a:solidFill>
                <a:srgbClr val="37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 descr="https://lh3.googleusercontent.com/RraQIfx-oVLkfCeYVuBqBLfE2IhVQhj4FFYbakkiI-PH__0EGRe0jhpB-gY6K11NUaj-T7CVEDb5KaBRl1bSUK_K9cgAz_0g9JRkitu3iPJT1eksfUy0u3oQb3WzGbSmZQG9Dz2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523" y="1439346"/>
            <a:ext cx="6770371" cy="490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408</Words>
  <Application>Microsoft Office PowerPoint</Application>
  <PresentationFormat>Apresentação no Ecrã (4:3)</PresentationFormat>
  <Paragraphs>202</Paragraphs>
  <Slides>57</Slides>
  <Notes>50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57</vt:i4>
      </vt:variant>
    </vt:vector>
  </HeadingPairs>
  <TitlesOfParts>
    <vt:vector size="60" baseType="lpstr">
      <vt:lpstr>Arial</vt:lpstr>
      <vt:lpstr>Calibri</vt:lpstr>
      <vt:lpstr>DesignTemplate</vt:lpstr>
      <vt:lpstr>3-Way Controlled Robotic Vehicle</vt:lpstr>
      <vt:lpstr>Agenda</vt:lpstr>
      <vt:lpstr>Apresentação do PowerPoint</vt:lpstr>
      <vt:lpstr>Apresentação do PowerPoint</vt:lpstr>
      <vt:lpstr>Functionalities:</vt:lpstr>
      <vt:lpstr>Apresentação do PowerPoint</vt:lpstr>
      <vt:lpstr>I2C</vt:lpstr>
      <vt:lpstr>I2C</vt:lpstr>
      <vt:lpstr>Wi-Fi Dongle Configuration </vt:lpstr>
      <vt:lpstr>Wi-Fi Dongle Configuration </vt:lpstr>
      <vt:lpstr>Wi-Fi Dongle Configuration </vt:lpstr>
      <vt:lpstr>WiringPi</vt:lpstr>
      <vt:lpstr>WiringPi</vt:lpstr>
      <vt:lpstr> built-in Wi-Fi Card Configuration   </vt:lpstr>
      <vt:lpstr> built-in Wi-Fi Card Configuration   </vt:lpstr>
      <vt:lpstr> built-in Wi-Fi Card Configuration   </vt:lpstr>
      <vt:lpstr> built-in Wi-Fi Card Configuration   </vt:lpstr>
      <vt:lpstr>Speech Recognition Engine</vt:lpstr>
      <vt:lpstr>Pocketsphinx Dependences</vt:lpstr>
      <vt:lpstr>Pocketsphinx Configuration</vt:lpstr>
      <vt:lpstr>Pocketsphinx Configuration</vt:lpstr>
      <vt:lpstr>Pocketsphinx Configuration</vt:lpstr>
      <vt:lpstr>Apresentação do PowerPoint</vt:lpstr>
      <vt:lpstr>Controller System</vt:lpstr>
      <vt:lpstr>Robot System</vt:lpstr>
      <vt:lpstr>Robot System</vt:lpstr>
      <vt:lpstr>Apresentação do PowerPoint</vt:lpstr>
      <vt:lpstr>Robot </vt:lpstr>
      <vt:lpstr>Robot</vt:lpstr>
      <vt:lpstr>Robot</vt:lpstr>
      <vt:lpstr>Robot</vt:lpstr>
      <vt:lpstr>Robot</vt:lpstr>
      <vt:lpstr>Robot</vt:lpstr>
      <vt:lpstr>Robot</vt:lpstr>
      <vt:lpstr>Apresentação do PowerPoint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Main</vt:lpstr>
      <vt:lpstr>Controller</vt:lpstr>
      <vt:lpstr>Apresentação do PowerPoint</vt:lpstr>
      <vt:lpstr>Desktop Application</vt:lpstr>
      <vt:lpstr>Desktop Application</vt:lpstr>
      <vt:lpstr>Desktop Application</vt:lpstr>
      <vt:lpstr>Desktop Application</vt:lpstr>
      <vt:lpstr>Robot Final Prototype</vt:lpstr>
      <vt:lpstr>Desktop Application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3-Way Controlled Robotic Vehicle</dc:title>
  <dc:creator>Utilizador</dc:creator>
  <cp:lastModifiedBy>Ailton Andersen Sanches Ferreira Lopes</cp:lastModifiedBy>
  <cp:revision>8</cp:revision>
  <dcterms:modified xsi:type="dcterms:W3CDTF">2017-02-06T08:09:07Z</dcterms:modified>
</cp:coreProperties>
</file>