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5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6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4687B-F0E1-28C5-D136-D9580CA4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855078"/>
          </a:xfrm>
        </p:spPr>
        <p:txBody>
          <a:bodyPr anchor="t">
            <a:normAutofit/>
          </a:bodyPr>
          <a:lstStyle/>
          <a:p>
            <a:r>
              <a:rPr lang="en-GB" sz="4000" dirty="0"/>
              <a:t>Customer Churn and Retention Analysis (Veritas Bank)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3F286-0167-DB66-91CD-314EF5A79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079194"/>
            <a:ext cx="3380437" cy="870155"/>
          </a:xfrm>
        </p:spPr>
        <p:txBody>
          <a:bodyPr anchor="b">
            <a:normAutofit/>
          </a:bodyPr>
          <a:lstStyle/>
          <a:p>
            <a:r>
              <a:rPr lang="en-GB" sz="1800" dirty="0"/>
              <a:t>BY ANDERSON A. IGBAH/ 27/10/2025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D0F0463F-F52F-0BAB-956D-EECAF554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91" r="1769" b="-1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6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1ECD-6B53-3CD0-4E4E-1785B04C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4E2F1-C33D-B771-D110-5CA230B65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Veritas Bank has experienced rising churn, especially in Germany and France, driven by competition from fintech firms and declining engagement.</a:t>
            </a:r>
            <a:br>
              <a:rPr lang="en-GB" dirty="0"/>
            </a:br>
            <a:r>
              <a:rPr lang="en-GB" dirty="0"/>
              <a:t>This analysis leverages customer demographics, account behaviour, and churn trends to identify risk drivers and guide retention strategies.</a:t>
            </a:r>
          </a:p>
          <a:p>
            <a:endParaRPr lang="en-GB" dirty="0"/>
          </a:p>
          <a:p>
            <a:r>
              <a:rPr lang="en-GB" b="1" dirty="0"/>
              <a:t>Key Metrics:</a:t>
            </a:r>
            <a:endParaRPr lang="en-GB" dirty="0"/>
          </a:p>
          <a:p>
            <a:r>
              <a:rPr lang="en-GB" b="1" dirty="0"/>
              <a:t>10,000 total customers</a:t>
            </a:r>
            <a:r>
              <a:rPr lang="en-GB" dirty="0"/>
              <a:t> across 3 countries</a:t>
            </a:r>
          </a:p>
          <a:p>
            <a:r>
              <a:rPr lang="en-GB" b="1" dirty="0"/>
              <a:t>272M total revenue (balance value)</a:t>
            </a:r>
            <a:endParaRPr lang="en-GB" dirty="0"/>
          </a:p>
          <a:p>
            <a:r>
              <a:rPr lang="en-GB" b="1" dirty="0"/>
              <a:t>52% active membership rate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5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D57A-849D-BC5A-C6AD-0731C5CF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 Churn Analysis Dashboard – Risk Drivers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9AFA-6074-D5A1-5F3F-C66A6D16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9303"/>
            <a:ext cx="10691265" cy="44540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Key KPIs:</a:t>
            </a:r>
            <a:endParaRPr lang="en-GB" dirty="0"/>
          </a:p>
          <a:p>
            <a:r>
              <a:rPr lang="en-GB" b="1" dirty="0"/>
              <a:t>Overall churn rate:</a:t>
            </a:r>
            <a:r>
              <a:rPr lang="en-GB" dirty="0"/>
              <a:t> 13.9%</a:t>
            </a:r>
          </a:p>
          <a:p>
            <a:r>
              <a:rPr lang="en-GB" b="1" dirty="0"/>
              <a:t>Active member rate:</a:t>
            </a:r>
            <a:r>
              <a:rPr lang="en-GB" dirty="0"/>
              <a:t> 51.51%</a:t>
            </a:r>
          </a:p>
          <a:p>
            <a:r>
              <a:rPr lang="en-GB" b="1" dirty="0"/>
              <a:t>High churn regions:</a:t>
            </a:r>
            <a:r>
              <a:rPr lang="en-GB" dirty="0"/>
              <a:t> Germany (18.06%), France (17.52%), UK (9.93%)</a:t>
            </a:r>
          </a:p>
          <a:p>
            <a:pPr marL="0" indent="0">
              <a:buNone/>
            </a:pPr>
            <a:r>
              <a:rPr lang="en-GB" b="1" dirty="0"/>
              <a:t>Insights:</a:t>
            </a:r>
            <a:endParaRPr lang="en-GB" dirty="0"/>
          </a:p>
          <a:p>
            <a:r>
              <a:rPr lang="en-GB" b="1" dirty="0"/>
              <a:t>Churn by Age:</a:t>
            </a:r>
            <a:r>
              <a:rPr lang="en-GB" dirty="0"/>
              <a:t> Younger customers (18–35) and mid-age (36–45) groups show higher churn.</a:t>
            </a:r>
          </a:p>
          <a:p>
            <a:r>
              <a:rPr lang="en-GB" b="1" dirty="0"/>
              <a:t>By Balance:</a:t>
            </a:r>
            <a:r>
              <a:rPr lang="en-GB" dirty="0"/>
              <a:t> Customers with low balances (&lt;30K) have churn rate of 18.5%.</a:t>
            </a:r>
          </a:p>
          <a:p>
            <a:r>
              <a:rPr lang="en-GB" b="1" dirty="0"/>
              <a:t>By Credit Score:</a:t>
            </a:r>
            <a:r>
              <a:rPr lang="en-GB" dirty="0"/>
              <a:t> Fair (14.4%) and Poor (14.1%) categories show higher churn.</a:t>
            </a:r>
          </a:p>
          <a:p>
            <a:r>
              <a:rPr lang="en-GB" b="1" dirty="0"/>
              <a:t>By Activity:</a:t>
            </a:r>
            <a:r>
              <a:rPr lang="en-GB" dirty="0"/>
              <a:t> Inactive customers churn more (3.5K inactive vs 1.4K active churn).</a:t>
            </a:r>
          </a:p>
          <a:p>
            <a:r>
              <a:rPr lang="en-GB" b="1" dirty="0"/>
              <a:t>Risk Levels:</a:t>
            </a:r>
            <a:r>
              <a:rPr lang="en-GB" dirty="0"/>
              <a:t> Elevated risk group dominates (4K customers), followed by medium (3.8K).</a:t>
            </a:r>
          </a:p>
          <a:p>
            <a:pPr marL="0" indent="0">
              <a:buNone/>
            </a:pPr>
            <a:r>
              <a:rPr lang="en-GB" b="1" dirty="0"/>
              <a:t>Use Case: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/>
              <a:t>operations and analytics</a:t>
            </a:r>
            <a:r>
              <a:rPr lang="en-GB" dirty="0"/>
              <a:t> teams to target churn mitigation  prioritize inactive, low-balance, and low-credit-score segments.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C371-27FF-6F31-8CD5-9AB4C6F1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Retention Dashboard – Customer Loyalty &amp; Value Growth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3C01-D0B4-C5A8-0BA7-FF84C416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94271"/>
            <a:ext cx="10691265" cy="4085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KPI’s :  </a:t>
            </a:r>
          </a:p>
          <a:p>
            <a:r>
              <a:rPr lang="en-GB" b="1" dirty="0"/>
              <a:t>Retained Customers:</a:t>
            </a:r>
            <a:r>
              <a:rPr lang="en-GB" dirty="0"/>
              <a:t> 8,615</a:t>
            </a:r>
          </a:p>
          <a:p>
            <a:r>
              <a:rPr lang="en-GB" b="1" dirty="0"/>
              <a:t>Retention Rate:</a:t>
            </a:r>
            <a:r>
              <a:rPr lang="en-GB" dirty="0"/>
              <a:t> 86%</a:t>
            </a:r>
          </a:p>
          <a:p>
            <a:r>
              <a:rPr lang="en-GB" b="1" dirty="0"/>
              <a:t>High-Value Customers:</a:t>
            </a:r>
            <a:r>
              <a:rPr lang="en-GB" dirty="0"/>
              <a:t> 28</a:t>
            </a:r>
          </a:p>
          <a:p>
            <a:r>
              <a:rPr lang="en-GB" b="1" dirty="0"/>
              <a:t>Total Retained Revenue:</a:t>
            </a:r>
            <a:r>
              <a:rPr lang="en-GB" dirty="0"/>
              <a:t> 138M (UK, 90.85% share)</a:t>
            </a:r>
          </a:p>
          <a:p>
            <a:pPr marL="0" indent="0">
              <a:buNone/>
            </a:pPr>
            <a:r>
              <a:rPr lang="en-GB" b="1" dirty="0"/>
              <a:t>Insights:</a:t>
            </a:r>
            <a:endParaRPr lang="en-GB" dirty="0"/>
          </a:p>
          <a:p>
            <a:r>
              <a:rPr lang="en-GB" b="1" dirty="0"/>
              <a:t>By Credit Score:</a:t>
            </a:r>
            <a:r>
              <a:rPr lang="en-GB" dirty="0"/>
              <a:t> Retained customers mainly have </a:t>
            </a:r>
            <a:r>
              <a:rPr lang="en-GB" i="1" dirty="0"/>
              <a:t>Fair</a:t>
            </a:r>
            <a:r>
              <a:rPr lang="en-GB" dirty="0"/>
              <a:t> (2.6K) and </a:t>
            </a:r>
            <a:r>
              <a:rPr lang="en-GB" i="1" dirty="0"/>
              <a:t>Good</a:t>
            </a:r>
            <a:r>
              <a:rPr lang="en-GB" dirty="0"/>
              <a:t> (2.1K) credit ratings.</a:t>
            </a:r>
          </a:p>
          <a:p>
            <a:r>
              <a:rPr lang="en-GB" b="1" dirty="0"/>
              <a:t>By Country:</a:t>
            </a:r>
            <a:r>
              <a:rPr lang="en-GB" dirty="0"/>
              <a:t> UK leads retention (52%), followed by Germany (23.9%) and France (23.7%).</a:t>
            </a:r>
          </a:p>
          <a:p>
            <a:r>
              <a:rPr lang="en-GB" b="1" dirty="0"/>
              <a:t>By Tenure:</a:t>
            </a:r>
            <a:r>
              <a:rPr lang="en-GB" dirty="0"/>
              <a:t> Loyal customers retain most (4.4K), new customers only 1.9K.</a:t>
            </a:r>
          </a:p>
          <a:p>
            <a:r>
              <a:rPr lang="en-GB" b="1" dirty="0"/>
              <a:t>By Products:</a:t>
            </a:r>
            <a:r>
              <a:rPr lang="en-GB" dirty="0"/>
              <a:t> Retention is highest among </a:t>
            </a:r>
            <a:r>
              <a:rPr lang="en-GB" i="1" dirty="0"/>
              <a:t>Low</a:t>
            </a:r>
            <a:r>
              <a:rPr lang="en-GB" dirty="0"/>
              <a:t> and </a:t>
            </a:r>
            <a:r>
              <a:rPr lang="en-GB" i="1" dirty="0"/>
              <a:t>Moderate</a:t>
            </a:r>
            <a:r>
              <a:rPr lang="en-GB" dirty="0"/>
              <a:t> engagement users.</a:t>
            </a:r>
          </a:p>
          <a:p>
            <a:r>
              <a:rPr lang="en-GB" b="1" dirty="0"/>
              <a:t>By Age Group:</a:t>
            </a:r>
            <a:r>
              <a:rPr lang="en-GB" dirty="0"/>
              <a:t> 26–45 segment shows strongest retention levels.</a:t>
            </a:r>
          </a:p>
          <a:p>
            <a:pPr marL="0" indent="0">
              <a:buNone/>
            </a:pPr>
            <a:r>
              <a:rPr lang="en-GB" b="1" dirty="0"/>
              <a:t>Use Case: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/>
              <a:t>marketing and customer success</a:t>
            </a:r>
            <a:r>
              <a:rPr lang="en-GB" dirty="0"/>
              <a:t> teams to nurture high-value customers and increase loyalty incentives.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A460-09BC-9EEF-2DD4-41A31FA3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6413"/>
          </a:xfrm>
        </p:spPr>
        <p:txBody>
          <a:bodyPr/>
          <a:lstStyle/>
          <a:p>
            <a:r>
              <a:rPr lang="en-US" dirty="0"/>
              <a:t>Key Insights (Cross-Dashboard)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F7C731-0302-E975-77A0-952369665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817593"/>
              </p:ext>
            </p:extLst>
          </p:nvPr>
        </p:nvGraphicFramePr>
        <p:xfrm>
          <a:off x="700635" y="2222500"/>
          <a:ext cx="10691265" cy="39834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63755">
                  <a:extLst>
                    <a:ext uri="{9D8B030D-6E8A-4147-A177-3AD203B41FA5}">
                      <a16:colId xmlns:a16="http://schemas.microsoft.com/office/drawing/2014/main" val="654759517"/>
                    </a:ext>
                  </a:extLst>
                </a:gridCol>
                <a:gridCol w="3563755">
                  <a:extLst>
                    <a:ext uri="{9D8B030D-6E8A-4147-A177-3AD203B41FA5}">
                      <a16:colId xmlns:a16="http://schemas.microsoft.com/office/drawing/2014/main" val="665864631"/>
                    </a:ext>
                  </a:extLst>
                </a:gridCol>
                <a:gridCol w="3563755">
                  <a:extLst>
                    <a:ext uri="{9D8B030D-6E8A-4147-A177-3AD203B41FA5}">
                      <a16:colId xmlns:a16="http://schemas.microsoft.com/office/drawing/2014/main" val="2454347261"/>
                    </a:ext>
                  </a:extLst>
                </a:gridCol>
              </a:tblGrid>
              <a:tr h="34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Theme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Insight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Impact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2845356143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Regional Performance</a:t>
                      </a:r>
                      <a:endParaRPr lang="en-US" sz="1600" dirty="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UK shows strongest retention; Germany faces highest churn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Focus retention campaigns in Germany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988065888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Engagement</a:t>
                      </a:r>
                      <a:endParaRPr lang="en-US" sz="160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48% low engagement → main churn driver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Encourage cross-selling or bundled product offers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3139028554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Balance</a:t>
                      </a:r>
                      <a:endParaRPr lang="en-US" sz="160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Customers with &lt;£30K balance churn at 2× higher rate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Develop small-balance customer retention plans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2749929876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Creditworthiness</a:t>
                      </a:r>
                      <a:endParaRPr lang="en-US" sz="160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Fair/Poor credit groups churn more often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Offer credit improvement or counseling programs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2095904754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Tenure</a:t>
                      </a:r>
                      <a:endParaRPr lang="en-US" sz="160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Loyal customers exhibit 2× retention vs new customers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Reinforce loyalty rewards and tenure-based benefits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417353116"/>
                  </a:ext>
                </a:extLst>
              </a:tr>
              <a:tr h="6061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Activity</a:t>
                      </a:r>
                      <a:endParaRPr lang="en-US" sz="1600"/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Inactive customers contribute majority of churn</a:t>
                      </a:r>
                    </a:p>
                  </a:txBody>
                  <a:tcPr marL="81308" marR="81308" marT="40654" marB="4065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Automate reactivation emails and app reminders</a:t>
                      </a:r>
                    </a:p>
                  </a:txBody>
                  <a:tcPr marL="81308" marR="81308" marT="40654" marB="40654" anchor="ctr"/>
                </a:tc>
                <a:extLst>
                  <a:ext uri="{0D108BD9-81ED-4DB2-BD59-A6C34878D82A}">
                    <a16:rowId xmlns:a16="http://schemas.microsoft.com/office/drawing/2014/main" val="3960912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08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BD00-2F44-B129-A30C-3E33DE07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14400"/>
            <a:ext cx="5395364" cy="648929"/>
          </a:xfrm>
        </p:spPr>
        <p:txBody>
          <a:bodyPr>
            <a:normAutofit fontScale="90000"/>
          </a:bodyPr>
          <a:lstStyle/>
          <a:p>
            <a:r>
              <a:rPr lang="en-GB" dirty="0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C3DA-482D-3CF1-0C3C-3CDD2F10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6065"/>
            <a:ext cx="10691265" cy="43802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Leadership &amp; Strategy</a:t>
            </a:r>
            <a:endParaRPr lang="en-GB" dirty="0"/>
          </a:p>
          <a:p>
            <a:r>
              <a:rPr lang="en-GB" dirty="0"/>
              <a:t>Develop a </a:t>
            </a:r>
            <a:r>
              <a:rPr lang="en-GB" b="1" dirty="0"/>
              <a:t>Customer Retention Index (CRI)</a:t>
            </a:r>
            <a:r>
              <a:rPr lang="en-GB" dirty="0"/>
              <a:t> KPI for monthly tracking.</a:t>
            </a:r>
          </a:p>
          <a:p>
            <a:r>
              <a:rPr lang="en-GB" dirty="0"/>
              <a:t>Focus on </a:t>
            </a:r>
            <a:r>
              <a:rPr lang="en-GB" b="1" dirty="0"/>
              <a:t>Germany and France</a:t>
            </a:r>
            <a:r>
              <a:rPr lang="en-GB" dirty="0"/>
              <a:t> with localized retention incentives.</a:t>
            </a:r>
          </a:p>
          <a:p>
            <a:r>
              <a:rPr lang="en-GB" dirty="0"/>
              <a:t>Launch a </a:t>
            </a:r>
            <a:r>
              <a:rPr lang="en-GB" b="1" dirty="0"/>
              <a:t>“Veritas Loyalty Plus”</a:t>
            </a:r>
            <a:r>
              <a:rPr lang="en-GB" dirty="0"/>
              <a:t> program rewarding tenure &gt;3 years.</a:t>
            </a:r>
          </a:p>
          <a:p>
            <a:pPr marL="0" indent="0">
              <a:buNone/>
            </a:pPr>
            <a:r>
              <a:rPr lang="en-GB" b="1" dirty="0"/>
              <a:t>Marketing &amp; Customer Experience</a:t>
            </a:r>
            <a:endParaRPr lang="en-GB" dirty="0"/>
          </a:p>
          <a:p>
            <a:r>
              <a:rPr lang="en-GB" dirty="0"/>
              <a:t>Target </a:t>
            </a:r>
            <a:r>
              <a:rPr lang="en-GB" b="1" dirty="0"/>
              <a:t>inactive, low-balance customers</a:t>
            </a:r>
            <a:r>
              <a:rPr lang="en-GB" dirty="0"/>
              <a:t> with reactivation campaigns.</a:t>
            </a:r>
          </a:p>
          <a:p>
            <a:r>
              <a:rPr lang="en-GB" dirty="0"/>
              <a:t>Cross-sell to medium-value users (increase engagement → higher retention).</a:t>
            </a:r>
          </a:p>
          <a:p>
            <a:r>
              <a:rPr lang="en-GB" dirty="0"/>
              <a:t>Introduce </a:t>
            </a:r>
            <a:r>
              <a:rPr lang="en-GB" b="1" dirty="0"/>
              <a:t>credit improvement workshops</a:t>
            </a:r>
            <a:r>
              <a:rPr lang="en-GB" dirty="0"/>
              <a:t> for “Fair” credit customers.</a:t>
            </a:r>
          </a:p>
          <a:p>
            <a:pPr marL="0" indent="0">
              <a:buNone/>
            </a:pPr>
            <a:r>
              <a:rPr lang="en-GB" b="1" dirty="0"/>
              <a:t>Operations &amp; Analytics</a:t>
            </a:r>
            <a:endParaRPr lang="en-GB" dirty="0"/>
          </a:p>
          <a:p>
            <a:r>
              <a:rPr lang="en-GB" dirty="0"/>
              <a:t>Implement automated </a:t>
            </a:r>
            <a:r>
              <a:rPr lang="en-GB" b="1" dirty="0"/>
              <a:t>churn alert dashboard</a:t>
            </a:r>
            <a:r>
              <a:rPr lang="en-GB" dirty="0"/>
              <a:t> for early detection.</a:t>
            </a:r>
          </a:p>
          <a:p>
            <a:r>
              <a:rPr lang="en-GB" dirty="0"/>
              <a:t>Integrate SQL → Power BI refresh for real-time monitoring.</a:t>
            </a:r>
          </a:p>
          <a:p>
            <a:r>
              <a:rPr lang="en-GB" dirty="0"/>
              <a:t>Add predictive churn scoring using Power BI + Python in next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0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59A2-C28E-3A54-BDF7-5BB02A2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14401"/>
            <a:ext cx="8753082" cy="619432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Enhancement and conclusion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C52A35-B692-5E89-67EA-F446F098CB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4" y="1687871"/>
            <a:ext cx="109063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Future Enhancement 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churn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(logistic regression / random forest).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trend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Power BI service refresh.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Lifetime Value (CLV)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modeling for profitability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to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and product usage 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deeper insight.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Conclusion : 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/>
              <a:t>This project analysed customer churn and retention for Veritas Bank using MS SQL and Power BI.</a:t>
            </a:r>
            <a:br>
              <a:rPr lang="en-GB" sz="1800" dirty="0"/>
            </a:br>
            <a:r>
              <a:rPr lang="en-GB" sz="1800" dirty="0"/>
              <a:t>The insights highlight that low engagement, poor credit scores, and inactive customers drive churn, while loyal, high-value customers strengthen overall retention and revenue.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722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Customer Churn and Retention Analysis (Veritas Bank)</vt:lpstr>
      <vt:lpstr>Executive summary</vt:lpstr>
      <vt:lpstr>: Churn Analysis Dashboard – Risk Drivers</vt:lpstr>
      <vt:lpstr>Retention Dashboard – Customer Loyalty &amp; Value Growth </vt:lpstr>
      <vt:lpstr>Key Insights (Cross-Dashboard)</vt:lpstr>
      <vt:lpstr>Recommendation</vt:lpstr>
      <vt:lpstr>Future Enhancement and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Azuka Anderson Igbah</dc:creator>
  <cp:lastModifiedBy>Azuka Anderson Igbah</cp:lastModifiedBy>
  <cp:revision>1</cp:revision>
  <dcterms:created xsi:type="dcterms:W3CDTF">2025-10-27T20:11:39Z</dcterms:created>
  <dcterms:modified xsi:type="dcterms:W3CDTF">2025-10-27T20:55:08Z</dcterms:modified>
</cp:coreProperties>
</file>