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3"/>
  </p:handoutMasterIdLst>
  <p:sldIdLst>
    <p:sldId id="256" r:id="rId2"/>
    <p:sldId id="257" r:id="rId3"/>
    <p:sldId id="258" r:id="rId4"/>
    <p:sldId id="260" r:id="rId5"/>
    <p:sldId id="261" r:id="rId6"/>
    <p:sldId id="262" r:id="rId7"/>
    <p:sldId id="265" r:id="rId8"/>
    <p:sldId id="266" r:id="rId9"/>
    <p:sldId id="267" r:id="rId10"/>
    <p:sldId id="268" r:id="rId11"/>
    <p:sldId id="269"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3" d="2"/>
        <a:sy n="3" d="2"/>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24A46FDD-5785-190B-2485-A8CC38DE8F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dirty="0"/>
          </a:p>
        </p:txBody>
      </p:sp>
      <p:sp>
        <p:nvSpPr>
          <p:cNvPr id="3" name="Espaço Reservado para Data 2">
            <a:extLst>
              <a:ext uri="{FF2B5EF4-FFF2-40B4-BE49-F238E27FC236}">
                <a16:creationId xmlns:a16="http://schemas.microsoft.com/office/drawing/2014/main" id="{A2CF474A-4B30-48B1-4FEF-3837F87204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A85BEA-F216-43FC-91B1-895AF5023694}" type="datetimeFigureOut">
              <a:rPr lang="pt-BR" smtClean="0"/>
              <a:t>22/08/2022</a:t>
            </a:fld>
            <a:endParaRPr lang="pt-BR" dirty="0"/>
          </a:p>
        </p:txBody>
      </p:sp>
      <p:sp>
        <p:nvSpPr>
          <p:cNvPr id="4" name="Espaço Reservado para Rodapé 3">
            <a:extLst>
              <a:ext uri="{FF2B5EF4-FFF2-40B4-BE49-F238E27FC236}">
                <a16:creationId xmlns:a16="http://schemas.microsoft.com/office/drawing/2014/main" id="{F7CAF84C-6FB1-C697-3DBD-F8AAA031EF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dirty="0"/>
          </a:p>
        </p:txBody>
      </p:sp>
      <p:sp>
        <p:nvSpPr>
          <p:cNvPr id="5" name="Espaço Reservado para Número de Slide 4">
            <a:extLst>
              <a:ext uri="{FF2B5EF4-FFF2-40B4-BE49-F238E27FC236}">
                <a16:creationId xmlns:a16="http://schemas.microsoft.com/office/drawing/2014/main" id="{B8AF305C-E776-7C9D-6D98-6EA17718F1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CAD6C8-7409-462E-9BB8-12B8134E8D68}" type="slidenum">
              <a:rPr lang="pt-BR" smtClean="0"/>
              <a:t>‹nº›</a:t>
            </a:fld>
            <a:endParaRPr lang="pt-BR" dirty="0"/>
          </a:p>
        </p:txBody>
      </p:sp>
    </p:spTree>
    <p:extLst>
      <p:ext uri="{BB962C8B-B14F-4D97-AF65-F5344CB8AC3E}">
        <p14:creationId xmlns:p14="http://schemas.microsoft.com/office/powerpoint/2010/main" val="18760862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66E3A106-3E6D-8F1C-53EF-5F07F28D6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31202"/>
          </a:xfrm>
          <a:prstGeom prst="rect">
            <a:avLst/>
          </a:prstGeom>
        </p:spPr>
      </p:pic>
      <p:sp>
        <p:nvSpPr>
          <p:cNvPr id="2" name="Título 1">
            <a:extLst>
              <a:ext uri="{FF2B5EF4-FFF2-40B4-BE49-F238E27FC236}">
                <a16:creationId xmlns:a16="http://schemas.microsoft.com/office/drawing/2014/main" id="{0B2C95D9-668C-8C79-D124-9542BFCCA41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465A217-CD30-88F0-F63D-2FEF88718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2F7F6BF-4DF6-C973-FFF8-307FD96EB9EF}"/>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5" name="Espaço Reservado para Rodapé 4">
            <a:extLst>
              <a:ext uri="{FF2B5EF4-FFF2-40B4-BE49-F238E27FC236}">
                <a16:creationId xmlns:a16="http://schemas.microsoft.com/office/drawing/2014/main" id="{AF89172D-D5D6-4D75-4FF1-2505856E783B}"/>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0CA0E25-54A3-AF7C-DA24-D04385FBB079}"/>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176198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32C17-B525-005B-98CB-80CC3832C19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05D1606-8348-06A3-A2AB-8923E00787A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76CF00A-58D2-D849-7017-08A0FCFB17CA}"/>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5" name="Espaço Reservado para Rodapé 4">
            <a:extLst>
              <a:ext uri="{FF2B5EF4-FFF2-40B4-BE49-F238E27FC236}">
                <a16:creationId xmlns:a16="http://schemas.microsoft.com/office/drawing/2014/main" id="{6CE9186A-78C5-3645-7831-B118AF9B1BE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F9A6FE8F-3598-A64F-2262-36A8F768B2C7}"/>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1599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125676-9F19-5E7D-93A5-70EEA6499A4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7A40134-80D2-64D8-2397-006D0A5448E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1F95F44-AF61-FDAE-02D2-8ACA85E92D29}"/>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5" name="Espaço Reservado para Rodapé 4">
            <a:extLst>
              <a:ext uri="{FF2B5EF4-FFF2-40B4-BE49-F238E27FC236}">
                <a16:creationId xmlns:a16="http://schemas.microsoft.com/office/drawing/2014/main" id="{7DDEC0FA-478C-7858-492A-813293E0884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2B66A5D9-8876-1746-4420-998A24EF6E64}"/>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60023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DDD0E355-8136-F4DC-B578-507091E0BD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0F021DFA-33C0-99E6-C231-6C92C7D8A238}"/>
              </a:ext>
            </a:extLst>
          </p:cNvPr>
          <p:cNvSpPr>
            <a:spLocks noGrp="1"/>
          </p:cNvSpPr>
          <p:nvPr>
            <p:ph type="title"/>
          </p:nvPr>
        </p:nvSpPr>
        <p:spPr/>
        <p:txBody>
          <a:bodyPr/>
          <a:lstStyle>
            <a:lvl1pPr algn="ctr">
              <a:defRPr b="1">
                <a:latin typeface="Arial" panose="020B0604020202020204" pitchFamily="34" charset="0"/>
                <a:cs typeface="Arial" panose="020B0604020202020204" pitchFamily="34" charset="0"/>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13CDBB0-C386-CD66-B78E-72DBCDE7C459}"/>
              </a:ext>
            </a:extLst>
          </p:cNvPr>
          <p:cNvSpPr>
            <a:spLocks noGrp="1"/>
          </p:cNvSpPr>
          <p:nvPr>
            <p:ph idx="1"/>
          </p:nvPr>
        </p:nvSpPr>
        <p:spPr/>
        <p:txBody>
          <a:bodyPr/>
          <a:lstStyle>
            <a:lvl1pPr marL="0" indent="0" algn="just">
              <a:buFontTx/>
              <a:buNone/>
              <a:defRPr>
                <a:latin typeface="Arial" panose="020B0604020202020204" pitchFamily="34" charset="0"/>
                <a:cs typeface="Arial" panose="020B0604020202020204" pitchFamily="34" charset="0"/>
              </a:defRPr>
            </a:lvl1pPr>
            <a:lvl2pPr marL="457200" indent="0" algn="just">
              <a:buFontTx/>
              <a:buNone/>
              <a:defRPr>
                <a:latin typeface="Arial" panose="020B0604020202020204" pitchFamily="34" charset="0"/>
                <a:cs typeface="Arial" panose="020B0604020202020204" pitchFamily="34" charset="0"/>
              </a:defRPr>
            </a:lvl2pPr>
            <a:lvl3pPr marL="914400" indent="0" algn="just">
              <a:buFontTx/>
              <a:buNone/>
              <a:defRPr>
                <a:latin typeface="Arial" panose="020B0604020202020204" pitchFamily="34" charset="0"/>
                <a:cs typeface="Arial" panose="020B0604020202020204" pitchFamily="34" charset="0"/>
              </a:defRPr>
            </a:lvl3pPr>
            <a:lvl4pPr marL="1371600" indent="0" algn="just">
              <a:buFontTx/>
              <a:buNone/>
              <a:defRPr>
                <a:latin typeface="Arial" panose="020B0604020202020204" pitchFamily="34" charset="0"/>
                <a:cs typeface="Arial" panose="020B0604020202020204" pitchFamily="34" charset="0"/>
              </a:defRPr>
            </a:lvl4pPr>
            <a:lvl5pPr marL="1828800" indent="0" algn="just">
              <a:buFontTx/>
              <a:buNone/>
              <a:defRPr>
                <a:latin typeface="Arial" panose="020B0604020202020204" pitchFamily="34" charset="0"/>
                <a:cs typeface="Arial" panose="020B0604020202020204" pitchFamily="34"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D4D3573-3E86-387D-E574-6E0E24C09E73}"/>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5" name="Espaço Reservado para Rodapé 4">
            <a:extLst>
              <a:ext uri="{FF2B5EF4-FFF2-40B4-BE49-F238E27FC236}">
                <a16:creationId xmlns:a16="http://schemas.microsoft.com/office/drawing/2014/main" id="{4F7E26A3-0133-97AC-A901-BEE6B523C21A}"/>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482A943D-B69B-198F-F805-6BA9489EF359}"/>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421530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9795D5-C1CD-7FFA-0C16-39AED1D41C3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C975C29-5ADD-3C81-96BD-066823D5FA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8245170-B1BC-F144-3847-894223E6C269}"/>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5" name="Espaço Reservado para Rodapé 4">
            <a:extLst>
              <a:ext uri="{FF2B5EF4-FFF2-40B4-BE49-F238E27FC236}">
                <a16:creationId xmlns:a16="http://schemas.microsoft.com/office/drawing/2014/main" id="{DD5BCE81-2989-6905-1764-443EA9624ADF}"/>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64F771E2-73FE-B8AE-C564-F02A47933F0F}"/>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534501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CC267-1AD9-4827-9007-057155CD278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A1BBC47-6E1C-CFC1-6BE0-4CE08247907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DAC55B75-F84B-3FAD-F8D8-4DE77CCEDBE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1AD3E6B-9B79-C437-E503-079E4C48D11C}"/>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6" name="Espaço Reservado para Rodapé 5">
            <a:extLst>
              <a:ext uri="{FF2B5EF4-FFF2-40B4-BE49-F238E27FC236}">
                <a16:creationId xmlns:a16="http://schemas.microsoft.com/office/drawing/2014/main" id="{9B240F2A-C2BA-2327-1EB8-D6D466D3E02F}"/>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DFC2902B-B2AB-DF3D-53A1-7AAB69EDA064}"/>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22430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637E7-6836-218E-2D4C-861820069C30}"/>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510A97D-3B72-03D0-2F6E-1DA3D4A6D4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FF36E59-51CE-2317-37B4-CD49388674F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7A22DBA-83EA-B4EA-DC9E-25D710557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BA0A761-A89E-30C9-8D80-29B0932C85D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3E4CA59-E34F-E59F-5609-3ADD90A9D697}"/>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8" name="Espaço Reservado para Rodapé 7">
            <a:extLst>
              <a:ext uri="{FF2B5EF4-FFF2-40B4-BE49-F238E27FC236}">
                <a16:creationId xmlns:a16="http://schemas.microsoft.com/office/drawing/2014/main" id="{C842B951-D7E1-FCD3-4549-09AF573183D6}"/>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466436A1-FBC7-9BB7-4CBD-71713AA075EF}"/>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61199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1AC17-1334-F0FE-B3E5-F3ACAE9A748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4E0C380-1936-66A7-3006-E8726527CE53}"/>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4" name="Espaço Reservado para Rodapé 3">
            <a:extLst>
              <a:ext uri="{FF2B5EF4-FFF2-40B4-BE49-F238E27FC236}">
                <a16:creationId xmlns:a16="http://schemas.microsoft.com/office/drawing/2014/main" id="{27376C17-C0C7-332B-09D8-9B11F278A48A}"/>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444C4C1C-D3AB-2315-A74B-C96F345F4F01}"/>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251341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9B83B0A-8AC2-70BE-85B2-F3296C5AAEB4}"/>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3" name="Espaço Reservado para Rodapé 2">
            <a:extLst>
              <a:ext uri="{FF2B5EF4-FFF2-40B4-BE49-F238E27FC236}">
                <a16:creationId xmlns:a16="http://schemas.microsoft.com/office/drawing/2014/main" id="{4666EFAE-7DE8-094B-E633-77FD474AD018}"/>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5165FDD-6ABE-5B1C-CEFF-29F76500DE47}"/>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59313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3326A6-7E5D-A7A3-2CF4-F5EE2148A69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73B8765-69FF-5FAB-024A-750ECE703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A06E22C-B59A-00E1-BE93-EE627EBD8B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A84C648-CDBE-46CA-6D1A-72D64B4BF91E}"/>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6" name="Espaço Reservado para Rodapé 5">
            <a:extLst>
              <a:ext uri="{FF2B5EF4-FFF2-40B4-BE49-F238E27FC236}">
                <a16:creationId xmlns:a16="http://schemas.microsoft.com/office/drawing/2014/main" id="{D592EEEB-FE8F-1B6A-726B-3F4C19D54E50}"/>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E9A3BFB6-A046-C82D-4493-535E40F6C58B}"/>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179266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2EDA95-3933-B7D1-2B02-58382485DE6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64860B7-1A95-C0BA-3A4A-5C0EDF736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9D4DEEB7-B606-1FD8-F383-B249F2700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7E03429-DEB9-83F7-EB37-FEEC1416B4DB}"/>
              </a:ext>
            </a:extLst>
          </p:cNvPr>
          <p:cNvSpPr>
            <a:spLocks noGrp="1"/>
          </p:cNvSpPr>
          <p:nvPr>
            <p:ph type="dt" sz="half" idx="10"/>
          </p:nvPr>
        </p:nvSpPr>
        <p:spPr/>
        <p:txBody>
          <a:bodyPr/>
          <a:lstStyle/>
          <a:p>
            <a:fld id="{8954F87C-FA36-4751-9E87-83BC547BD937}" type="datetimeFigureOut">
              <a:rPr lang="pt-BR" smtClean="0"/>
              <a:t>22/08/2022</a:t>
            </a:fld>
            <a:endParaRPr lang="pt-BR" dirty="0"/>
          </a:p>
        </p:txBody>
      </p:sp>
      <p:sp>
        <p:nvSpPr>
          <p:cNvPr id="6" name="Espaço Reservado para Rodapé 5">
            <a:extLst>
              <a:ext uri="{FF2B5EF4-FFF2-40B4-BE49-F238E27FC236}">
                <a16:creationId xmlns:a16="http://schemas.microsoft.com/office/drawing/2014/main" id="{33E667F0-A350-CCB7-B7CF-1DCFDAF2970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779D2939-2F4E-A598-77ED-3C866130419C}"/>
              </a:ext>
            </a:extLst>
          </p:cNvPr>
          <p:cNvSpPr>
            <a:spLocks noGrp="1"/>
          </p:cNvSpPr>
          <p:nvPr>
            <p:ph type="sldNum" sz="quarter" idx="12"/>
          </p:nvPr>
        </p:nvSpPr>
        <p:spPr/>
        <p:txBody>
          <a:bodyPr/>
          <a:lstStyle/>
          <a:p>
            <a:fld id="{0A462DBD-7CC5-428F-BB8A-D29034254DF3}" type="slidenum">
              <a:rPr lang="pt-BR" smtClean="0"/>
              <a:t>‹nº›</a:t>
            </a:fld>
            <a:endParaRPr lang="pt-BR" dirty="0"/>
          </a:p>
        </p:txBody>
      </p:sp>
    </p:spTree>
    <p:extLst>
      <p:ext uri="{BB962C8B-B14F-4D97-AF65-F5344CB8AC3E}">
        <p14:creationId xmlns:p14="http://schemas.microsoft.com/office/powerpoint/2010/main" val="389139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9391580-9206-9BD4-3CFD-908F1AD78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B6D8974-E8A7-6737-2260-A11B02BF1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3810E5-87ED-B858-0AFD-8EE4EBE7E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4F87C-FA36-4751-9E87-83BC547BD937}" type="datetimeFigureOut">
              <a:rPr lang="pt-BR" smtClean="0"/>
              <a:t>22/08/2022</a:t>
            </a:fld>
            <a:endParaRPr lang="pt-BR" dirty="0"/>
          </a:p>
        </p:txBody>
      </p:sp>
      <p:sp>
        <p:nvSpPr>
          <p:cNvPr id="5" name="Espaço Reservado para Rodapé 4">
            <a:extLst>
              <a:ext uri="{FF2B5EF4-FFF2-40B4-BE49-F238E27FC236}">
                <a16:creationId xmlns:a16="http://schemas.microsoft.com/office/drawing/2014/main" id="{4D631D12-5F58-8FCD-B996-D67C1F4EC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DAC95E52-7202-2929-9785-0BC5E158F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62DBD-7CC5-428F-BB8A-D29034254DF3}" type="slidenum">
              <a:rPr lang="pt-BR" smtClean="0"/>
              <a:t>‹nº›</a:t>
            </a:fld>
            <a:endParaRPr lang="pt-BR" dirty="0"/>
          </a:p>
        </p:txBody>
      </p:sp>
    </p:spTree>
    <p:extLst>
      <p:ext uri="{BB962C8B-B14F-4D97-AF65-F5344CB8AC3E}">
        <p14:creationId xmlns:p14="http://schemas.microsoft.com/office/powerpoint/2010/main" val="861828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2F4920A-A7A5-8B3E-9B2B-8C57DE23D506}"/>
              </a:ext>
            </a:extLst>
          </p:cNvPr>
          <p:cNvSpPr>
            <a:spLocks noGrp="1"/>
          </p:cNvSpPr>
          <p:nvPr>
            <p:ph type="ctrTitle"/>
          </p:nvPr>
        </p:nvSpPr>
        <p:spPr>
          <a:xfrm>
            <a:off x="769397" y="1122363"/>
            <a:ext cx="9144000" cy="2387600"/>
          </a:xfrm>
        </p:spPr>
        <p:txBody>
          <a:bodyPr>
            <a:normAutofit/>
          </a:bodyPr>
          <a:lstStyle/>
          <a:p>
            <a:r>
              <a:rPr lang="pt-BR" b="1" dirty="0">
                <a:effectLst>
                  <a:outerShdw blurRad="38100" dist="38100" dir="2700000" algn="tl">
                    <a:srgbClr val="000000">
                      <a:alpha val="43137"/>
                    </a:srgbClr>
                  </a:outerShdw>
                </a:effectLst>
              </a:rPr>
              <a:t>Curso Análise e Desenvolvimento de Sistemas</a:t>
            </a:r>
            <a:endParaRPr lang="pt-BR" dirty="0"/>
          </a:p>
        </p:txBody>
      </p:sp>
      <p:sp>
        <p:nvSpPr>
          <p:cNvPr id="7" name="Subtítulo 6">
            <a:extLst>
              <a:ext uri="{FF2B5EF4-FFF2-40B4-BE49-F238E27FC236}">
                <a16:creationId xmlns:a16="http://schemas.microsoft.com/office/drawing/2014/main" id="{57672519-CC2A-6BB2-AC1F-D8AE3E7889B0}"/>
              </a:ext>
            </a:extLst>
          </p:cNvPr>
          <p:cNvSpPr>
            <a:spLocks noGrp="1"/>
          </p:cNvSpPr>
          <p:nvPr>
            <p:ph type="subTitle" idx="1"/>
          </p:nvPr>
        </p:nvSpPr>
        <p:spPr>
          <a:xfrm>
            <a:off x="893685" y="3602038"/>
            <a:ext cx="9144000" cy="1655762"/>
          </a:xfrm>
        </p:spPr>
        <p:txBody>
          <a:bodyPr/>
          <a:lstStyle/>
          <a:p>
            <a:r>
              <a:rPr lang="pt-BR" sz="2800" b="1" dirty="0"/>
              <a:t>Infraestrutura</a:t>
            </a:r>
          </a:p>
        </p:txBody>
      </p:sp>
    </p:spTree>
    <p:extLst>
      <p:ext uri="{BB962C8B-B14F-4D97-AF65-F5344CB8AC3E}">
        <p14:creationId xmlns:p14="http://schemas.microsoft.com/office/powerpoint/2010/main" val="2585838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TRANSMISSÃO DUPLEX</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83577"/>
            <a:ext cx="10515600" cy="4351338"/>
          </a:xfrm>
        </p:spPr>
        <p:txBody>
          <a:bodyPr>
            <a:normAutofit/>
          </a:bodyPr>
          <a:lstStyle/>
          <a:p>
            <a:pPr marL="0" indent="0" algn="just">
              <a:buNone/>
            </a:pPr>
            <a:r>
              <a:rPr lang="pt-BR" dirty="0">
                <a:solidFill>
                  <a:srgbClr val="222222"/>
                </a:solidFill>
                <a:latin typeface="Arial" panose="020B0604020202020204" pitchFamily="34" charset="0"/>
                <a:cs typeface="Arial" panose="020B0604020202020204" pitchFamily="34" charset="0"/>
              </a:rPr>
              <a:t>Na transmissão full-duplex, os dados podem ser transmitidos e recebidos ao mesmo tempo, em ambos os sentidos, por meio de dois canais simultâneos. </a:t>
            </a:r>
          </a:p>
        </p:txBody>
      </p:sp>
      <p:pic>
        <p:nvPicPr>
          <p:cNvPr id="4" name="Imagem 3">
            <a:extLst>
              <a:ext uri="{FF2B5EF4-FFF2-40B4-BE49-F238E27FC236}">
                <a16:creationId xmlns:a16="http://schemas.microsoft.com/office/drawing/2014/main" id="{E6F046D1-7861-C6A8-E0DF-8240B4673414}"/>
              </a:ext>
            </a:extLst>
          </p:cNvPr>
          <p:cNvPicPr>
            <a:picLocks noChangeAspect="1"/>
          </p:cNvPicPr>
          <p:nvPr/>
        </p:nvPicPr>
        <p:blipFill>
          <a:blip r:embed="rId2"/>
          <a:stretch>
            <a:fillRect/>
          </a:stretch>
        </p:blipFill>
        <p:spPr>
          <a:xfrm>
            <a:off x="2721182" y="3576183"/>
            <a:ext cx="6749635" cy="1746616"/>
          </a:xfrm>
          <a:prstGeom prst="rect">
            <a:avLst/>
          </a:prstGeom>
        </p:spPr>
      </p:pic>
    </p:spTree>
    <p:extLst>
      <p:ext uri="{BB962C8B-B14F-4D97-AF65-F5344CB8AC3E}">
        <p14:creationId xmlns:p14="http://schemas.microsoft.com/office/powerpoint/2010/main" val="1805801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ED1B1-C8CE-9BE9-B360-33323F6FD2DA}"/>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4F9CAE41-13D5-C17D-5310-A8A0B2CB02CA}"/>
              </a:ext>
            </a:extLst>
          </p:cNvPr>
          <p:cNvSpPr>
            <a:spLocks noGrp="1"/>
          </p:cNvSpPr>
          <p:nvPr>
            <p:ph idx="1"/>
          </p:nvPr>
        </p:nvSpPr>
        <p:spPr/>
        <p:txBody>
          <a:bodyPr>
            <a:normAutofit fontScale="92500" lnSpcReduction="10000"/>
          </a:bodyPr>
          <a:lstStyle/>
          <a:p>
            <a:pPr marL="514350" indent="-514350">
              <a:buFont typeface="+mj-lt"/>
              <a:buAutoNum type="arabicPeriod"/>
            </a:pPr>
            <a:r>
              <a:rPr lang="pt-BR" dirty="0"/>
              <a:t>Defina LAN, MAN e WAN</a:t>
            </a:r>
          </a:p>
          <a:p>
            <a:pPr marL="514350" indent="-514350">
              <a:buFont typeface="+mj-lt"/>
              <a:buAutoNum type="arabicPeriod"/>
            </a:pPr>
            <a:r>
              <a:rPr lang="pt-BR" dirty="0"/>
              <a:t>O que é rede ponto a ponto?</a:t>
            </a:r>
          </a:p>
          <a:p>
            <a:pPr marL="514350" indent="-514350">
              <a:buFont typeface="+mj-lt"/>
              <a:buAutoNum type="arabicPeriod"/>
            </a:pPr>
            <a:r>
              <a:rPr lang="pt-BR" dirty="0"/>
              <a:t>O que é rede Cliente Servidor?</a:t>
            </a:r>
          </a:p>
          <a:p>
            <a:pPr marL="514350" indent="-514350">
              <a:buFont typeface="+mj-lt"/>
              <a:buAutoNum type="arabicPeriod"/>
            </a:pPr>
            <a:r>
              <a:rPr lang="pt-BR" dirty="0"/>
              <a:t>Podemos ter uma rede ponto a ponto dentro de uma rede cliente servidor? Justifique.</a:t>
            </a:r>
          </a:p>
          <a:p>
            <a:pPr marL="514350" indent="-514350">
              <a:buFont typeface="+mj-lt"/>
              <a:buAutoNum type="arabicPeriod"/>
            </a:pPr>
            <a:r>
              <a:rPr lang="pt-BR" dirty="0"/>
              <a:t>Podemos ter uma rede cliente servidor dentro de uma rede ponto a ponto? Justifique.</a:t>
            </a:r>
          </a:p>
          <a:p>
            <a:pPr marL="514350" indent="-514350">
              <a:buFont typeface="+mj-lt"/>
              <a:buAutoNum type="arabicPeriod"/>
            </a:pPr>
            <a:r>
              <a:rPr lang="pt-BR" dirty="0"/>
              <a:t>Como é uma Comunicação Simplex?</a:t>
            </a:r>
          </a:p>
          <a:p>
            <a:pPr marL="514350" indent="-514350">
              <a:buFont typeface="+mj-lt"/>
              <a:buAutoNum type="arabicPeriod"/>
            </a:pPr>
            <a:r>
              <a:rPr lang="pt-BR" dirty="0"/>
              <a:t>Como é uma Comunicação Half-Duplex?</a:t>
            </a:r>
          </a:p>
          <a:p>
            <a:pPr marL="514350" indent="-514350">
              <a:buFont typeface="+mj-lt"/>
              <a:buAutoNum type="arabicPeriod"/>
            </a:pPr>
            <a:r>
              <a:rPr lang="pt-BR" dirty="0"/>
              <a:t>Como é uma Comunicação Full-Duplex</a:t>
            </a:r>
          </a:p>
          <a:p>
            <a:pPr marL="514350" indent="-514350">
              <a:buFont typeface="+mj-lt"/>
              <a:buAutoNum type="arabicPeriod"/>
            </a:pPr>
            <a:endParaRPr lang="pt-BR" dirty="0"/>
          </a:p>
        </p:txBody>
      </p:sp>
    </p:spTree>
    <p:extLst>
      <p:ext uri="{BB962C8B-B14F-4D97-AF65-F5344CB8AC3E}">
        <p14:creationId xmlns:p14="http://schemas.microsoft.com/office/powerpoint/2010/main" val="118477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DEFINIÇÕES DE REDES</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p:txBody>
          <a:bodyPr/>
          <a:lstStyle/>
          <a:p>
            <a:pPr marL="0" indent="0" algn="just">
              <a:buNone/>
            </a:pPr>
            <a:r>
              <a:rPr lang="pt-BR" b="1" dirty="0">
                <a:latin typeface="Arial" panose="020B0604020202020204" pitchFamily="34" charset="0"/>
                <a:cs typeface="Arial" panose="020B0604020202020204" pitchFamily="34" charset="0"/>
              </a:rPr>
              <a:t>LAN: </a:t>
            </a:r>
            <a:r>
              <a:rPr lang="pt-BR" dirty="0">
                <a:latin typeface="Arial" panose="020B0604020202020204" pitchFamily="34" charset="0"/>
                <a:cs typeface="Arial" panose="020B0604020202020204" pitchFamily="34" charset="0"/>
              </a:rPr>
              <a:t>Local área network, rede local de computadores i</a:t>
            </a:r>
            <a:r>
              <a:rPr lang="pt-BR" b="0" i="0" dirty="0">
                <a:solidFill>
                  <a:srgbClr val="222222"/>
                </a:solidFill>
                <a:effectLst/>
                <a:latin typeface="Arial" panose="020B0604020202020204" pitchFamily="34" charset="0"/>
                <a:cs typeface="Arial" panose="020B0604020202020204" pitchFamily="34" charset="0"/>
              </a:rPr>
              <a:t>nterligam computadores presentes dentro de um mesmo espaço físico. Isso pode acontecer dentro de uma empresa, de uma escola ou dentro da sua própria casa.</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208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DEFINIÇÕES DE REDES</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p:txBody>
          <a:bodyPr/>
          <a:lstStyle/>
          <a:p>
            <a:pPr marL="0" indent="0" algn="just">
              <a:buNone/>
            </a:pPr>
            <a:r>
              <a:rPr lang="pt-BR" b="1" dirty="0">
                <a:latin typeface="Arial" panose="020B0604020202020204" pitchFamily="34" charset="0"/>
                <a:cs typeface="Arial" panose="020B0604020202020204" pitchFamily="34" charset="0"/>
              </a:rPr>
              <a:t>MAN: </a:t>
            </a:r>
            <a:r>
              <a:rPr lang="pt-BR" b="0" i="0" dirty="0">
                <a:solidFill>
                  <a:srgbClr val="222222"/>
                </a:solidFill>
                <a:effectLst/>
                <a:latin typeface="Arial" panose="020B0604020202020204" pitchFamily="34" charset="0"/>
                <a:cs typeface="Arial" panose="020B0604020202020204" pitchFamily="34" charset="0"/>
              </a:rPr>
              <a:t>Metropolitan Area Network, ou Rede Metropolitana, que conecta diversas Redes Locais dentro de algumas dezenas de quilômetros. Imaginemos, por exemplo, que uma empresa possui dois escritórios em uma mesma cidade </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54361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DEFINIÇÕES DE REDES</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p:txBody>
          <a:bodyPr/>
          <a:lstStyle/>
          <a:p>
            <a:pPr marL="0" indent="0" algn="just">
              <a:buNone/>
            </a:pPr>
            <a:r>
              <a:rPr lang="pt-BR" b="1" dirty="0">
                <a:latin typeface="Arial" panose="020B0604020202020204" pitchFamily="34" charset="0"/>
                <a:cs typeface="Arial" panose="020B0604020202020204" pitchFamily="34" charset="0"/>
              </a:rPr>
              <a:t>WAN: </a:t>
            </a:r>
            <a:r>
              <a:rPr lang="pt-BR" dirty="0" err="1">
                <a:solidFill>
                  <a:srgbClr val="222222"/>
                </a:solidFill>
                <a:latin typeface="Arial" panose="020B0604020202020204" pitchFamily="34" charset="0"/>
                <a:cs typeface="Arial" panose="020B0604020202020204" pitchFamily="34" charset="0"/>
              </a:rPr>
              <a:t>Wide</a:t>
            </a:r>
            <a:r>
              <a:rPr lang="pt-BR" dirty="0">
                <a:solidFill>
                  <a:srgbClr val="222222"/>
                </a:solidFill>
                <a:latin typeface="Arial" panose="020B0604020202020204" pitchFamily="34" charset="0"/>
                <a:cs typeface="Arial" panose="020B0604020202020204" pitchFamily="34" charset="0"/>
              </a:rPr>
              <a:t> Area Network ou Rede de Longa Distância, Muitas redes de longa distância abrangem longas distâncias por meio de linhas telefônicas, cabos de fibra ótica ou links de satélite. Eles também podem ser compostos de </a:t>
            </a:r>
            <a:r>
              <a:rPr lang="pt-BR" dirty="0" err="1">
                <a:solidFill>
                  <a:srgbClr val="222222"/>
                </a:solidFill>
                <a:latin typeface="Arial" panose="020B0604020202020204" pitchFamily="34" charset="0"/>
                <a:cs typeface="Arial" panose="020B0604020202020204" pitchFamily="34" charset="0"/>
              </a:rPr>
              <a:t>LANs</a:t>
            </a:r>
            <a:r>
              <a:rPr lang="pt-BR" dirty="0">
                <a:solidFill>
                  <a:srgbClr val="222222"/>
                </a:solidFill>
                <a:latin typeface="Arial" panose="020B0604020202020204" pitchFamily="34" charset="0"/>
                <a:cs typeface="Arial" panose="020B0604020202020204" pitchFamily="34" charset="0"/>
              </a:rPr>
              <a:t> menores interconectadas. A Internet pode ser descrita como a maior WAN do mundo.</a:t>
            </a:r>
          </a:p>
        </p:txBody>
      </p:sp>
    </p:spTree>
    <p:extLst>
      <p:ext uri="{BB962C8B-B14F-4D97-AF65-F5344CB8AC3E}">
        <p14:creationId xmlns:p14="http://schemas.microsoft.com/office/powerpoint/2010/main" val="3080914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REDES PONTO A PONTO</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p:txBody>
          <a:bodyPr>
            <a:normAutofit/>
          </a:bodyPr>
          <a:lstStyle/>
          <a:p>
            <a:pPr marL="0" indent="0" algn="just">
              <a:buNone/>
            </a:pPr>
            <a:r>
              <a:rPr lang="pt-BR" dirty="0">
                <a:solidFill>
                  <a:srgbClr val="222222"/>
                </a:solidFill>
                <a:latin typeface="Arial" panose="020B0604020202020204" pitchFamily="34" charset="0"/>
                <a:cs typeface="Arial" panose="020B0604020202020204" pitchFamily="34" charset="0"/>
              </a:rPr>
              <a:t>Uma rede ponto-a-ponto é uma rede onde não há um computador central oferecendo controle sobre o compartilhamento de arquivos e recursos.  Neste caso, todos os computadores nessa rede podem, ser acessados ou acessarem recursos e arquivos de acordo com as permissões que cada um possuir.</a:t>
            </a:r>
            <a:r>
              <a:rPr lang="pt-BR" b="0" i="0" dirty="0">
                <a:solidFill>
                  <a:srgbClr val="000000"/>
                </a:solidFill>
                <a:effectLst/>
                <a:latin typeface="Merriweather" panose="00000500000000000000" pitchFamily="2" charset="0"/>
              </a:rPr>
              <a:t> </a:t>
            </a:r>
          </a:p>
        </p:txBody>
      </p:sp>
    </p:spTree>
    <p:extLst>
      <p:ext uri="{BB962C8B-B14F-4D97-AF65-F5344CB8AC3E}">
        <p14:creationId xmlns:p14="http://schemas.microsoft.com/office/powerpoint/2010/main" val="18856834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REDES CLIENTE SERVIDOR</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p:txBody>
          <a:bodyPr>
            <a:normAutofit/>
          </a:bodyPr>
          <a:lstStyle/>
          <a:p>
            <a:pPr marL="0" indent="0" algn="just">
              <a:buNone/>
            </a:pPr>
            <a:r>
              <a:rPr lang="pt-BR" dirty="0">
                <a:solidFill>
                  <a:srgbClr val="222222"/>
                </a:solidFill>
                <a:latin typeface="Arial" panose="020B0604020202020204" pitchFamily="34" charset="0"/>
                <a:cs typeface="Arial" panose="020B0604020202020204" pitchFamily="34" charset="0"/>
              </a:rPr>
              <a:t>O conceito de cliente-servidor, refere-se, portanto, a um modelo de comunicação que vincula vários dispositivos informáticos através de uma rede. O cliente, nesse contexto, faz solicitações de serviços ao servidor, responsável por atender a esses requisitos. Com essa arquitetura, as tarefas são distribuídas entre os servidores (que fornecem os serviços) e os clientes (que exigem esses serviços).</a:t>
            </a:r>
            <a:r>
              <a:rPr lang="pt-BR" b="0" i="0" dirty="0">
                <a:solidFill>
                  <a:srgbClr val="000000"/>
                </a:solidFill>
                <a:effectLst/>
                <a:latin typeface="Merriweather" panose="00000500000000000000" pitchFamily="2" charset="0"/>
              </a:rPr>
              <a:t> </a:t>
            </a:r>
          </a:p>
        </p:txBody>
      </p:sp>
    </p:spTree>
    <p:extLst>
      <p:ext uri="{BB962C8B-B14F-4D97-AF65-F5344CB8AC3E}">
        <p14:creationId xmlns:p14="http://schemas.microsoft.com/office/powerpoint/2010/main" val="18277146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TRANSMISSÃO SÍNCRONA</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83577"/>
            <a:ext cx="10515600" cy="4351338"/>
          </a:xfrm>
        </p:spPr>
        <p:txBody>
          <a:bodyPr>
            <a:normAutofit/>
          </a:bodyPr>
          <a:lstStyle/>
          <a:p>
            <a:pPr marL="0" indent="0" algn="just">
              <a:buNone/>
            </a:pPr>
            <a:r>
              <a:rPr lang="pt-BR" dirty="0">
                <a:solidFill>
                  <a:srgbClr val="222222"/>
                </a:solidFill>
                <a:latin typeface="Arial" panose="020B0604020202020204" pitchFamily="34" charset="0"/>
                <a:cs typeface="Arial" panose="020B0604020202020204" pitchFamily="34" charset="0"/>
              </a:rPr>
              <a:t>Nessa transmissão os dados trafegam na rede com velocidade e capacidade de transferência constantes. O sinal que mantem o sincronismo é chamado de </a:t>
            </a:r>
            <a:r>
              <a:rPr lang="pt-BR" dirty="0" err="1">
                <a:solidFill>
                  <a:srgbClr val="222222"/>
                </a:solidFill>
                <a:latin typeface="Arial" panose="020B0604020202020204" pitchFamily="34" charset="0"/>
                <a:cs typeface="Arial" panose="020B0604020202020204" pitchFamily="34" charset="0"/>
              </a:rPr>
              <a:t>clock</a:t>
            </a:r>
            <a:r>
              <a:rPr lang="pt-BR" dirty="0">
                <a:solidFill>
                  <a:srgbClr val="222222"/>
                </a:solidFill>
                <a:latin typeface="Arial" panose="020B0604020202020204" pitchFamily="34" charset="0"/>
                <a:cs typeface="Arial" panose="020B0604020202020204" pitchFamily="34" charset="0"/>
              </a:rPr>
              <a:t> e opera como um relógio entre o transmissor e o receptor, determinando o inicio e o fim de cada transição. Existe um tempo fixo de transmissão para cada caractere. Nas transmissões síncronas, os dados são agrupados em blocos e mesmo não havendo dados a serem transmitidos, o transmissor envia caracteres de sincronismo.</a:t>
            </a:r>
          </a:p>
        </p:txBody>
      </p:sp>
    </p:spTree>
    <p:extLst>
      <p:ext uri="{BB962C8B-B14F-4D97-AF65-F5344CB8AC3E}">
        <p14:creationId xmlns:p14="http://schemas.microsoft.com/office/powerpoint/2010/main" val="2919328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TRANSMISSÃO SIMPLEX</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83577"/>
            <a:ext cx="10515600" cy="4351338"/>
          </a:xfrm>
        </p:spPr>
        <p:txBody>
          <a:bodyPr>
            <a:normAutofit/>
          </a:bodyPr>
          <a:lstStyle/>
          <a:p>
            <a:pPr marL="0" indent="0" algn="just">
              <a:buNone/>
            </a:pPr>
            <a:r>
              <a:rPr lang="pt-BR" dirty="0">
                <a:solidFill>
                  <a:srgbClr val="222222"/>
                </a:solidFill>
                <a:latin typeface="Arial" panose="020B0604020202020204" pitchFamily="34" charset="0"/>
                <a:cs typeface="Arial" panose="020B0604020202020204" pitchFamily="34" charset="0"/>
              </a:rPr>
              <a:t>Chamamos de transmissão simplex uma comunicação que é unidirecional, ou seja, em um único sentido. Não existe retorno do receptor. Pode existir só́ um transmissor para vários receptores. Exemplos desse tipo são as transmissões de radio e TV.</a:t>
            </a:r>
          </a:p>
        </p:txBody>
      </p:sp>
      <p:pic>
        <p:nvPicPr>
          <p:cNvPr id="3" name="Imagem 2">
            <a:extLst>
              <a:ext uri="{FF2B5EF4-FFF2-40B4-BE49-F238E27FC236}">
                <a16:creationId xmlns:a16="http://schemas.microsoft.com/office/drawing/2014/main" id="{E4F59E55-768E-B9A2-613A-0586974B6352}"/>
              </a:ext>
            </a:extLst>
          </p:cNvPr>
          <p:cNvPicPr>
            <a:picLocks noChangeAspect="1"/>
          </p:cNvPicPr>
          <p:nvPr/>
        </p:nvPicPr>
        <p:blipFill>
          <a:blip r:embed="rId2"/>
          <a:stretch>
            <a:fillRect/>
          </a:stretch>
        </p:blipFill>
        <p:spPr>
          <a:xfrm>
            <a:off x="3190300" y="3639841"/>
            <a:ext cx="5811399" cy="2395074"/>
          </a:xfrm>
          <a:prstGeom prst="rect">
            <a:avLst/>
          </a:prstGeom>
        </p:spPr>
      </p:pic>
    </p:spTree>
    <p:extLst>
      <p:ext uri="{BB962C8B-B14F-4D97-AF65-F5344CB8AC3E}">
        <p14:creationId xmlns:p14="http://schemas.microsoft.com/office/powerpoint/2010/main" val="24007506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76DFA0-10B0-BCFF-38F9-F5888ACD90AE}"/>
              </a:ext>
            </a:extLst>
          </p:cNvPr>
          <p:cNvSpPr>
            <a:spLocks noGrp="1"/>
          </p:cNvSpPr>
          <p:nvPr>
            <p:ph type="title"/>
          </p:nvPr>
        </p:nvSpPr>
        <p:spPr/>
        <p:txBody>
          <a:bodyPr/>
          <a:lstStyle/>
          <a:p>
            <a:pPr algn="ctr"/>
            <a:r>
              <a:rPr lang="pt-BR" b="1" dirty="0"/>
              <a:t>TRANSMISSÃO HALF-DUPLEX</a:t>
            </a:r>
          </a:p>
        </p:txBody>
      </p:sp>
      <p:sp>
        <p:nvSpPr>
          <p:cNvPr id="7" name="Espaço Reservado para Conteúdo 6">
            <a:extLst>
              <a:ext uri="{FF2B5EF4-FFF2-40B4-BE49-F238E27FC236}">
                <a16:creationId xmlns:a16="http://schemas.microsoft.com/office/drawing/2014/main" id="{77C3C050-AA28-DB69-30C3-634E7FA5E12A}"/>
              </a:ext>
            </a:extLst>
          </p:cNvPr>
          <p:cNvSpPr>
            <a:spLocks noGrp="1"/>
          </p:cNvSpPr>
          <p:nvPr>
            <p:ph idx="1"/>
          </p:nvPr>
        </p:nvSpPr>
        <p:spPr>
          <a:xfrm>
            <a:off x="838200" y="1683577"/>
            <a:ext cx="10515600" cy="4351338"/>
          </a:xfrm>
        </p:spPr>
        <p:txBody>
          <a:bodyPr>
            <a:normAutofit/>
          </a:bodyPr>
          <a:lstStyle/>
          <a:p>
            <a:pPr marL="0" indent="0" algn="just">
              <a:buNone/>
            </a:pPr>
            <a:r>
              <a:rPr lang="pt-BR" dirty="0">
                <a:solidFill>
                  <a:srgbClr val="222222"/>
                </a:solidFill>
                <a:latin typeface="Arial" panose="020B0604020202020204" pitchFamily="34" charset="0"/>
                <a:cs typeface="Arial" panose="020B0604020202020204" pitchFamily="34" charset="0"/>
              </a:rPr>
              <a:t>A transmissão ocorre nos dois sentidos, ou seja, é bidirecional, porem não simultaneamente, transmitindo em um sentido de cada vez.</a:t>
            </a:r>
          </a:p>
        </p:txBody>
      </p:sp>
      <p:pic>
        <p:nvPicPr>
          <p:cNvPr id="3" name="Imagem 2">
            <a:extLst>
              <a:ext uri="{FF2B5EF4-FFF2-40B4-BE49-F238E27FC236}">
                <a16:creationId xmlns:a16="http://schemas.microsoft.com/office/drawing/2014/main" id="{8494B929-5B72-7D86-0753-CF13E777E27A}"/>
              </a:ext>
            </a:extLst>
          </p:cNvPr>
          <p:cNvPicPr>
            <a:picLocks noChangeAspect="1"/>
          </p:cNvPicPr>
          <p:nvPr/>
        </p:nvPicPr>
        <p:blipFill>
          <a:blip r:embed="rId2"/>
          <a:stretch>
            <a:fillRect/>
          </a:stretch>
        </p:blipFill>
        <p:spPr>
          <a:xfrm>
            <a:off x="3506060" y="2775469"/>
            <a:ext cx="5179880" cy="2972063"/>
          </a:xfrm>
          <a:prstGeom prst="rect">
            <a:avLst/>
          </a:prstGeom>
        </p:spPr>
      </p:pic>
    </p:spTree>
    <p:extLst>
      <p:ext uri="{BB962C8B-B14F-4D97-AF65-F5344CB8AC3E}">
        <p14:creationId xmlns:p14="http://schemas.microsoft.com/office/powerpoint/2010/main" val="4089987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7223</TotalTime>
  <Words>535</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11</vt:i4>
      </vt:variant>
    </vt:vector>
  </HeadingPairs>
  <TitlesOfParts>
    <vt:vector size="16" baseType="lpstr">
      <vt:lpstr>Arial</vt:lpstr>
      <vt:lpstr>Calibri</vt:lpstr>
      <vt:lpstr>Calibri Light</vt:lpstr>
      <vt:lpstr>Merriweather</vt:lpstr>
      <vt:lpstr>Tema do Office</vt:lpstr>
      <vt:lpstr>Curso Análise e Desenvolvimento de Sistemas</vt:lpstr>
      <vt:lpstr>DEFINIÇÕES DE REDES</vt:lpstr>
      <vt:lpstr>DEFINIÇÕES DE REDES</vt:lpstr>
      <vt:lpstr>DEFINIÇÕES DE REDES</vt:lpstr>
      <vt:lpstr>REDES PONTO A PONTO</vt:lpstr>
      <vt:lpstr>REDES CLIENTE SERVIDOR</vt:lpstr>
      <vt:lpstr>TRANSMISSÃO SÍNCRONA</vt:lpstr>
      <vt:lpstr>TRANSMISSÃO SIMPLEX</vt:lpstr>
      <vt:lpstr>TRANSMISSÃO HALF-DUPLEX</vt:lpstr>
      <vt:lpstr>TRANSMISSÃO DUPLEX</vt:lpstr>
      <vt:lpstr>Exercícios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Análise e Desenvolvimento de Sistemas</dc:title>
  <dc:creator>Anderson Abreu</dc:creator>
  <cp:lastModifiedBy>professor</cp:lastModifiedBy>
  <cp:revision>10</cp:revision>
  <dcterms:created xsi:type="dcterms:W3CDTF">2022-07-25T17:05:07Z</dcterms:created>
  <dcterms:modified xsi:type="dcterms:W3CDTF">2022-08-23T01:24:44Z</dcterms:modified>
</cp:coreProperties>
</file>