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6"/>
  </p:handout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3" d="2"/>
        <a:sy n="3" d="2"/>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4A46FDD-5785-190B-2485-A8CC38DE8F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a:extLst>
              <a:ext uri="{FF2B5EF4-FFF2-40B4-BE49-F238E27FC236}">
                <a16:creationId xmlns:a16="http://schemas.microsoft.com/office/drawing/2014/main" id="{A2CF474A-4B30-48B1-4FEF-3837F87204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A85BEA-F216-43FC-91B1-895AF5023694}" type="datetimeFigureOut">
              <a:rPr lang="pt-BR" smtClean="0"/>
              <a:t>04/09/2022</a:t>
            </a:fld>
            <a:endParaRPr lang="pt-BR" dirty="0"/>
          </a:p>
        </p:txBody>
      </p:sp>
      <p:sp>
        <p:nvSpPr>
          <p:cNvPr id="4" name="Espaço Reservado para Rodapé 3">
            <a:extLst>
              <a:ext uri="{FF2B5EF4-FFF2-40B4-BE49-F238E27FC236}">
                <a16:creationId xmlns:a16="http://schemas.microsoft.com/office/drawing/2014/main" id="{F7CAF84C-6FB1-C697-3DBD-F8AAA031EF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a:extLst>
              <a:ext uri="{FF2B5EF4-FFF2-40B4-BE49-F238E27FC236}">
                <a16:creationId xmlns:a16="http://schemas.microsoft.com/office/drawing/2014/main" id="{B8AF305C-E776-7C9D-6D98-6EA17718F1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CAD6C8-7409-462E-9BB8-12B8134E8D68}" type="slidenum">
              <a:rPr lang="pt-BR" smtClean="0"/>
              <a:t>‹nº›</a:t>
            </a:fld>
            <a:endParaRPr lang="pt-BR" dirty="0"/>
          </a:p>
        </p:txBody>
      </p:sp>
    </p:spTree>
    <p:extLst>
      <p:ext uri="{BB962C8B-B14F-4D97-AF65-F5344CB8AC3E}">
        <p14:creationId xmlns:p14="http://schemas.microsoft.com/office/powerpoint/2010/main" val="18760862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E3A106-3E6D-8F1C-53EF-5F07F28D6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31202"/>
          </a:xfrm>
          <a:prstGeom prst="rect">
            <a:avLst/>
          </a:prstGeom>
        </p:spPr>
      </p:pic>
      <p:sp>
        <p:nvSpPr>
          <p:cNvPr id="2" name="Título 1">
            <a:extLst>
              <a:ext uri="{FF2B5EF4-FFF2-40B4-BE49-F238E27FC236}">
                <a16:creationId xmlns:a16="http://schemas.microsoft.com/office/drawing/2014/main" id="{0B2C95D9-668C-8C79-D124-9542BFCCA41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465A217-CD30-88F0-F63D-2FEF88718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2F7F6BF-4DF6-C973-FFF8-307FD96EB9EF}"/>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AF89172D-D5D6-4D75-4FF1-2505856E783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0CA0E25-54A3-AF7C-DA24-D04385FBB07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619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32C17-B525-005B-98CB-80CC3832C19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5D1606-8348-06A3-A2AB-8923E00787A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6CF00A-58D2-D849-7017-08A0FCFB17CA}"/>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6CE9186A-78C5-3645-7831-B118AF9B1BE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F9A6FE8F-3598-A64F-2262-36A8F768B2C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159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125676-9F19-5E7D-93A5-70EEA6499A4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7A40134-80D2-64D8-2397-006D0A5448E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F95F44-AF61-FDAE-02D2-8ACA85E92D29}"/>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7DDEC0FA-478C-7858-492A-813293E0884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B66A5D9-8876-1746-4420-998A24EF6E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60023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DDD0E355-8136-F4DC-B578-507091E0BD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F021DFA-33C0-99E6-C231-6C92C7D8A238}"/>
              </a:ext>
            </a:extLst>
          </p:cNvPr>
          <p:cNvSpPr>
            <a:spLocks noGrp="1"/>
          </p:cNvSpPr>
          <p:nvPr>
            <p:ph type="title"/>
          </p:nvPr>
        </p:nvSpPr>
        <p:spPr/>
        <p:txBody>
          <a:bodyPr/>
          <a:lstStyle>
            <a:lvl1pPr algn="ctr">
              <a:defRPr b="1">
                <a:latin typeface="Arial" panose="020B0604020202020204" pitchFamily="34" charset="0"/>
                <a:cs typeface="Arial" panose="020B0604020202020204" pitchFamily="34"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3CDBB0-C386-CD66-B78E-72DBCDE7C459}"/>
              </a:ext>
            </a:extLst>
          </p:cNvPr>
          <p:cNvSpPr>
            <a:spLocks noGrp="1"/>
          </p:cNvSpPr>
          <p:nvPr>
            <p:ph idx="1"/>
          </p:nvPr>
        </p:nvSpPr>
        <p:spPr/>
        <p:txBody>
          <a:bodyPr/>
          <a:lstStyle>
            <a:lvl1pPr marL="0" indent="0" algn="just">
              <a:buFontTx/>
              <a:buNone/>
              <a:defRPr>
                <a:latin typeface="Arial" panose="020B0604020202020204" pitchFamily="34" charset="0"/>
                <a:cs typeface="Arial" panose="020B0604020202020204" pitchFamily="34" charset="0"/>
              </a:defRPr>
            </a:lvl1pPr>
            <a:lvl2pPr marL="457200" indent="0" algn="just">
              <a:buFontTx/>
              <a:buNone/>
              <a:defRPr>
                <a:latin typeface="Arial" panose="020B0604020202020204" pitchFamily="34" charset="0"/>
                <a:cs typeface="Arial" panose="020B0604020202020204" pitchFamily="34" charset="0"/>
              </a:defRPr>
            </a:lvl2pPr>
            <a:lvl3pPr marL="914400" indent="0" algn="just">
              <a:buFontTx/>
              <a:buNone/>
              <a:defRPr>
                <a:latin typeface="Arial" panose="020B0604020202020204" pitchFamily="34" charset="0"/>
                <a:cs typeface="Arial" panose="020B0604020202020204" pitchFamily="34" charset="0"/>
              </a:defRPr>
            </a:lvl3pPr>
            <a:lvl4pPr marL="1371600" indent="0" algn="just">
              <a:buFontTx/>
              <a:buNone/>
              <a:defRPr>
                <a:latin typeface="Arial" panose="020B0604020202020204" pitchFamily="34" charset="0"/>
                <a:cs typeface="Arial" panose="020B0604020202020204" pitchFamily="34" charset="0"/>
              </a:defRPr>
            </a:lvl4pPr>
            <a:lvl5pPr marL="1828800" indent="0" algn="just">
              <a:buFontTx/>
              <a:buNone/>
              <a:defRPr>
                <a:latin typeface="Arial" panose="020B0604020202020204" pitchFamily="34" charset="0"/>
                <a:cs typeface="Arial" panose="020B0604020202020204" pitchFamily="34"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4D3573-3E86-387D-E574-6E0E24C09E73}"/>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4F7E26A3-0133-97AC-A901-BEE6B523C21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82A943D-B69B-198F-F805-6BA9489EF35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42153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795D5-C1CD-7FFA-0C16-39AED1D41C3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C975C29-5ADD-3C81-96BD-066823D5F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8245170-B1BC-F144-3847-894223E6C269}"/>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DD5BCE81-2989-6905-1764-443EA9624A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F771E2-73FE-B8AE-C564-F02A47933F0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3450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CC267-1AD9-4827-9007-057155CD27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1BBC47-6E1C-CFC1-6BE0-4CE08247907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AC55B75-F84B-3FAD-F8D8-4DE77CCEDBE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1AD3E6B-9B79-C437-E503-079E4C48D11C}"/>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6" name="Espaço Reservado para Rodapé 5">
            <a:extLst>
              <a:ext uri="{FF2B5EF4-FFF2-40B4-BE49-F238E27FC236}">
                <a16:creationId xmlns:a16="http://schemas.microsoft.com/office/drawing/2014/main" id="{9B240F2A-C2BA-2327-1EB8-D6D466D3E02F}"/>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FC2902B-B2AB-DF3D-53A1-7AAB69EDA0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22430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637E7-6836-218E-2D4C-861820069C3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510A97D-3B72-03D0-2F6E-1DA3D4A6D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FF36E59-51CE-2317-37B4-CD49388674F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A22DBA-83EA-B4EA-DC9E-25D710557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BA0A761-A89E-30C9-8D80-29B0932C85D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3E4CA59-E34F-E59F-5609-3ADD90A9D697}"/>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8" name="Espaço Reservado para Rodapé 7">
            <a:extLst>
              <a:ext uri="{FF2B5EF4-FFF2-40B4-BE49-F238E27FC236}">
                <a16:creationId xmlns:a16="http://schemas.microsoft.com/office/drawing/2014/main" id="{C842B951-D7E1-FCD3-4549-09AF573183D6}"/>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466436A1-FBC7-9BB7-4CBD-71713AA075E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6119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1AC17-1334-F0FE-B3E5-F3ACAE9A748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4E0C380-1936-66A7-3006-E8726527CE53}"/>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4" name="Espaço Reservado para Rodapé 3">
            <a:extLst>
              <a:ext uri="{FF2B5EF4-FFF2-40B4-BE49-F238E27FC236}">
                <a16:creationId xmlns:a16="http://schemas.microsoft.com/office/drawing/2014/main" id="{27376C17-C0C7-332B-09D8-9B11F278A48A}"/>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444C4C1C-D3AB-2315-A74B-C96F345F4F01}"/>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1341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9B83B0A-8AC2-70BE-85B2-F3296C5AAEB4}"/>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3" name="Espaço Reservado para Rodapé 2">
            <a:extLst>
              <a:ext uri="{FF2B5EF4-FFF2-40B4-BE49-F238E27FC236}">
                <a16:creationId xmlns:a16="http://schemas.microsoft.com/office/drawing/2014/main" id="{4666EFAE-7DE8-094B-E633-77FD474AD018}"/>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5165FDD-6ABE-5B1C-CEFF-29F76500DE4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59313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326A6-7E5D-A7A3-2CF4-F5EE2148A69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73B8765-69FF-5FAB-024A-750ECE703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A06E22C-B59A-00E1-BE93-EE627EBD8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A84C648-CDBE-46CA-6D1A-72D64B4BF91E}"/>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6" name="Espaço Reservado para Rodapé 5">
            <a:extLst>
              <a:ext uri="{FF2B5EF4-FFF2-40B4-BE49-F238E27FC236}">
                <a16:creationId xmlns:a16="http://schemas.microsoft.com/office/drawing/2014/main" id="{D592EEEB-FE8F-1B6A-726B-3F4C19D54E50}"/>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9A3BFB6-A046-C82D-4493-535E40F6C58B}"/>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926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EDA95-3933-B7D1-2B02-58382485DE6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64860B7-1A95-C0BA-3A4A-5C0EDF736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9D4DEEB7-B606-1FD8-F383-B249F2700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7E03429-DEB9-83F7-EB37-FEEC1416B4DB}"/>
              </a:ext>
            </a:extLst>
          </p:cNvPr>
          <p:cNvSpPr>
            <a:spLocks noGrp="1"/>
          </p:cNvSpPr>
          <p:nvPr>
            <p:ph type="dt" sz="half" idx="10"/>
          </p:nvPr>
        </p:nvSpPr>
        <p:spPr/>
        <p:txBody>
          <a:bodyPr/>
          <a:lstStyle/>
          <a:p>
            <a:fld id="{8954F87C-FA36-4751-9E87-83BC547BD937}" type="datetimeFigureOut">
              <a:rPr lang="pt-BR" smtClean="0"/>
              <a:t>04/09/2022</a:t>
            </a:fld>
            <a:endParaRPr lang="pt-BR" dirty="0"/>
          </a:p>
        </p:txBody>
      </p:sp>
      <p:sp>
        <p:nvSpPr>
          <p:cNvPr id="6" name="Espaço Reservado para Rodapé 5">
            <a:extLst>
              <a:ext uri="{FF2B5EF4-FFF2-40B4-BE49-F238E27FC236}">
                <a16:creationId xmlns:a16="http://schemas.microsoft.com/office/drawing/2014/main" id="{33E667F0-A350-CCB7-B7CF-1DCFDAF2970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779D2939-2F4E-A598-77ED-3C866130419C}"/>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9139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9391580-9206-9BD4-3CFD-908F1AD7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B6D8974-E8A7-6737-2260-A11B02BF1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3810E5-87ED-B858-0AFD-8EE4EBE7E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4F87C-FA36-4751-9E87-83BC547BD937}" type="datetimeFigureOut">
              <a:rPr lang="pt-BR" smtClean="0"/>
              <a:t>04/09/2022</a:t>
            </a:fld>
            <a:endParaRPr lang="pt-BR" dirty="0"/>
          </a:p>
        </p:txBody>
      </p:sp>
      <p:sp>
        <p:nvSpPr>
          <p:cNvPr id="5" name="Espaço Reservado para Rodapé 4">
            <a:extLst>
              <a:ext uri="{FF2B5EF4-FFF2-40B4-BE49-F238E27FC236}">
                <a16:creationId xmlns:a16="http://schemas.microsoft.com/office/drawing/2014/main" id="{4D631D12-5F58-8FCD-B996-D67C1F4EC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DAC95E52-7202-2929-9785-0BC5E158F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2DBD-7CC5-428F-BB8A-D29034254DF3}" type="slidenum">
              <a:rPr lang="pt-BR" smtClean="0"/>
              <a:t>‹nº›</a:t>
            </a:fld>
            <a:endParaRPr lang="pt-BR" dirty="0"/>
          </a:p>
        </p:txBody>
      </p:sp>
    </p:spTree>
    <p:extLst>
      <p:ext uri="{BB962C8B-B14F-4D97-AF65-F5344CB8AC3E}">
        <p14:creationId xmlns:p14="http://schemas.microsoft.com/office/powerpoint/2010/main" val="861828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2F4920A-A7A5-8B3E-9B2B-8C57DE23D506}"/>
              </a:ext>
            </a:extLst>
          </p:cNvPr>
          <p:cNvSpPr>
            <a:spLocks noGrp="1"/>
          </p:cNvSpPr>
          <p:nvPr>
            <p:ph type="ctrTitle"/>
          </p:nvPr>
        </p:nvSpPr>
        <p:spPr>
          <a:xfrm>
            <a:off x="769397" y="1122363"/>
            <a:ext cx="9144000" cy="2387600"/>
          </a:xfrm>
        </p:spPr>
        <p:txBody>
          <a:bodyPr>
            <a:normAutofit/>
          </a:bodyPr>
          <a:lstStyle/>
          <a:p>
            <a:r>
              <a:rPr lang="pt-BR" sz="6000" b="1" dirty="0"/>
              <a:t>Infraestrutura</a:t>
            </a:r>
            <a:endParaRPr lang="pt-BR" dirty="0"/>
          </a:p>
        </p:txBody>
      </p:sp>
      <p:sp>
        <p:nvSpPr>
          <p:cNvPr id="7" name="Subtítulo 6">
            <a:extLst>
              <a:ext uri="{FF2B5EF4-FFF2-40B4-BE49-F238E27FC236}">
                <a16:creationId xmlns:a16="http://schemas.microsoft.com/office/drawing/2014/main" id="{57672519-CC2A-6BB2-AC1F-D8AE3E7889B0}"/>
              </a:ext>
            </a:extLst>
          </p:cNvPr>
          <p:cNvSpPr>
            <a:spLocks noGrp="1"/>
          </p:cNvSpPr>
          <p:nvPr>
            <p:ph type="subTitle" idx="1"/>
          </p:nvPr>
        </p:nvSpPr>
        <p:spPr>
          <a:xfrm>
            <a:off x="893685" y="3602038"/>
            <a:ext cx="9144000" cy="1655762"/>
          </a:xfrm>
        </p:spPr>
        <p:txBody>
          <a:bodyPr/>
          <a:lstStyle/>
          <a:p>
            <a:r>
              <a:rPr lang="pt-BR" sz="2800" b="1" dirty="0"/>
              <a:t>Protocolo TCP/IP</a:t>
            </a:r>
          </a:p>
        </p:txBody>
      </p:sp>
    </p:spTree>
    <p:extLst>
      <p:ext uri="{BB962C8B-B14F-4D97-AF65-F5344CB8AC3E}">
        <p14:creationId xmlns:p14="http://schemas.microsoft.com/office/powerpoint/2010/main" val="258583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2A5D6-5F9D-E672-B7A2-E5E355F8AE1F}"/>
              </a:ext>
            </a:extLst>
          </p:cNvPr>
          <p:cNvSpPr>
            <a:spLocks noGrp="1"/>
          </p:cNvSpPr>
          <p:nvPr>
            <p:ph type="title"/>
          </p:nvPr>
        </p:nvSpPr>
        <p:spPr/>
        <p:txBody>
          <a:bodyPr/>
          <a:lstStyle/>
          <a:p>
            <a:r>
              <a:rPr lang="pt-BR" dirty="0">
                <a:solidFill>
                  <a:srgbClr val="000000"/>
                </a:solidFill>
              </a:rPr>
              <a:t>PROTOCOLO UDP</a:t>
            </a:r>
            <a:endParaRPr lang="pt-BR" dirty="0"/>
          </a:p>
        </p:txBody>
      </p:sp>
      <p:sp>
        <p:nvSpPr>
          <p:cNvPr id="3" name="Espaço Reservado para Conteúdo 2">
            <a:extLst>
              <a:ext uri="{FF2B5EF4-FFF2-40B4-BE49-F238E27FC236}">
                <a16:creationId xmlns:a16="http://schemas.microsoft.com/office/drawing/2014/main" id="{20A91EB9-235F-AC5E-D808-98AA56808BC8}"/>
              </a:ext>
            </a:extLst>
          </p:cNvPr>
          <p:cNvSpPr>
            <a:spLocks noGrp="1"/>
          </p:cNvSpPr>
          <p:nvPr>
            <p:ph idx="1"/>
          </p:nvPr>
        </p:nvSpPr>
        <p:spPr/>
        <p:txBody>
          <a:bodyPr>
            <a:normAutofit/>
          </a:bodyPr>
          <a:lstStyle/>
          <a:p>
            <a:r>
              <a:rPr lang="pt-BR" b="0" i="0" dirty="0">
                <a:solidFill>
                  <a:srgbClr val="121416"/>
                </a:solidFill>
                <a:effectLst/>
                <a:latin typeface="Verdana" panose="020B0604030504040204" pitchFamily="34" charset="0"/>
              </a:rPr>
              <a:t>O protocolo de comunicação apenas envia os pacotes, o que significa que ele tem muito menos sobrecarga de largura de banda e latência. Com ele, os pacotes podem seguir caminhos diferentes entre o emissor e o receptor e, como resultado, alguns pacotes podem ser perdidos ou recebidos fora de ordem.</a:t>
            </a:r>
          </a:p>
          <a:p>
            <a:endParaRPr lang="pt-BR" dirty="0"/>
          </a:p>
        </p:txBody>
      </p:sp>
    </p:spTree>
    <p:extLst>
      <p:ext uri="{BB962C8B-B14F-4D97-AF65-F5344CB8AC3E}">
        <p14:creationId xmlns:p14="http://schemas.microsoft.com/office/powerpoint/2010/main" val="335576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2A5D6-5F9D-E672-B7A2-E5E355F8AE1F}"/>
              </a:ext>
            </a:extLst>
          </p:cNvPr>
          <p:cNvSpPr>
            <a:spLocks noGrp="1"/>
          </p:cNvSpPr>
          <p:nvPr>
            <p:ph type="title"/>
          </p:nvPr>
        </p:nvSpPr>
        <p:spPr/>
        <p:txBody>
          <a:bodyPr/>
          <a:lstStyle/>
          <a:p>
            <a:r>
              <a:rPr lang="pt-BR" dirty="0">
                <a:solidFill>
                  <a:srgbClr val="000000"/>
                </a:solidFill>
              </a:rPr>
              <a:t>PROTOCOLO UDP</a:t>
            </a:r>
            <a:endParaRPr lang="pt-BR" dirty="0"/>
          </a:p>
        </p:txBody>
      </p:sp>
      <p:sp>
        <p:nvSpPr>
          <p:cNvPr id="3" name="Espaço Reservado para Conteúdo 2">
            <a:extLst>
              <a:ext uri="{FF2B5EF4-FFF2-40B4-BE49-F238E27FC236}">
                <a16:creationId xmlns:a16="http://schemas.microsoft.com/office/drawing/2014/main" id="{20A91EB9-235F-AC5E-D808-98AA56808BC8}"/>
              </a:ext>
            </a:extLst>
          </p:cNvPr>
          <p:cNvSpPr>
            <a:spLocks noGrp="1"/>
          </p:cNvSpPr>
          <p:nvPr>
            <p:ph idx="1"/>
          </p:nvPr>
        </p:nvSpPr>
        <p:spPr/>
        <p:txBody>
          <a:bodyPr>
            <a:normAutofit/>
          </a:bodyPr>
          <a:lstStyle/>
          <a:p>
            <a:r>
              <a:rPr lang="pt-BR" b="0" i="0" dirty="0">
                <a:solidFill>
                  <a:srgbClr val="121416"/>
                </a:solidFill>
                <a:effectLst/>
                <a:latin typeface="Verdana" panose="020B0604030504040204" pitchFamily="34" charset="0"/>
              </a:rPr>
              <a:t>Esse protocolo possui atributos que o tornam vantajoso para uso com aplicativos que podem tolerar a perda de dados. Por exemplo: </a:t>
            </a:r>
          </a:p>
          <a:p>
            <a:pPr marL="457200" indent="-457200">
              <a:buFont typeface="Wingdings" panose="05000000000000000000" pitchFamily="2" charset="2"/>
              <a:buChar char="Ø"/>
            </a:pPr>
            <a:r>
              <a:rPr lang="pt-BR" b="0" i="0" dirty="0">
                <a:solidFill>
                  <a:srgbClr val="121416"/>
                </a:solidFill>
                <a:effectLst/>
                <a:latin typeface="Verdana" panose="020B0604030504040204" pitchFamily="34" charset="0"/>
              </a:rPr>
              <a:t>Ele permite que os pacotes sejam descartados e recebidos em uma ordem diferente daquela em que foram transmitidos, tornando-o adequado para aplicativos em tempo real onde a latência pode ser uma preocupação.</a:t>
            </a:r>
          </a:p>
          <a:p>
            <a:endParaRPr lang="pt-BR" dirty="0"/>
          </a:p>
        </p:txBody>
      </p:sp>
    </p:spTree>
    <p:extLst>
      <p:ext uri="{BB962C8B-B14F-4D97-AF65-F5344CB8AC3E}">
        <p14:creationId xmlns:p14="http://schemas.microsoft.com/office/powerpoint/2010/main" val="121825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2A5D6-5F9D-E672-B7A2-E5E355F8AE1F}"/>
              </a:ext>
            </a:extLst>
          </p:cNvPr>
          <p:cNvSpPr>
            <a:spLocks noGrp="1"/>
          </p:cNvSpPr>
          <p:nvPr>
            <p:ph type="title"/>
          </p:nvPr>
        </p:nvSpPr>
        <p:spPr/>
        <p:txBody>
          <a:bodyPr/>
          <a:lstStyle/>
          <a:p>
            <a:r>
              <a:rPr lang="pt-BR" dirty="0">
                <a:solidFill>
                  <a:srgbClr val="000000"/>
                </a:solidFill>
              </a:rPr>
              <a:t>PROTOCOLO UDP</a:t>
            </a:r>
            <a:endParaRPr lang="pt-BR" dirty="0"/>
          </a:p>
        </p:txBody>
      </p:sp>
      <p:sp>
        <p:nvSpPr>
          <p:cNvPr id="3" name="Espaço Reservado para Conteúdo 2">
            <a:extLst>
              <a:ext uri="{FF2B5EF4-FFF2-40B4-BE49-F238E27FC236}">
                <a16:creationId xmlns:a16="http://schemas.microsoft.com/office/drawing/2014/main" id="{20A91EB9-235F-AC5E-D808-98AA56808BC8}"/>
              </a:ext>
            </a:extLst>
          </p:cNvPr>
          <p:cNvSpPr>
            <a:spLocks noGrp="1"/>
          </p:cNvSpPr>
          <p:nvPr>
            <p:ph idx="1"/>
          </p:nvPr>
        </p:nvSpPr>
        <p:spPr/>
        <p:txBody>
          <a:bodyPr>
            <a:normAutofit/>
          </a:bodyPr>
          <a:lstStyle/>
          <a:p>
            <a:pPr marL="457200" indent="-457200">
              <a:buFont typeface="Wingdings" panose="05000000000000000000" pitchFamily="2" charset="2"/>
              <a:buChar char="Ø"/>
            </a:pPr>
            <a:r>
              <a:rPr lang="pt-BR" b="0" i="0" dirty="0">
                <a:solidFill>
                  <a:srgbClr val="121416"/>
                </a:solidFill>
                <a:effectLst/>
                <a:latin typeface="Verdana" panose="020B0604030504040204" pitchFamily="34" charset="0"/>
              </a:rPr>
              <a:t>para protocolos baseados em transações, como DNS ou Network Time </a:t>
            </a:r>
            <a:r>
              <a:rPr lang="pt-BR" b="0" i="0" dirty="0" err="1">
                <a:solidFill>
                  <a:srgbClr val="121416"/>
                </a:solidFill>
                <a:effectLst/>
                <a:latin typeface="Verdana" panose="020B0604030504040204" pitchFamily="34" charset="0"/>
              </a:rPr>
              <a:t>Protocol</a:t>
            </a:r>
            <a:r>
              <a:rPr lang="pt-BR" b="0" i="0" dirty="0">
                <a:solidFill>
                  <a:srgbClr val="121416"/>
                </a:solidFill>
                <a:effectLst/>
                <a:latin typeface="Verdana" panose="020B0604030504040204" pitchFamily="34" charset="0"/>
              </a:rPr>
              <a:t> ( NTP ).</a:t>
            </a:r>
          </a:p>
          <a:p>
            <a:pPr marL="457200" indent="-457200">
              <a:buFont typeface="Wingdings" panose="05000000000000000000" pitchFamily="2" charset="2"/>
              <a:buChar char="Ø"/>
            </a:pPr>
            <a:r>
              <a:rPr lang="pt-BR" b="0" i="0" dirty="0">
                <a:solidFill>
                  <a:srgbClr val="121416"/>
                </a:solidFill>
                <a:effectLst/>
                <a:latin typeface="Verdana" panose="020B0604030504040204" pitchFamily="34" charset="0"/>
              </a:rPr>
              <a:t>Ele pode ser usado onde um grande número de clientes está conectado e onde a correção de erros em tempo real não é necessária, como </a:t>
            </a:r>
            <a:r>
              <a:rPr lang="pt-BR" b="0" i="0" dirty="0">
                <a:effectLst/>
                <a:latin typeface="Verdana" panose="020B0604030504040204" pitchFamily="34" charset="0"/>
              </a:rPr>
              <a:t>jogos, </a:t>
            </a:r>
            <a:r>
              <a:rPr lang="pt-BR" b="0" i="0" dirty="0">
                <a:solidFill>
                  <a:srgbClr val="121416"/>
                </a:solidFill>
                <a:effectLst/>
                <a:latin typeface="Verdana" panose="020B0604030504040204" pitchFamily="34" charset="0"/>
              </a:rPr>
              <a:t>conferência de voz ou vídeo e mídia de streaming.</a:t>
            </a:r>
          </a:p>
          <a:p>
            <a:endParaRPr lang="pt-BR" dirty="0"/>
          </a:p>
        </p:txBody>
      </p:sp>
    </p:spTree>
    <p:extLst>
      <p:ext uri="{BB962C8B-B14F-4D97-AF65-F5344CB8AC3E}">
        <p14:creationId xmlns:p14="http://schemas.microsoft.com/office/powerpoint/2010/main" val="165546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1CB1-063E-BA5C-64F7-D0966D239C78}"/>
              </a:ext>
            </a:extLst>
          </p:cNvPr>
          <p:cNvSpPr>
            <a:spLocks noGrp="1"/>
          </p:cNvSpPr>
          <p:nvPr>
            <p:ph type="title"/>
          </p:nvPr>
        </p:nvSpPr>
        <p:spPr/>
        <p:txBody>
          <a:bodyPr/>
          <a:lstStyle/>
          <a:p>
            <a:r>
              <a:rPr lang="pt-BR" dirty="0"/>
              <a:t>O Protocolo TCP</a:t>
            </a:r>
          </a:p>
        </p:txBody>
      </p:sp>
      <p:sp>
        <p:nvSpPr>
          <p:cNvPr id="3" name="Espaço Reservado para Conteúdo 2">
            <a:extLst>
              <a:ext uri="{FF2B5EF4-FFF2-40B4-BE49-F238E27FC236}">
                <a16:creationId xmlns:a16="http://schemas.microsoft.com/office/drawing/2014/main" id="{C0B93150-9686-A7B2-B0A9-286765844D22}"/>
              </a:ext>
            </a:extLst>
          </p:cNvPr>
          <p:cNvSpPr>
            <a:spLocks noGrp="1"/>
          </p:cNvSpPr>
          <p:nvPr>
            <p:ph idx="1"/>
          </p:nvPr>
        </p:nvSpPr>
        <p:spPr/>
        <p:txBody>
          <a:bodyPr>
            <a:normAutofit/>
          </a:bodyPr>
          <a:lstStyle/>
          <a:p>
            <a:r>
              <a:rPr lang="pt-BR" dirty="0"/>
              <a:t>O TCP é um protocolo da camada de transporte confiável que tem por objetivo garantir que os dados são integralmente transmitidos para os hosts de destino corretos, na sequência pelo qual foram enviados.</a:t>
            </a:r>
          </a:p>
          <a:p>
            <a:endParaRPr lang="pt-BR" dirty="0"/>
          </a:p>
        </p:txBody>
      </p:sp>
    </p:spTree>
    <p:extLst>
      <p:ext uri="{BB962C8B-B14F-4D97-AF65-F5344CB8AC3E}">
        <p14:creationId xmlns:p14="http://schemas.microsoft.com/office/powerpoint/2010/main" val="29510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1CB1-063E-BA5C-64F7-D0966D239C78}"/>
              </a:ext>
            </a:extLst>
          </p:cNvPr>
          <p:cNvSpPr>
            <a:spLocks noGrp="1"/>
          </p:cNvSpPr>
          <p:nvPr>
            <p:ph type="title"/>
          </p:nvPr>
        </p:nvSpPr>
        <p:spPr/>
        <p:txBody>
          <a:bodyPr/>
          <a:lstStyle/>
          <a:p>
            <a:r>
              <a:rPr lang="pt-BR" dirty="0"/>
              <a:t>O Protocolo TCP</a:t>
            </a:r>
          </a:p>
        </p:txBody>
      </p:sp>
      <p:sp>
        <p:nvSpPr>
          <p:cNvPr id="3" name="Espaço Reservado para Conteúdo 2">
            <a:extLst>
              <a:ext uri="{FF2B5EF4-FFF2-40B4-BE49-F238E27FC236}">
                <a16:creationId xmlns:a16="http://schemas.microsoft.com/office/drawing/2014/main" id="{C0B93150-9686-A7B2-B0A9-286765844D22}"/>
              </a:ext>
            </a:extLst>
          </p:cNvPr>
          <p:cNvSpPr>
            <a:spLocks noGrp="1"/>
          </p:cNvSpPr>
          <p:nvPr>
            <p:ph idx="1"/>
          </p:nvPr>
        </p:nvSpPr>
        <p:spPr/>
        <p:txBody>
          <a:bodyPr>
            <a:normAutofit/>
          </a:bodyPr>
          <a:lstStyle/>
          <a:p>
            <a:r>
              <a:rPr lang="pt-BR" dirty="0"/>
              <a:t>O TCP particiona (segmenta) a informação recebida da Camada Aplicação em blocos menores de informação, conhecidos como datagramas, e embute um cabeçalho de identificação que permite ao host destino fazer a recomposição dos dados. Este cabeçalho contém um conjunto de bits (</a:t>
            </a:r>
            <a:r>
              <a:rPr lang="pt-BR" dirty="0" err="1"/>
              <a:t>checksum</a:t>
            </a:r>
            <a:r>
              <a:rPr lang="pt-BR" dirty="0"/>
              <a:t>) que permite a validação dos dados e do próprio cabeçalho.</a:t>
            </a:r>
          </a:p>
        </p:txBody>
      </p:sp>
    </p:spTree>
    <p:extLst>
      <p:ext uri="{BB962C8B-B14F-4D97-AF65-F5344CB8AC3E}">
        <p14:creationId xmlns:p14="http://schemas.microsoft.com/office/powerpoint/2010/main" val="181451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1CB1-063E-BA5C-64F7-D0966D239C78}"/>
              </a:ext>
            </a:extLst>
          </p:cNvPr>
          <p:cNvSpPr>
            <a:spLocks noGrp="1"/>
          </p:cNvSpPr>
          <p:nvPr>
            <p:ph type="title"/>
          </p:nvPr>
        </p:nvSpPr>
        <p:spPr/>
        <p:txBody>
          <a:bodyPr/>
          <a:lstStyle/>
          <a:p>
            <a:r>
              <a:rPr lang="pt-BR" dirty="0"/>
              <a:t>O Protocolo TCP</a:t>
            </a:r>
          </a:p>
        </p:txBody>
      </p:sp>
      <p:sp>
        <p:nvSpPr>
          <p:cNvPr id="3" name="Espaço Reservado para Conteúdo 2">
            <a:extLst>
              <a:ext uri="{FF2B5EF4-FFF2-40B4-BE49-F238E27FC236}">
                <a16:creationId xmlns:a16="http://schemas.microsoft.com/office/drawing/2014/main" id="{C0B93150-9686-A7B2-B0A9-286765844D22}"/>
              </a:ext>
            </a:extLst>
          </p:cNvPr>
          <p:cNvSpPr>
            <a:spLocks noGrp="1"/>
          </p:cNvSpPr>
          <p:nvPr>
            <p:ph idx="1"/>
          </p:nvPr>
        </p:nvSpPr>
        <p:spPr/>
        <p:txBody>
          <a:bodyPr>
            <a:normAutofit/>
          </a:bodyPr>
          <a:lstStyle/>
          <a:p>
            <a:r>
              <a:rPr lang="pt-BR" dirty="0"/>
              <a:t>Esse conjunto de bits permite que o host de destino recupere a informação em caso de erros na transmissão ou, nos casos em que a informação não pode ser recuperada ou o pacote TCP/IP tenha se perdido durante a transmissão. É tarefa do TCP retransmitir o pacote.</a:t>
            </a:r>
          </a:p>
        </p:txBody>
      </p:sp>
    </p:spTree>
    <p:extLst>
      <p:ext uri="{BB962C8B-B14F-4D97-AF65-F5344CB8AC3E}">
        <p14:creationId xmlns:p14="http://schemas.microsoft.com/office/powerpoint/2010/main" val="400883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1CB1-063E-BA5C-64F7-D0966D239C78}"/>
              </a:ext>
            </a:extLst>
          </p:cNvPr>
          <p:cNvSpPr>
            <a:spLocks noGrp="1"/>
          </p:cNvSpPr>
          <p:nvPr>
            <p:ph type="title"/>
          </p:nvPr>
        </p:nvSpPr>
        <p:spPr/>
        <p:txBody>
          <a:bodyPr/>
          <a:lstStyle/>
          <a:p>
            <a:r>
              <a:rPr lang="pt-BR" dirty="0"/>
              <a:t>O Protocolo TCP</a:t>
            </a:r>
          </a:p>
        </p:txBody>
      </p:sp>
      <p:sp>
        <p:nvSpPr>
          <p:cNvPr id="3" name="Espaço Reservado para Conteúdo 2">
            <a:extLst>
              <a:ext uri="{FF2B5EF4-FFF2-40B4-BE49-F238E27FC236}">
                <a16:creationId xmlns:a16="http://schemas.microsoft.com/office/drawing/2014/main" id="{C0B93150-9686-A7B2-B0A9-286765844D22}"/>
              </a:ext>
            </a:extLst>
          </p:cNvPr>
          <p:cNvSpPr>
            <a:spLocks noGrp="1"/>
          </p:cNvSpPr>
          <p:nvPr>
            <p:ph idx="1"/>
          </p:nvPr>
        </p:nvSpPr>
        <p:spPr/>
        <p:txBody>
          <a:bodyPr>
            <a:normAutofit/>
          </a:bodyPr>
          <a:lstStyle/>
          <a:p>
            <a:r>
              <a:rPr lang="pt-BR" dirty="0"/>
              <a:t>Para que o host de origem tenha a garantia que o pacote chegou sem erros, o host destino informa o status da transmissão através do envio de uma mensagem de </a:t>
            </a:r>
            <a:r>
              <a:rPr lang="pt-BR" dirty="0" err="1"/>
              <a:t>acknowledgement</a:t>
            </a:r>
            <a:r>
              <a:rPr lang="pt-BR" dirty="0"/>
              <a:t>. </a:t>
            </a:r>
            <a:r>
              <a:rPr lang="pt-BR" b="0" i="0" dirty="0">
                <a:solidFill>
                  <a:srgbClr val="000000"/>
                </a:solidFill>
                <a:effectLst/>
                <a:latin typeface="Helvetica" panose="020B0604020202020204" pitchFamily="34" charset="0"/>
              </a:rPr>
              <a:t>Para que seja possível identificar a que serviço um determinado datagrama pertence, o TCP utiliza o conceito de portas. A cada porta está associado um serviço. Após determinada a porta, toda a comunicação com a aplicação é realizada e endereçada através dela.</a:t>
            </a:r>
            <a:endParaRPr lang="pt-BR" dirty="0"/>
          </a:p>
          <a:p>
            <a:endParaRPr lang="pt-BR" dirty="0"/>
          </a:p>
        </p:txBody>
      </p:sp>
    </p:spTree>
    <p:extLst>
      <p:ext uri="{BB962C8B-B14F-4D97-AF65-F5344CB8AC3E}">
        <p14:creationId xmlns:p14="http://schemas.microsoft.com/office/powerpoint/2010/main" val="103517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1CB1-063E-BA5C-64F7-D0966D239C78}"/>
              </a:ext>
            </a:extLst>
          </p:cNvPr>
          <p:cNvSpPr>
            <a:spLocks noGrp="1"/>
          </p:cNvSpPr>
          <p:nvPr>
            <p:ph type="title"/>
          </p:nvPr>
        </p:nvSpPr>
        <p:spPr/>
        <p:txBody>
          <a:bodyPr/>
          <a:lstStyle/>
          <a:p>
            <a:r>
              <a:rPr lang="pt-BR" dirty="0"/>
              <a:t>CARACTERÍSTICAS DO TCP</a:t>
            </a:r>
          </a:p>
        </p:txBody>
      </p:sp>
      <p:sp>
        <p:nvSpPr>
          <p:cNvPr id="3" name="Espaço Reservado para Conteúdo 2">
            <a:extLst>
              <a:ext uri="{FF2B5EF4-FFF2-40B4-BE49-F238E27FC236}">
                <a16:creationId xmlns:a16="http://schemas.microsoft.com/office/drawing/2014/main" id="{C0B93150-9686-A7B2-B0A9-286765844D22}"/>
              </a:ext>
            </a:extLst>
          </p:cNvPr>
          <p:cNvSpPr>
            <a:spLocks noGrp="1"/>
          </p:cNvSpPr>
          <p:nvPr>
            <p:ph idx="1"/>
          </p:nvPr>
        </p:nvSpPr>
        <p:spPr/>
        <p:txBody>
          <a:bodyPr>
            <a:normAutofit/>
          </a:bodyPr>
          <a:lstStyle/>
          <a:p>
            <a:pPr marL="457200" indent="-457200">
              <a:buFont typeface="Wingdings" panose="05000000000000000000" pitchFamily="2" charset="2"/>
              <a:buChar char="Ø"/>
            </a:pPr>
            <a:r>
              <a:rPr lang="pt-BR" b="1" dirty="0"/>
              <a:t>Transferência de dados: </a:t>
            </a:r>
            <a:r>
              <a:rPr lang="pt-BR" dirty="0"/>
              <a:t>Padrão full-duplex entre 2 pontos, ou seja, ambos os pontos conectados podem transmitir e receber simultaneamente.</a:t>
            </a:r>
          </a:p>
          <a:p>
            <a:pPr marL="457200" indent="-457200">
              <a:buFont typeface="Wingdings" panose="05000000000000000000" pitchFamily="2" charset="2"/>
              <a:buChar char="Ø"/>
            </a:pPr>
            <a:r>
              <a:rPr lang="pt-BR" b="1" dirty="0"/>
              <a:t>Transferência de dados com diferentes prioridades: </a:t>
            </a:r>
            <a:r>
              <a:rPr lang="pt-BR" dirty="0"/>
              <a:t>Interpreta as sinalizações de prioridades e organiza o encaminhamento dos datagramas segundo ela.</a:t>
            </a:r>
          </a:p>
        </p:txBody>
      </p:sp>
    </p:spTree>
    <p:extLst>
      <p:ext uri="{BB962C8B-B14F-4D97-AF65-F5344CB8AC3E}">
        <p14:creationId xmlns:p14="http://schemas.microsoft.com/office/powerpoint/2010/main" val="211039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189F7-EFD5-D2DB-158F-A5DAF7345ED9}"/>
              </a:ext>
            </a:extLst>
          </p:cNvPr>
          <p:cNvSpPr>
            <a:spLocks noGrp="1"/>
          </p:cNvSpPr>
          <p:nvPr>
            <p:ph type="title"/>
          </p:nvPr>
        </p:nvSpPr>
        <p:spPr/>
        <p:txBody>
          <a:bodyPr/>
          <a:lstStyle/>
          <a:p>
            <a:r>
              <a:rPr lang="pt-BR" dirty="0"/>
              <a:t>CARACTERÍSTICAS DO TCP</a:t>
            </a:r>
          </a:p>
        </p:txBody>
      </p:sp>
      <p:sp>
        <p:nvSpPr>
          <p:cNvPr id="3" name="Espaço Reservado para Conteúdo 2">
            <a:extLst>
              <a:ext uri="{FF2B5EF4-FFF2-40B4-BE49-F238E27FC236}">
                <a16:creationId xmlns:a16="http://schemas.microsoft.com/office/drawing/2014/main" id="{453430C6-19CB-7A78-1CE3-23E4D3561EF4}"/>
              </a:ext>
            </a:extLst>
          </p:cNvPr>
          <p:cNvSpPr>
            <a:spLocks noGrp="1"/>
          </p:cNvSpPr>
          <p:nvPr>
            <p:ph idx="1"/>
          </p:nvPr>
        </p:nvSpPr>
        <p:spPr/>
        <p:txBody>
          <a:bodyPr/>
          <a:lstStyle/>
          <a:p>
            <a:pPr marL="457200" indent="-457200">
              <a:buFont typeface="Wingdings" panose="05000000000000000000" pitchFamily="2" charset="2"/>
              <a:buChar char="Ø"/>
            </a:pPr>
            <a:r>
              <a:rPr lang="pt-BR" b="1" dirty="0"/>
              <a:t>Estabelecimento e libertação de conexões: </a:t>
            </a:r>
            <a:r>
              <a:rPr lang="pt-BR" dirty="0"/>
              <a:t>Solicita e aceita o início e o término das transmissões entre hosts.</a:t>
            </a:r>
          </a:p>
          <a:p>
            <a:pPr marL="457200" indent="-457200">
              <a:buFont typeface="Wingdings" panose="05000000000000000000" pitchFamily="2" charset="2"/>
              <a:buChar char="Ø"/>
            </a:pPr>
            <a:r>
              <a:rPr lang="pt-BR" b="1" dirty="0"/>
              <a:t>Sequenciação: </a:t>
            </a:r>
            <a:r>
              <a:rPr lang="pt-BR" dirty="0"/>
              <a:t>Ordenação dos pacotes recebidos.</a:t>
            </a:r>
          </a:p>
          <a:p>
            <a:pPr marL="457200" indent="-457200">
              <a:buFont typeface="Wingdings" panose="05000000000000000000" pitchFamily="2" charset="2"/>
              <a:buChar char="Ø"/>
            </a:pPr>
            <a:endParaRPr lang="pt-BR" dirty="0"/>
          </a:p>
        </p:txBody>
      </p:sp>
    </p:spTree>
    <p:extLst>
      <p:ext uri="{BB962C8B-B14F-4D97-AF65-F5344CB8AC3E}">
        <p14:creationId xmlns:p14="http://schemas.microsoft.com/office/powerpoint/2010/main" val="302363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0EAE3-EA2E-2F84-373E-331519167C94}"/>
              </a:ext>
            </a:extLst>
          </p:cNvPr>
          <p:cNvSpPr>
            <a:spLocks noGrp="1"/>
          </p:cNvSpPr>
          <p:nvPr>
            <p:ph type="title"/>
          </p:nvPr>
        </p:nvSpPr>
        <p:spPr/>
        <p:txBody>
          <a:bodyPr/>
          <a:lstStyle/>
          <a:p>
            <a:r>
              <a:rPr lang="pt-BR" dirty="0"/>
              <a:t>CARACTERÍSTICAS DO TCP</a:t>
            </a:r>
          </a:p>
        </p:txBody>
      </p:sp>
      <p:sp>
        <p:nvSpPr>
          <p:cNvPr id="3" name="Espaço Reservado para Conteúdo 2">
            <a:extLst>
              <a:ext uri="{FF2B5EF4-FFF2-40B4-BE49-F238E27FC236}">
                <a16:creationId xmlns:a16="http://schemas.microsoft.com/office/drawing/2014/main" id="{B541F806-6804-2FBA-6E50-0AB527CAD30F}"/>
              </a:ext>
            </a:extLst>
          </p:cNvPr>
          <p:cNvSpPr>
            <a:spLocks noGrp="1"/>
          </p:cNvSpPr>
          <p:nvPr>
            <p:ph idx="1"/>
          </p:nvPr>
        </p:nvSpPr>
        <p:spPr/>
        <p:txBody>
          <a:bodyPr>
            <a:normAutofit/>
          </a:bodyPr>
          <a:lstStyle/>
          <a:p>
            <a:pPr marL="457200" indent="-457200">
              <a:buFont typeface="Wingdings" panose="05000000000000000000" pitchFamily="2" charset="2"/>
              <a:buChar char="Ø"/>
            </a:pPr>
            <a:r>
              <a:rPr lang="pt-BR" b="1" dirty="0"/>
              <a:t>Segmentação e </a:t>
            </a:r>
            <a:r>
              <a:rPr lang="pt-BR" b="1" dirty="0" err="1"/>
              <a:t>reassemblagem</a:t>
            </a:r>
            <a:r>
              <a:rPr lang="pt-BR" b="1" dirty="0"/>
              <a:t>: </a:t>
            </a:r>
            <a:r>
              <a:rPr lang="pt-BR" dirty="0"/>
              <a:t>Divide uma informação maior em pacotes menores para transmissão. Dessa forma, identificando-os afim de serem reagrupados adequadamente em seu recebimento.</a:t>
            </a:r>
            <a:endParaRPr lang="pt-BR" b="1" dirty="0"/>
          </a:p>
          <a:p>
            <a:pPr marL="457200" indent="-457200">
              <a:buFont typeface="Wingdings" panose="05000000000000000000" pitchFamily="2" charset="2"/>
              <a:buChar char="Ø"/>
            </a:pPr>
            <a:r>
              <a:rPr lang="pt-BR" b="1" dirty="0"/>
              <a:t>Controle de fluxo: </a:t>
            </a:r>
            <a:r>
              <a:rPr lang="pt-BR" dirty="0"/>
              <a:t>Analista as condições da transmissão (velocidade, meio físico, tráfego, etc.) e adapta os datagramas para essa transmissão.</a:t>
            </a:r>
          </a:p>
        </p:txBody>
      </p:sp>
    </p:spTree>
    <p:extLst>
      <p:ext uri="{BB962C8B-B14F-4D97-AF65-F5344CB8AC3E}">
        <p14:creationId xmlns:p14="http://schemas.microsoft.com/office/powerpoint/2010/main" val="46444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6AA68-93A8-9161-CB21-22F8F150EC78}"/>
              </a:ext>
            </a:extLst>
          </p:cNvPr>
          <p:cNvSpPr>
            <a:spLocks noGrp="1"/>
          </p:cNvSpPr>
          <p:nvPr>
            <p:ph type="title"/>
          </p:nvPr>
        </p:nvSpPr>
        <p:spPr/>
        <p:txBody>
          <a:bodyPr/>
          <a:lstStyle/>
          <a:p>
            <a:r>
              <a:rPr lang="pt-BR" dirty="0"/>
              <a:t>PROTOCOLO TCP/IP</a:t>
            </a:r>
          </a:p>
        </p:txBody>
      </p:sp>
      <p:sp>
        <p:nvSpPr>
          <p:cNvPr id="3" name="Espaço Reservado para Conteúdo 2">
            <a:extLst>
              <a:ext uri="{FF2B5EF4-FFF2-40B4-BE49-F238E27FC236}">
                <a16:creationId xmlns:a16="http://schemas.microsoft.com/office/drawing/2014/main" id="{98BA96C2-54ED-52E7-4AAF-518DB13866A2}"/>
              </a:ext>
            </a:extLst>
          </p:cNvPr>
          <p:cNvSpPr>
            <a:spLocks noGrp="1"/>
          </p:cNvSpPr>
          <p:nvPr>
            <p:ph idx="1"/>
          </p:nvPr>
        </p:nvSpPr>
        <p:spPr/>
        <p:txBody>
          <a:bodyPr/>
          <a:lstStyle/>
          <a:p>
            <a:r>
              <a:rPr lang="pt-BR" dirty="0"/>
              <a:t>TCP significa </a:t>
            </a:r>
            <a:r>
              <a:rPr lang="pt-BR" dirty="0" err="1"/>
              <a:t>Transmission</a:t>
            </a:r>
            <a:r>
              <a:rPr lang="pt-BR" dirty="0"/>
              <a:t> </a:t>
            </a:r>
            <a:r>
              <a:rPr lang="pt-BR" dirty="0" err="1"/>
              <a:t>Control</a:t>
            </a:r>
            <a:r>
              <a:rPr lang="pt-BR" dirty="0"/>
              <a:t> </a:t>
            </a:r>
            <a:r>
              <a:rPr lang="pt-BR" dirty="0" err="1"/>
              <a:t>Protocol</a:t>
            </a:r>
            <a:r>
              <a:rPr lang="pt-BR" dirty="0"/>
              <a:t> (Protocolo de Controle de Transmissão) e o IP, Internet </a:t>
            </a:r>
            <a:r>
              <a:rPr lang="pt-BR" dirty="0" err="1"/>
              <a:t>Protocol</a:t>
            </a:r>
            <a:r>
              <a:rPr lang="pt-BR" dirty="0"/>
              <a:t> (Protocolo de Internet).</a:t>
            </a:r>
            <a:r>
              <a:rPr lang="pt-BR" b="0" i="0" dirty="0">
                <a:solidFill>
                  <a:srgbClr val="262626"/>
                </a:solidFill>
                <a:effectLst/>
              </a:rPr>
              <a:t> </a:t>
            </a:r>
            <a:r>
              <a:rPr lang="pt-BR" dirty="0">
                <a:solidFill>
                  <a:srgbClr val="262626"/>
                </a:solidFill>
              </a:rPr>
              <a:t>P</a:t>
            </a:r>
            <a:r>
              <a:rPr lang="pt-BR" b="0" i="0" dirty="0">
                <a:solidFill>
                  <a:srgbClr val="262626"/>
                </a:solidFill>
                <a:effectLst/>
              </a:rPr>
              <a:t>rotocolo é uma espécie de linguagem utilizada para que dois computadores consigam se comunicar. Por mais que duas máquinas estejam conectadas à mesma rede, se não “falarem” a mesma língua, não há como estabelecer uma comunicação. Então, o TCP/IP é uma espécie de idioma que permite às aplicações conversarem entre si.</a:t>
            </a:r>
            <a:endParaRPr lang="pt-BR" dirty="0"/>
          </a:p>
        </p:txBody>
      </p:sp>
    </p:spTree>
    <p:extLst>
      <p:ext uri="{BB962C8B-B14F-4D97-AF65-F5344CB8AC3E}">
        <p14:creationId xmlns:p14="http://schemas.microsoft.com/office/powerpoint/2010/main" val="189772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C4CE3-83F4-EE2E-CFC9-96F69D3E07A5}"/>
              </a:ext>
            </a:extLst>
          </p:cNvPr>
          <p:cNvSpPr>
            <a:spLocks noGrp="1"/>
          </p:cNvSpPr>
          <p:nvPr>
            <p:ph type="title"/>
          </p:nvPr>
        </p:nvSpPr>
        <p:spPr/>
        <p:txBody>
          <a:bodyPr/>
          <a:lstStyle/>
          <a:p>
            <a:r>
              <a:rPr lang="pt-BR" dirty="0"/>
              <a:t>PORTAS</a:t>
            </a:r>
          </a:p>
        </p:txBody>
      </p:sp>
      <p:sp>
        <p:nvSpPr>
          <p:cNvPr id="3" name="Espaço Reservado para Conteúdo 2">
            <a:extLst>
              <a:ext uri="{FF2B5EF4-FFF2-40B4-BE49-F238E27FC236}">
                <a16:creationId xmlns:a16="http://schemas.microsoft.com/office/drawing/2014/main" id="{234A2B91-1137-31C4-E807-68457F02CDB5}"/>
              </a:ext>
            </a:extLst>
          </p:cNvPr>
          <p:cNvSpPr>
            <a:spLocks noGrp="1"/>
          </p:cNvSpPr>
          <p:nvPr>
            <p:ph idx="1"/>
          </p:nvPr>
        </p:nvSpPr>
        <p:spPr/>
        <p:txBody>
          <a:bodyPr>
            <a:normAutofit/>
          </a:bodyPr>
          <a:lstStyle/>
          <a:p>
            <a:r>
              <a:rPr lang="pt-BR" dirty="0"/>
              <a:t>Essa camada utiliza portas lógicas para garantir que a aplicação (software) que iniciou a conversação encontrará no seu destino a aplicação desejada. Essas portas lógicas são canais virtuais aleatórios, geralmente definidos pelo Sistema Operacional, que se abrem conforme o tipo de aplicação executando, como por exemplo, o HTTP utiliza a porta 80, o FTP a porta 21, etc.</a:t>
            </a:r>
          </a:p>
          <a:p>
            <a:endParaRPr lang="pt-BR" dirty="0"/>
          </a:p>
        </p:txBody>
      </p:sp>
    </p:spTree>
    <p:extLst>
      <p:ext uri="{BB962C8B-B14F-4D97-AF65-F5344CB8AC3E}">
        <p14:creationId xmlns:p14="http://schemas.microsoft.com/office/powerpoint/2010/main" val="3398363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C4CE3-83F4-EE2E-CFC9-96F69D3E07A5}"/>
              </a:ext>
            </a:extLst>
          </p:cNvPr>
          <p:cNvSpPr>
            <a:spLocks noGrp="1"/>
          </p:cNvSpPr>
          <p:nvPr>
            <p:ph type="title"/>
          </p:nvPr>
        </p:nvSpPr>
        <p:spPr/>
        <p:txBody>
          <a:bodyPr/>
          <a:lstStyle/>
          <a:p>
            <a:r>
              <a:rPr lang="pt-BR" dirty="0"/>
              <a:t>PORTAS</a:t>
            </a:r>
          </a:p>
        </p:txBody>
      </p:sp>
      <p:sp>
        <p:nvSpPr>
          <p:cNvPr id="3" name="Espaço Reservado para Conteúdo 2">
            <a:extLst>
              <a:ext uri="{FF2B5EF4-FFF2-40B4-BE49-F238E27FC236}">
                <a16:creationId xmlns:a16="http://schemas.microsoft.com/office/drawing/2014/main" id="{234A2B91-1137-31C4-E807-68457F02CDB5}"/>
              </a:ext>
            </a:extLst>
          </p:cNvPr>
          <p:cNvSpPr>
            <a:spLocks noGrp="1"/>
          </p:cNvSpPr>
          <p:nvPr>
            <p:ph idx="1"/>
          </p:nvPr>
        </p:nvSpPr>
        <p:spPr/>
        <p:txBody>
          <a:bodyPr>
            <a:normAutofit/>
          </a:bodyPr>
          <a:lstStyle/>
          <a:p>
            <a:r>
              <a:rPr lang="pt-BR" dirty="0"/>
              <a:t>Esse canal virtual garante que uma aplicação que iniciou uma chamada pela porta 80, como por exemplo, o uso de um navegador para abrir uma página HTTP no computador A, encontre, no destino, o servidor web que fornecerá a página HTTP solicitada também por uma porta 80. Assim se evita que a informação seja direcionada erroneamente para outra aplicação, como por exemplo, um servidor FTP (porta 21).</a:t>
            </a:r>
          </a:p>
        </p:txBody>
      </p:sp>
    </p:spTree>
    <p:extLst>
      <p:ext uri="{BB962C8B-B14F-4D97-AF65-F5344CB8AC3E}">
        <p14:creationId xmlns:p14="http://schemas.microsoft.com/office/powerpoint/2010/main" val="161928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B9778-639A-4B3A-469F-72CF6EC73EBE}"/>
              </a:ext>
            </a:extLst>
          </p:cNvPr>
          <p:cNvSpPr>
            <a:spLocks noGrp="1"/>
          </p:cNvSpPr>
          <p:nvPr>
            <p:ph type="title"/>
          </p:nvPr>
        </p:nvSpPr>
        <p:spPr/>
        <p:txBody>
          <a:bodyPr/>
          <a:lstStyle/>
          <a:p>
            <a:r>
              <a:rPr lang="pt-BR" dirty="0"/>
              <a:t>APLICAÇÃO </a:t>
            </a:r>
          </a:p>
        </p:txBody>
      </p:sp>
      <p:sp>
        <p:nvSpPr>
          <p:cNvPr id="3" name="Espaço Reservado para Conteúdo 2">
            <a:extLst>
              <a:ext uri="{FF2B5EF4-FFF2-40B4-BE49-F238E27FC236}">
                <a16:creationId xmlns:a16="http://schemas.microsoft.com/office/drawing/2014/main" id="{B935DDAD-F46B-C6A0-B124-1DA1A170B037}"/>
              </a:ext>
            </a:extLst>
          </p:cNvPr>
          <p:cNvSpPr>
            <a:spLocks noGrp="1"/>
          </p:cNvSpPr>
          <p:nvPr>
            <p:ph idx="1"/>
          </p:nvPr>
        </p:nvSpPr>
        <p:spPr/>
        <p:txBody>
          <a:bodyPr>
            <a:normAutofit/>
          </a:bodyPr>
          <a:lstStyle/>
          <a:p>
            <a:r>
              <a:rPr lang="pt-BR" b="0" i="0" dirty="0">
                <a:solidFill>
                  <a:srgbClr val="2A2A2A"/>
                </a:solidFill>
                <a:effectLst/>
                <a:latin typeface="Galano"/>
              </a:rPr>
              <a:t>Esta camada é composta por um grupo de aplicativos que requerem comunicação de rede. É com essa camada que o usuário normalmente interage, como e-mail e mensagens.</a:t>
            </a:r>
          </a:p>
          <a:p>
            <a:r>
              <a:rPr lang="pt-BR" b="0" i="0" dirty="0">
                <a:solidFill>
                  <a:srgbClr val="000000"/>
                </a:solidFill>
                <a:effectLst/>
                <a:latin typeface="Helvetica" panose="020B0604020202020204" pitchFamily="34" charset="0"/>
              </a:rPr>
              <a:t>Aqui encontra-se todos os protocolos de serviço que efetuam a comunicação direta com o software para identificar o tipo de requisição que está sendo realizada.</a:t>
            </a:r>
            <a:r>
              <a:rPr lang="pt-BR" b="0" i="0" dirty="0">
                <a:solidFill>
                  <a:srgbClr val="2A2A2A"/>
                </a:solidFill>
                <a:effectLst/>
                <a:latin typeface="Galano"/>
              </a:rPr>
              <a:t> </a:t>
            </a:r>
          </a:p>
        </p:txBody>
      </p:sp>
    </p:spTree>
    <p:extLst>
      <p:ext uri="{BB962C8B-B14F-4D97-AF65-F5344CB8AC3E}">
        <p14:creationId xmlns:p14="http://schemas.microsoft.com/office/powerpoint/2010/main" val="2678059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B9778-639A-4B3A-469F-72CF6EC73EBE}"/>
              </a:ext>
            </a:extLst>
          </p:cNvPr>
          <p:cNvSpPr>
            <a:spLocks noGrp="1"/>
          </p:cNvSpPr>
          <p:nvPr>
            <p:ph type="title"/>
          </p:nvPr>
        </p:nvSpPr>
        <p:spPr/>
        <p:txBody>
          <a:bodyPr/>
          <a:lstStyle/>
          <a:p>
            <a:r>
              <a:rPr lang="pt-BR" dirty="0"/>
              <a:t>APLICAÇÃO </a:t>
            </a:r>
          </a:p>
        </p:txBody>
      </p:sp>
      <p:sp>
        <p:nvSpPr>
          <p:cNvPr id="3" name="Espaço Reservado para Conteúdo 2">
            <a:extLst>
              <a:ext uri="{FF2B5EF4-FFF2-40B4-BE49-F238E27FC236}">
                <a16:creationId xmlns:a16="http://schemas.microsoft.com/office/drawing/2014/main" id="{B935DDAD-F46B-C6A0-B124-1DA1A170B037}"/>
              </a:ext>
            </a:extLst>
          </p:cNvPr>
          <p:cNvSpPr>
            <a:spLocks noGrp="1"/>
          </p:cNvSpPr>
          <p:nvPr>
            <p:ph idx="1"/>
          </p:nvPr>
        </p:nvSpPr>
        <p:spPr/>
        <p:txBody>
          <a:bodyPr>
            <a:normAutofit/>
          </a:bodyPr>
          <a:lstStyle/>
          <a:p>
            <a:r>
              <a:rPr lang="pt-BR" b="0" i="0" dirty="0">
                <a:solidFill>
                  <a:srgbClr val="2A2A2A"/>
                </a:solidFill>
                <a:effectLst/>
                <a:latin typeface="Galano"/>
              </a:rPr>
              <a:t>Assim, encontramos o HTTP que permite a navegação na web, o DNS que realiza a conversão da </a:t>
            </a:r>
            <a:r>
              <a:rPr lang="pt-BR" b="0" i="0" dirty="0" err="1">
                <a:solidFill>
                  <a:srgbClr val="2A2A2A"/>
                </a:solidFill>
                <a:effectLst/>
                <a:latin typeface="Galano"/>
              </a:rPr>
              <a:t>url</a:t>
            </a:r>
            <a:r>
              <a:rPr lang="pt-BR" b="0" i="0" dirty="0">
                <a:solidFill>
                  <a:srgbClr val="2A2A2A"/>
                </a:solidFill>
                <a:effectLst/>
                <a:latin typeface="Galano"/>
              </a:rPr>
              <a:t> do navegador em um número único (IP) utilizado para identificar a localização na rede do meio que quer conectar, o SMTP utilizado no envio de e-mails, o SSH que permite uma conexão remota de maneira segura e muitos outros.</a:t>
            </a:r>
          </a:p>
        </p:txBody>
      </p:sp>
    </p:spTree>
    <p:extLst>
      <p:ext uri="{BB962C8B-B14F-4D97-AF65-F5344CB8AC3E}">
        <p14:creationId xmlns:p14="http://schemas.microsoft.com/office/powerpoint/2010/main" val="1629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B9778-639A-4B3A-469F-72CF6EC73EBE}"/>
              </a:ext>
            </a:extLst>
          </p:cNvPr>
          <p:cNvSpPr>
            <a:spLocks noGrp="1"/>
          </p:cNvSpPr>
          <p:nvPr>
            <p:ph type="title"/>
          </p:nvPr>
        </p:nvSpPr>
        <p:spPr/>
        <p:txBody>
          <a:bodyPr/>
          <a:lstStyle/>
          <a:p>
            <a:r>
              <a:rPr lang="pt-BR" dirty="0"/>
              <a:t>APLICAÇÃO </a:t>
            </a:r>
          </a:p>
        </p:txBody>
      </p:sp>
      <p:sp>
        <p:nvSpPr>
          <p:cNvPr id="3" name="Espaço Reservado para Conteúdo 2">
            <a:extLst>
              <a:ext uri="{FF2B5EF4-FFF2-40B4-BE49-F238E27FC236}">
                <a16:creationId xmlns:a16="http://schemas.microsoft.com/office/drawing/2014/main" id="{B935DDAD-F46B-C6A0-B124-1DA1A170B037}"/>
              </a:ext>
            </a:extLst>
          </p:cNvPr>
          <p:cNvSpPr>
            <a:spLocks noGrp="1"/>
          </p:cNvSpPr>
          <p:nvPr>
            <p:ph idx="1"/>
          </p:nvPr>
        </p:nvSpPr>
        <p:spPr/>
        <p:txBody>
          <a:bodyPr>
            <a:normAutofit/>
          </a:bodyPr>
          <a:lstStyle/>
          <a:p>
            <a:r>
              <a:rPr lang="pt-BR" b="0" i="0" dirty="0">
                <a:solidFill>
                  <a:srgbClr val="2A2A2A"/>
                </a:solidFill>
                <a:effectLst/>
                <a:latin typeface="Galano"/>
              </a:rPr>
              <a:t>Após a comunicação entre software e a camada de Aplicação, a informação é codificada dentro do padrão do protocolo e repassada para as camadas inferiores.</a:t>
            </a:r>
          </a:p>
        </p:txBody>
      </p:sp>
    </p:spTree>
    <p:extLst>
      <p:ext uri="{BB962C8B-B14F-4D97-AF65-F5344CB8AC3E}">
        <p14:creationId xmlns:p14="http://schemas.microsoft.com/office/powerpoint/2010/main" val="388884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6AA68-93A8-9161-CB21-22F8F150EC78}"/>
              </a:ext>
            </a:extLst>
          </p:cNvPr>
          <p:cNvSpPr>
            <a:spLocks noGrp="1"/>
          </p:cNvSpPr>
          <p:nvPr>
            <p:ph type="title"/>
          </p:nvPr>
        </p:nvSpPr>
        <p:spPr/>
        <p:txBody>
          <a:bodyPr/>
          <a:lstStyle/>
          <a:p>
            <a:r>
              <a:rPr lang="pt-BR" dirty="0"/>
              <a:t>PROTOCOLO TCP/IP</a:t>
            </a:r>
          </a:p>
        </p:txBody>
      </p:sp>
      <p:sp>
        <p:nvSpPr>
          <p:cNvPr id="3" name="Espaço Reservado para Conteúdo 2">
            <a:extLst>
              <a:ext uri="{FF2B5EF4-FFF2-40B4-BE49-F238E27FC236}">
                <a16:creationId xmlns:a16="http://schemas.microsoft.com/office/drawing/2014/main" id="{98BA96C2-54ED-52E7-4AAF-518DB13866A2}"/>
              </a:ext>
            </a:extLst>
          </p:cNvPr>
          <p:cNvSpPr>
            <a:spLocks noGrp="1"/>
          </p:cNvSpPr>
          <p:nvPr>
            <p:ph idx="1"/>
          </p:nvPr>
        </p:nvSpPr>
        <p:spPr/>
        <p:txBody>
          <a:bodyPr/>
          <a:lstStyle/>
          <a:p>
            <a:r>
              <a:rPr lang="pt-BR" b="0" i="0" dirty="0">
                <a:solidFill>
                  <a:srgbClr val="2A2A2A"/>
                </a:solidFill>
                <a:effectLst/>
              </a:rPr>
              <a:t>O IP é o “CPF” dos computadores, ele é um rótulo composto por números atribuídos a um dispositivo conectado à rede. Cada dispositivo possui um endereço IP que o identifica, permitindo que ele se comunique e troque dados com outros dispositivos conectados.</a:t>
            </a:r>
          </a:p>
        </p:txBody>
      </p:sp>
    </p:spTree>
    <p:extLst>
      <p:ext uri="{BB962C8B-B14F-4D97-AF65-F5344CB8AC3E}">
        <p14:creationId xmlns:p14="http://schemas.microsoft.com/office/powerpoint/2010/main" val="408905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6AA68-93A8-9161-CB21-22F8F150EC78}"/>
              </a:ext>
            </a:extLst>
          </p:cNvPr>
          <p:cNvSpPr>
            <a:spLocks noGrp="1"/>
          </p:cNvSpPr>
          <p:nvPr>
            <p:ph type="title"/>
          </p:nvPr>
        </p:nvSpPr>
        <p:spPr/>
        <p:txBody>
          <a:bodyPr/>
          <a:lstStyle/>
          <a:p>
            <a:r>
              <a:rPr lang="pt-BR" dirty="0"/>
              <a:t>PROTOCOLO TCP/IP</a:t>
            </a:r>
          </a:p>
        </p:txBody>
      </p:sp>
      <p:sp>
        <p:nvSpPr>
          <p:cNvPr id="3" name="Espaço Reservado para Conteúdo 2">
            <a:extLst>
              <a:ext uri="{FF2B5EF4-FFF2-40B4-BE49-F238E27FC236}">
                <a16:creationId xmlns:a16="http://schemas.microsoft.com/office/drawing/2014/main" id="{98BA96C2-54ED-52E7-4AAF-518DB13866A2}"/>
              </a:ext>
            </a:extLst>
          </p:cNvPr>
          <p:cNvSpPr>
            <a:spLocks noGrp="1"/>
          </p:cNvSpPr>
          <p:nvPr>
            <p:ph idx="1"/>
          </p:nvPr>
        </p:nvSpPr>
        <p:spPr/>
        <p:txBody>
          <a:bodyPr>
            <a:normAutofit/>
          </a:bodyPr>
          <a:lstStyle/>
          <a:p>
            <a:r>
              <a:rPr lang="pt-BR" b="0" i="0" dirty="0">
                <a:solidFill>
                  <a:srgbClr val="2A2A2A"/>
                </a:solidFill>
                <a:effectLst/>
              </a:rPr>
              <a:t>Já o </a:t>
            </a:r>
            <a:r>
              <a:rPr lang="pt-BR" i="0" dirty="0">
                <a:solidFill>
                  <a:srgbClr val="2A2A2A"/>
                </a:solidFill>
                <a:effectLst/>
              </a:rPr>
              <a:t>TCP</a:t>
            </a:r>
            <a:r>
              <a:rPr lang="pt-BR" b="0" i="0" dirty="0">
                <a:solidFill>
                  <a:srgbClr val="2A2A2A"/>
                </a:solidFill>
                <a:effectLst/>
              </a:rPr>
              <a:t> é responsável pela entrega de dados assim que o endereço IP for encontrado. Antes de transmitir os dados, o TCP estabelece uma conexão entre uma origem e um destino, que permanece ativa até o início da comunicação. Em seguida, ele divide grandes quantidades de dados em pacotes menores. Basicamente, o TCP é um padrão de comunicação que permite que programas, aplicativos e dispositivos de computação troquem mensagens em uma rede. </a:t>
            </a:r>
          </a:p>
        </p:txBody>
      </p:sp>
    </p:spTree>
    <p:extLst>
      <p:ext uri="{BB962C8B-B14F-4D97-AF65-F5344CB8AC3E}">
        <p14:creationId xmlns:p14="http://schemas.microsoft.com/office/powerpoint/2010/main" val="390500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205D0-C9F0-217F-7400-EDEBC90825D3}"/>
              </a:ext>
            </a:extLst>
          </p:cNvPr>
          <p:cNvSpPr>
            <a:spLocks noGrp="1"/>
          </p:cNvSpPr>
          <p:nvPr>
            <p:ph type="title"/>
          </p:nvPr>
        </p:nvSpPr>
        <p:spPr/>
        <p:txBody>
          <a:bodyPr/>
          <a:lstStyle/>
          <a:p>
            <a:r>
              <a:rPr lang="pt-BR" b="1" i="0" dirty="0">
                <a:solidFill>
                  <a:srgbClr val="262626"/>
                </a:solidFill>
                <a:effectLst/>
              </a:rPr>
              <a:t>PILHA DE PROTOCOLOS</a:t>
            </a:r>
            <a:endParaRPr lang="pt-BR" dirty="0"/>
          </a:p>
        </p:txBody>
      </p:sp>
      <p:sp>
        <p:nvSpPr>
          <p:cNvPr id="3" name="Espaço Reservado para Conteúdo 2">
            <a:extLst>
              <a:ext uri="{FF2B5EF4-FFF2-40B4-BE49-F238E27FC236}">
                <a16:creationId xmlns:a16="http://schemas.microsoft.com/office/drawing/2014/main" id="{FEDA1745-39E2-8AED-0093-115595E7AF08}"/>
              </a:ext>
            </a:extLst>
          </p:cNvPr>
          <p:cNvSpPr>
            <a:spLocks noGrp="1"/>
          </p:cNvSpPr>
          <p:nvPr>
            <p:ph idx="1"/>
          </p:nvPr>
        </p:nvSpPr>
        <p:spPr/>
        <p:txBody>
          <a:bodyPr/>
          <a:lstStyle/>
          <a:p>
            <a:r>
              <a:rPr lang="pt-BR" b="0" i="0" dirty="0">
                <a:solidFill>
                  <a:srgbClr val="262626"/>
                </a:solidFill>
                <a:effectLst/>
                <a:latin typeface="Source Sans Pro" panose="020B0503030403020204" pitchFamily="34" charset="0"/>
              </a:rPr>
              <a:t>Na realidade, o TCP/IP é um conjunto de protocolos. Esse grupo é dividido em quatro camadas: aplicação, transporte, rede e interface. Cada uma delas é responsável pela execução de tarefas distintas. Essa divisão em camadas é uma forma de garantir a integridade dos dados que trafegam pela rede.</a:t>
            </a:r>
            <a:endParaRPr lang="pt-BR" dirty="0"/>
          </a:p>
        </p:txBody>
      </p:sp>
      <p:pic>
        <p:nvPicPr>
          <p:cNvPr id="5" name="Imagem 4">
            <a:extLst>
              <a:ext uri="{FF2B5EF4-FFF2-40B4-BE49-F238E27FC236}">
                <a16:creationId xmlns:a16="http://schemas.microsoft.com/office/drawing/2014/main" id="{72D8ECF6-3B51-9FFA-16E7-FB1E79E6B30E}"/>
              </a:ext>
            </a:extLst>
          </p:cNvPr>
          <p:cNvPicPr>
            <a:picLocks noChangeAspect="1"/>
          </p:cNvPicPr>
          <p:nvPr/>
        </p:nvPicPr>
        <p:blipFill>
          <a:blip r:embed="rId2"/>
          <a:stretch>
            <a:fillRect/>
          </a:stretch>
        </p:blipFill>
        <p:spPr>
          <a:xfrm>
            <a:off x="3289728" y="3823316"/>
            <a:ext cx="5612543" cy="2353647"/>
          </a:xfrm>
          <a:prstGeom prst="rect">
            <a:avLst/>
          </a:prstGeom>
        </p:spPr>
      </p:pic>
    </p:spTree>
    <p:extLst>
      <p:ext uri="{BB962C8B-B14F-4D97-AF65-F5344CB8AC3E}">
        <p14:creationId xmlns:p14="http://schemas.microsoft.com/office/powerpoint/2010/main" val="23516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AF736-42C3-4221-D7C1-4D2BF73329D3}"/>
              </a:ext>
            </a:extLst>
          </p:cNvPr>
          <p:cNvSpPr>
            <a:spLocks noGrp="1"/>
          </p:cNvSpPr>
          <p:nvPr>
            <p:ph type="title"/>
          </p:nvPr>
        </p:nvSpPr>
        <p:spPr/>
        <p:txBody>
          <a:bodyPr/>
          <a:lstStyle/>
          <a:p>
            <a:r>
              <a:rPr lang="pt-BR" b="1" i="0" dirty="0">
                <a:solidFill>
                  <a:srgbClr val="000000"/>
                </a:solidFill>
                <a:effectLst/>
              </a:rPr>
              <a:t>CAMADA DE ENLACE</a:t>
            </a:r>
            <a:endParaRPr lang="pt-BR" dirty="0"/>
          </a:p>
        </p:txBody>
      </p:sp>
      <p:sp>
        <p:nvSpPr>
          <p:cNvPr id="3" name="Espaço Reservado para Conteúdo 2">
            <a:extLst>
              <a:ext uri="{FF2B5EF4-FFF2-40B4-BE49-F238E27FC236}">
                <a16:creationId xmlns:a16="http://schemas.microsoft.com/office/drawing/2014/main" id="{20234D0A-DC43-D27F-760F-E6C08DFABFC0}"/>
              </a:ext>
            </a:extLst>
          </p:cNvPr>
          <p:cNvSpPr>
            <a:spLocks noGrp="1"/>
          </p:cNvSpPr>
          <p:nvPr>
            <p:ph idx="1"/>
          </p:nvPr>
        </p:nvSpPr>
        <p:spPr/>
        <p:txBody>
          <a:bodyPr>
            <a:normAutofit/>
          </a:bodyPr>
          <a:lstStyle/>
          <a:p>
            <a:r>
              <a:rPr lang="pt-BR" dirty="0"/>
              <a:t>Esta camada realiza também o mapeamento entre um endereço de identificação do nível de rede para um endereço físico ou lógico. Os protocolos deste nível possuem um esquema de identificação das máquinas interligadas por este protocolo. Cada máquina situada em uma rede possui um identificador único chamado endereço MAC ou endereço físico que permite distinguir uma máquina de outra, possibilitando o envio de mensagens específicas para cada uma delas. </a:t>
            </a:r>
          </a:p>
        </p:txBody>
      </p:sp>
    </p:spTree>
    <p:extLst>
      <p:ext uri="{BB962C8B-B14F-4D97-AF65-F5344CB8AC3E}">
        <p14:creationId xmlns:p14="http://schemas.microsoft.com/office/powerpoint/2010/main" val="337887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1EC86-B3B4-BB13-13C3-23EE7176956C}"/>
              </a:ext>
            </a:extLst>
          </p:cNvPr>
          <p:cNvSpPr>
            <a:spLocks noGrp="1"/>
          </p:cNvSpPr>
          <p:nvPr>
            <p:ph type="title"/>
          </p:nvPr>
        </p:nvSpPr>
        <p:spPr/>
        <p:txBody>
          <a:bodyPr/>
          <a:lstStyle/>
          <a:p>
            <a:r>
              <a:rPr lang="pt-BR" dirty="0"/>
              <a:t>CAMADA DE REDE</a:t>
            </a:r>
          </a:p>
        </p:txBody>
      </p:sp>
      <p:sp>
        <p:nvSpPr>
          <p:cNvPr id="3" name="Espaço Reservado para Conteúdo 2">
            <a:extLst>
              <a:ext uri="{FF2B5EF4-FFF2-40B4-BE49-F238E27FC236}">
                <a16:creationId xmlns:a16="http://schemas.microsoft.com/office/drawing/2014/main" id="{2421DA81-A7C3-E144-71A4-16AEC904A31E}"/>
              </a:ext>
            </a:extLst>
          </p:cNvPr>
          <p:cNvSpPr>
            <a:spLocks noGrp="1"/>
          </p:cNvSpPr>
          <p:nvPr>
            <p:ph idx="1"/>
          </p:nvPr>
        </p:nvSpPr>
        <p:spPr/>
        <p:txBody>
          <a:bodyPr>
            <a:normAutofit/>
          </a:bodyPr>
          <a:lstStyle/>
          <a:p>
            <a:r>
              <a:rPr lang="pt-BR" dirty="0"/>
              <a:t>Esta camada realiza a comunicação entre máquinas vizinhas através do protocolo IP. Para identificar cada máquina e a própria rede onde essas estão situadas, é definido um identificador, chamado endereço IP, que é independente de outras formas de endereçamento que possam existir nos níveis inferiores. No caso de existir endereçamento nos níveis inferiores é realizado um mapeamento para possibilitar a conversão de um endereço IP em um endereço deste nível.</a:t>
            </a:r>
          </a:p>
          <a:p>
            <a:endParaRPr lang="pt-BR" dirty="0"/>
          </a:p>
        </p:txBody>
      </p:sp>
    </p:spTree>
    <p:extLst>
      <p:ext uri="{BB962C8B-B14F-4D97-AF65-F5344CB8AC3E}">
        <p14:creationId xmlns:p14="http://schemas.microsoft.com/office/powerpoint/2010/main" val="34228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1EC86-B3B4-BB13-13C3-23EE7176956C}"/>
              </a:ext>
            </a:extLst>
          </p:cNvPr>
          <p:cNvSpPr>
            <a:spLocks noGrp="1"/>
          </p:cNvSpPr>
          <p:nvPr>
            <p:ph type="title"/>
          </p:nvPr>
        </p:nvSpPr>
        <p:spPr/>
        <p:txBody>
          <a:bodyPr/>
          <a:lstStyle/>
          <a:p>
            <a:r>
              <a:rPr lang="pt-BR" dirty="0"/>
              <a:t>CAMADA DE REDE</a:t>
            </a:r>
          </a:p>
        </p:txBody>
      </p:sp>
      <p:sp>
        <p:nvSpPr>
          <p:cNvPr id="3" name="Espaço Reservado para Conteúdo 2">
            <a:extLst>
              <a:ext uri="{FF2B5EF4-FFF2-40B4-BE49-F238E27FC236}">
                <a16:creationId xmlns:a16="http://schemas.microsoft.com/office/drawing/2014/main" id="{2421DA81-A7C3-E144-71A4-16AEC904A31E}"/>
              </a:ext>
            </a:extLst>
          </p:cNvPr>
          <p:cNvSpPr>
            <a:spLocks noGrp="1"/>
          </p:cNvSpPr>
          <p:nvPr>
            <p:ph idx="1"/>
          </p:nvPr>
        </p:nvSpPr>
        <p:spPr/>
        <p:txBody>
          <a:bodyPr>
            <a:normAutofit/>
          </a:bodyPr>
          <a:lstStyle/>
          <a:p>
            <a:r>
              <a:rPr lang="pt-BR" dirty="0"/>
              <a:t>O protocolo IP implementa a função mais importante desta camada que é a própria comunicação </a:t>
            </a:r>
            <a:r>
              <a:rPr lang="pt-BR" dirty="0" err="1"/>
              <a:t>inter-redes</a:t>
            </a:r>
            <a:r>
              <a:rPr lang="pt-BR" dirty="0"/>
              <a:t>. Para isto ele realiza a função de roteamento que consiste no transporte de mensagens entre redes e na decisão de qual rota uma mensagem deve seguir através da estrutura de rede para chegar ao destino.</a:t>
            </a:r>
          </a:p>
          <a:p>
            <a:endParaRPr lang="pt-BR" dirty="0"/>
          </a:p>
        </p:txBody>
      </p:sp>
    </p:spTree>
    <p:extLst>
      <p:ext uri="{BB962C8B-B14F-4D97-AF65-F5344CB8AC3E}">
        <p14:creationId xmlns:p14="http://schemas.microsoft.com/office/powerpoint/2010/main" val="211029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2A5D6-5F9D-E672-B7A2-E5E355F8AE1F}"/>
              </a:ext>
            </a:extLst>
          </p:cNvPr>
          <p:cNvSpPr>
            <a:spLocks noGrp="1"/>
          </p:cNvSpPr>
          <p:nvPr>
            <p:ph type="title"/>
          </p:nvPr>
        </p:nvSpPr>
        <p:spPr/>
        <p:txBody>
          <a:bodyPr/>
          <a:lstStyle/>
          <a:p>
            <a:r>
              <a:rPr lang="pt-BR" b="1" i="0" dirty="0">
                <a:solidFill>
                  <a:srgbClr val="000000"/>
                </a:solidFill>
                <a:effectLst/>
              </a:rPr>
              <a:t>CAMADA DE TRANSPORTE</a:t>
            </a:r>
            <a:endParaRPr lang="pt-BR" dirty="0"/>
          </a:p>
        </p:txBody>
      </p:sp>
      <p:sp>
        <p:nvSpPr>
          <p:cNvPr id="3" name="Espaço Reservado para Conteúdo 2">
            <a:extLst>
              <a:ext uri="{FF2B5EF4-FFF2-40B4-BE49-F238E27FC236}">
                <a16:creationId xmlns:a16="http://schemas.microsoft.com/office/drawing/2014/main" id="{20A91EB9-235F-AC5E-D808-98AA56808BC8}"/>
              </a:ext>
            </a:extLst>
          </p:cNvPr>
          <p:cNvSpPr>
            <a:spLocks noGrp="1"/>
          </p:cNvSpPr>
          <p:nvPr>
            <p:ph idx="1"/>
          </p:nvPr>
        </p:nvSpPr>
        <p:spPr/>
        <p:txBody>
          <a:bodyPr>
            <a:normAutofit/>
          </a:bodyPr>
          <a:lstStyle/>
          <a:p>
            <a:pPr algn="just">
              <a:spcAft>
                <a:spcPts val="0"/>
              </a:spcAft>
            </a:pPr>
            <a:r>
              <a:rPr lang="pt-BR" b="0" i="0" dirty="0">
                <a:solidFill>
                  <a:srgbClr val="000000"/>
                </a:solidFill>
                <a:effectLst/>
              </a:rPr>
              <a:t>Esta camada reúne os protocolos que realizam as funções de transporte de dados fim-a-fim, ou seja, considerando apenas a origem e o destino da comunicação, sem se preocupar com os elementos intermediários. A camada de transporte possui dois protocolos que são o UDP (</a:t>
            </a:r>
            <a:r>
              <a:rPr lang="pt-BR" b="0" i="0" dirty="0" err="1">
                <a:solidFill>
                  <a:srgbClr val="000000"/>
                </a:solidFill>
                <a:effectLst/>
              </a:rPr>
              <a:t>User</a:t>
            </a:r>
            <a:r>
              <a:rPr lang="pt-BR" b="0" i="0" dirty="0">
                <a:solidFill>
                  <a:srgbClr val="000000"/>
                </a:solidFill>
                <a:effectLst/>
              </a:rPr>
              <a:t> </a:t>
            </a:r>
            <a:r>
              <a:rPr lang="pt-BR" b="0" i="0" dirty="0" err="1">
                <a:solidFill>
                  <a:srgbClr val="000000"/>
                </a:solidFill>
                <a:effectLst/>
              </a:rPr>
              <a:t>Datagram</a:t>
            </a:r>
            <a:r>
              <a:rPr lang="pt-BR" b="0" i="0" dirty="0">
                <a:solidFill>
                  <a:srgbClr val="000000"/>
                </a:solidFill>
                <a:effectLst/>
              </a:rPr>
              <a:t> </a:t>
            </a:r>
            <a:r>
              <a:rPr lang="pt-BR" b="0" i="0" dirty="0" err="1">
                <a:solidFill>
                  <a:srgbClr val="000000"/>
                </a:solidFill>
                <a:effectLst/>
              </a:rPr>
              <a:t>Protocol</a:t>
            </a:r>
            <a:r>
              <a:rPr lang="pt-BR" b="0" i="0" dirty="0">
                <a:solidFill>
                  <a:srgbClr val="000000"/>
                </a:solidFill>
                <a:effectLst/>
              </a:rPr>
              <a:t>) e TCP (</a:t>
            </a:r>
            <a:r>
              <a:rPr lang="pt-BR" b="0" i="0" dirty="0" err="1">
                <a:solidFill>
                  <a:srgbClr val="000000"/>
                </a:solidFill>
                <a:effectLst/>
              </a:rPr>
              <a:t>Transmission</a:t>
            </a:r>
            <a:r>
              <a:rPr lang="pt-BR" b="0" i="0" dirty="0">
                <a:solidFill>
                  <a:srgbClr val="000000"/>
                </a:solidFill>
                <a:effectLst/>
              </a:rPr>
              <a:t> </a:t>
            </a:r>
            <a:r>
              <a:rPr lang="pt-BR" b="0" i="0" dirty="0" err="1">
                <a:solidFill>
                  <a:srgbClr val="000000"/>
                </a:solidFill>
                <a:effectLst/>
              </a:rPr>
              <a:t>Control</a:t>
            </a:r>
            <a:r>
              <a:rPr lang="pt-BR" b="0" i="0" dirty="0">
                <a:solidFill>
                  <a:srgbClr val="000000"/>
                </a:solidFill>
                <a:effectLst/>
              </a:rPr>
              <a:t> </a:t>
            </a:r>
            <a:r>
              <a:rPr lang="pt-BR" b="0" i="0" dirty="0" err="1">
                <a:solidFill>
                  <a:srgbClr val="000000"/>
                </a:solidFill>
                <a:effectLst/>
              </a:rPr>
              <a:t>Protocol</a:t>
            </a:r>
            <a:r>
              <a:rPr lang="pt-BR" b="0" i="0" dirty="0">
                <a:solidFill>
                  <a:srgbClr val="000000"/>
                </a:solidFill>
                <a:effectLst/>
              </a:rPr>
              <a:t>).</a:t>
            </a:r>
            <a:endParaRPr lang="pt-BR" dirty="0"/>
          </a:p>
        </p:txBody>
      </p:sp>
    </p:spTree>
    <p:extLst>
      <p:ext uri="{BB962C8B-B14F-4D97-AF65-F5344CB8AC3E}">
        <p14:creationId xmlns:p14="http://schemas.microsoft.com/office/powerpoint/2010/main" val="39512677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7496</TotalTime>
  <Words>1406</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24</vt:i4>
      </vt:variant>
    </vt:vector>
  </HeadingPairs>
  <TitlesOfParts>
    <vt:vector size="33" baseType="lpstr">
      <vt:lpstr>Arial</vt:lpstr>
      <vt:lpstr>Calibri</vt:lpstr>
      <vt:lpstr>Calibri Light</vt:lpstr>
      <vt:lpstr>Galano</vt:lpstr>
      <vt:lpstr>Helvetica</vt:lpstr>
      <vt:lpstr>Source Sans Pro</vt:lpstr>
      <vt:lpstr>Verdana</vt:lpstr>
      <vt:lpstr>Wingdings</vt:lpstr>
      <vt:lpstr>Tema do Office</vt:lpstr>
      <vt:lpstr>Infraestrutura</vt:lpstr>
      <vt:lpstr>PROTOCOLO TCP/IP</vt:lpstr>
      <vt:lpstr>PROTOCOLO TCP/IP</vt:lpstr>
      <vt:lpstr>PROTOCOLO TCP/IP</vt:lpstr>
      <vt:lpstr>PILHA DE PROTOCOLOS</vt:lpstr>
      <vt:lpstr>CAMADA DE ENLACE</vt:lpstr>
      <vt:lpstr>CAMADA DE REDE</vt:lpstr>
      <vt:lpstr>CAMADA DE REDE</vt:lpstr>
      <vt:lpstr>CAMADA DE TRANSPORTE</vt:lpstr>
      <vt:lpstr>PROTOCOLO UDP</vt:lpstr>
      <vt:lpstr>PROTOCOLO UDP</vt:lpstr>
      <vt:lpstr>PROTOCOLO UDP</vt:lpstr>
      <vt:lpstr>O Protocolo TCP</vt:lpstr>
      <vt:lpstr>O Protocolo TCP</vt:lpstr>
      <vt:lpstr>O Protocolo TCP</vt:lpstr>
      <vt:lpstr>O Protocolo TCP</vt:lpstr>
      <vt:lpstr>CARACTERÍSTICAS DO TCP</vt:lpstr>
      <vt:lpstr>CARACTERÍSTICAS DO TCP</vt:lpstr>
      <vt:lpstr>CARACTERÍSTICAS DO TCP</vt:lpstr>
      <vt:lpstr>PORTAS</vt:lpstr>
      <vt:lpstr>PORTAS</vt:lpstr>
      <vt:lpstr>APLICAÇÃO </vt:lpstr>
      <vt:lpstr>APLICAÇÃO </vt:lpstr>
      <vt:lpstr>APLICAÇÃO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Análise e Desenvolvimento de Sistemas</dc:title>
  <dc:creator>Anderson Abreu</dc:creator>
  <cp:lastModifiedBy>Anderson Abreu</cp:lastModifiedBy>
  <cp:revision>12</cp:revision>
  <dcterms:created xsi:type="dcterms:W3CDTF">2022-07-25T17:05:07Z</dcterms:created>
  <dcterms:modified xsi:type="dcterms:W3CDTF">2022-09-04T17:18:47Z</dcterms:modified>
</cp:coreProperties>
</file>