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C9FE7BD5-D719-0645-A8BB-6AD3C9CF081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F0C2DED-8764-B843-8199-56EB6D61CF8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00ACB898-F44B-3F4C-B8AD-C770A6C6CA06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4361F9D0-5F55-D643-A952-7524195AA7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3E6C63A2-D3D9-974B-85FD-32AA731391C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1228877D-E42F-6F4E-8FD9-077ADA1727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6A29794-3003-C246-9357-B33F4023149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E338-1FE3-114A-BFEB-E73C47DC4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D26D8-5E35-1246-9650-D9362B9DC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4AF6B-D89F-1345-BCC5-3809845F8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0611E-E9D4-1442-866B-FBD62579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877FD-CDE5-EE4A-93FF-1CDCFDA4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E88477-3970-1641-9331-B660F29381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851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56AAC-80CC-9148-A806-7F47CACA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5A9CB-665B-0C4F-82C9-489E8991F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2E761-8751-3A4B-9CA4-1B115277B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3344F-7651-8B47-8988-1A3D8E49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12828-82C5-B641-803A-5102451A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4FB2B4-F36C-4F4D-A2B4-052ECE02C2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70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6DE76-CD46-DF43-A7E0-A5E78E124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9D91D-30A6-DE4B-862C-559300DBC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A39D4-4C2B-4A4A-8C80-CCC22AC6A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F9BFB-B446-FD49-84DF-BF4657A6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B8BAA-A544-6645-A795-02749823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EF979-F9C8-FB45-BE4B-7BDE2AC614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5568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6D25-B873-FD40-8950-73DA4BD4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197C4-3390-434C-8ABE-D70DBF985E3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52FD5-C77F-F343-8CF8-B64B2502D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FB948-9A0C-C54C-A091-5E4CF7EC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44908-AF4F-414F-A7CE-1B204D94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F8E1E-EEB5-2947-87C4-124E9D23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84EA251-9451-A647-8728-85838283B6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356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80D8-A49B-FC40-B3A6-F27A45B5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51BB1-FBB4-2541-8FE4-8AB02B8AC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32646-9320-0044-B728-93C904CF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E5BC1-0E16-694A-AE04-9EFB846E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A0C2B-924B-8942-ACBC-6FD95F82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E8806-9664-E145-A388-1238FB1A7F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686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82B8-16BE-7049-AD29-7694933BC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C6135-7737-E749-A244-337AF1E1B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9A602-CDD2-5B4C-891D-65E6A98CA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BA69B-B3AD-BF4A-A66E-3B280F51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A78D4-0B80-614B-8F17-83C98B1E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D60B65-62FE-6F4D-BE23-0161DFEE75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834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FBF3-0DF5-AB46-BE2C-B19D95EA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0E9DB-E498-0D4E-A6E2-E6B04DCCC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38529-C0B1-BE48-9559-471C7CBC3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E79FE-E369-8D44-9BFA-DC08E3B54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641A5-6D43-ED4F-99D4-E04D96CE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E37DB-B2B0-2A4D-B84A-3AD2C2BC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89ADD9-1174-644B-B8C8-A73A41C55B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615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1BB1-7BAC-8042-8FAF-4B21515E2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2D806-5787-494C-8039-B82C085D8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D9211-936F-9F42-9E95-D8E7ECD5F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CF759-28BF-D24F-A9B1-22FB77517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F08AF6-6A80-AF4B-B8BD-4722E51A0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978487-945E-C746-AB66-CCB964605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290D99-5F25-DA4F-9AD1-85007B25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E572F-C606-B44A-846B-05CC0DE8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CD32C-07F2-8949-B45D-F4770D2F5A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344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CEBB-29F5-A947-899F-453B8BDC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17D22-372D-704E-9B42-DA2710DF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2EA8E-9370-ED4B-A592-1F0A781D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C302E-20FF-F64E-8D5E-0BABA5D1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FC5CFA-0667-5B45-BAAE-7840CA108F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152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064AE0-9006-7F43-A558-99C17972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A8BF31-BBD3-594B-B408-992A8B9D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0D815-C8E4-514E-B371-2569DCEB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5F9A99-30BC-F94A-B28F-6504968D5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24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6A84-2485-5046-9C87-6B84EBA5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4BB15-EB05-3940-A3E3-33707F7E8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68BA0-A719-CA49-8266-8A6A93FD2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8F460-2752-684C-9B1B-FD315ED7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4FEB6-A03F-E643-A664-8987A3B54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F3721-F979-DD40-8F8E-C44BCF6B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866301-E44F-6841-B5E6-A4530DF0F7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074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FD27-46D0-6E4C-B444-815185CA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B70339-D5D5-8248-A80F-0001B0285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F62C7-9537-1F4D-BD39-0F6C551C9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5F745-1BEF-7B4C-A542-E57D1A1A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6C712-2375-4D4B-B010-CC58E845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D91C5-A1BD-224F-92B0-0F41948E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DC754-B9F7-9743-8EC4-06F1CE507E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205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68D699-BBF0-5D41-A14A-97B855C8B4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9E531A2-F152-1945-8DE0-5A06804CAE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E14098D-4C85-0A4C-BFB4-E5F3A4C8EC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C24678B-820A-6D4A-97D7-783A376AED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35FEEC3-C753-C845-A205-661B6FFA065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7E278DC-E3DA-784C-8168-989AD1A4F50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BF33316-5C6A-E64D-A8E6-51C522B8B12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000" dirty="0"/>
              <a:t>OLAP fundamentals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118A507-3326-4940-9F82-9F9EF7BF75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600" dirty="0"/>
              <a:t>Paul Anderson</a:t>
            </a:r>
          </a:p>
          <a:p>
            <a:r>
              <a:rPr lang="en-US" sz="1600" dirty="0"/>
              <a:t>Slides adapted from Rema </a:t>
            </a:r>
            <a:r>
              <a:rPr lang="en-US" sz="1600" dirty="0" err="1"/>
              <a:t>Padman</a:t>
            </a:r>
            <a:r>
              <a:rPr lang="en-US" sz="1600" dirty="0"/>
              <a:t>, CMU</a:t>
            </a:r>
            <a:endParaRPr lang="en-US" sz="1600" b="1" cap="all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689A769-CF75-DD4C-91F6-CC29CE9EB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9600"/>
            <a:ext cx="8153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OLAP Conceptual Data Model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D272D80-B1C7-5049-B9DA-AB07CC74C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209800"/>
            <a:ext cx="79248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altLang="en-US" sz="2400"/>
              <a:t>Goal of OLAP is to support ad-hoc querying for the business analyst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400"/>
              <a:t>Business analysts are familiar with spreadsheets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400"/>
              <a:t>Extend spreadsheet analysis model to work with warehouse data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400" i="1"/>
              <a:t>Multidimensional </a:t>
            </a:r>
            <a:r>
              <a:rPr lang="en-US" altLang="en-US" sz="2400"/>
              <a:t> view of data is the foundation of OLAP</a:t>
            </a:r>
            <a:endParaRPr lang="en-US" altLang="en-US" sz="2800"/>
          </a:p>
          <a:p>
            <a:pPr>
              <a:buFontTx/>
              <a:buNone/>
            </a:pPr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D31C0F8-A592-A24F-A684-69A8B0757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33400"/>
            <a:ext cx="6934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OLTP vs. OLAP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60B800C-02B9-414C-967C-FC831B429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0"/>
            <a:ext cx="7924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800"/>
              <a:t>On-Line Transaction Processing (OLTP):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technology used to perform updates on operational or transactional systems (e.g., point of sale systems)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en-US" altLang="en-US" sz="2800"/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800"/>
              <a:t>On-Line Analytical Processing (OLAP): 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technology used to perform complex analysis of the data in a data warehouse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1600" i="1"/>
              <a:t>	</a:t>
            </a:r>
            <a:r>
              <a:rPr lang="en-US" altLang="en-US" sz="1800" i="1"/>
              <a:t>OLAP is a category of software technology that enables analysts, managers, and executives to gain insight into data through fast, consistent, interactive access to a wide variety of possible views of information that has been transformed from raw data to reflect the dimensionality of the enterprise as understood by the user.</a:t>
            </a:r>
            <a:r>
              <a:rPr lang="en-US" altLang="en-US"/>
              <a:t> </a:t>
            </a:r>
            <a:r>
              <a:rPr lang="en-US" altLang="en-US" sz="1800"/>
              <a:t>[source: OLAP Council: www.olapcouncil.org]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C5EDD6F-9383-E64F-B8FF-C3E3F03780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8750" cy="1104900"/>
          </a:xfrm>
        </p:spPr>
        <p:txBody>
          <a:bodyPr/>
          <a:lstStyle/>
          <a:p>
            <a:r>
              <a:rPr lang="en-US" altLang="en-US"/>
              <a:t>OLTP vs. OLAP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54C5465-68BC-DB40-8F6E-27358D51939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819400" y="1905000"/>
            <a:ext cx="2743200" cy="4495800"/>
          </a:xfrm>
        </p:spPr>
        <p:txBody>
          <a:bodyPr/>
          <a:lstStyle/>
          <a:p>
            <a:r>
              <a:rPr lang="en-US" altLang="en-US" sz="1400"/>
              <a:t>Clerk, IT Professional</a:t>
            </a:r>
          </a:p>
          <a:p>
            <a:r>
              <a:rPr lang="en-US" altLang="en-US" sz="1400"/>
              <a:t>Day to day operations</a:t>
            </a:r>
          </a:p>
          <a:p>
            <a:pPr>
              <a:spcBef>
                <a:spcPct val="55000"/>
              </a:spcBef>
            </a:pPr>
            <a:r>
              <a:rPr lang="en-US" altLang="en-US" sz="1400"/>
              <a:t>Application-oriented (E-R based)</a:t>
            </a:r>
          </a:p>
          <a:p>
            <a:r>
              <a:rPr lang="en-US" altLang="en-US" sz="1400"/>
              <a:t>Current, Isolated</a:t>
            </a:r>
          </a:p>
          <a:p>
            <a:r>
              <a:rPr lang="en-US" altLang="en-US" sz="1400"/>
              <a:t>Detailed, Flat relational</a:t>
            </a:r>
          </a:p>
          <a:p>
            <a:r>
              <a:rPr lang="en-US" altLang="en-US" sz="1400"/>
              <a:t>Structured, Repetitive</a:t>
            </a:r>
          </a:p>
          <a:p>
            <a:r>
              <a:rPr lang="en-US" altLang="en-US" sz="1400"/>
              <a:t>Short, Simple transaction</a:t>
            </a:r>
          </a:p>
          <a:p>
            <a:r>
              <a:rPr lang="en-US" altLang="en-US" sz="1400"/>
              <a:t>Read/write</a:t>
            </a:r>
          </a:p>
          <a:p>
            <a:r>
              <a:rPr lang="en-US" altLang="en-US" sz="1400"/>
              <a:t>Index/hash on prim. Key</a:t>
            </a:r>
          </a:p>
          <a:p>
            <a:r>
              <a:rPr lang="en-US" altLang="en-US" sz="1400"/>
              <a:t>Tens</a:t>
            </a:r>
          </a:p>
          <a:p>
            <a:r>
              <a:rPr lang="en-US" altLang="en-US" sz="1400"/>
              <a:t>Thousands</a:t>
            </a:r>
          </a:p>
          <a:p>
            <a:r>
              <a:rPr lang="en-US" altLang="en-US" sz="1400"/>
              <a:t>100 MB-GB</a:t>
            </a:r>
          </a:p>
          <a:p>
            <a:r>
              <a:rPr lang="en-US" altLang="en-US" sz="1400"/>
              <a:t>Trans. throughput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63114098-B856-BB40-901E-95B489448AE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410200" y="1905000"/>
            <a:ext cx="3276600" cy="4495800"/>
          </a:xfrm>
        </p:spPr>
        <p:txBody>
          <a:bodyPr/>
          <a:lstStyle/>
          <a:p>
            <a:r>
              <a:rPr lang="en-US" altLang="en-US" sz="1400"/>
              <a:t>Knowledge worker</a:t>
            </a:r>
          </a:p>
          <a:p>
            <a:r>
              <a:rPr lang="en-US" altLang="en-US" sz="1400"/>
              <a:t>Decision support</a:t>
            </a:r>
          </a:p>
          <a:p>
            <a:pPr>
              <a:spcBef>
                <a:spcPct val="45000"/>
              </a:spcBef>
            </a:pPr>
            <a:r>
              <a:rPr lang="en-US" altLang="en-US" sz="1400"/>
              <a:t>Subject-oriented (Star, snowflake)</a:t>
            </a:r>
          </a:p>
          <a:p>
            <a:endParaRPr lang="en-US" altLang="en-US" sz="1400"/>
          </a:p>
          <a:p>
            <a:r>
              <a:rPr lang="en-US" altLang="en-US" sz="1400"/>
              <a:t>Historical, Consolidated</a:t>
            </a:r>
          </a:p>
          <a:p>
            <a:r>
              <a:rPr lang="en-US" altLang="en-US" sz="1400"/>
              <a:t>Summarized, Multidimensional</a:t>
            </a:r>
          </a:p>
          <a:p>
            <a:r>
              <a:rPr lang="en-US" altLang="en-US" sz="1400"/>
              <a:t>Ad hoc</a:t>
            </a:r>
          </a:p>
          <a:p>
            <a:r>
              <a:rPr lang="en-US" altLang="en-US" sz="1400"/>
              <a:t>Complex query</a:t>
            </a:r>
          </a:p>
          <a:p>
            <a:r>
              <a:rPr lang="en-US" altLang="en-US" sz="1400"/>
              <a:t>Read Mostly</a:t>
            </a:r>
          </a:p>
          <a:p>
            <a:r>
              <a:rPr lang="en-US" altLang="en-US" sz="1400"/>
              <a:t>Lots of Scans</a:t>
            </a:r>
          </a:p>
          <a:p>
            <a:r>
              <a:rPr lang="en-US" altLang="en-US" sz="1400"/>
              <a:t>Millions</a:t>
            </a:r>
          </a:p>
          <a:p>
            <a:r>
              <a:rPr lang="en-US" altLang="en-US" sz="1400"/>
              <a:t>Hundreds</a:t>
            </a:r>
          </a:p>
          <a:p>
            <a:r>
              <a:rPr lang="en-US" altLang="en-US" sz="1400"/>
              <a:t>100GB-TB</a:t>
            </a:r>
          </a:p>
          <a:p>
            <a:r>
              <a:rPr lang="en-US" altLang="en-US" sz="1400"/>
              <a:t>Query throughput, response</a:t>
            </a:r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73BD0393-E92B-9A48-8B7E-637929D4C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905000"/>
            <a:ext cx="1905000" cy="388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en-US" sz="1400" b="1">
                <a:latin typeface="Times New Roman" panose="02020603050405020304" pitchFamily="18" charset="0"/>
              </a:rPr>
              <a:t>User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en-US" sz="1400" b="1">
                <a:latin typeface="Times New Roman" panose="02020603050405020304" pitchFamily="18" charset="0"/>
              </a:rPr>
              <a:t>Function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en-US" sz="1400" b="1">
                <a:latin typeface="Times New Roman" panose="02020603050405020304" pitchFamily="18" charset="0"/>
              </a:rPr>
              <a:t>DB Design    </a:t>
            </a:r>
          </a:p>
          <a:p>
            <a:pPr eaLnBrk="0" hangingPunct="0">
              <a:spcBef>
                <a:spcPct val="20000"/>
              </a:spcBef>
            </a:pPr>
            <a:endParaRPr lang="en-US" altLang="en-US" sz="1400" b="1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en-US" sz="1400" b="1">
                <a:latin typeface="Times New Roman" panose="02020603050405020304" pitchFamily="18" charset="0"/>
              </a:rPr>
              <a:t>Data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en-US" sz="1400" b="1">
                <a:latin typeface="Times New Roman" panose="02020603050405020304" pitchFamily="18" charset="0"/>
              </a:rPr>
              <a:t>View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en-US" sz="1400" b="1">
                <a:latin typeface="Times New Roman" panose="02020603050405020304" pitchFamily="18" charset="0"/>
              </a:rPr>
              <a:t>Usage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en-US" sz="1400" b="1">
                <a:latin typeface="Times New Roman" panose="02020603050405020304" pitchFamily="18" charset="0"/>
              </a:rPr>
              <a:t>Unit of work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en-US" sz="1400" b="1">
                <a:latin typeface="Times New Roman" panose="02020603050405020304" pitchFamily="18" charset="0"/>
              </a:rPr>
              <a:t>Access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en-US" sz="1400" b="1">
                <a:latin typeface="Times New Roman" panose="02020603050405020304" pitchFamily="18" charset="0"/>
              </a:rPr>
              <a:t>Operations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en-US" sz="1400" b="1">
                <a:latin typeface="Times New Roman" panose="02020603050405020304" pitchFamily="18" charset="0"/>
              </a:rPr>
              <a:t># Records accessed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en-US" sz="1400" b="1">
                <a:latin typeface="Times New Roman" panose="02020603050405020304" pitchFamily="18" charset="0"/>
              </a:rPr>
              <a:t>#Users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en-US" sz="1400" b="1">
                <a:latin typeface="Times New Roman" panose="02020603050405020304" pitchFamily="18" charset="0"/>
              </a:rPr>
              <a:t>Db size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en-US" sz="1400" b="1">
                <a:latin typeface="Times New Roman" panose="02020603050405020304" pitchFamily="18" charset="0"/>
              </a:rPr>
              <a:t>Metric</a:t>
            </a:r>
          </a:p>
          <a:p>
            <a:pPr eaLnBrk="0" hangingPunct="0">
              <a:spcBef>
                <a:spcPct val="20000"/>
              </a:spcBef>
            </a:pPr>
            <a:endParaRPr lang="en-US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6150" name="Text Box 6">
            <a:extLst>
              <a:ext uri="{FF2B5EF4-FFF2-40B4-BE49-F238E27FC236}">
                <a16:creationId xmlns:a16="http://schemas.microsoft.com/office/drawing/2014/main" id="{5987DEF0-9565-8F42-BE46-ECC6167D8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2954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1" lang="en-US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</a:rPr>
              <a:t>OLTP</a:t>
            </a:r>
          </a:p>
        </p:txBody>
      </p:sp>
      <p:sp>
        <p:nvSpPr>
          <p:cNvPr id="6151" name="Text Box 7">
            <a:extLst>
              <a:ext uri="{FF2B5EF4-FFF2-40B4-BE49-F238E27FC236}">
                <a16:creationId xmlns:a16="http://schemas.microsoft.com/office/drawing/2014/main" id="{926CE207-215C-374D-AC4A-0F3DF4C16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2954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kumimoji="1" lang="en-US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</a:rPr>
              <a:t>OLAP</a:t>
            </a:r>
          </a:p>
        </p:txBody>
      </p:sp>
      <p:sp>
        <p:nvSpPr>
          <p:cNvPr id="6152" name="Text Box 8">
            <a:extLst>
              <a:ext uri="{FF2B5EF4-FFF2-40B4-BE49-F238E27FC236}">
                <a16:creationId xmlns:a16="http://schemas.microsoft.com/office/drawing/2014/main" id="{D4DD6629-9082-3241-9720-6FB7B8F10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713413"/>
            <a:ext cx="2408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Times New Roman" panose="02020603050405020304" pitchFamily="18" charset="0"/>
              </a:rPr>
              <a:t>Source: Datta, GT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3B4A5E8-100A-8B49-8BE2-821CDC364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27087"/>
          </a:xfrm>
        </p:spPr>
        <p:txBody>
          <a:bodyPr/>
          <a:lstStyle/>
          <a:p>
            <a:r>
              <a:rPr lang="en-US" altLang="en-US" sz="4000"/>
              <a:t>Approaches to OLAP Servers</a:t>
            </a:r>
            <a:endParaRPr lang="en-US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728244E-FAA2-7244-BC60-29ECCFB574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648200"/>
          </a:xfrm>
        </p:spPr>
        <p:txBody>
          <a:bodyPr/>
          <a:lstStyle/>
          <a:p>
            <a:r>
              <a:rPr lang="en-US" altLang="en-US" sz="2000"/>
              <a:t>Multidimensional OLAP (MOLAP)</a:t>
            </a:r>
          </a:p>
          <a:p>
            <a:pPr lvl="1"/>
            <a:r>
              <a:rPr lang="en-US" altLang="en-US" sz="2000"/>
              <a:t>Array-based storage structures</a:t>
            </a:r>
          </a:p>
          <a:p>
            <a:pPr lvl="1"/>
            <a:r>
              <a:rPr lang="en-US" altLang="en-US" sz="2000"/>
              <a:t>Direct access to array data structures</a:t>
            </a:r>
          </a:p>
          <a:p>
            <a:pPr lvl="1"/>
            <a:r>
              <a:rPr lang="en-US" altLang="en-US" sz="2000"/>
              <a:t>Example:  Essbase (Arbor)</a:t>
            </a:r>
          </a:p>
          <a:p>
            <a:r>
              <a:rPr lang="en-US" altLang="en-US" sz="2400"/>
              <a:t>Relational OLAP (ROLAP)</a:t>
            </a:r>
          </a:p>
          <a:p>
            <a:pPr lvl="1"/>
            <a:r>
              <a:rPr lang="en-US" altLang="en-US" sz="2000"/>
              <a:t>Relational and Specialized Relational DBMS to store and manage warehouse data</a:t>
            </a:r>
          </a:p>
          <a:p>
            <a:pPr lvl="1"/>
            <a:r>
              <a:rPr lang="en-US" altLang="en-US" sz="2000"/>
              <a:t>OLAP middleware to support missing pieces</a:t>
            </a:r>
          </a:p>
          <a:p>
            <a:pPr lvl="2"/>
            <a:r>
              <a:rPr lang="en-US" altLang="en-US" sz="2000"/>
              <a:t>Optimize for each DBMS backend</a:t>
            </a:r>
          </a:p>
          <a:p>
            <a:pPr lvl="2"/>
            <a:r>
              <a:rPr lang="en-US" altLang="en-US" sz="2000"/>
              <a:t>Aggregation Navigation Logic</a:t>
            </a:r>
          </a:p>
          <a:p>
            <a:pPr lvl="2"/>
            <a:r>
              <a:rPr lang="en-US" altLang="en-US" sz="2000"/>
              <a:t>Additional tools and services</a:t>
            </a:r>
          </a:p>
          <a:p>
            <a:pPr lvl="1"/>
            <a:r>
              <a:rPr lang="en-US" altLang="en-US" sz="2000"/>
              <a:t>Example:  Microstrategy, MetaCube (Informix)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A59AEC0-60CF-4C4C-A540-D545FDD68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MOLAP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9AF6930-20E0-D940-8B8B-010142B2A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Multidimensional Data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2528713-B8FC-FD4B-8FFA-DBB4C23B7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352800"/>
            <a:ext cx="1981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1FEE15EE-9715-DD49-AC68-631F3E7A3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438400"/>
            <a:ext cx="15240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FDBDE9BD-0DC5-2546-9420-8E7D07581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667000"/>
            <a:ext cx="2590800" cy="2286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Line 6">
            <a:extLst>
              <a:ext uri="{FF2B5EF4-FFF2-40B4-BE49-F238E27FC236}">
                <a16:creationId xmlns:a16="http://schemas.microsoft.com/office/drawing/2014/main" id="{48A4C944-D271-B840-9B8C-45F19CD9BE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19812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BF1FFD9B-2620-4244-A172-E226A388C4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19812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8">
            <a:extLst>
              <a:ext uri="{FF2B5EF4-FFF2-40B4-BE49-F238E27FC236}">
                <a16:creationId xmlns:a16="http://schemas.microsoft.com/office/drawing/2014/main" id="{29147EDA-4C5C-1746-9315-6F3EA32885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42672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Line 9">
            <a:extLst>
              <a:ext uri="{FF2B5EF4-FFF2-40B4-BE49-F238E27FC236}">
                <a16:creationId xmlns:a16="http://schemas.microsoft.com/office/drawing/2014/main" id="{6DA99FCF-14D2-A842-BE51-C39EBFF6E9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667000"/>
            <a:ext cx="0" cy="76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Line 10">
            <a:extLst>
              <a:ext uri="{FF2B5EF4-FFF2-40B4-BE49-F238E27FC236}">
                <a16:creationId xmlns:a16="http://schemas.microsoft.com/office/drawing/2014/main" id="{924D6F49-1160-0E4B-BE6B-814C4D0CDB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19812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76AB941D-2713-C646-9677-3739D5C5F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667000"/>
            <a:ext cx="12954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AC41DE4E-780C-784F-AF37-56B104CE4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667000"/>
            <a:ext cx="2590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8E082B0E-DBB0-D047-BE01-076FAFB36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1295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Line 14">
            <a:extLst>
              <a:ext uri="{FF2B5EF4-FFF2-40B4-BE49-F238E27FC236}">
                <a16:creationId xmlns:a16="http://schemas.microsoft.com/office/drawing/2014/main" id="{5E331C66-6F3C-0640-8EBD-1871C4880E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6670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15">
            <a:extLst>
              <a:ext uri="{FF2B5EF4-FFF2-40B4-BE49-F238E27FC236}">
                <a16:creationId xmlns:a16="http://schemas.microsoft.com/office/drawing/2014/main" id="{D246BB3E-D43A-CD4D-93F6-4D28490D28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6670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6">
            <a:extLst>
              <a:ext uri="{FF2B5EF4-FFF2-40B4-BE49-F238E27FC236}">
                <a16:creationId xmlns:a16="http://schemas.microsoft.com/office/drawing/2014/main" id="{3829C21E-2579-9843-A3FC-7A18347ED4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9812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7">
            <a:extLst>
              <a:ext uri="{FF2B5EF4-FFF2-40B4-BE49-F238E27FC236}">
                <a16:creationId xmlns:a16="http://schemas.microsoft.com/office/drawing/2014/main" id="{BEA2BAD9-7603-AA47-961D-30D90142AA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981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>
            <a:extLst>
              <a:ext uri="{FF2B5EF4-FFF2-40B4-BE49-F238E27FC236}">
                <a16:creationId xmlns:a16="http://schemas.microsoft.com/office/drawing/2014/main" id="{DBE15006-80E0-0949-937B-340DB9E08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0"/>
            <a:ext cx="2590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>
            <a:extLst>
              <a:ext uri="{FF2B5EF4-FFF2-40B4-BE49-F238E27FC236}">
                <a16:creationId xmlns:a16="http://schemas.microsoft.com/office/drawing/2014/main" id="{18B14168-5685-0C42-AA7E-034B1A7ED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0"/>
            <a:ext cx="2590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Text Box 20">
            <a:extLst>
              <a:ext uri="{FF2B5EF4-FFF2-40B4-BE49-F238E27FC236}">
                <a16:creationId xmlns:a16="http://schemas.microsoft.com/office/drawing/2014/main" id="{7470090D-246E-884B-A9F1-26A28002E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8035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</a:rPr>
              <a:t>10</a:t>
            </a:r>
          </a:p>
        </p:txBody>
      </p:sp>
      <p:sp>
        <p:nvSpPr>
          <p:cNvPr id="9237" name="Text Box 21">
            <a:extLst>
              <a:ext uri="{FF2B5EF4-FFF2-40B4-BE49-F238E27FC236}">
                <a16:creationId xmlns:a16="http://schemas.microsoft.com/office/drawing/2014/main" id="{9A1BD704-5BB6-F34A-898F-DC18D8994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429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</a:rPr>
              <a:t>47</a:t>
            </a:r>
          </a:p>
        </p:txBody>
      </p:sp>
      <p:sp>
        <p:nvSpPr>
          <p:cNvPr id="9238" name="Text Box 22">
            <a:extLst>
              <a:ext uri="{FF2B5EF4-FFF2-40B4-BE49-F238E27FC236}">
                <a16:creationId xmlns:a16="http://schemas.microsoft.com/office/drawing/2014/main" id="{263E7D6C-D973-2D4B-A86E-0E015B437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962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</a:rPr>
              <a:t>30</a:t>
            </a:r>
          </a:p>
        </p:txBody>
      </p:sp>
      <p:sp>
        <p:nvSpPr>
          <p:cNvPr id="9239" name="Text Box 23">
            <a:extLst>
              <a:ext uri="{FF2B5EF4-FFF2-40B4-BE49-F238E27FC236}">
                <a16:creationId xmlns:a16="http://schemas.microsoft.com/office/drawing/2014/main" id="{407E8CEC-2EE5-394C-BDC6-800BDC700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495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</a:rPr>
              <a:t>12</a:t>
            </a:r>
          </a:p>
        </p:txBody>
      </p:sp>
      <p:sp>
        <p:nvSpPr>
          <p:cNvPr id="9240" name="Text Box 24">
            <a:extLst>
              <a:ext uri="{FF2B5EF4-FFF2-40B4-BE49-F238E27FC236}">
                <a16:creationId xmlns:a16="http://schemas.microsoft.com/office/drawing/2014/main" id="{3FF67483-899F-DB42-94A2-1B2D81EC2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667000"/>
            <a:ext cx="10668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</a:rPr>
              <a:t>Juice</a:t>
            </a:r>
          </a:p>
          <a:p>
            <a:pPr eaLnBrk="0" hangingPunct="0">
              <a:spcBef>
                <a:spcPct val="50000"/>
              </a:spcBef>
            </a:pPr>
            <a:r>
              <a:rPr kumimoji="1" lang="en-US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</a:rPr>
              <a:t>Cola</a:t>
            </a:r>
          </a:p>
          <a:p>
            <a:pPr eaLnBrk="0" hangingPunct="0">
              <a:spcBef>
                <a:spcPct val="50000"/>
              </a:spcBef>
            </a:pPr>
            <a:r>
              <a:rPr kumimoji="1" lang="en-US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</a:rPr>
              <a:t>Milk </a:t>
            </a:r>
          </a:p>
          <a:p>
            <a:pPr eaLnBrk="0" hangingPunct="0">
              <a:spcBef>
                <a:spcPct val="50000"/>
              </a:spcBef>
            </a:pPr>
            <a:r>
              <a:rPr kumimoji="1" lang="en-US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</a:rPr>
              <a:t>Cream</a:t>
            </a:r>
          </a:p>
        </p:txBody>
      </p:sp>
      <p:sp>
        <p:nvSpPr>
          <p:cNvPr id="9241" name="Line 25">
            <a:extLst>
              <a:ext uri="{FF2B5EF4-FFF2-40B4-BE49-F238E27FC236}">
                <a16:creationId xmlns:a16="http://schemas.microsoft.com/office/drawing/2014/main" id="{A79F32AC-11D6-9545-80D8-2F2DBF5B2C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4384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Line 26">
            <a:extLst>
              <a:ext uri="{FF2B5EF4-FFF2-40B4-BE49-F238E27FC236}">
                <a16:creationId xmlns:a16="http://schemas.microsoft.com/office/drawing/2014/main" id="{8EF8928E-9D70-0B44-9C3F-869C75ABA7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2098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Line 27">
            <a:extLst>
              <a:ext uri="{FF2B5EF4-FFF2-40B4-BE49-F238E27FC236}">
                <a16:creationId xmlns:a16="http://schemas.microsoft.com/office/drawing/2014/main" id="{3B85E04C-AFF6-FA4A-ABE8-28FC9B3B6A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19812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28">
            <a:extLst>
              <a:ext uri="{FF2B5EF4-FFF2-40B4-BE49-F238E27FC236}">
                <a16:creationId xmlns:a16="http://schemas.microsoft.com/office/drawing/2014/main" id="{E13F64EF-92EC-6940-ABDC-B9B1AF8816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19812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Text Box 29">
            <a:extLst>
              <a:ext uri="{FF2B5EF4-FFF2-40B4-BE49-F238E27FC236}">
                <a16:creationId xmlns:a16="http://schemas.microsoft.com/office/drawing/2014/main" id="{5596FD0C-9457-B94C-81FC-D2B0373E377D}"/>
              </a:ext>
            </a:extLst>
          </p:cNvPr>
          <p:cNvSpPr txBox="1">
            <a:spLocks noChangeArrowheads="1"/>
          </p:cNvSpPr>
          <p:nvPr/>
        </p:nvSpPr>
        <p:spPr bwMode="auto">
          <a:xfrm rot="2891953">
            <a:off x="2659063" y="1873250"/>
            <a:ext cx="14255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</a:rPr>
              <a:t>NY</a:t>
            </a:r>
          </a:p>
          <a:p>
            <a:pPr eaLnBrk="0" hangingPunct="0">
              <a:spcBef>
                <a:spcPct val="50000"/>
              </a:spcBef>
            </a:pPr>
            <a:r>
              <a:rPr kumimoji="1" lang="en-US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</a:rPr>
              <a:t>LA</a:t>
            </a:r>
          </a:p>
          <a:p>
            <a:pPr eaLnBrk="0" hangingPunct="0">
              <a:spcBef>
                <a:spcPct val="50000"/>
              </a:spcBef>
            </a:pPr>
            <a:r>
              <a:rPr kumimoji="1" lang="en-US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</a:rPr>
              <a:t>SF</a:t>
            </a:r>
          </a:p>
        </p:txBody>
      </p:sp>
      <p:sp>
        <p:nvSpPr>
          <p:cNvPr id="9246" name="Text Box 30">
            <a:extLst>
              <a:ext uri="{FF2B5EF4-FFF2-40B4-BE49-F238E27FC236}">
                <a16:creationId xmlns:a16="http://schemas.microsoft.com/office/drawing/2014/main" id="{9F48215A-4092-3849-9BE2-B48E2EAD9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525588"/>
            <a:ext cx="1752600" cy="350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</a:rPr>
              <a:t>Sales Volume as a function of time, city and product</a:t>
            </a:r>
          </a:p>
        </p:txBody>
      </p:sp>
      <p:sp>
        <p:nvSpPr>
          <p:cNvPr id="9247" name="Text Box 31">
            <a:extLst>
              <a:ext uri="{FF2B5EF4-FFF2-40B4-BE49-F238E27FC236}">
                <a16:creationId xmlns:a16="http://schemas.microsoft.com/office/drawing/2014/main" id="{3020EEC1-E2D8-C74D-9793-764AE948B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967288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</a:rPr>
              <a:t>3/1  3/2  3/3 3/4</a:t>
            </a:r>
          </a:p>
        </p:txBody>
      </p:sp>
      <p:sp>
        <p:nvSpPr>
          <p:cNvPr id="9248" name="Text Box 32">
            <a:extLst>
              <a:ext uri="{FF2B5EF4-FFF2-40B4-BE49-F238E27FC236}">
                <a16:creationId xmlns:a16="http://schemas.microsoft.com/office/drawing/2014/main" id="{A77C3F18-07F0-EC4F-AA84-794A7C5E0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257800"/>
            <a:ext cx="1752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</a:rPr>
              <a:t>Date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A370E99-9D0E-4F4E-82DD-24ECB6D29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778750" cy="1104900"/>
          </a:xfrm>
        </p:spPr>
        <p:txBody>
          <a:bodyPr/>
          <a:lstStyle/>
          <a:p>
            <a:r>
              <a:rPr lang="en-US" altLang="en-US" sz="3600"/>
              <a:t>Operations in Multidimensional Data Model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120D601-78F6-2A4C-B189-CF1B714074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Aggregation (</a:t>
            </a:r>
            <a:r>
              <a:rPr lang="en-US" altLang="en-US" sz="2000" i="1" dirty="0"/>
              <a:t>roll-up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sz="2000" dirty="0"/>
              <a:t>dimension reduction:  e.g., total sales by city</a:t>
            </a:r>
          </a:p>
          <a:p>
            <a:pPr lvl="1"/>
            <a:r>
              <a:rPr lang="en-US" altLang="en-US" sz="2000" dirty="0"/>
              <a:t>summarization over aggregate hierarchy: e.g., total sales by city and year -&gt; total sales by region and by year</a:t>
            </a:r>
          </a:p>
          <a:p>
            <a:r>
              <a:rPr lang="en-US" altLang="en-US" sz="2000" dirty="0"/>
              <a:t>Selection </a:t>
            </a:r>
            <a:r>
              <a:rPr lang="en-US" altLang="en-US" sz="2000"/>
              <a:t>(</a:t>
            </a:r>
            <a:r>
              <a:rPr lang="en-US" altLang="en-US" sz="2000" i="1"/>
              <a:t>slice and dice</a:t>
            </a:r>
            <a:r>
              <a:rPr lang="en-US" altLang="en-US" sz="2000"/>
              <a:t>) </a:t>
            </a:r>
            <a:r>
              <a:rPr lang="en-US" altLang="en-US" sz="2000" dirty="0"/>
              <a:t>defines a </a:t>
            </a:r>
            <a:r>
              <a:rPr lang="en-US" altLang="en-US" sz="2000" dirty="0" err="1"/>
              <a:t>subcube</a:t>
            </a:r>
            <a:endParaRPr lang="en-US" altLang="en-US" sz="2000" dirty="0"/>
          </a:p>
          <a:p>
            <a:pPr lvl="1"/>
            <a:r>
              <a:rPr lang="en-US" altLang="en-US" sz="2000" dirty="0"/>
              <a:t>e.g., sales where city = Palo Alto and date = 1/15/96</a:t>
            </a:r>
          </a:p>
          <a:p>
            <a:r>
              <a:rPr lang="en-US" altLang="en-US" sz="2000" dirty="0"/>
              <a:t>Navigation to detailed data (</a:t>
            </a:r>
            <a:r>
              <a:rPr lang="en-US" altLang="en-US" sz="2000" i="1" dirty="0"/>
              <a:t>drill-down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sz="2000" dirty="0"/>
              <a:t>e.g., (sales - expense) by city, top 3% of cities by average income</a:t>
            </a:r>
          </a:p>
          <a:p>
            <a:r>
              <a:rPr lang="en-US" altLang="en-US" sz="2000" dirty="0"/>
              <a:t>Visualization Operations (e.g., Pivot)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FE093B0-6E88-B543-9119-8ED8559A16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Visual Operation:  Pivot (Rotate)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751FEFB-5BD7-E447-A1DD-D63CC942D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352800"/>
            <a:ext cx="1981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0FEAD212-C649-3045-8348-B37EDE771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438400"/>
            <a:ext cx="15240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A1315C87-F565-7844-BFE1-73D6BB4A4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590800"/>
            <a:ext cx="2590800" cy="2286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Line 6">
            <a:extLst>
              <a:ext uri="{FF2B5EF4-FFF2-40B4-BE49-F238E27FC236}">
                <a16:creationId xmlns:a16="http://schemas.microsoft.com/office/drawing/2014/main" id="{B3FAAB30-A647-F747-BC0E-2A165B3882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19050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Line 7">
            <a:extLst>
              <a:ext uri="{FF2B5EF4-FFF2-40B4-BE49-F238E27FC236}">
                <a16:creationId xmlns:a16="http://schemas.microsoft.com/office/drawing/2014/main" id="{2442CD35-7C11-5941-9FE1-20420F8145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19050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8">
            <a:extLst>
              <a:ext uri="{FF2B5EF4-FFF2-40B4-BE49-F238E27FC236}">
                <a16:creationId xmlns:a16="http://schemas.microsoft.com/office/drawing/2014/main" id="{7E9A3471-3D85-1B4D-BAF5-98EC3B8EBA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41910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9">
            <a:extLst>
              <a:ext uri="{FF2B5EF4-FFF2-40B4-BE49-F238E27FC236}">
                <a16:creationId xmlns:a16="http://schemas.microsoft.com/office/drawing/2014/main" id="{F38EC929-9FB9-D64D-8046-EC52221C8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667000"/>
            <a:ext cx="1588" cy="76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0">
            <a:extLst>
              <a:ext uri="{FF2B5EF4-FFF2-40B4-BE49-F238E27FC236}">
                <a16:creationId xmlns:a16="http://schemas.microsoft.com/office/drawing/2014/main" id="{57E65C6F-EE50-7749-BFB5-501C784BB4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19050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Rectangle 11">
            <a:extLst>
              <a:ext uri="{FF2B5EF4-FFF2-40B4-BE49-F238E27FC236}">
                <a16:creationId xmlns:a16="http://schemas.microsoft.com/office/drawing/2014/main" id="{EAB1A8E5-E8B7-2749-8A4C-68A3B8A17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590800"/>
            <a:ext cx="12954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Rectangle 12">
            <a:extLst>
              <a:ext uri="{FF2B5EF4-FFF2-40B4-BE49-F238E27FC236}">
                <a16:creationId xmlns:a16="http://schemas.microsoft.com/office/drawing/2014/main" id="{7133D457-93AF-3341-8B27-67846E221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590800"/>
            <a:ext cx="2590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Line 13">
            <a:extLst>
              <a:ext uri="{FF2B5EF4-FFF2-40B4-BE49-F238E27FC236}">
                <a16:creationId xmlns:a16="http://schemas.microsoft.com/office/drawing/2014/main" id="{1D9BB33B-3A49-DE42-938C-D4CF52E90B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590800"/>
            <a:ext cx="1588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Line 14">
            <a:extLst>
              <a:ext uri="{FF2B5EF4-FFF2-40B4-BE49-F238E27FC236}">
                <a16:creationId xmlns:a16="http://schemas.microsoft.com/office/drawing/2014/main" id="{050983A6-01EB-1646-9B47-A3EA19A054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905000"/>
            <a:ext cx="2590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Line 15">
            <a:extLst>
              <a:ext uri="{FF2B5EF4-FFF2-40B4-BE49-F238E27FC236}">
                <a16:creationId xmlns:a16="http://schemas.microsoft.com/office/drawing/2014/main" id="{E4E254BC-35D9-784E-B087-35D413120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905000"/>
            <a:ext cx="1588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16">
            <a:extLst>
              <a:ext uri="{FF2B5EF4-FFF2-40B4-BE49-F238E27FC236}">
                <a16:creationId xmlns:a16="http://schemas.microsoft.com/office/drawing/2014/main" id="{3E189C40-CC3A-4B4B-998C-676A7F51A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76600"/>
            <a:ext cx="2590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7">
            <a:extLst>
              <a:ext uri="{FF2B5EF4-FFF2-40B4-BE49-F238E27FC236}">
                <a16:creationId xmlns:a16="http://schemas.microsoft.com/office/drawing/2014/main" id="{A3960147-C258-F34D-B4E5-7386391AE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200400"/>
            <a:ext cx="2590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Text Box 18">
            <a:extLst>
              <a:ext uri="{FF2B5EF4-FFF2-40B4-BE49-F238E27FC236}">
                <a16:creationId xmlns:a16="http://schemas.microsoft.com/office/drawing/2014/main" id="{DE621187-35EC-FD49-8E56-A283A3907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743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</a:rPr>
              <a:t>10</a:t>
            </a:r>
          </a:p>
        </p:txBody>
      </p:sp>
      <p:sp>
        <p:nvSpPr>
          <p:cNvPr id="11283" name="Text Box 19">
            <a:extLst>
              <a:ext uri="{FF2B5EF4-FFF2-40B4-BE49-F238E27FC236}">
                <a16:creationId xmlns:a16="http://schemas.microsoft.com/office/drawing/2014/main" id="{26AEC0F0-0D82-F843-8186-B60556740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</a:rPr>
              <a:t>47</a:t>
            </a:r>
          </a:p>
        </p:txBody>
      </p:sp>
      <p:sp>
        <p:nvSpPr>
          <p:cNvPr id="11284" name="Text Box 20">
            <a:extLst>
              <a:ext uri="{FF2B5EF4-FFF2-40B4-BE49-F238E27FC236}">
                <a16:creationId xmlns:a16="http://schemas.microsoft.com/office/drawing/2014/main" id="{F0E73336-A441-F440-89F1-AF66276E0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886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</a:rPr>
              <a:t>30</a:t>
            </a:r>
          </a:p>
        </p:txBody>
      </p:sp>
      <p:sp>
        <p:nvSpPr>
          <p:cNvPr id="11285" name="Text Box 21">
            <a:extLst>
              <a:ext uri="{FF2B5EF4-FFF2-40B4-BE49-F238E27FC236}">
                <a16:creationId xmlns:a16="http://schemas.microsoft.com/office/drawing/2014/main" id="{64F6D5C6-2865-BF42-88FD-2A4504365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343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</a:rPr>
              <a:t>12</a:t>
            </a:r>
          </a:p>
        </p:txBody>
      </p:sp>
      <p:sp>
        <p:nvSpPr>
          <p:cNvPr id="11286" name="Text Box 22">
            <a:extLst>
              <a:ext uri="{FF2B5EF4-FFF2-40B4-BE49-F238E27FC236}">
                <a16:creationId xmlns:a16="http://schemas.microsoft.com/office/drawing/2014/main" id="{8DA380EA-6C25-5747-BFC5-E8CB9E05E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67000"/>
            <a:ext cx="10668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</a:rPr>
              <a:t>Juice</a:t>
            </a:r>
          </a:p>
          <a:p>
            <a:pPr eaLnBrk="0" hangingPunct="0">
              <a:spcBef>
                <a:spcPct val="50000"/>
              </a:spcBef>
            </a:pPr>
            <a:r>
              <a:rPr kumimoji="1" lang="en-US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</a:rPr>
              <a:t>Cola</a:t>
            </a:r>
          </a:p>
          <a:p>
            <a:pPr eaLnBrk="0" hangingPunct="0">
              <a:spcBef>
                <a:spcPct val="50000"/>
              </a:spcBef>
            </a:pPr>
            <a:r>
              <a:rPr kumimoji="1" lang="en-US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</a:rPr>
              <a:t>Milk </a:t>
            </a:r>
          </a:p>
          <a:p>
            <a:pPr eaLnBrk="0" hangingPunct="0">
              <a:spcBef>
                <a:spcPct val="50000"/>
              </a:spcBef>
            </a:pPr>
            <a:r>
              <a:rPr kumimoji="1" lang="en-US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</a:rPr>
              <a:t>Cream</a:t>
            </a:r>
          </a:p>
        </p:txBody>
      </p:sp>
      <p:sp>
        <p:nvSpPr>
          <p:cNvPr id="11287" name="Line 23">
            <a:extLst>
              <a:ext uri="{FF2B5EF4-FFF2-40B4-BE49-F238E27FC236}">
                <a16:creationId xmlns:a16="http://schemas.microsoft.com/office/drawing/2014/main" id="{23BF244A-D5CE-1141-8311-EF1B2837A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362200"/>
            <a:ext cx="2514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Line 24">
            <a:extLst>
              <a:ext uri="{FF2B5EF4-FFF2-40B4-BE49-F238E27FC236}">
                <a16:creationId xmlns:a16="http://schemas.microsoft.com/office/drawing/2014/main" id="{3632EB2A-130F-3247-B995-519EB6071C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133600"/>
            <a:ext cx="2667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Line 25">
            <a:extLst>
              <a:ext uri="{FF2B5EF4-FFF2-40B4-BE49-F238E27FC236}">
                <a16:creationId xmlns:a16="http://schemas.microsoft.com/office/drawing/2014/main" id="{D8564510-022D-B14A-8270-FC2C794F79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19050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0" name="Line 26">
            <a:extLst>
              <a:ext uri="{FF2B5EF4-FFF2-40B4-BE49-F238E27FC236}">
                <a16:creationId xmlns:a16="http://schemas.microsoft.com/office/drawing/2014/main" id="{8BA68548-89A4-2442-8012-B571FEB60C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1" name="Text Box 27">
            <a:extLst>
              <a:ext uri="{FF2B5EF4-FFF2-40B4-BE49-F238E27FC236}">
                <a16:creationId xmlns:a16="http://schemas.microsoft.com/office/drawing/2014/main" id="{1A367C9A-C45A-224F-923E-5A2A9AE55503}"/>
              </a:ext>
            </a:extLst>
          </p:cNvPr>
          <p:cNvSpPr txBox="1">
            <a:spLocks noChangeArrowheads="1"/>
          </p:cNvSpPr>
          <p:nvPr/>
        </p:nvSpPr>
        <p:spPr bwMode="auto">
          <a:xfrm rot="2891953">
            <a:off x="1314450" y="1657350"/>
            <a:ext cx="1425575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</a:rPr>
              <a:t>NY</a:t>
            </a:r>
          </a:p>
          <a:p>
            <a:pPr eaLnBrk="0" hangingPunct="0">
              <a:spcBef>
                <a:spcPct val="50000"/>
              </a:spcBef>
            </a:pPr>
            <a:r>
              <a:rPr kumimoji="1" lang="en-US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</a:rPr>
              <a:t>LA</a:t>
            </a:r>
          </a:p>
          <a:p>
            <a:pPr eaLnBrk="0" hangingPunct="0">
              <a:spcBef>
                <a:spcPct val="50000"/>
              </a:spcBef>
            </a:pPr>
            <a:r>
              <a:rPr kumimoji="1" lang="en-US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</a:rPr>
              <a:t>SF</a:t>
            </a:r>
          </a:p>
          <a:p>
            <a:pPr eaLnBrk="0" hangingPunct="0">
              <a:spcBef>
                <a:spcPct val="50000"/>
              </a:spcBef>
            </a:pPr>
            <a:endParaRPr kumimoji="1" lang="en-US" alt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1292" name="Text Box 28">
            <a:extLst>
              <a:ext uri="{FF2B5EF4-FFF2-40B4-BE49-F238E27FC236}">
                <a16:creationId xmlns:a16="http://schemas.microsoft.com/office/drawing/2014/main" id="{2BB425F0-449B-3441-B940-4F7119D0C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9530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</a:rPr>
              <a:t>3/1  3/2  3/3 3/4</a:t>
            </a:r>
          </a:p>
        </p:txBody>
      </p:sp>
      <p:sp>
        <p:nvSpPr>
          <p:cNvPr id="11293" name="Text Box 29">
            <a:extLst>
              <a:ext uri="{FF2B5EF4-FFF2-40B4-BE49-F238E27FC236}">
                <a16:creationId xmlns:a16="http://schemas.microsoft.com/office/drawing/2014/main" id="{63A787FF-0576-9346-A015-B1BE2DDD7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334000"/>
            <a:ext cx="1752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</a:rPr>
              <a:t>Date</a:t>
            </a:r>
          </a:p>
        </p:txBody>
      </p:sp>
      <p:sp>
        <p:nvSpPr>
          <p:cNvPr id="11294" name="Rectangle 30">
            <a:extLst>
              <a:ext uri="{FF2B5EF4-FFF2-40B4-BE49-F238E27FC236}">
                <a16:creationId xmlns:a16="http://schemas.microsoft.com/office/drawing/2014/main" id="{E366D1B9-D2AB-1448-9462-4B339DE99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2209800" cy="1371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Rectangle 31">
            <a:extLst>
              <a:ext uri="{FF2B5EF4-FFF2-40B4-BE49-F238E27FC236}">
                <a16:creationId xmlns:a16="http://schemas.microsoft.com/office/drawing/2014/main" id="{655B50CD-00AD-CC42-A94E-E255B3445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286000"/>
            <a:ext cx="2209800" cy="1371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Rectangle 32">
            <a:extLst>
              <a:ext uri="{FF2B5EF4-FFF2-40B4-BE49-F238E27FC236}">
                <a16:creationId xmlns:a16="http://schemas.microsoft.com/office/drawing/2014/main" id="{B44EEF3E-C024-1344-9B67-1075920D8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514600"/>
            <a:ext cx="2209800" cy="1371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7" name="Rectangle 33">
            <a:extLst>
              <a:ext uri="{FF2B5EF4-FFF2-40B4-BE49-F238E27FC236}">
                <a16:creationId xmlns:a16="http://schemas.microsoft.com/office/drawing/2014/main" id="{3F3B418D-F611-684B-A88F-523621259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743200"/>
            <a:ext cx="2209800" cy="1371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Rectangle 34">
            <a:extLst>
              <a:ext uri="{FF2B5EF4-FFF2-40B4-BE49-F238E27FC236}">
                <a16:creationId xmlns:a16="http://schemas.microsoft.com/office/drawing/2014/main" id="{C13A615D-E4B3-5142-AE27-7DBFD6651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971800"/>
            <a:ext cx="2209800" cy="1371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9" name="Text Box 35">
            <a:extLst>
              <a:ext uri="{FF2B5EF4-FFF2-40B4-BE49-F238E27FC236}">
                <a16:creationId xmlns:a16="http://schemas.microsoft.com/office/drawing/2014/main" id="{EF5E5E3D-CD66-D642-AAE7-2950E5FC7E1B}"/>
              </a:ext>
            </a:extLst>
          </p:cNvPr>
          <p:cNvSpPr txBox="1">
            <a:spLocks noChangeArrowheads="1"/>
          </p:cNvSpPr>
          <p:nvPr/>
        </p:nvSpPr>
        <p:spPr bwMode="auto">
          <a:xfrm rot="-2240496">
            <a:off x="5029200" y="2057400"/>
            <a:ext cx="14255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</a:rPr>
              <a:t>Month</a:t>
            </a:r>
          </a:p>
          <a:p>
            <a:pPr eaLnBrk="0" hangingPunct="0">
              <a:spcBef>
                <a:spcPct val="50000"/>
              </a:spcBef>
            </a:pPr>
            <a:endParaRPr kumimoji="1" lang="en-US" alt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1300" name="Text Box 36">
            <a:extLst>
              <a:ext uri="{FF2B5EF4-FFF2-40B4-BE49-F238E27FC236}">
                <a16:creationId xmlns:a16="http://schemas.microsoft.com/office/drawing/2014/main" id="{FEA08674-AE2D-AA40-A960-E66322CED41F}"/>
              </a:ext>
            </a:extLst>
          </p:cNvPr>
          <p:cNvSpPr txBox="1">
            <a:spLocks noChangeArrowheads="1"/>
          </p:cNvSpPr>
          <p:nvPr/>
        </p:nvSpPr>
        <p:spPr bwMode="auto">
          <a:xfrm rot="-5401421">
            <a:off x="4287044" y="3104356"/>
            <a:ext cx="142398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</a:rPr>
              <a:t>Region</a:t>
            </a:r>
          </a:p>
          <a:p>
            <a:pPr eaLnBrk="0" hangingPunct="0">
              <a:spcBef>
                <a:spcPct val="50000"/>
              </a:spcBef>
            </a:pPr>
            <a:endParaRPr kumimoji="1" lang="en-US" altLang="en-US" sz="2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1301" name="Text Box 37">
            <a:extLst>
              <a:ext uri="{FF2B5EF4-FFF2-40B4-BE49-F238E27FC236}">
                <a16:creationId xmlns:a16="http://schemas.microsoft.com/office/drawing/2014/main" id="{C14D307D-6E8C-2C44-A99E-D19F21AF8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403725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</a:rPr>
              <a:t>Product</a:t>
            </a:r>
          </a:p>
        </p:txBody>
      </p:sp>
      <p:sp>
        <p:nvSpPr>
          <p:cNvPr id="11302" name="Rectangle 38">
            <a:extLst>
              <a:ext uri="{FF2B5EF4-FFF2-40B4-BE49-F238E27FC236}">
                <a16:creationId xmlns:a16="http://schemas.microsoft.com/office/drawing/2014/main" id="{B7476FDD-0B02-5F4B-8DCB-7CEEF5502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429000"/>
            <a:ext cx="2209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3" name="Rectangle 39">
            <a:extLst>
              <a:ext uri="{FF2B5EF4-FFF2-40B4-BE49-F238E27FC236}">
                <a16:creationId xmlns:a16="http://schemas.microsoft.com/office/drawing/2014/main" id="{207A04A5-F4BE-3B46-A323-2B2B767E1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429000"/>
            <a:ext cx="914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Rectangle 40">
            <a:extLst>
              <a:ext uri="{FF2B5EF4-FFF2-40B4-BE49-F238E27FC236}">
                <a16:creationId xmlns:a16="http://schemas.microsoft.com/office/drawing/2014/main" id="{E7E11225-B31B-2F4C-BAE4-7D9904641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971800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Rectangle 41">
            <a:extLst>
              <a:ext uri="{FF2B5EF4-FFF2-40B4-BE49-F238E27FC236}">
                <a16:creationId xmlns:a16="http://schemas.microsoft.com/office/drawing/2014/main" id="{9CBD6926-E5F7-7C49-B7D4-B9C2A7769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971800"/>
            <a:ext cx="3810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432</Words>
  <Application>Microsoft Macintosh PowerPoint</Application>
  <PresentationFormat>On-screen Show (4:3)</PresentationFormat>
  <Paragraphs>115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Wingdings</vt:lpstr>
      <vt:lpstr>Times New Roman</vt:lpstr>
      <vt:lpstr>Impact</vt:lpstr>
      <vt:lpstr>Monotype Sorts</vt:lpstr>
      <vt:lpstr>Symbol</vt:lpstr>
      <vt:lpstr>Times</vt:lpstr>
      <vt:lpstr>Helvetica</vt:lpstr>
      <vt:lpstr>Default Design</vt:lpstr>
      <vt:lpstr>OLAP fundamentals</vt:lpstr>
      <vt:lpstr>PowerPoint Presentation</vt:lpstr>
      <vt:lpstr>PowerPoint Presentation</vt:lpstr>
      <vt:lpstr>OLTP vs. OLAP</vt:lpstr>
      <vt:lpstr>Approaches to OLAP Servers</vt:lpstr>
      <vt:lpstr>MOLAP</vt:lpstr>
      <vt:lpstr>Multidimensional Data</vt:lpstr>
      <vt:lpstr>Operations in Multidimensional Data Model</vt:lpstr>
      <vt:lpstr>A Visual Operation:  Pivot (Rotate)</vt:lpstr>
    </vt:vector>
  </TitlesOfParts>
  <Company>Carnegie Mellon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OLAP fundamentals</dc:title>
  <dc:creator>The Heinz School</dc:creator>
  <cp:lastModifiedBy>Anderson, Paul E</cp:lastModifiedBy>
  <cp:revision>6</cp:revision>
  <dcterms:created xsi:type="dcterms:W3CDTF">2004-06-25T03:16:37Z</dcterms:created>
  <dcterms:modified xsi:type="dcterms:W3CDTF">2019-10-01T11:59:06Z</dcterms:modified>
</cp:coreProperties>
</file>