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notesSlides/notesSlide1.xml" ContentType="application/vnd.openxmlformats-officedocument.presentationml.notesSlid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2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notesSlides/notesSlide3.xml" ContentType="application/vnd.openxmlformats-officedocument.presentationml.notesSlide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notesSlides/notesSlide4.xml" ContentType="application/vnd.openxmlformats-officedocument.presentationml.notesSlide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notesSlides/notesSlide5.xml" ContentType="application/vnd.openxmlformats-officedocument.presentationml.notesSlide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notesSlides/notesSlide6.xml" ContentType="application/vnd.openxmlformats-officedocument.presentationml.notesSlide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notesSlides/notesSlide7.xml" ContentType="application/vnd.openxmlformats-officedocument.presentationml.notesSlide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notesSlides/notesSlide8.xml" ContentType="application/vnd.openxmlformats-officedocument.presentationml.notesSlide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notesSlides/notesSlide9.xml" ContentType="application/vnd.openxmlformats-officedocument.presentationml.notesSlide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notesSlides/notesSlide10.xml" ContentType="application/vnd.openxmlformats-officedocument.presentationml.notesSlide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notesSlides/notesSlide11.xml" ContentType="application/vnd.openxmlformats-officedocument.presentationml.notesSlide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notesSlides/notesSlide12.xml" ContentType="application/vnd.openxmlformats-officedocument.presentationml.notesSlide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6"/>
  </p:notesMasterIdLst>
  <p:sldIdLst>
    <p:sldId id="311" r:id="rId3"/>
    <p:sldId id="319" r:id="rId4"/>
    <p:sldId id="337" r:id="rId5"/>
    <p:sldId id="340" r:id="rId6"/>
    <p:sldId id="339" r:id="rId7"/>
    <p:sldId id="292" r:id="rId8"/>
    <p:sldId id="363" r:id="rId9"/>
    <p:sldId id="309" r:id="rId10"/>
    <p:sldId id="362" r:id="rId11"/>
    <p:sldId id="307" r:id="rId12"/>
    <p:sldId id="295" r:id="rId13"/>
    <p:sldId id="318" r:id="rId14"/>
    <p:sldId id="296" r:id="rId15"/>
  </p:sldIdLst>
  <p:sldSz cx="10969625" cy="6170613"/>
  <p:notesSz cx="7010400" cy="12039600"/>
  <p:custDataLst>
    <p:tags r:id="rId17"/>
  </p:custDataLst>
  <p:defaultTextStyle>
    <a:defPPr>
      <a:defRPr lang="en-US"/>
    </a:defPPr>
    <a:lvl1pPr marL="0" algn="l" defTabSz="914400" rtl="0" eaLnBrk="1" latinLnBrk="0" hangingPunct="1">
      <a:buFontTx/>
      <a:buNone/>
      <a:defRPr lang="en-US" sz="1800" b="0" i="0" u="none" kern="1200">
        <a:solidFill>
          <a:schemeClr val="tx1"/>
        </a:solidFill>
        <a:latin typeface="Bosch Office Sans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" userDrawn="1">
          <p15:clr>
            <a:srgbClr val="A4A3A4"/>
          </p15:clr>
        </p15:guide>
        <p15:guide id="2" orient="horz" pos="656" userDrawn="1">
          <p15:clr>
            <a:srgbClr val="A4A3A4"/>
          </p15:clr>
        </p15:guide>
        <p15:guide id="3" orient="horz" pos="816" userDrawn="1">
          <p15:clr>
            <a:srgbClr val="A4A3A4"/>
          </p15:clr>
        </p15:guide>
        <p15:guide id="4" orient="horz" pos="3440" userDrawn="1">
          <p15:clr>
            <a:srgbClr val="A4A3A4"/>
          </p15:clr>
        </p15:guide>
        <p15:guide id="5" pos="34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427E"/>
    <a:srgbClr val="0C98D5"/>
    <a:srgbClr val="BE1D7A"/>
    <a:srgbClr val="75B442"/>
    <a:srgbClr val="04A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45" autoAdjust="0"/>
    <p:restoredTop sz="81818" autoAdjust="0"/>
  </p:normalViewPr>
  <p:slideViewPr>
    <p:cSldViewPr snapToGrid="0">
      <p:cViewPr>
        <p:scale>
          <a:sx n="70" d="100"/>
          <a:sy n="70" d="100"/>
        </p:scale>
        <p:origin x="1224" y="240"/>
      </p:cViewPr>
      <p:guideLst>
        <p:guide orient="horz" pos="160"/>
        <p:guide orient="horz" pos="656"/>
        <p:guide orient="horz" pos="816"/>
        <p:guide orient="horz" pos="3440"/>
        <p:guide pos="34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15.emf"/><Relationship Id="rId18" Type="http://schemas.openxmlformats.org/officeDocument/2006/relationships/image" Target="../media/image20.emf"/><Relationship Id="rId26" Type="http://schemas.openxmlformats.org/officeDocument/2006/relationships/image" Target="../media/image28.emf"/><Relationship Id="rId39" Type="http://schemas.openxmlformats.org/officeDocument/2006/relationships/image" Target="../media/image41.emf"/><Relationship Id="rId3" Type="http://schemas.openxmlformats.org/officeDocument/2006/relationships/image" Target="../media/image5.emf"/><Relationship Id="rId21" Type="http://schemas.openxmlformats.org/officeDocument/2006/relationships/image" Target="../media/image23.emf"/><Relationship Id="rId34" Type="http://schemas.openxmlformats.org/officeDocument/2006/relationships/image" Target="../media/image36.emf"/><Relationship Id="rId42" Type="http://schemas.openxmlformats.org/officeDocument/2006/relationships/image" Target="../media/image44.emf"/><Relationship Id="rId47" Type="http://schemas.openxmlformats.org/officeDocument/2006/relationships/image" Target="../media/image49.emf"/><Relationship Id="rId7" Type="http://schemas.openxmlformats.org/officeDocument/2006/relationships/image" Target="../media/image9.emf"/><Relationship Id="rId12" Type="http://schemas.openxmlformats.org/officeDocument/2006/relationships/image" Target="../media/image14.emf"/><Relationship Id="rId17" Type="http://schemas.openxmlformats.org/officeDocument/2006/relationships/image" Target="../media/image19.emf"/><Relationship Id="rId25" Type="http://schemas.openxmlformats.org/officeDocument/2006/relationships/image" Target="../media/image27.emf"/><Relationship Id="rId33" Type="http://schemas.openxmlformats.org/officeDocument/2006/relationships/image" Target="../media/image35.emf"/><Relationship Id="rId38" Type="http://schemas.openxmlformats.org/officeDocument/2006/relationships/image" Target="../media/image40.emf"/><Relationship Id="rId46" Type="http://schemas.openxmlformats.org/officeDocument/2006/relationships/image" Target="../media/image48.emf"/><Relationship Id="rId2" Type="http://schemas.openxmlformats.org/officeDocument/2006/relationships/image" Target="../media/image4.emf"/><Relationship Id="rId16" Type="http://schemas.openxmlformats.org/officeDocument/2006/relationships/image" Target="../media/image18.emf"/><Relationship Id="rId20" Type="http://schemas.openxmlformats.org/officeDocument/2006/relationships/image" Target="../media/image22.emf"/><Relationship Id="rId29" Type="http://schemas.openxmlformats.org/officeDocument/2006/relationships/image" Target="../media/image31.emf"/><Relationship Id="rId41" Type="http://schemas.openxmlformats.org/officeDocument/2006/relationships/image" Target="../media/image43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11" Type="http://schemas.openxmlformats.org/officeDocument/2006/relationships/image" Target="../media/image13.emf"/><Relationship Id="rId24" Type="http://schemas.openxmlformats.org/officeDocument/2006/relationships/image" Target="../media/image26.emf"/><Relationship Id="rId32" Type="http://schemas.openxmlformats.org/officeDocument/2006/relationships/image" Target="../media/image34.emf"/><Relationship Id="rId37" Type="http://schemas.openxmlformats.org/officeDocument/2006/relationships/image" Target="../media/image39.emf"/><Relationship Id="rId40" Type="http://schemas.openxmlformats.org/officeDocument/2006/relationships/image" Target="../media/image42.emf"/><Relationship Id="rId45" Type="http://schemas.openxmlformats.org/officeDocument/2006/relationships/image" Target="../media/image47.emf"/><Relationship Id="rId5" Type="http://schemas.openxmlformats.org/officeDocument/2006/relationships/image" Target="../media/image7.emf"/><Relationship Id="rId15" Type="http://schemas.openxmlformats.org/officeDocument/2006/relationships/image" Target="../media/image17.emf"/><Relationship Id="rId23" Type="http://schemas.openxmlformats.org/officeDocument/2006/relationships/image" Target="../media/image25.emf"/><Relationship Id="rId28" Type="http://schemas.openxmlformats.org/officeDocument/2006/relationships/image" Target="../media/image30.emf"/><Relationship Id="rId36" Type="http://schemas.openxmlformats.org/officeDocument/2006/relationships/image" Target="../media/image38.emf"/><Relationship Id="rId10" Type="http://schemas.openxmlformats.org/officeDocument/2006/relationships/image" Target="../media/image12.emf"/><Relationship Id="rId19" Type="http://schemas.openxmlformats.org/officeDocument/2006/relationships/image" Target="../media/image21.emf"/><Relationship Id="rId31" Type="http://schemas.openxmlformats.org/officeDocument/2006/relationships/image" Target="../media/image33.emf"/><Relationship Id="rId44" Type="http://schemas.openxmlformats.org/officeDocument/2006/relationships/image" Target="../media/image46.emf"/><Relationship Id="rId4" Type="http://schemas.openxmlformats.org/officeDocument/2006/relationships/image" Target="../media/image6.emf"/><Relationship Id="rId9" Type="http://schemas.openxmlformats.org/officeDocument/2006/relationships/image" Target="../media/image11.emf"/><Relationship Id="rId14" Type="http://schemas.openxmlformats.org/officeDocument/2006/relationships/image" Target="../media/image16.emf"/><Relationship Id="rId22" Type="http://schemas.openxmlformats.org/officeDocument/2006/relationships/image" Target="../media/image24.emf"/><Relationship Id="rId27" Type="http://schemas.openxmlformats.org/officeDocument/2006/relationships/image" Target="../media/image29.emf"/><Relationship Id="rId30" Type="http://schemas.openxmlformats.org/officeDocument/2006/relationships/image" Target="../media/image32.emf"/><Relationship Id="rId35" Type="http://schemas.openxmlformats.org/officeDocument/2006/relationships/image" Target="../media/image37.emf"/><Relationship Id="rId43" Type="http://schemas.openxmlformats.org/officeDocument/2006/relationships/image" Target="../media/image45.emf"/><Relationship Id="rId48" Type="http://schemas.openxmlformats.org/officeDocument/2006/relationships/image" Target="../media/image50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7.emf"/><Relationship Id="rId7" Type="http://schemas.openxmlformats.org/officeDocument/2006/relationships/image" Target="../media/image5.emf"/><Relationship Id="rId12" Type="http://schemas.openxmlformats.org/officeDocument/2006/relationships/image" Target="../media/image4.emf"/><Relationship Id="rId2" Type="http://schemas.openxmlformats.org/officeDocument/2006/relationships/image" Target="../media/image22.emf"/><Relationship Id="rId1" Type="http://schemas.openxmlformats.org/officeDocument/2006/relationships/image" Target="../media/image3.emf"/><Relationship Id="rId6" Type="http://schemas.openxmlformats.org/officeDocument/2006/relationships/image" Target="../media/image67.emf"/><Relationship Id="rId11" Type="http://schemas.openxmlformats.org/officeDocument/2006/relationships/image" Target="../media/image9.emf"/><Relationship Id="rId5" Type="http://schemas.openxmlformats.org/officeDocument/2006/relationships/image" Target="../media/image66.emf"/><Relationship Id="rId10" Type="http://schemas.openxmlformats.org/officeDocument/2006/relationships/image" Target="../media/image8.emf"/><Relationship Id="rId4" Type="http://schemas.openxmlformats.org/officeDocument/2006/relationships/image" Target="../media/image65.emf"/><Relationship Id="rId9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67.emf"/><Relationship Id="rId12" Type="http://schemas.openxmlformats.org/officeDocument/2006/relationships/image" Target="../media/image7.emf"/><Relationship Id="rId2" Type="http://schemas.openxmlformats.org/officeDocument/2006/relationships/image" Target="../media/image5.emf"/><Relationship Id="rId16" Type="http://schemas.openxmlformats.org/officeDocument/2006/relationships/image" Target="../media/image25.emf"/><Relationship Id="rId1" Type="http://schemas.openxmlformats.org/officeDocument/2006/relationships/image" Target="../media/image4.emf"/><Relationship Id="rId6" Type="http://schemas.openxmlformats.org/officeDocument/2006/relationships/image" Target="../media/image66.emf"/><Relationship Id="rId11" Type="http://schemas.openxmlformats.org/officeDocument/2006/relationships/image" Target="../media/image6.emf"/><Relationship Id="rId5" Type="http://schemas.openxmlformats.org/officeDocument/2006/relationships/image" Target="../media/image65.emf"/><Relationship Id="rId15" Type="http://schemas.openxmlformats.org/officeDocument/2006/relationships/image" Target="../media/image15.emf"/><Relationship Id="rId10" Type="http://schemas.openxmlformats.org/officeDocument/2006/relationships/image" Target="../media/image20.emf"/><Relationship Id="rId4" Type="http://schemas.openxmlformats.org/officeDocument/2006/relationships/image" Target="../media/image27.emf"/><Relationship Id="rId9" Type="http://schemas.openxmlformats.org/officeDocument/2006/relationships/image" Target="../media/image21.emf"/><Relationship Id="rId14" Type="http://schemas.openxmlformats.org/officeDocument/2006/relationships/image" Target="../media/image9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8.emf"/><Relationship Id="rId3" Type="http://schemas.openxmlformats.org/officeDocument/2006/relationships/image" Target="../media/image55.emf"/><Relationship Id="rId7" Type="http://schemas.openxmlformats.org/officeDocument/2006/relationships/image" Target="../media/image27.emf"/><Relationship Id="rId12" Type="http://schemas.openxmlformats.org/officeDocument/2006/relationships/image" Target="../media/image7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6" Type="http://schemas.openxmlformats.org/officeDocument/2006/relationships/image" Target="../media/image3.emf"/><Relationship Id="rId11" Type="http://schemas.openxmlformats.org/officeDocument/2006/relationships/image" Target="../media/image6.emf"/><Relationship Id="rId5" Type="http://schemas.openxmlformats.org/officeDocument/2006/relationships/image" Target="../media/image21.emf"/><Relationship Id="rId10" Type="http://schemas.openxmlformats.org/officeDocument/2006/relationships/image" Target="../media/image5.emf"/><Relationship Id="rId4" Type="http://schemas.openxmlformats.org/officeDocument/2006/relationships/image" Target="../media/image70.emf"/><Relationship Id="rId9" Type="http://schemas.openxmlformats.org/officeDocument/2006/relationships/image" Target="../media/image4.emf"/><Relationship Id="rId14" Type="http://schemas.openxmlformats.org/officeDocument/2006/relationships/image" Target="../media/image9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7.emf"/><Relationship Id="rId7" Type="http://schemas.openxmlformats.org/officeDocument/2006/relationships/image" Target="../media/image5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6" Type="http://schemas.openxmlformats.org/officeDocument/2006/relationships/image" Target="../media/image27.emf"/><Relationship Id="rId11" Type="http://schemas.openxmlformats.org/officeDocument/2006/relationships/image" Target="../media/image9.emf"/><Relationship Id="rId5" Type="http://schemas.openxmlformats.org/officeDocument/2006/relationships/image" Target="../media/image4.emf"/><Relationship Id="rId10" Type="http://schemas.openxmlformats.org/officeDocument/2006/relationships/image" Target="../media/image8.emf"/><Relationship Id="rId4" Type="http://schemas.openxmlformats.org/officeDocument/2006/relationships/image" Target="../media/image3.emf"/><Relationship Id="rId9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image" Target="../media/image8.emf"/><Relationship Id="rId3" Type="http://schemas.openxmlformats.org/officeDocument/2006/relationships/image" Target="../media/image6.emf"/><Relationship Id="rId7" Type="http://schemas.openxmlformats.org/officeDocument/2006/relationships/image" Target="../media/image13.emf"/><Relationship Id="rId12" Type="http://schemas.openxmlformats.org/officeDocument/2006/relationships/image" Target="../media/image7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15.emf"/><Relationship Id="rId11" Type="http://schemas.openxmlformats.org/officeDocument/2006/relationships/image" Target="../media/image5.emf"/><Relationship Id="rId5" Type="http://schemas.openxmlformats.org/officeDocument/2006/relationships/image" Target="../media/image35.emf"/><Relationship Id="rId15" Type="http://schemas.openxmlformats.org/officeDocument/2006/relationships/image" Target="../media/image27.emf"/><Relationship Id="rId10" Type="http://schemas.openxmlformats.org/officeDocument/2006/relationships/image" Target="../media/image19.emf"/><Relationship Id="rId4" Type="http://schemas.openxmlformats.org/officeDocument/2006/relationships/image" Target="../media/image34.emf"/><Relationship Id="rId9" Type="http://schemas.openxmlformats.org/officeDocument/2006/relationships/image" Target="../media/image52.emf"/><Relationship Id="rId14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6.emf"/><Relationship Id="rId7" Type="http://schemas.openxmlformats.org/officeDocument/2006/relationships/image" Target="../media/image13.emf"/><Relationship Id="rId12" Type="http://schemas.openxmlformats.org/officeDocument/2006/relationships/image" Target="../media/image27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15.emf"/><Relationship Id="rId11" Type="http://schemas.openxmlformats.org/officeDocument/2006/relationships/image" Target="../media/image9.emf"/><Relationship Id="rId5" Type="http://schemas.openxmlformats.org/officeDocument/2006/relationships/image" Target="../media/image35.emf"/><Relationship Id="rId10" Type="http://schemas.openxmlformats.org/officeDocument/2006/relationships/image" Target="../media/image8.emf"/><Relationship Id="rId4" Type="http://schemas.openxmlformats.org/officeDocument/2006/relationships/image" Target="../media/image34.emf"/><Relationship Id="rId9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6.emf"/><Relationship Id="rId7" Type="http://schemas.openxmlformats.org/officeDocument/2006/relationships/image" Target="../media/image13.emf"/><Relationship Id="rId12" Type="http://schemas.openxmlformats.org/officeDocument/2006/relationships/image" Target="../media/image27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15.emf"/><Relationship Id="rId11" Type="http://schemas.openxmlformats.org/officeDocument/2006/relationships/image" Target="../media/image9.emf"/><Relationship Id="rId5" Type="http://schemas.openxmlformats.org/officeDocument/2006/relationships/image" Target="../media/image35.emf"/><Relationship Id="rId10" Type="http://schemas.openxmlformats.org/officeDocument/2006/relationships/image" Target="../media/image8.emf"/><Relationship Id="rId4" Type="http://schemas.openxmlformats.org/officeDocument/2006/relationships/image" Target="../media/image34.emf"/><Relationship Id="rId9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6.emf"/><Relationship Id="rId7" Type="http://schemas.openxmlformats.org/officeDocument/2006/relationships/image" Target="../media/image13.emf"/><Relationship Id="rId12" Type="http://schemas.openxmlformats.org/officeDocument/2006/relationships/image" Target="../media/image27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15.emf"/><Relationship Id="rId11" Type="http://schemas.openxmlformats.org/officeDocument/2006/relationships/image" Target="../media/image9.emf"/><Relationship Id="rId5" Type="http://schemas.openxmlformats.org/officeDocument/2006/relationships/image" Target="../media/image35.emf"/><Relationship Id="rId10" Type="http://schemas.openxmlformats.org/officeDocument/2006/relationships/image" Target="../media/image8.emf"/><Relationship Id="rId4" Type="http://schemas.openxmlformats.org/officeDocument/2006/relationships/image" Target="../media/image34.emf"/><Relationship Id="rId9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59.emf"/><Relationship Id="rId18" Type="http://schemas.openxmlformats.org/officeDocument/2006/relationships/image" Target="../media/image8.emf"/><Relationship Id="rId3" Type="http://schemas.openxmlformats.org/officeDocument/2006/relationships/image" Target="../media/image55.emf"/><Relationship Id="rId7" Type="http://schemas.openxmlformats.org/officeDocument/2006/relationships/image" Target="../media/image44.emf"/><Relationship Id="rId12" Type="http://schemas.openxmlformats.org/officeDocument/2006/relationships/image" Target="../media/image58.emf"/><Relationship Id="rId17" Type="http://schemas.openxmlformats.org/officeDocument/2006/relationships/image" Target="../media/image7.emf"/><Relationship Id="rId2" Type="http://schemas.openxmlformats.org/officeDocument/2006/relationships/image" Target="../media/image54.emf"/><Relationship Id="rId16" Type="http://schemas.openxmlformats.org/officeDocument/2006/relationships/image" Target="../media/image6.emf"/><Relationship Id="rId20" Type="http://schemas.openxmlformats.org/officeDocument/2006/relationships/image" Target="../media/image4.emf"/><Relationship Id="rId1" Type="http://schemas.openxmlformats.org/officeDocument/2006/relationships/image" Target="../media/image53.emf"/><Relationship Id="rId6" Type="http://schemas.openxmlformats.org/officeDocument/2006/relationships/image" Target="../media/image24.emf"/><Relationship Id="rId11" Type="http://schemas.openxmlformats.org/officeDocument/2006/relationships/image" Target="../media/image57.emf"/><Relationship Id="rId5" Type="http://schemas.openxmlformats.org/officeDocument/2006/relationships/image" Target="../media/image56.emf"/><Relationship Id="rId15" Type="http://schemas.openxmlformats.org/officeDocument/2006/relationships/image" Target="../media/image5.emf"/><Relationship Id="rId10" Type="http://schemas.openxmlformats.org/officeDocument/2006/relationships/image" Target="../media/image30.emf"/><Relationship Id="rId19" Type="http://schemas.openxmlformats.org/officeDocument/2006/relationships/image" Target="../media/image9.emf"/><Relationship Id="rId4" Type="http://schemas.openxmlformats.org/officeDocument/2006/relationships/image" Target="../media/image33.emf"/><Relationship Id="rId9" Type="http://schemas.openxmlformats.org/officeDocument/2006/relationships/image" Target="../media/image3.emf"/><Relationship Id="rId14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3.emf"/><Relationship Id="rId7" Type="http://schemas.openxmlformats.org/officeDocument/2006/relationships/image" Target="../media/image6.emf"/><Relationship Id="rId2" Type="http://schemas.openxmlformats.org/officeDocument/2006/relationships/image" Target="../media/image55.emf"/><Relationship Id="rId1" Type="http://schemas.openxmlformats.org/officeDocument/2006/relationships/image" Target="../media/image60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27.emf"/><Relationship Id="rId9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image" Target="../media/image33.emf"/><Relationship Id="rId18" Type="http://schemas.openxmlformats.org/officeDocument/2006/relationships/image" Target="../media/image5.emf"/><Relationship Id="rId3" Type="http://schemas.openxmlformats.org/officeDocument/2006/relationships/image" Target="../media/image61.emf"/><Relationship Id="rId21" Type="http://schemas.openxmlformats.org/officeDocument/2006/relationships/image" Target="../media/image8.emf"/><Relationship Id="rId7" Type="http://schemas.openxmlformats.org/officeDocument/2006/relationships/image" Target="../media/image34.emf"/><Relationship Id="rId12" Type="http://schemas.openxmlformats.org/officeDocument/2006/relationships/image" Target="../media/image40.emf"/><Relationship Id="rId17" Type="http://schemas.openxmlformats.org/officeDocument/2006/relationships/image" Target="../media/image4.emf"/><Relationship Id="rId2" Type="http://schemas.openxmlformats.org/officeDocument/2006/relationships/image" Target="../media/image55.emf"/><Relationship Id="rId16" Type="http://schemas.openxmlformats.org/officeDocument/2006/relationships/image" Target="../media/image27.emf"/><Relationship Id="rId20" Type="http://schemas.openxmlformats.org/officeDocument/2006/relationships/image" Target="../media/image7.emf"/><Relationship Id="rId1" Type="http://schemas.openxmlformats.org/officeDocument/2006/relationships/image" Target="../media/image60.emf"/><Relationship Id="rId6" Type="http://schemas.openxmlformats.org/officeDocument/2006/relationships/image" Target="../media/image3.emf"/><Relationship Id="rId11" Type="http://schemas.openxmlformats.org/officeDocument/2006/relationships/image" Target="../media/image25.emf"/><Relationship Id="rId5" Type="http://schemas.openxmlformats.org/officeDocument/2006/relationships/image" Target="../media/image14.emf"/><Relationship Id="rId15" Type="http://schemas.openxmlformats.org/officeDocument/2006/relationships/image" Target="../media/image21.emf"/><Relationship Id="rId10" Type="http://schemas.openxmlformats.org/officeDocument/2006/relationships/image" Target="../media/image39.emf"/><Relationship Id="rId19" Type="http://schemas.openxmlformats.org/officeDocument/2006/relationships/image" Target="../media/image6.emf"/><Relationship Id="rId4" Type="http://schemas.openxmlformats.org/officeDocument/2006/relationships/image" Target="../media/image62.emf"/><Relationship Id="rId9" Type="http://schemas.openxmlformats.org/officeDocument/2006/relationships/image" Target="../media/image15.emf"/><Relationship Id="rId14" Type="http://schemas.openxmlformats.org/officeDocument/2006/relationships/image" Target="../media/image56.emf"/><Relationship Id="rId22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image" Target="../media/image20.emf"/><Relationship Id="rId18" Type="http://schemas.openxmlformats.org/officeDocument/2006/relationships/image" Target="../media/image49.emf"/><Relationship Id="rId26" Type="http://schemas.openxmlformats.org/officeDocument/2006/relationships/image" Target="../media/image27.emf"/><Relationship Id="rId3" Type="http://schemas.openxmlformats.org/officeDocument/2006/relationships/image" Target="../media/image64.emf"/><Relationship Id="rId21" Type="http://schemas.openxmlformats.org/officeDocument/2006/relationships/image" Target="../media/image5.emf"/><Relationship Id="rId7" Type="http://schemas.openxmlformats.org/officeDocument/2006/relationships/image" Target="../media/image28.emf"/><Relationship Id="rId12" Type="http://schemas.openxmlformats.org/officeDocument/2006/relationships/image" Target="../media/image38.emf"/><Relationship Id="rId17" Type="http://schemas.openxmlformats.org/officeDocument/2006/relationships/image" Target="../media/image47.emf"/><Relationship Id="rId25" Type="http://schemas.openxmlformats.org/officeDocument/2006/relationships/image" Target="../media/image9.emf"/><Relationship Id="rId2" Type="http://schemas.openxmlformats.org/officeDocument/2006/relationships/image" Target="../media/image54.emf"/><Relationship Id="rId16" Type="http://schemas.openxmlformats.org/officeDocument/2006/relationships/image" Target="../media/image21.emf"/><Relationship Id="rId20" Type="http://schemas.openxmlformats.org/officeDocument/2006/relationships/image" Target="../media/image4.emf"/><Relationship Id="rId1" Type="http://schemas.openxmlformats.org/officeDocument/2006/relationships/image" Target="../media/image63.emf"/><Relationship Id="rId6" Type="http://schemas.openxmlformats.org/officeDocument/2006/relationships/image" Target="../media/image25.emf"/><Relationship Id="rId11" Type="http://schemas.openxmlformats.org/officeDocument/2006/relationships/image" Target="../media/image37.emf"/><Relationship Id="rId24" Type="http://schemas.openxmlformats.org/officeDocument/2006/relationships/image" Target="../media/image8.emf"/><Relationship Id="rId5" Type="http://schemas.openxmlformats.org/officeDocument/2006/relationships/image" Target="../media/image15.emf"/><Relationship Id="rId15" Type="http://schemas.openxmlformats.org/officeDocument/2006/relationships/image" Target="../media/image43.emf"/><Relationship Id="rId23" Type="http://schemas.openxmlformats.org/officeDocument/2006/relationships/image" Target="../media/image7.emf"/><Relationship Id="rId10" Type="http://schemas.openxmlformats.org/officeDocument/2006/relationships/image" Target="../media/image36.emf"/><Relationship Id="rId19" Type="http://schemas.openxmlformats.org/officeDocument/2006/relationships/image" Target="../media/image22.emf"/><Relationship Id="rId4" Type="http://schemas.openxmlformats.org/officeDocument/2006/relationships/image" Target="../media/image3.emf"/><Relationship Id="rId9" Type="http://schemas.openxmlformats.org/officeDocument/2006/relationships/image" Target="../media/image30.emf"/><Relationship Id="rId14" Type="http://schemas.openxmlformats.org/officeDocument/2006/relationships/image" Target="../media/image42.emf"/><Relationship Id="rId22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604070"/>
          </a:xfrm>
          <a:prstGeom prst="rect">
            <a:avLst/>
          </a:prstGeom>
        </p:spPr>
        <p:txBody>
          <a:bodyPr vert="horz" lIns="108824" tIns="54413" rIns="108824" bIns="54413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604070"/>
          </a:xfrm>
          <a:prstGeom prst="rect">
            <a:avLst/>
          </a:prstGeom>
        </p:spPr>
        <p:txBody>
          <a:bodyPr vert="horz" lIns="108824" tIns="54413" rIns="108824" bIns="54413" rtlCol="0"/>
          <a:lstStyle>
            <a:lvl1pPr algn="r">
              <a:defRPr sz="1400"/>
            </a:lvl1pPr>
          </a:lstStyle>
          <a:p>
            <a:fld id="{619E8071-E9E0-4F0D-86C8-EC26EF49088C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04775" y="1504950"/>
            <a:ext cx="7219950" cy="4062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8824" tIns="54413" rIns="108824" bIns="5441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5794057"/>
            <a:ext cx="5608320" cy="4740593"/>
          </a:xfrm>
          <a:prstGeom prst="rect">
            <a:avLst/>
          </a:prstGeom>
        </p:spPr>
        <p:txBody>
          <a:bodyPr vert="horz" lIns="108824" tIns="54413" rIns="108824" bIns="5441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435532"/>
            <a:ext cx="3037840" cy="604069"/>
          </a:xfrm>
          <a:prstGeom prst="rect">
            <a:avLst/>
          </a:prstGeom>
        </p:spPr>
        <p:txBody>
          <a:bodyPr vert="horz" lIns="108824" tIns="54413" rIns="108824" bIns="54413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11435532"/>
            <a:ext cx="3037840" cy="604069"/>
          </a:xfrm>
          <a:prstGeom prst="rect">
            <a:avLst/>
          </a:prstGeom>
        </p:spPr>
        <p:txBody>
          <a:bodyPr vert="horz" lIns="108824" tIns="54413" rIns="108824" bIns="54413" rtlCol="0" anchor="b"/>
          <a:lstStyle>
            <a:lvl1pPr algn="r">
              <a:defRPr sz="1400"/>
            </a:lvl1pPr>
          </a:lstStyle>
          <a:p>
            <a:fld id="{D8C41C77-CA7D-40AE-8FB8-A5B352F75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62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243779">
              <a:defRPr/>
            </a:pPr>
            <a:r>
              <a:rPr lang="en-US" baseline="0" dirty="0" smtClean="0"/>
              <a:t>Statistics:  24 Target types and 141 monitored boxes (including gray)</a:t>
            </a:r>
          </a:p>
          <a:p>
            <a:endParaRPr lang="en-US" dirty="0" smtClean="0"/>
          </a:p>
          <a:p>
            <a:r>
              <a:rPr lang="en-US" dirty="0" smtClean="0"/>
              <a:t>Order of people safety and community</a:t>
            </a:r>
            <a:r>
              <a:rPr lang="en-US" baseline="0" dirty="0" smtClean="0"/>
              <a:t> changed to match 2018 Strategy changes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are a lot of minor adjustments, alignments and formatting issues to tackle but these should be done AFTER you and Kai and the PMT approve the layout.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41C77-CA7D-40AE-8FB8-A5B352F757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60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243779">
              <a:defRPr/>
            </a:pPr>
            <a:r>
              <a:rPr lang="en-US" baseline="0" dirty="0" smtClean="0"/>
              <a:t>Statistics:  13 Target types  and 26 monitored boxes (including gray)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67950"/>
            <a:fld id="{D8C41C77-CA7D-40AE-8FB8-A5B352F757A6}" type="slidenum">
              <a:rPr lang="en-US" sz="2100">
                <a:solidFill>
                  <a:prstClr val="black"/>
                </a:solidFill>
              </a:rPr>
              <a:pPr defTabSz="1067950"/>
              <a:t>10</a:t>
            </a:fld>
            <a:endParaRPr lang="en-US" sz="21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238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243779">
              <a:defRPr/>
            </a:pPr>
            <a:r>
              <a:rPr lang="en-US" baseline="0" dirty="0" smtClean="0"/>
              <a:t>Statistics:  14 Target types  and 38 monitored boxes (including gray)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41C77-CA7D-40AE-8FB8-A5B352F757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93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243779">
              <a:defRPr/>
            </a:pPr>
            <a:r>
              <a:rPr lang="en-US" baseline="0" dirty="0" smtClean="0"/>
              <a:t>Statistics:  14 Target types  and 20 monitored boxes (including gray)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243779">
              <a:defRPr/>
            </a:pPr>
            <a:fld id="{D8C41C77-CA7D-40AE-8FB8-A5B352F757A6}" type="slidenum">
              <a:rPr lang="en-US" sz="300">
                <a:solidFill>
                  <a:prstClr val="black"/>
                </a:solidFill>
              </a:rPr>
              <a:pPr defTabSz="243779">
                <a:defRPr/>
              </a:pPr>
              <a:t>12</a:t>
            </a:fld>
            <a:endParaRPr lang="en-US" sz="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657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243779">
              <a:defRPr/>
            </a:pPr>
            <a:r>
              <a:rPr lang="en-US" baseline="0" dirty="0" smtClean="0"/>
              <a:t>Statistics:  12 Target types  and 30 monitored boxes (including gray)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41C77-CA7D-40AE-8FB8-A5B352F757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2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Statistics:  20 Target types  and 50 monitored boxes (including gray)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41C77-CA7D-40AE-8FB8-A5B352F757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53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243779">
              <a:defRPr/>
            </a:pPr>
            <a:r>
              <a:rPr lang="en-US" baseline="0" dirty="0" smtClean="0"/>
              <a:t>Statistics:  20 Target types  and 40 monitored boxes (including gray)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41C77-CA7D-40AE-8FB8-A5B352F757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78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243779">
              <a:defRPr/>
            </a:pPr>
            <a:r>
              <a:rPr lang="en-US" baseline="0" dirty="0" smtClean="0"/>
              <a:t>Statistics:  20 Target types  and 61 monitored boxes (including gray)</a:t>
            </a:r>
          </a:p>
          <a:p>
            <a:endParaRPr lang="en-US" baseline="0" dirty="0" smtClean="0"/>
          </a:p>
          <a:p>
            <a:pPr defTabSz="243779">
              <a:defRPr/>
            </a:pPr>
            <a:r>
              <a:rPr lang="en-US" sz="300" dirty="0"/>
              <a:t>T. </a:t>
            </a:r>
            <a:r>
              <a:rPr lang="en-US" sz="300" dirty="0" err="1"/>
              <a:t>Schanz</a:t>
            </a:r>
            <a:r>
              <a:rPr lang="en-US" sz="300" dirty="0"/>
              <a:t> - I changed the performance metric for HDEV6. There is no production in 2018 ad therefore there is no Target (VA) therefore I used gray for this metric, only one we can measure is fixed cost. </a:t>
            </a:r>
          </a:p>
          <a:p>
            <a:r>
              <a:rPr lang="en-US" baseline="0" dirty="0" smtClean="0"/>
              <a:t>D. Stamps – changed order to match other </a:t>
            </a:r>
            <a:r>
              <a:rPr lang="en-US" baseline="0" dirty="0" err="1" smtClean="0"/>
              <a:t>TaC’s</a:t>
            </a:r>
            <a:r>
              <a:rPr lang="en-US" baseline="0" dirty="0" smtClean="0"/>
              <a:t> (PS-GI then PS-DI products)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H. Bennett – Comments after hyphen are from D. Stamps</a:t>
            </a:r>
          </a:p>
          <a:p>
            <a:r>
              <a:rPr lang="en-US" sz="300" dirty="0"/>
              <a:t>Some notes / changes:</a:t>
            </a:r>
          </a:p>
          <a:p>
            <a:r>
              <a:rPr lang="en-US" sz="300" dirty="0"/>
              <a:t> </a:t>
            </a:r>
          </a:p>
          <a:p>
            <a:r>
              <a:rPr lang="en-US" sz="300" dirty="0"/>
              <a:t>Slide 12 still has a PRI box – I thought it went away  - QMM wanted to keep</a:t>
            </a:r>
          </a:p>
          <a:p>
            <a:r>
              <a:rPr lang="en-US" sz="300" dirty="0"/>
              <a:t>Slide 9 has missing small colored boxes in Log Costs and Leveling - Corrected</a:t>
            </a:r>
          </a:p>
          <a:p>
            <a:r>
              <a:rPr lang="en-US" sz="300" dirty="0"/>
              <a:t>Slide 13 says CSR Roadmap vs Slide 2 says only CSR – I understood this was intentional but will verify in next review</a:t>
            </a:r>
          </a:p>
          <a:p>
            <a:r>
              <a:rPr lang="en-US" sz="300" dirty="0"/>
              <a:t>Slides 13, 14, others - Is the sequence correct – should it be Total, Plant, Service on those that break-down budgets further? – Corrected</a:t>
            </a:r>
          </a:p>
          <a:p>
            <a:r>
              <a:rPr lang="en-US" sz="300" dirty="0"/>
              <a:t>Slide 6 – EV14 is shown first, but on all other slides where EV14 and HDEV5 are called out, it is second. (minor) – I changed to GI then PI format.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41C77-CA7D-40AE-8FB8-A5B352F757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6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243779">
              <a:defRPr/>
            </a:pPr>
            <a:r>
              <a:rPr lang="en-US" baseline="0" dirty="0" smtClean="0"/>
              <a:t>Statistics:  19 Target types  and 32 monitored boxes (including gray)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243779">
              <a:defRPr/>
            </a:pPr>
            <a:fld id="{D8C41C77-CA7D-40AE-8FB8-A5B352F757A6}" type="slidenum">
              <a:rPr lang="en-US">
                <a:solidFill>
                  <a:prstClr val="black"/>
                </a:solidFill>
              </a:rPr>
              <a:pPr defTabSz="243779"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894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243779">
              <a:defRPr/>
            </a:pPr>
            <a:r>
              <a:rPr lang="en-US" baseline="0" dirty="0" smtClean="0"/>
              <a:t>Statistics:  15 Target types  and 76 monitored boxes (including gray)</a:t>
            </a:r>
          </a:p>
          <a:p>
            <a:endParaRPr lang="en-US" dirty="0" smtClean="0"/>
          </a:p>
          <a:p>
            <a:pPr defTabSz="243779">
              <a:defRPr/>
            </a:pPr>
            <a:r>
              <a:rPr lang="en-US" dirty="0" smtClean="0"/>
              <a:t>W. </a:t>
            </a:r>
            <a:r>
              <a:rPr lang="en-US" dirty="0" err="1" smtClean="0"/>
              <a:t>Fairey</a:t>
            </a:r>
            <a:r>
              <a:rPr lang="en-US" dirty="0" smtClean="0"/>
              <a:t> - </a:t>
            </a:r>
            <a:r>
              <a:rPr lang="en-US" sz="300" dirty="0"/>
              <a:t>LOG looks good, only change would be in Log Cost box, need to add sub-boxes for HDEV5, HDP5, and EV14, and also in this Log Cost box add “TBP” to first row, and “CF” to last row.</a:t>
            </a:r>
          </a:p>
          <a:p>
            <a:r>
              <a:rPr lang="en-US" dirty="0" smtClean="0"/>
              <a:t>D. Stamps - completed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41C77-CA7D-40AE-8FB8-A5B352F757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27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243779">
              <a:defRPr/>
            </a:pPr>
            <a:r>
              <a:rPr lang="en-US" baseline="0" dirty="0" smtClean="0"/>
              <a:t>Statistics:  16 Target types  and 32 monitored boxes (including gray)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248411">
              <a:defRPr/>
            </a:pPr>
            <a:fld id="{D8C41C77-CA7D-40AE-8FB8-A5B352F757A6}" type="slidenum">
              <a:rPr lang="en-US">
                <a:solidFill>
                  <a:prstClr val="black"/>
                </a:solidFill>
              </a:rPr>
              <a:pPr defTabSz="248411"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829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243779">
              <a:defRPr/>
            </a:pPr>
            <a:r>
              <a:rPr lang="en-US" baseline="0" dirty="0" smtClean="0"/>
              <a:t>Statistics:  19 Target types  and 52 monitored boxes (including gray)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T. Hastings – added 2 TEF10 metrics (ECR lead time and FPY)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41C77-CA7D-40AE-8FB8-A5B352F757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77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243779">
              <a:defRPr/>
            </a:pPr>
            <a:r>
              <a:rPr lang="en-US" baseline="0" dirty="0" smtClean="0"/>
              <a:t>Statistics:  16 Target types  and 42 monitored boxes (including gray)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243779">
              <a:defRPr/>
            </a:pPr>
            <a:fld id="{D8C41C77-CA7D-40AE-8FB8-A5B352F757A6}" type="slidenum">
              <a:rPr lang="en-US">
                <a:solidFill>
                  <a:prstClr val="black"/>
                </a:solidFill>
              </a:rPr>
              <a:pPr defTabSz="243779"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67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0"/>
            <a:ext cx="1270000" cy="1270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 sz="100" b="0" i="0" u="none" spc="0"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411358" indent="0" algn="ctr">
              <a:buNone/>
              <a:defRPr sz="1799"/>
            </a:lvl2pPr>
            <a:lvl3pPr marL="822716" indent="0" algn="ctr">
              <a:buNone/>
              <a:defRPr sz="1619"/>
            </a:lvl3pPr>
            <a:lvl4pPr marL="1234075" indent="0" algn="ctr">
              <a:buNone/>
              <a:defRPr sz="1440"/>
            </a:lvl4pPr>
            <a:lvl5pPr marL="1645433" indent="0" algn="ctr">
              <a:buNone/>
              <a:defRPr sz="1440"/>
            </a:lvl5pPr>
            <a:lvl6pPr marL="2056792" indent="0" algn="ctr">
              <a:buNone/>
              <a:defRPr sz="1440"/>
            </a:lvl6pPr>
            <a:lvl7pPr marL="2468150" indent="0" algn="ctr">
              <a:buNone/>
              <a:defRPr sz="1440"/>
            </a:lvl7pPr>
            <a:lvl8pPr marL="2879509" indent="0" algn="ctr">
              <a:buNone/>
              <a:defRPr sz="1440"/>
            </a:lvl8pPr>
            <a:lvl9pPr marL="3290867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" y="259080"/>
            <a:ext cx="9872980" cy="520446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 anchorCtr="0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0" b="0" i="0" u="none" cap="all" spc="0">
                <a:solidFill>
                  <a:srgbClr val="FFFFFF"/>
                </a:solidFill>
                <a:latin typeface="Bosch Office Sans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485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797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075" y="328614"/>
            <a:ext cx="2364089" cy="5229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3463" y="328614"/>
            <a:ext cx="6895434" cy="5229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12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0"/>
            <a:ext cx="1270000" cy="1270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 sz="100" b="0" i="0" u="none" spc="0"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411328" indent="0" algn="ctr">
              <a:buNone/>
              <a:defRPr sz="1799"/>
            </a:lvl2pPr>
            <a:lvl3pPr marL="822656" indent="0" algn="ctr">
              <a:buNone/>
              <a:defRPr sz="1619"/>
            </a:lvl3pPr>
            <a:lvl4pPr marL="1233984" indent="0" algn="ctr">
              <a:buNone/>
              <a:defRPr sz="1440"/>
            </a:lvl4pPr>
            <a:lvl5pPr marL="1645312" indent="0" algn="ctr">
              <a:buNone/>
              <a:defRPr sz="1440"/>
            </a:lvl5pPr>
            <a:lvl6pPr marL="2056641" indent="0" algn="ctr">
              <a:buNone/>
              <a:defRPr sz="1440"/>
            </a:lvl6pPr>
            <a:lvl7pPr marL="2467969" indent="0" algn="ctr">
              <a:buNone/>
              <a:defRPr sz="1440"/>
            </a:lvl7pPr>
            <a:lvl8pPr marL="2879297" indent="0" algn="ctr">
              <a:buNone/>
              <a:defRPr sz="1440"/>
            </a:lvl8pPr>
            <a:lvl9pPr marL="3290626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1" y="259080"/>
            <a:ext cx="9872980" cy="520446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 anchorCtr="0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7999" b="0" i="0" u="none" cap="all" spc="0">
                <a:solidFill>
                  <a:srgbClr val="FFFFFF"/>
                </a:solidFill>
                <a:latin typeface="Bosch Office Sans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5216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862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31" y="1538291"/>
            <a:ext cx="9460586" cy="2566987"/>
          </a:xfrm>
        </p:spPr>
        <p:txBody>
          <a:bodyPr anchor="b"/>
          <a:lstStyle>
            <a:lvl1pPr>
              <a:defRPr sz="5397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231" y="4129088"/>
            <a:ext cx="9460586" cy="1350962"/>
          </a:xfrm>
        </p:spPr>
        <p:txBody>
          <a:bodyPr/>
          <a:lstStyle>
            <a:lvl1pPr marL="0" indent="0">
              <a:buNone/>
              <a:defRPr sz="2159">
                <a:solidFill>
                  <a:schemeClr val="tx1">
                    <a:tint val="75000"/>
                  </a:schemeClr>
                </a:solidFill>
              </a:defRPr>
            </a:lvl1pPr>
            <a:lvl2pPr marL="41132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822656" indent="0">
              <a:buNone/>
              <a:defRPr sz="1619">
                <a:solidFill>
                  <a:schemeClr val="tx1">
                    <a:tint val="75000"/>
                  </a:schemeClr>
                </a:solidFill>
              </a:defRPr>
            </a:lvl3pPr>
            <a:lvl4pPr marL="1233984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312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6641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796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79297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0626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1818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568" y="1296000"/>
            <a:ext cx="4861931" cy="41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9446" y="1295999"/>
            <a:ext cx="4861931" cy="41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816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80" y="328613"/>
            <a:ext cx="9460586" cy="11922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81" y="1512888"/>
            <a:ext cx="4641401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28" indent="0">
              <a:buNone/>
              <a:defRPr sz="1799" b="1"/>
            </a:lvl2pPr>
            <a:lvl3pPr marL="822656" indent="0">
              <a:buNone/>
              <a:defRPr sz="1619" b="1"/>
            </a:lvl3pPr>
            <a:lvl4pPr marL="1233984" indent="0">
              <a:buNone/>
              <a:defRPr sz="1440" b="1"/>
            </a:lvl4pPr>
            <a:lvl5pPr marL="1645312" indent="0">
              <a:buNone/>
              <a:defRPr sz="1440" b="1"/>
            </a:lvl5pPr>
            <a:lvl6pPr marL="2056641" indent="0">
              <a:buNone/>
              <a:defRPr sz="1440" b="1"/>
            </a:lvl6pPr>
            <a:lvl7pPr marL="2467969" indent="0">
              <a:buNone/>
              <a:defRPr sz="1440" b="1"/>
            </a:lvl7pPr>
            <a:lvl8pPr marL="2879297" indent="0">
              <a:buNone/>
              <a:defRPr sz="1440" b="1"/>
            </a:lvl8pPr>
            <a:lvl9pPr marL="3290626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581" y="2254252"/>
            <a:ext cx="4641401" cy="3314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3599" y="1512888"/>
            <a:ext cx="4662567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28" indent="0">
              <a:buNone/>
              <a:defRPr sz="1799" b="1"/>
            </a:lvl2pPr>
            <a:lvl3pPr marL="822656" indent="0">
              <a:buNone/>
              <a:defRPr sz="1619" b="1"/>
            </a:lvl3pPr>
            <a:lvl4pPr marL="1233984" indent="0">
              <a:buNone/>
              <a:defRPr sz="1440" b="1"/>
            </a:lvl4pPr>
            <a:lvl5pPr marL="1645312" indent="0">
              <a:buNone/>
              <a:defRPr sz="1440" b="1"/>
            </a:lvl5pPr>
            <a:lvl6pPr marL="2056641" indent="0">
              <a:buNone/>
              <a:defRPr sz="1440" b="1"/>
            </a:lvl6pPr>
            <a:lvl7pPr marL="2467969" indent="0">
              <a:buNone/>
              <a:defRPr sz="1440" b="1"/>
            </a:lvl7pPr>
            <a:lvl8pPr marL="2879297" indent="0">
              <a:buNone/>
              <a:defRPr sz="1440" b="1"/>
            </a:lvl8pPr>
            <a:lvl9pPr marL="3290626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3599" y="2254252"/>
            <a:ext cx="4662567" cy="3314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322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745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7389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80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2566" y="889002"/>
            <a:ext cx="5553598" cy="4384675"/>
          </a:xfrm>
        </p:spPr>
        <p:txBody>
          <a:bodyPr/>
          <a:lstStyle>
            <a:lvl1pPr>
              <a:defRPr sz="2879"/>
            </a:lvl1pPr>
            <a:lvl2pPr>
              <a:defRPr sz="2519"/>
            </a:lvl2pPr>
            <a:lvl3pPr>
              <a:defRPr sz="215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80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28" indent="0">
              <a:buNone/>
              <a:defRPr sz="1260"/>
            </a:lvl2pPr>
            <a:lvl3pPr marL="822656" indent="0">
              <a:buNone/>
              <a:defRPr sz="1080"/>
            </a:lvl3pPr>
            <a:lvl4pPr marL="1233984" indent="0">
              <a:buNone/>
              <a:defRPr sz="900"/>
            </a:lvl4pPr>
            <a:lvl5pPr marL="1645312" indent="0">
              <a:buNone/>
              <a:defRPr sz="900"/>
            </a:lvl5pPr>
            <a:lvl6pPr marL="2056641" indent="0">
              <a:buNone/>
              <a:defRPr sz="900"/>
            </a:lvl6pPr>
            <a:lvl7pPr marL="2467969" indent="0">
              <a:buNone/>
              <a:defRPr sz="900"/>
            </a:lvl7pPr>
            <a:lvl8pPr marL="2879297" indent="0">
              <a:buNone/>
              <a:defRPr sz="900"/>
            </a:lvl8pPr>
            <a:lvl9pPr marL="32906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439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950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80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2566" y="889002"/>
            <a:ext cx="5553598" cy="4384675"/>
          </a:xfrm>
        </p:spPr>
        <p:txBody>
          <a:bodyPr/>
          <a:lstStyle>
            <a:lvl1pPr marL="0" indent="0">
              <a:buNone/>
              <a:defRPr sz="2879"/>
            </a:lvl1pPr>
            <a:lvl2pPr marL="411328" indent="0">
              <a:buNone/>
              <a:defRPr sz="2519"/>
            </a:lvl2pPr>
            <a:lvl3pPr marL="822656" indent="0">
              <a:buNone/>
              <a:defRPr sz="2159"/>
            </a:lvl3pPr>
            <a:lvl4pPr marL="1233984" indent="0">
              <a:buNone/>
              <a:defRPr sz="1799"/>
            </a:lvl4pPr>
            <a:lvl5pPr marL="1645312" indent="0">
              <a:buNone/>
              <a:defRPr sz="1799"/>
            </a:lvl5pPr>
            <a:lvl6pPr marL="2056641" indent="0">
              <a:buNone/>
              <a:defRPr sz="1799"/>
            </a:lvl6pPr>
            <a:lvl7pPr marL="2467969" indent="0">
              <a:buNone/>
              <a:defRPr sz="1799"/>
            </a:lvl7pPr>
            <a:lvl8pPr marL="2879297" indent="0">
              <a:buNone/>
              <a:defRPr sz="1799"/>
            </a:lvl8pPr>
            <a:lvl9pPr marL="3290626" indent="0">
              <a:buNone/>
              <a:defRPr sz="1799"/>
            </a:lvl9pPr>
          </a:lstStyle>
          <a:p>
            <a:r>
              <a:rPr lang="en-US" dirty="0" smtClean="0"/>
              <a:t>Click icon to add picture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80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28" indent="0">
              <a:buNone/>
              <a:defRPr sz="1260"/>
            </a:lvl2pPr>
            <a:lvl3pPr marL="822656" indent="0">
              <a:buNone/>
              <a:defRPr sz="1080"/>
            </a:lvl3pPr>
            <a:lvl4pPr marL="1233984" indent="0">
              <a:buNone/>
              <a:defRPr sz="900"/>
            </a:lvl4pPr>
            <a:lvl5pPr marL="1645312" indent="0">
              <a:buNone/>
              <a:defRPr sz="900"/>
            </a:lvl5pPr>
            <a:lvl6pPr marL="2056641" indent="0">
              <a:buNone/>
              <a:defRPr sz="900"/>
            </a:lvl6pPr>
            <a:lvl7pPr marL="2467969" indent="0">
              <a:buNone/>
              <a:defRPr sz="900"/>
            </a:lvl7pPr>
            <a:lvl8pPr marL="2879297" indent="0">
              <a:buNone/>
              <a:defRPr sz="900"/>
            </a:lvl8pPr>
            <a:lvl9pPr marL="32906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88833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404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075" y="328614"/>
            <a:ext cx="2364089" cy="5229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3463" y="328614"/>
            <a:ext cx="6895434" cy="5229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91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30" y="1538290"/>
            <a:ext cx="9460586" cy="2566987"/>
          </a:xfrm>
        </p:spPr>
        <p:txBody>
          <a:bodyPr anchor="b"/>
          <a:lstStyle>
            <a:lvl1pPr>
              <a:defRPr sz="5398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230" y="4129088"/>
            <a:ext cx="9460586" cy="1350962"/>
          </a:xfrm>
        </p:spPr>
        <p:txBody>
          <a:bodyPr/>
          <a:lstStyle>
            <a:lvl1pPr marL="0" indent="0">
              <a:buNone/>
              <a:defRPr sz="2159">
                <a:solidFill>
                  <a:schemeClr val="tx1">
                    <a:tint val="75000"/>
                  </a:schemeClr>
                </a:solidFill>
              </a:defRPr>
            </a:lvl1pPr>
            <a:lvl2pPr marL="41135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822716" indent="0">
              <a:buNone/>
              <a:defRPr sz="1619">
                <a:solidFill>
                  <a:schemeClr val="tx1">
                    <a:tint val="75000"/>
                  </a:schemeClr>
                </a:solidFill>
              </a:defRPr>
            </a:lvl3pPr>
            <a:lvl4pPr marL="123407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433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6792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15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7950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0867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01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567" y="1296000"/>
            <a:ext cx="4861931" cy="41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9445" y="1295999"/>
            <a:ext cx="4861931" cy="41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14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80" y="328613"/>
            <a:ext cx="9460586" cy="11922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80" y="1512888"/>
            <a:ext cx="4641401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580" y="2254251"/>
            <a:ext cx="4641401" cy="3314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3598" y="1512888"/>
            <a:ext cx="4662567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3598" y="2254251"/>
            <a:ext cx="4662567" cy="3314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39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34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593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>
              <a:defRPr sz="2879"/>
            </a:lvl1pPr>
            <a:lvl2pPr>
              <a:defRPr sz="2519"/>
            </a:lvl2pPr>
            <a:lvl3pPr>
              <a:defRPr sz="215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178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 marL="0" indent="0">
              <a:buNone/>
              <a:defRPr sz="2879"/>
            </a:lvl1pPr>
            <a:lvl2pPr marL="411358" indent="0">
              <a:buNone/>
              <a:defRPr sz="2519"/>
            </a:lvl2pPr>
            <a:lvl3pPr marL="822716" indent="0">
              <a:buNone/>
              <a:defRPr sz="2159"/>
            </a:lvl3pPr>
            <a:lvl4pPr marL="1234075" indent="0">
              <a:buNone/>
              <a:defRPr sz="1799"/>
            </a:lvl4pPr>
            <a:lvl5pPr marL="1645433" indent="0">
              <a:buNone/>
              <a:defRPr sz="1799"/>
            </a:lvl5pPr>
            <a:lvl6pPr marL="2056792" indent="0">
              <a:buNone/>
              <a:defRPr sz="1799"/>
            </a:lvl6pPr>
            <a:lvl7pPr marL="2468150" indent="0">
              <a:buNone/>
              <a:defRPr sz="1799"/>
            </a:lvl7pPr>
            <a:lvl8pPr marL="2879509" indent="0">
              <a:buNone/>
              <a:defRPr sz="1799"/>
            </a:lvl8pPr>
            <a:lvl9pPr marL="3290867" indent="0">
              <a:buNone/>
              <a:defRPr sz="1799"/>
            </a:lvl9pPr>
          </a:lstStyle>
          <a:p>
            <a:r>
              <a:rPr lang="en-US" dirty="0" smtClean="0"/>
              <a:t>Click icon to add picture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71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6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567" y="648000"/>
            <a:ext cx="8221606" cy="38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568" y="1296000"/>
            <a:ext cx="10275808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lang="de-DE" dirty="0"/>
          </a:p>
        </p:txBody>
      </p:sp>
      <p:pic>
        <p:nvPicPr>
          <p:cNvPr id="5" name="Picture 4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9020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716" rtl="0" eaLnBrk="1" latinLnBrk="0" hangingPunct="1">
        <a:lnSpc>
          <a:spcPct val="90000"/>
        </a:lnSpc>
        <a:spcBef>
          <a:spcPct val="0"/>
        </a:spcBef>
        <a:buFontTx/>
        <a:buNone/>
        <a:defRPr sz="1800" b="0" i="0" u="none" kern="1200">
          <a:solidFill>
            <a:schemeClr val="tx1"/>
          </a:solidFill>
          <a:latin typeface="Bosch Office Sans" panose="020B0604020202020204" pitchFamily="34" charset="0"/>
          <a:ea typeface="+mj-ea"/>
          <a:cs typeface="+mj-cs"/>
        </a:defRPr>
      </a:lvl1pPr>
    </p:titleStyle>
    <p:bodyStyle>
      <a:lvl1pPr marL="251460" indent="-251460" algn="l" defTabSz="822716" rtl="0" eaLnBrk="1" latinLnBrk="0" hangingPunct="1">
        <a:lnSpc>
          <a:spcPct val="107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8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1pPr>
      <a:lvl2pPr marL="508000" indent="-27432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6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2pPr>
      <a:lvl3pPr marL="730250" indent="-204470" algn="l" defTabSz="822716" rtl="0" eaLnBrk="1" latinLnBrk="0" hangingPunct="1">
        <a:lnSpc>
          <a:spcPct val="102000"/>
        </a:lnSpc>
        <a:spcBef>
          <a:spcPts val="500"/>
        </a:spcBef>
        <a:buClrTx/>
        <a:buSzPct val="100000"/>
        <a:buFontTx/>
        <a:buChar char="‒"/>
        <a:defRPr sz="14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3pPr>
      <a:lvl4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4pPr>
      <a:lvl5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5pPr>
      <a:lvl6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6pPr>
      <a:lvl7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7pPr>
      <a:lvl8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8pPr>
      <a:lvl9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 baseline="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9pPr>
    </p:bodyStyle>
    <p:otherStyle>
      <a:defPPr>
        <a:defRPr lang="de-DE"/>
      </a:defPPr>
      <a:lvl1pPr marL="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8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2pPr>
      <a:lvl3pPr marL="822716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3pPr>
      <a:lvl4pPr marL="1234075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4pPr>
      <a:lvl5pPr marL="1645433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5pPr>
      <a:lvl6pPr marL="2056792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6pPr>
      <a:lvl7pPr marL="246815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7pPr>
      <a:lvl8pPr marL="2879509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8pPr>
      <a:lvl9pPr marL="3290867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567" y="648000"/>
            <a:ext cx="8221606" cy="38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569" y="1296000"/>
            <a:ext cx="10275808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lang="de-DE" dirty="0"/>
          </a:p>
        </p:txBody>
      </p:sp>
      <p:pic>
        <p:nvPicPr>
          <p:cNvPr id="5" name="Picture 4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4412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2656" rtl="0" eaLnBrk="1" latinLnBrk="0" hangingPunct="1">
        <a:lnSpc>
          <a:spcPct val="90000"/>
        </a:lnSpc>
        <a:spcBef>
          <a:spcPct val="0"/>
        </a:spcBef>
        <a:buFontTx/>
        <a:buNone/>
        <a:defRPr sz="1800" b="0" i="0" u="none" kern="1200">
          <a:solidFill>
            <a:schemeClr val="tx1"/>
          </a:solidFill>
          <a:latin typeface="Bosch Office Sans" panose="020B0604020202020204" pitchFamily="34" charset="0"/>
          <a:ea typeface="+mj-ea"/>
          <a:cs typeface="+mj-cs"/>
        </a:defRPr>
      </a:lvl1pPr>
    </p:titleStyle>
    <p:bodyStyle>
      <a:lvl1pPr marL="251442" indent="-251442" algn="l" defTabSz="822656" rtl="0" eaLnBrk="1" latinLnBrk="0" hangingPunct="1">
        <a:lnSpc>
          <a:spcPct val="107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8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1pPr>
      <a:lvl2pPr marL="507963" indent="-274300" algn="l" defTabSz="822656" rtl="0" eaLnBrk="1" latinLnBrk="0" hangingPunct="1">
        <a:lnSpc>
          <a:spcPct val="103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6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2pPr>
      <a:lvl3pPr marL="730197" indent="-204455" algn="l" defTabSz="822656" rtl="0" eaLnBrk="1" latinLnBrk="0" hangingPunct="1">
        <a:lnSpc>
          <a:spcPct val="102000"/>
        </a:lnSpc>
        <a:spcBef>
          <a:spcPts val="500"/>
        </a:spcBef>
        <a:buClrTx/>
        <a:buSzPct val="100000"/>
        <a:buFontTx/>
        <a:buChar char="‒"/>
        <a:defRPr sz="14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3pPr>
      <a:lvl4pPr marL="932112" indent="-184136" algn="l" defTabSz="82265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4pPr>
      <a:lvl5pPr marL="932112" indent="-184136" algn="l" defTabSz="82265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5pPr>
      <a:lvl6pPr marL="932112" indent="-184136" algn="l" defTabSz="82265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6pPr>
      <a:lvl7pPr marL="932112" indent="-184136" algn="l" defTabSz="82265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7pPr>
      <a:lvl8pPr marL="932112" indent="-184136" algn="l" defTabSz="82265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8pPr>
      <a:lvl9pPr marL="932112" indent="-184136" algn="l" defTabSz="82265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 baseline="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9pPr>
    </p:bodyStyle>
    <p:otherStyle>
      <a:defPPr>
        <a:defRPr lang="de-DE"/>
      </a:defPPr>
      <a:lvl1pPr marL="0" algn="l" defTabSz="82265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1pPr>
      <a:lvl2pPr marL="411328" algn="l" defTabSz="82265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2pPr>
      <a:lvl3pPr marL="822656" algn="l" defTabSz="82265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3pPr>
      <a:lvl4pPr marL="1233984" algn="l" defTabSz="82265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4pPr>
      <a:lvl5pPr marL="1645312" algn="l" defTabSz="82265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5pPr>
      <a:lvl6pPr marL="2056641" algn="l" defTabSz="82265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6pPr>
      <a:lvl7pPr marL="2467969" algn="l" defTabSz="82265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7pPr>
      <a:lvl8pPr marL="2879297" algn="l" defTabSz="82265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8pPr>
      <a:lvl9pPr marL="3290626" algn="l" defTabSz="82265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25.xml"/><Relationship Id="rId299" Type="http://schemas.openxmlformats.org/officeDocument/2006/relationships/oleObject" Target="file:///\\bosch.com\dfsrb\dfsus\loc\Ch\ILM\Projects\VP\Leadership%20Staff%20Meeting\Balance%20Score%20Card\TaC%20Measure%20tracking%202017.xlsx!PM%20TaC!R20C17" TargetMode="External"/><Relationship Id="rId303" Type="http://schemas.openxmlformats.org/officeDocument/2006/relationships/oleObject" Target="file:///\\bosch.com\dfsrb\dfsus\loc\Ch\ILM\Projects\VP\Leadership%20Staff%20Meeting\Balance%20Score%20Card\TaC%20Measure%20tracking%202017.xlsx!PM%20TaC!R26C15" TargetMode="External"/><Relationship Id="rId21" Type="http://schemas.openxmlformats.org/officeDocument/2006/relationships/tags" Target="../tags/tag29.xml"/><Relationship Id="rId42" Type="http://schemas.openxmlformats.org/officeDocument/2006/relationships/tags" Target="../tags/tag50.xml"/><Relationship Id="rId63" Type="http://schemas.openxmlformats.org/officeDocument/2006/relationships/tags" Target="../tags/tag71.xml"/><Relationship Id="rId84" Type="http://schemas.openxmlformats.org/officeDocument/2006/relationships/tags" Target="../tags/tag92.xml"/><Relationship Id="rId138" Type="http://schemas.openxmlformats.org/officeDocument/2006/relationships/tags" Target="../tags/tag146.xml"/><Relationship Id="rId159" Type="http://schemas.openxmlformats.org/officeDocument/2006/relationships/tags" Target="../tags/tag167.xml"/><Relationship Id="rId324" Type="http://schemas.openxmlformats.org/officeDocument/2006/relationships/oleObject" Target="file:///\\bosch.com\dfsrb\dfsus\loc\Ch\ILM\Projects\VP\Leadership%20Staff%20Meeting\Balance%20Score%20Card\TaC%20Measure%20tracking%202017.xlsx!PM%20TaC!R52C15" TargetMode="External"/><Relationship Id="rId345" Type="http://schemas.openxmlformats.org/officeDocument/2006/relationships/oleObject" Target="file:///\\bosch.com\dfsrb\dfsus\loc\Ch\ILM\Projects\VP\Leadership%20Staff%20Meeting\Balance%20Score%20Card\TaC%20Measure%20tracking%202017.xlsx!PM%20TaC!R34C15" TargetMode="External"/><Relationship Id="rId366" Type="http://schemas.openxmlformats.org/officeDocument/2006/relationships/image" Target="../media/image50.emf"/><Relationship Id="rId170" Type="http://schemas.openxmlformats.org/officeDocument/2006/relationships/tags" Target="../tags/tag178.xml"/><Relationship Id="rId191" Type="http://schemas.openxmlformats.org/officeDocument/2006/relationships/tags" Target="../tags/tag199.xml"/><Relationship Id="rId205" Type="http://schemas.openxmlformats.org/officeDocument/2006/relationships/image" Target="../media/image3.emf"/><Relationship Id="rId226" Type="http://schemas.openxmlformats.org/officeDocument/2006/relationships/oleObject" Target="file:///\\bosch.com\dfsrb\dfsus\loc\Ch\ILM\Projects\VP\Leadership%20Staff%20Meeting\Balance%20Score%20Card\TaC%20Measure%20tracking%202017.xlsx!PM%20TaC!R12C15" TargetMode="External"/><Relationship Id="rId247" Type="http://schemas.openxmlformats.org/officeDocument/2006/relationships/oleObject" Target="file:///\\bosch.com\dfsrb\dfsus\loc\Ch\ILM\Projects\VP\Leadership%20Staff%20Meeting\Balance%20Score%20Card\TaC%20Measure%20tracking%202017.xlsx!PM%20TaC!R79C15" TargetMode="External"/><Relationship Id="rId107" Type="http://schemas.openxmlformats.org/officeDocument/2006/relationships/tags" Target="../tags/tag115.xml"/><Relationship Id="rId268" Type="http://schemas.openxmlformats.org/officeDocument/2006/relationships/image" Target="../media/image24.emf"/><Relationship Id="rId289" Type="http://schemas.openxmlformats.org/officeDocument/2006/relationships/oleObject" Target="file:///\\bosch.com\dfsrb\dfsus\loc\Ch\ILM\Projects\VP\Leadership%20Staff%20Meeting\Balance%20Score%20Card\TaC%20Measure%20tracking%202017.xlsx!PM%20TaC!R31C16" TargetMode="External"/><Relationship Id="rId11" Type="http://schemas.openxmlformats.org/officeDocument/2006/relationships/tags" Target="../tags/tag19.xml"/><Relationship Id="rId32" Type="http://schemas.openxmlformats.org/officeDocument/2006/relationships/tags" Target="../tags/tag40.xml"/><Relationship Id="rId53" Type="http://schemas.openxmlformats.org/officeDocument/2006/relationships/tags" Target="../tags/tag61.xml"/><Relationship Id="rId74" Type="http://schemas.openxmlformats.org/officeDocument/2006/relationships/tags" Target="../tags/tag82.xml"/><Relationship Id="rId128" Type="http://schemas.openxmlformats.org/officeDocument/2006/relationships/tags" Target="../tags/tag136.xml"/><Relationship Id="rId149" Type="http://schemas.openxmlformats.org/officeDocument/2006/relationships/tags" Target="../tags/tag157.xml"/><Relationship Id="rId314" Type="http://schemas.openxmlformats.org/officeDocument/2006/relationships/oleObject" Target="file:///\\bosch.com\dfsrb\dfsus\loc\Ch\ILM\Projects\VP\Leadership%20Staff%20Meeting\Balance%20Score%20Card\TaC%20Measure%20tracking%202017.xlsx!PM%20TaC!R36C16" TargetMode="External"/><Relationship Id="rId335" Type="http://schemas.openxmlformats.org/officeDocument/2006/relationships/oleObject" Target="file:///\\bosch.com\dfsrb\dfsus\loc\Ch\ILM\Projects\VP\Leadership%20Staff%20Meeting\Balance%20Score%20Card\TaC%20Measure%20tracking%202017.xlsx!PM%20TaC!R21C16" TargetMode="External"/><Relationship Id="rId356" Type="http://schemas.openxmlformats.org/officeDocument/2006/relationships/image" Target="../media/image49.emf"/><Relationship Id="rId5" Type="http://schemas.openxmlformats.org/officeDocument/2006/relationships/tags" Target="../tags/tag13.xml"/><Relationship Id="rId95" Type="http://schemas.openxmlformats.org/officeDocument/2006/relationships/tags" Target="../tags/tag103.xml"/><Relationship Id="rId160" Type="http://schemas.openxmlformats.org/officeDocument/2006/relationships/tags" Target="../tags/tag168.xml"/><Relationship Id="rId181" Type="http://schemas.openxmlformats.org/officeDocument/2006/relationships/tags" Target="../tags/tag189.xml"/><Relationship Id="rId216" Type="http://schemas.openxmlformats.org/officeDocument/2006/relationships/image" Target="../media/image7.emf"/><Relationship Id="rId237" Type="http://schemas.openxmlformats.org/officeDocument/2006/relationships/oleObject" Target="file:///\\bosch.com\dfsrb\dfsus\loc\Ch\ILM\Projects\VP\Leadership%20Staff%20Meeting\Balance%20Score%20Card\TaC%20Measure%20tracking%202017.xlsx!PM%20TaC!R9C17" TargetMode="External"/><Relationship Id="rId258" Type="http://schemas.openxmlformats.org/officeDocument/2006/relationships/oleObject" Target="file:///\\bosch.com\dfsrb\dfsus\loc\Ch\ILM\Projects\VP\Leadership%20Staff%20Meeting\Balance%20Score%20Card\TaC%20Measure%20tracking%202017.xlsx!PM%20TaC!R14C17" TargetMode="External"/><Relationship Id="rId279" Type="http://schemas.openxmlformats.org/officeDocument/2006/relationships/oleObject" Target="file:///\\bosch.com\dfsrb\dfsus\loc\Ch\ILM\Projects\VP\Leadership%20Staff%20Meeting\Balance%20Score%20Card\TaC%20Measure%20tracking%202017.xlsx!PM%20TaC!R37C16" TargetMode="External"/><Relationship Id="rId22" Type="http://schemas.openxmlformats.org/officeDocument/2006/relationships/tags" Target="../tags/tag30.xml"/><Relationship Id="rId43" Type="http://schemas.openxmlformats.org/officeDocument/2006/relationships/tags" Target="../tags/tag51.xml"/><Relationship Id="rId64" Type="http://schemas.openxmlformats.org/officeDocument/2006/relationships/tags" Target="../tags/tag72.xml"/><Relationship Id="rId118" Type="http://schemas.openxmlformats.org/officeDocument/2006/relationships/tags" Target="../tags/tag126.xml"/><Relationship Id="rId139" Type="http://schemas.openxmlformats.org/officeDocument/2006/relationships/tags" Target="../tags/tag147.xml"/><Relationship Id="rId290" Type="http://schemas.openxmlformats.org/officeDocument/2006/relationships/oleObject" Target="file:///\\bosch.com\dfsrb\dfsus\loc\Ch\ILM\Projects\VP\Leadership%20Staff%20Meeting\Balance%20Score%20Card\TaC%20Measure%20tracking%202017.xlsx!PM%20TaC!R57C15" TargetMode="External"/><Relationship Id="rId304" Type="http://schemas.openxmlformats.org/officeDocument/2006/relationships/oleObject" Target="file:///\\bosch.com\dfsrb\dfsus\loc\Ch\ILM\Projects\VP\Leadership%20Staff%20Meeting\Balance%20Score%20Card\TaC%20Measure%20tracking%202017.xlsx!PM%20TaC!R26C16" TargetMode="External"/><Relationship Id="rId325" Type="http://schemas.openxmlformats.org/officeDocument/2006/relationships/oleObject" Target="file:///\\bosch.com\dfsrb\dfsus\loc\Ch\ILM\Projects\VP\Leadership%20Staff%20Meeting\Balance%20Score%20Card\TaC%20Measure%20tracking%202017.xlsx!PM%20TaC!R39C15" TargetMode="External"/><Relationship Id="rId346" Type="http://schemas.openxmlformats.org/officeDocument/2006/relationships/oleObject" Target="file:///\\bosch.com\dfsrb\dfsus\loc\Ch\ILM\Projects\VP\Leadership%20Staff%20Meeting\Balance%20Score%20Card\TaC%20Measure%20tracking%202017.xlsx!PM%20TaC!R34C16" TargetMode="External"/><Relationship Id="rId367" Type="http://schemas.openxmlformats.org/officeDocument/2006/relationships/oleObject" Target="file:///\\bosch.com\dfsrb\dfsus\loc\Ch\ILM\Projects\VP\Leadership%20Staff%20Meeting\Balance%20Score%20Card\TaC%20Measure%20tracking%202017.xlsx!PM%20TaC!R54C15" TargetMode="External"/><Relationship Id="rId85" Type="http://schemas.openxmlformats.org/officeDocument/2006/relationships/tags" Target="../tags/tag93.xml"/><Relationship Id="rId150" Type="http://schemas.openxmlformats.org/officeDocument/2006/relationships/tags" Target="../tags/tag158.xml"/><Relationship Id="rId171" Type="http://schemas.openxmlformats.org/officeDocument/2006/relationships/tags" Target="../tags/tag179.xml"/><Relationship Id="rId192" Type="http://schemas.openxmlformats.org/officeDocument/2006/relationships/tags" Target="../tags/tag200.xml"/><Relationship Id="rId206" Type="http://schemas.openxmlformats.org/officeDocument/2006/relationships/oleObject" Target="file:///\\bosch.com\dfsrb\dfsus\loc\Ch\ILM\Projects\VP\Leadership%20Staff%20Meeting\Balance%20Score%20Card\TaC%20Measure%20tracking%202017.xlsx!PM%20TaC!R65C15" TargetMode="External"/><Relationship Id="rId227" Type="http://schemas.openxmlformats.org/officeDocument/2006/relationships/image" Target="../media/image12.emf"/><Relationship Id="rId248" Type="http://schemas.openxmlformats.org/officeDocument/2006/relationships/image" Target="../media/image21.emf"/><Relationship Id="rId269" Type="http://schemas.openxmlformats.org/officeDocument/2006/relationships/oleObject" Target="file:///\\bosch.com\dfsrb\dfsus\loc\Ch\ILM\Projects\VP\Leadership%20Staff%20Meeting\Balance%20Score%20Card\TaC%20Measure%20tracking%202017.xlsx!PM%20TaC!R17C17" TargetMode="External"/><Relationship Id="rId12" Type="http://schemas.openxmlformats.org/officeDocument/2006/relationships/tags" Target="../tags/tag20.xml"/><Relationship Id="rId33" Type="http://schemas.openxmlformats.org/officeDocument/2006/relationships/tags" Target="../tags/tag41.xml"/><Relationship Id="rId108" Type="http://schemas.openxmlformats.org/officeDocument/2006/relationships/tags" Target="../tags/tag116.xml"/><Relationship Id="rId129" Type="http://schemas.openxmlformats.org/officeDocument/2006/relationships/tags" Target="../tags/tag137.xml"/><Relationship Id="rId280" Type="http://schemas.openxmlformats.org/officeDocument/2006/relationships/image" Target="../media/image29.emf"/><Relationship Id="rId315" Type="http://schemas.openxmlformats.org/officeDocument/2006/relationships/image" Target="../media/image40.emf"/><Relationship Id="rId336" Type="http://schemas.openxmlformats.org/officeDocument/2006/relationships/image" Target="../media/image46.emf"/><Relationship Id="rId357" Type="http://schemas.openxmlformats.org/officeDocument/2006/relationships/oleObject" Target="file:///\\bosch.com\dfsrb\dfsus\loc\Ch\ILM\Projects\VP\Leadership%20Staff%20Meeting\Balance%20Score%20Card\TaC%20Measure%20tracking%202017.xlsx!PM%20TaC!R35C15" TargetMode="External"/><Relationship Id="rId54" Type="http://schemas.openxmlformats.org/officeDocument/2006/relationships/tags" Target="../tags/tag62.xml"/><Relationship Id="rId75" Type="http://schemas.openxmlformats.org/officeDocument/2006/relationships/tags" Target="../tags/tag83.xml"/><Relationship Id="rId96" Type="http://schemas.openxmlformats.org/officeDocument/2006/relationships/tags" Target="../tags/tag104.xml"/><Relationship Id="rId140" Type="http://schemas.openxmlformats.org/officeDocument/2006/relationships/tags" Target="../tags/tag148.xml"/><Relationship Id="rId161" Type="http://schemas.openxmlformats.org/officeDocument/2006/relationships/tags" Target="../tags/tag169.xml"/><Relationship Id="rId182" Type="http://schemas.openxmlformats.org/officeDocument/2006/relationships/tags" Target="../tags/tag190.xml"/><Relationship Id="rId217" Type="http://schemas.openxmlformats.org/officeDocument/2006/relationships/oleObject" Target="file:///\\bosch.com\dfsrb\dfsus\loc\Ch\ILM\Projects\VP\Leadership%20Staff%20Meeting\Balance%20Score%20Card\TaC%20Measure%20tracking%202017.xlsx!PM%20TaC!R43C16" TargetMode="External"/><Relationship Id="rId6" Type="http://schemas.openxmlformats.org/officeDocument/2006/relationships/tags" Target="../tags/tag14.xml"/><Relationship Id="rId238" Type="http://schemas.openxmlformats.org/officeDocument/2006/relationships/image" Target="../media/image17.emf"/><Relationship Id="rId259" Type="http://schemas.openxmlformats.org/officeDocument/2006/relationships/oleObject" Target="file:///\\bosch.com\dfsrb\dfsus\loc\Ch\ILM\Projects\VP\Leadership%20Staff%20Meeting\Balance%20Score%20Card\TaC%20Measure%20tracking%202017.xlsx!PM%20TaC!R18C15" TargetMode="External"/><Relationship Id="rId23" Type="http://schemas.openxmlformats.org/officeDocument/2006/relationships/tags" Target="../tags/tag31.xml"/><Relationship Id="rId119" Type="http://schemas.openxmlformats.org/officeDocument/2006/relationships/tags" Target="../tags/tag127.xml"/><Relationship Id="rId270" Type="http://schemas.openxmlformats.org/officeDocument/2006/relationships/image" Target="../media/image25.emf"/><Relationship Id="rId291" Type="http://schemas.openxmlformats.org/officeDocument/2006/relationships/oleObject" Target="file:///\\bosch.com\dfsrb\dfsus\loc\Ch\ILM\Projects\VP\Leadership%20Staff%20Meeting\Balance%20Score%20Card\TaC%20Measure%20tracking%202017.xlsx!PM%20TaC!R58C15" TargetMode="External"/><Relationship Id="rId305" Type="http://schemas.openxmlformats.org/officeDocument/2006/relationships/oleObject" Target="file:///\\bosch.com\dfsrb\dfsus\loc\Ch\ILM\Projects\VP\Leadership%20Staff%20Meeting\Balance%20Score%20Card\TaC%20Measure%20tracking%202017.xlsx!PM%20TaC!R26C17" TargetMode="External"/><Relationship Id="rId326" Type="http://schemas.openxmlformats.org/officeDocument/2006/relationships/image" Target="../media/image42.emf"/><Relationship Id="rId347" Type="http://schemas.openxmlformats.org/officeDocument/2006/relationships/oleObject" Target="file:///\\bosch.com\dfsrb\dfsus\loc\Ch\ILM\Projects\VP\Leadership%20Staff%20Meeting\Balance%20Score%20Card\TaC%20Measure%20tracking%202017.xlsx!PM%20TaC!R60C15" TargetMode="External"/><Relationship Id="rId44" Type="http://schemas.openxmlformats.org/officeDocument/2006/relationships/tags" Target="../tags/tag52.xml"/><Relationship Id="rId65" Type="http://schemas.openxmlformats.org/officeDocument/2006/relationships/tags" Target="../tags/tag73.xml"/><Relationship Id="rId86" Type="http://schemas.openxmlformats.org/officeDocument/2006/relationships/tags" Target="../tags/tag94.xml"/><Relationship Id="rId130" Type="http://schemas.openxmlformats.org/officeDocument/2006/relationships/tags" Target="../tags/tag138.xml"/><Relationship Id="rId151" Type="http://schemas.openxmlformats.org/officeDocument/2006/relationships/tags" Target="../tags/tag159.xml"/><Relationship Id="rId368" Type="http://schemas.openxmlformats.org/officeDocument/2006/relationships/oleObject" Target="file:///\\bosch.com\dfsrb\dfsus\loc\Ch\ILM\Projects\VP\Leadership%20Staff%20Meeting\Balance%20Score%20Card\TaC%20Measure%20tracking%202017.xlsx!PM%20TaC!R41C16" TargetMode="External"/><Relationship Id="rId172" Type="http://schemas.openxmlformats.org/officeDocument/2006/relationships/tags" Target="../tags/tag180.xml"/><Relationship Id="rId193" Type="http://schemas.openxmlformats.org/officeDocument/2006/relationships/tags" Target="../tags/tag201.xml"/><Relationship Id="rId207" Type="http://schemas.openxmlformats.org/officeDocument/2006/relationships/image" Target="../media/image4.emf"/><Relationship Id="rId228" Type="http://schemas.openxmlformats.org/officeDocument/2006/relationships/oleObject" Target="file:///\\bosch.com\dfsrb\dfsus\loc\Ch\ILM\Projects\VP\Leadership%20Staff%20Meeting\Balance%20Score%20Card\TaC%20Measure%20tracking%202017.xlsx!PM%20TaC!R12C16" TargetMode="External"/><Relationship Id="rId249" Type="http://schemas.openxmlformats.org/officeDocument/2006/relationships/oleObject" Target="file:///\\bosch.com\dfsrb\dfsus\loc\Ch\ILM\Projects\VP\Leadership%20Staff%20Meeting\Balance%20Score%20Card\TaC%20Measure%20tracking%202017.xlsx!PM%20TaC!R76C15" TargetMode="External"/><Relationship Id="rId13" Type="http://schemas.openxmlformats.org/officeDocument/2006/relationships/tags" Target="../tags/tag21.xml"/><Relationship Id="rId109" Type="http://schemas.openxmlformats.org/officeDocument/2006/relationships/tags" Target="../tags/tag117.xml"/><Relationship Id="rId260" Type="http://schemas.openxmlformats.org/officeDocument/2006/relationships/oleObject" Target="file:///\\bosch.com\dfsrb\dfsus\loc\Ch\ILM\Projects\VP\Leadership%20Staff%20Meeting\Balance%20Score%20Card\TaC%20Measure%20tracking%202017.xlsx!PM%20TaC!R18C16" TargetMode="External"/><Relationship Id="rId281" Type="http://schemas.openxmlformats.org/officeDocument/2006/relationships/oleObject" Target="file:///\\bosch.com\dfsrb\dfsus\loc\Ch\ILM\Projects\VP\Leadership%20Staff%20Meeting\Balance%20Score%20Card\TaC%20Measure%20tracking%202017.xlsx!PM%20TaC!R50C15" TargetMode="External"/><Relationship Id="rId316" Type="http://schemas.openxmlformats.org/officeDocument/2006/relationships/oleObject" Target="file:///\\bosch.com\dfsrb\dfsus\loc\Ch\ILM\Projects\VP\Leadership%20Staff%20Meeting\Balance%20Score%20Card\TaC%20Measure%20tracking%202017.xlsx!PM%20TaC!R62C15" TargetMode="External"/><Relationship Id="rId337" Type="http://schemas.openxmlformats.org/officeDocument/2006/relationships/oleObject" Target="file:///\\bosch.com\dfsrb\dfsus\loc\Ch\ILM\Projects\VP\Leadership%20Staff%20Meeting\Balance%20Score%20Card\TaC%20Measure%20tracking%202017.xlsx!PM%20TaC!R21C17" TargetMode="External"/><Relationship Id="rId34" Type="http://schemas.openxmlformats.org/officeDocument/2006/relationships/tags" Target="../tags/tag42.xml"/><Relationship Id="rId55" Type="http://schemas.openxmlformats.org/officeDocument/2006/relationships/tags" Target="../tags/tag63.xml"/><Relationship Id="rId76" Type="http://schemas.openxmlformats.org/officeDocument/2006/relationships/tags" Target="../tags/tag84.xml"/><Relationship Id="rId97" Type="http://schemas.openxmlformats.org/officeDocument/2006/relationships/tags" Target="../tags/tag105.xml"/><Relationship Id="rId120" Type="http://schemas.openxmlformats.org/officeDocument/2006/relationships/tags" Target="../tags/tag128.xml"/><Relationship Id="rId141" Type="http://schemas.openxmlformats.org/officeDocument/2006/relationships/tags" Target="../tags/tag149.xml"/><Relationship Id="rId358" Type="http://schemas.openxmlformats.org/officeDocument/2006/relationships/oleObject" Target="file:///\\bosch.com\dfsrb\dfsus\loc\Ch\ILM\Projects\VP\Leadership%20Staff%20Meeting\Balance%20Score%20Card\TaC%20Measure%20tracking%202017.xlsx!PM%20TaC!R35C16" TargetMode="External"/><Relationship Id="rId7" Type="http://schemas.openxmlformats.org/officeDocument/2006/relationships/tags" Target="../tags/tag15.xml"/><Relationship Id="rId162" Type="http://schemas.openxmlformats.org/officeDocument/2006/relationships/tags" Target="../tags/tag170.xml"/><Relationship Id="rId183" Type="http://schemas.openxmlformats.org/officeDocument/2006/relationships/tags" Target="../tags/tag191.xml"/><Relationship Id="rId218" Type="http://schemas.openxmlformats.org/officeDocument/2006/relationships/image" Target="../media/image8.emf"/><Relationship Id="rId239" Type="http://schemas.openxmlformats.org/officeDocument/2006/relationships/oleObject" Target="file:///\\bosch.com\dfsrb\dfsus\loc\Ch\ILM\Projects\VP\Leadership%20Staff%20Meeting\Balance%20Score%20Card\TaC%20Measure%20tracking%202017.xlsx!PM%20TaC!R10C15" TargetMode="External"/><Relationship Id="rId250" Type="http://schemas.openxmlformats.org/officeDocument/2006/relationships/image" Target="../media/image22.emf"/><Relationship Id="rId271" Type="http://schemas.openxmlformats.org/officeDocument/2006/relationships/oleObject" Target="file:///\\bosch.com\dfsrb\dfsus\loc\Ch\ILM\Projects\VP\Leadership%20Staff%20Meeting\Balance%20Score%20Card\TaC%20Measure%20tracking%202017.xlsx!PM%20TaC!R16C15" TargetMode="External"/><Relationship Id="rId292" Type="http://schemas.openxmlformats.org/officeDocument/2006/relationships/oleObject" Target="file:///\\bosch.com\dfsrb\dfsus\loc\Ch\ILM\Projects\VP\Leadership%20Staff%20Meeting\Balance%20Score%20Card\TaC%20Measure%20tracking%202017.xlsx!PM%20TaC!R19C15" TargetMode="External"/><Relationship Id="rId306" Type="http://schemas.openxmlformats.org/officeDocument/2006/relationships/oleObject" Target="file:///\\bosch.com\dfsrb\dfsus\loc\Ch\ILM\Projects\VP\Leadership%20Staff%20Meeting\Balance%20Score%20Card\TaC%20Measure%20tracking%202017.xlsx!PM%20TaC!R42C15" TargetMode="External"/><Relationship Id="rId24" Type="http://schemas.openxmlformats.org/officeDocument/2006/relationships/tags" Target="../tags/tag32.xml"/><Relationship Id="rId45" Type="http://schemas.openxmlformats.org/officeDocument/2006/relationships/tags" Target="../tags/tag53.xml"/><Relationship Id="rId66" Type="http://schemas.openxmlformats.org/officeDocument/2006/relationships/tags" Target="../tags/tag74.xml"/><Relationship Id="rId87" Type="http://schemas.openxmlformats.org/officeDocument/2006/relationships/tags" Target="../tags/tag95.xml"/><Relationship Id="rId110" Type="http://schemas.openxmlformats.org/officeDocument/2006/relationships/tags" Target="../tags/tag118.xml"/><Relationship Id="rId131" Type="http://schemas.openxmlformats.org/officeDocument/2006/relationships/tags" Target="../tags/tag139.xml"/><Relationship Id="rId327" Type="http://schemas.openxmlformats.org/officeDocument/2006/relationships/oleObject" Target="file:///\\bosch.com\dfsrb\dfsus\loc\Ch\ILM\Projects\VP\Leadership%20Staff%20Meeting\Balance%20Score%20Card\TaC%20Measure%20tracking%202017.xlsx!PM%20TaC!R39C16" TargetMode="External"/><Relationship Id="rId348" Type="http://schemas.openxmlformats.org/officeDocument/2006/relationships/oleObject" Target="file:///\\bosch.com\dfsrb\dfsus\loc\Ch\ILM\Projects\VP\Leadership%20Staff%20Meeting\Balance%20Score%20Card\TaC%20Measure%20tracking%202017.xlsx!PM%20TaC!R22C15" TargetMode="External"/><Relationship Id="rId369" Type="http://schemas.openxmlformats.org/officeDocument/2006/relationships/oleObject" Target="file:///\\bosch.com\dfsrb\dfsus\loc\Ch\ILM\Projects\VP\Leadership%20Staff%20Meeting\Balance%20Score%20Card\TaC%20Measure%20tracking%202017.xlsx!PM%20TaC!R45C15" TargetMode="External"/><Relationship Id="rId152" Type="http://schemas.openxmlformats.org/officeDocument/2006/relationships/tags" Target="../tags/tag160.xml"/><Relationship Id="rId173" Type="http://schemas.openxmlformats.org/officeDocument/2006/relationships/tags" Target="../tags/tag181.xml"/><Relationship Id="rId194" Type="http://schemas.openxmlformats.org/officeDocument/2006/relationships/tags" Target="../tags/tag202.xml"/><Relationship Id="rId208" Type="http://schemas.openxmlformats.org/officeDocument/2006/relationships/oleObject" Target="file:///\\bosch.com\dfsrb\dfsus\loc\Ch\ILM\Projects\VP\Leadership%20Staff%20Meeting\Balance%20Score%20Card\TaC%20Measure%20tracking%202017.xlsx!PM%20TaC!R67C15" TargetMode="External"/><Relationship Id="rId229" Type="http://schemas.openxmlformats.org/officeDocument/2006/relationships/image" Target="../media/image13.emf"/><Relationship Id="rId240" Type="http://schemas.openxmlformats.org/officeDocument/2006/relationships/image" Target="../media/image18.emf"/><Relationship Id="rId261" Type="http://schemas.openxmlformats.org/officeDocument/2006/relationships/oleObject" Target="file:///\\bosch.com\dfsrb\dfsus\loc\Ch\ILM\Projects\VP\Leadership%20Staff%20Meeting\Balance%20Score%20Card\TaC%20Measure%20tracking%202017.xlsx!PM%20TaC!R18C17" TargetMode="External"/><Relationship Id="rId14" Type="http://schemas.openxmlformats.org/officeDocument/2006/relationships/tags" Target="../tags/tag22.xml"/><Relationship Id="rId35" Type="http://schemas.openxmlformats.org/officeDocument/2006/relationships/tags" Target="../tags/tag43.xml"/><Relationship Id="rId56" Type="http://schemas.openxmlformats.org/officeDocument/2006/relationships/tags" Target="../tags/tag64.xml"/><Relationship Id="rId77" Type="http://schemas.openxmlformats.org/officeDocument/2006/relationships/tags" Target="../tags/tag85.xml"/><Relationship Id="rId100" Type="http://schemas.openxmlformats.org/officeDocument/2006/relationships/tags" Target="../tags/tag108.xml"/><Relationship Id="rId282" Type="http://schemas.openxmlformats.org/officeDocument/2006/relationships/image" Target="../media/image30.emf"/><Relationship Id="rId317" Type="http://schemas.openxmlformats.org/officeDocument/2006/relationships/oleObject" Target="file:///\\bosch.com\dfsrb\dfsus\loc\Ch\ILM\Projects\VP\Leadership%20Staff%20Meeting\Balance%20Score%20Card\TaC%20Measure%20tracking%202017.xlsx!PM%20TaC!R24C15" TargetMode="External"/><Relationship Id="rId338" Type="http://schemas.openxmlformats.org/officeDocument/2006/relationships/oleObject" Target="file:///\\bosch.com\dfsrb\dfsus\loc\Ch\ILM\Projects\VP\Leadership%20Staff%20Meeting\Balance%20Score%20Card\TaC%20Measure%20tracking%202017.xlsx!PM%20TaC!R27C15" TargetMode="External"/><Relationship Id="rId359" Type="http://schemas.openxmlformats.org/officeDocument/2006/relationships/oleObject" Target="file:///\\bosch.com\dfsrb\dfsus\loc\Ch\ILM\Projects\VP\Leadership%20Staff%20Meeting\Balance%20Score%20Card\TaC%20Measure%20tracking%202017.xlsx!PM%20TaC!R61C15" TargetMode="External"/><Relationship Id="rId8" Type="http://schemas.openxmlformats.org/officeDocument/2006/relationships/tags" Target="../tags/tag16.xml"/><Relationship Id="rId98" Type="http://schemas.openxmlformats.org/officeDocument/2006/relationships/tags" Target="../tags/tag106.xml"/><Relationship Id="rId121" Type="http://schemas.openxmlformats.org/officeDocument/2006/relationships/tags" Target="../tags/tag129.xml"/><Relationship Id="rId142" Type="http://schemas.openxmlformats.org/officeDocument/2006/relationships/tags" Target="../tags/tag150.xml"/><Relationship Id="rId163" Type="http://schemas.openxmlformats.org/officeDocument/2006/relationships/tags" Target="../tags/tag171.xml"/><Relationship Id="rId184" Type="http://schemas.openxmlformats.org/officeDocument/2006/relationships/tags" Target="../tags/tag192.xml"/><Relationship Id="rId219" Type="http://schemas.openxmlformats.org/officeDocument/2006/relationships/oleObject" Target="file:///\\bosch.com\dfsrb\dfsus\loc\Ch\ILM\Projects\VP\Leadership%20Staff%20Meeting\Balance%20Score%20Card\TaC%20Measure%20tracking%202017.xlsx!PM%20TaC!R43C17" TargetMode="External"/><Relationship Id="rId370" Type="http://schemas.openxmlformats.org/officeDocument/2006/relationships/oleObject" Target="file:///\\bosch.com\dfsrb\dfsus\loc\Ch\ILM\Projects\VP\Leadership%20Staff%20Meeting\Balance%20Score%20Card\TaC%20Measure%20tracking%202017.xlsx!PM%20TaC!R49C15" TargetMode="External"/><Relationship Id="rId230" Type="http://schemas.openxmlformats.org/officeDocument/2006/relationships/oleObject" Target="file:///\\bosch.com\dfsrb\dfsus\loc\Ch\ILM\Projects\VP\Leadership%20Staff%20Meeting\Balance%20Score%20Card\TaC%20Measure%20tracking%202017.xlsx!PM%20TaC!R11C17" TargetMode="External"/><Relationship Id="rId251" Type="http://schemas.openxmlformats.org/officeDocument/2006/relationships/oleObject" Target="file:///\\bosch.com\dfsrb\dfsus\loc\Ch\ILM\Projects\VP\Leadership%20Staff%20Meeting\Balance%20Score%20Card\TaC%20Measure%20tracking%202017.xlsx!PM%20TaC!R75C15" TargetMode="External"/><Relationship Id="rId25" Type="http://schemas.openxmlformats.org/officeDocument/2006/relationships/tags" Target="../tags/tag33.xml"/><Relationship Id="rId46" Type="http://schemas.openxmlformats.org/officeDocument/2006/relationships/tags" Target="../tags/tag54.xml"/><Relationship Id="rId67" Type="http://schemas.openxmlformats.org/officeDocument/2006/relationships/tags" Target="../tags/tag75.xml"/><Relationship Id="rId272" Type="http://schemas.openxmlformats.org/officeDocument/2006/relationships/image" Target="../media/image26.emf"/><Relationship Id="rId293" Type="http://schemas.openxmlformats.org/officeDocument/2006/relationships/oleObject" Target="file:///\\bosch.com\dfsrb\dfsus\loc\Ch\ILM\Projects\VP\Leadership%20Staff%20Meeting\Balance%20Score%20Card\TaC%20Measure%20tracking%202017.xlsx!PM%20TaC!R19C16" TargetMode="External"/><Relationship Id="rId307" Type="http://schemas.openxmlformats.org/officeDocument/2006/relationships/image" Target="../media/image36.emf"/><Relationship Id="rId328" Type="http://schemas.openxmlformats.org/officeDocument/2006/relationships/image" Target="../media/image43.emf"/><Relationship Id="rId349" Type="http://schemas.openxmlformats.org/officeDocument/2006/relationships/oleObject" Target="file:///\\bosch.com\dfsrb\dfsus\loc\Ch\ILM\Projects\VP\Leadership%20Staff%20Meeting\Balance%20Score%20Card\TaC%20Measure%20tracking%202017.xlsx!PM%20TaC!R22C16" TargetMode="External"/><Relationship Id="rId88" Type="http://schemas.openxmlformats.org/officeDocument/2006/relationships/tags" Target="../tags/tag96.xml"/><Relationship Id="rId111" Type="http://schemas.openxmlformats.org/officeDocument/2006/relationships/tags" Target="../tags/tag119.xml"/><Relationship Id="rId132" Type="http://schemas.openxmlformats.org/officeDocument/2006/relationships/tags" Target="../tags/tag140.xml"/><Relationship Id="rId153" Type="http://schemas.openxmlformats.org/officeDocument/2006/relationships/tags" Target="../tags/tag161.xml"/><Relationship Id="rId174" Type="http://schemas.openxmlformats.org/officeDocument/2006/relationships/tags" Target="../tags/tag182.xml"/><Relationship Id="rId195" Type="http://schemas.openxmlformats.org/officeDocument/2006/relationships/tags" Target="../tags/tag203.xml"/><Relationship Id="rId209" Type="http://schemas.openxmlformats.org/officeDocument/2006/relationships/oleObject" Target="file:///\\bosch.com\dfsrb\dfsus\loc\Ch\ILM\Projects\VP\Leadership%20Staff%20Meeting\Balance%20Score%20Card\TaC%20Measure%20tracking%202017.xlsx!PM%20TaC!R68C15" TargetMode="External"/><Relationship Id="rId360" Type="http://schemas.openxmlformats.org/officeDocument/2006/relationships/oleObject" Target="file:///\\bosch.com\dfsrb\dfsus\loc\Ch\ILM\Projects\VP\Leadership%20Staff%20Meeting\Balance%20Score%20Card\TaC%20Measure%20tracking%202017.xlsx!PM%20TaC!R23C15" TargetMode="External"/><Relationship Id="rId220" Type="http://schemas.openxmlformats.org/officeDocument/2006/relationships/image" Target="../media/image9.emf"/><Relationship Id="rId241" Type="http://schemas.openxmlformats.org/officeDocument/2006/relationships/oleObject" Target="file:///\\bosch.com\dfsrb\dfsus\loc\Ch\ILM\Projects\VP\Leadership%20Staff%20Meeting\Balance%20Score%20Card\TaC%20Measure%20tracking%202017.xlsx!PM%20TaC!R10C16" TargetMode="External"/><Relationship Id="rId15" Type="http://schemas.openxmlformats.org/officeDocument/2006/relationships/tags" Target="../tags/tag23.xml"/><Relationship Id="rId36" Type="http://schemas.openxmlformats.org/officeDocument/2006/relationships/tags" Target="../tags/tag44.xml"/><Relationship Id="rId57" Type="http://schemas.openxmlformats.org/officeDocument/2006/relationships/tags" Target="../tags/tag65.xml"/><Relationship Id="rId262" Type="http://schemas.openxmlformats.org/officeDocument/2006/relationships/oleObject" Target="file:///\\bosch.com\dfsrb\dfsus\loc\Ch\ILM\Projects\VP\Leadership%20Staff%20Meeting\Balance%20Score%20Card\TaC%20Measure%20tracking%202017.xlsx!PM%20TaC!R15C15" TargetMode="External"/><Relationship Id="rId283" Type="http://schemas.openxmlformats.org/officeDocument/2006/relationships/oleObject" Target="file:///\\bosch.com\dfsrb\dfsus\loc\Ch\ILM\Projects\VP\Leadership%20Staff%20Meeting\Balance%20Score%20Card\TaC%20Measure%20tracking%202017.xlsx!PM%20TaC!R38C15" TargetMode="External"/><Relationship Id="rId318" Type="http://schemas.openxmlformats.org/officeDocument/2006/relationships/image" Target="../media/image41.emf"/><Relationship Id="rId339" Type="http://schemas.openxmlformats.org/officeDocument/2006/relationships/oleObject" Target="file:///\\bosch.com\dfsrb\dfsus\loc\Ch\ILM\Projects\VP\Leadership%20Staff%20Meeting\Balance%20Score%20Card\TaC%20Measure%20tracking%202017.xlsx!PM%20TaC!R27C16" TargetMode="External"/><Relationship Id="rId78" Type="http://schemas.openxmlformats.org/officeDocument/2006/relationships/tags" Target="../tags/tag86.xml"/><Relationship Id="rId99" Type="http://schemas.openxmlformats.org/officeDocument/2006/relationships/tags" Target="../tags/tag107.xml"/><Relationship Id="rId101" Type="http://schemas.openxmlformats.org/officeDocument/2006/relationships/tags" Target="../tags/tag109.xml"/><Relationship Id="rId122" Type="http://schemas.openxmlformats.org/officeDocument/2006/relationships/tags" Target="../tags/tag130.xml"/><Relationship Id="rId143" Type="http://schemas.openxmlformats.org/officeDocument/2006/relationships/tags" Target="../tags/tag151.xml"/><Relationship Id="rId164" Type="http://schemas.openxmlformats.org/officeDocument/2006/relationships/tags" Target="../tags/tag172.xml"/><Relationship Id="rId185" Type="http://schemas.openxmlformats.org/officeDocument/2006/relationships/tags" Target="../tags/tag193.xml"/><Relationship Id="rId350" Type="http://schemas.openxmlformats.org/officeDocument/2006/relationships/image" Target="../media/image48.emf"/><Relationship Id="rId371" Type="http://schemas.openxmlformats.org/officeDocument/2006/relationships/oleObject" Target="file:///\\bosch.com\dfsrb\dfsus\loc\Ch\ILM\Projects\VP\Leadership%20Staff%20Meeting\Balance%20Score%20Card\TaC%20Measure%20tracking%202017.xlsx!PM%20TaC!R48C15" TargetMode="Externa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80" Type="http://schemas.openxmlformats.org/officeDocument/2006/relationships/tags" Target="../tags/tag188.xml"/><Relationship Id="rId210" Type="http://schemas.openxmlformats.org/officeDocument/2006/relationships/oleObject" Target="file:///\\bosch.com\dfsrb\dfsus\loc\Ch\ILM\Projects\VP\Leadership%20Staff%20Meeting\Balance%20Score%20Card\TaC%20Measure%20tracking%202017.xlsx!PM%20TaC!R69C15" TargetMode="External"/><Relationship Id="rId215" Type="http://schemas.openxmlformats.org/officeDocument/2006/relationships/oleObject" Target="file:///\\bosch.com\dfsrb\dfsus\loc\Ch\ILM\Projects\VP\Leadership%20Staff%20Meeting\Balance%20Score%20Card\TaC%20Measure%20tracking%202017.xlsx!PM%20TaC!R43C15" TargetMode="External"/><Relationship Id="rId236" Type="http://schemas.openxmlformats.org/officeDocument/2006/relationships/oleObject" Target="file:///\\bosch.com\dfsrb\dfsus\loc\Ch\ILM\Projects\VP\Leadership%20Staff%20Meeting\Balance%20Score%20Card\TaC%20Measure%20tracking%202017.xlsx!PM%20TaC!R9C16" TargetMode="External"/><Relationship Id="rId257" Type="http://schemas.openxmlformats.org/officeDocument/2006/relationships/oleObject" Target="file:///\\bosch.com\dfsrb\dfsus\loc\Ch\ILM\Projects\VP\Leadership%20Staff%20Meeting\Balance%20Score%20Card\TaC%20Measure%20tracking%202017.xlsx!PM%20TaC!R14C16" TargetMode="External"/><Relationship Id="rId278" Type="http://schemas.openxmlformats.org/officeDocument/2006/relationships/image" Target="../media/image28.emf"/><Relationship Id="rId26" Type="http://schemas.openxmlformats.org/officeDocument/2006/relationships/tags" Target="../tags/tag34.xml"/><Relationship Id="rId231" Type="http://schemas.openxmlformats.org/officeDocument/2006/relationships/image" Target="../media/image14.emf"/><Relationship Id="rId252" Type="http://schemas.openxmlformats.org/officeDocument/2006/relationships/oleObject" Target="file:///\\bosch.com\dfsrb\dfsus\loc\Ch\ILM\Projects\VP\Leadership%20Staff%20Meeting\Balance%20Score%20Card\TaC%20Measure%20tracking%202017.xlsx!PM%20TaC!R74C15" TargetMode="External"/><Relationship Id="rId273" Type="http://schemas.openxmlformats.org/officeDocument/2006/relationships/oleObject" Target="file:///\\bosch.com\dfsrb\dfsus\loc\Ch\ILM\Projects\VP\Leadership%20Staff%20Meeting\Balance%20Score%20Card\TaC%20Measure%20tracking%202017.xlsx!PM%20TaC!R16C16" TargetMode="External"/><Relationship Id="rId294" Type="http://schemas.openxmlformats.org/officeDocument/2006/relationships/oleObject" Target="file:///\\bosch.com\dfsrb\dfsus\loc\Ch\ILM\Projects\VP\Leadership%20Staff%20Meeting\Balance%20Score%20Card\TaC%20Measure%20tracking%202017.xlsx!PM%20TaC!R19C17" TargetMode="External"/><Relationship Id="rId308" Type="http://schemas.openxmlformats.org/officeDocument/2006/relationships/oleObject" Target="file:///\\bosch.com\dfsrb\dfsus\loc\Ch\ILM\Projects\VP\Leadership%20Staff%20Meeting\Balance%20Score%20Card\TaC%20Measure%20tracking%202017.xlsx!PM%20TaC!R42C16" TargetMode="External"/><Relationship Id="rId329" Type="http://schemas.openxmlformats.org/officeDocument/2006/relationships/oleObject" Target="file:///\\bosch.com\dfsrb\dfsus\loc\Ch\ILM\Projects\VP\Leadership%20Staff%20Meeting\Balance%20Score%20Card\TaC%20Measure%20tracking%202017.xlsx!PM%20TaC!R33C15" TargetMode="External"/><Relationship Id="rId47" Type="http://schemas.openxmlformats.org/officeDocument/2006/relationships/tags" Target="../tags/tag55.xml"/><Relationship Id="rId68" Type="http://schemas.openxmlformats.org/officeDocument/2006/relationships/tags" Target="../tags/tag76.xml"/><Relationship Id="rId89" Type="http://schemas.openxmlformats.org/officeDocument/2006/relationships/tags" Target="../tags/tag97.xml"/><Relationship Id="rId112" Type="http://schemas.openxmlformats.org/officeDocument/2006/relationships/tags" Target="../tags/tag120.xml"/><Relationship Id="rId133" Type="http://schemas.openxmlformats.org/officeDocument/2006/relationships/tags" Target="../tags/tag141.xml"/><Relationship Id="rId154" Type="http://schemas.openxmlformats.org/officeDocument/2006/relationships/tags" Target="../tags/tag162.xml"/><Relationship Id="rId175" Type="http://schemas.openxmlformats.org/officeDocument/2006/relationships/tags" Target="../tags/tag183.xml"/><Relationship Id="rId340" Type="http://schemas.openxmlformats.org/officeDocument/2006/relationships/oleObject" Target="file:///\\bosch.com\dfsrb\dfsus\loc\Ch\ILM\Projects\VP\Leadership%20Staff%20Meeting\Balance%20Score%20Card\TaC%20Measure%20tracking%202017.xlsx!PM%20TaC!R27C17" TargetMode="External"/><Relationship Id="rId361" Type="http://schemas.openxmlformats.org/officeDocument/2006/relationships/oleObject" Target="file:///\\bosch.com\dfsrb\dfsus\loc\Ch\ILM\Projects\VP\Leadership%20Staff%20Meeting\Balance%20Score%20Card\TaC%20Measure%20tracking%202017.xlsx!PM%20TaC!R23C16" TargetMode="External"/><Relationship Id="rId196" Type="http://schemas.openxmlformats.org/officeDocument/2006/relationships/tags" Target="../tags/tag204.xml"/><Relationship Id="rId200" Type="http://schemas.openxmlformats.org/officeDocument/2006/relationships/tags" Target="../tags/tag208.xml"/><Relationship Id="rId16" Type="http://schemas.openxmlformats.org/officeDocument/2006/relationships/tags" Target="../tags/tag24.xml"/><Relationship Id="rId221" Type="http://schemas.openxmlformats.org/officeDocument/2006/relationships/oleObject" Target="file:///\\bosch.com\dfsrb\dfsus\loc\Ch\ILM\Projects\VP\Leadership%20Staff%20Meeting\Balance%20Score%20Card\TaC%20Measure%20tracking%202017.xlsx!PM%20TaC!R80C15" TargetMode="External"/><Relationship Id="rId242" Type="http://schemas.openxmlformats.org/officeDocument/2006/relationships/oleObject" Target="file:///\\bosch.com\dfsrb\dfsus\loc\Ch\ILM\Projects\VP\Leadership%20Staff%20Meeting\Balance%20Score%20Card\TaC%20Measure%20tracking%202017.xlsx!PM%20TaC!R10C17" TargetMode="External"/><Relationship Id="rId263" Type="http://schemas.openxmlformats.org/officeDocument/2006/relationships/oleObject" Target="file:///\\bosch.com\dfsrb\dfsus\loc\Ch\ILM\Projects\VP\Leadership%20Staff%20Meeting\Balance%20Score%20Card\TaC%20Measure%20tracking%202017.xlsx!PM%20TaC!R15C16" TargetMode="External"/><Relationship Id="rId284" Type="http://schemas.openxmlformats.org/officeDocument/2006/relationships/image" Target="../media/image31.emf"/><Relationship Id="rId319" Type="http://schemas.openxmlformats.org/officeDocument/2006/relationships/oleObject" Target="file:///\\bosch.com\dfsrb\dfsus\loc\Ch\ILM\Projects\VP\Leadership%20Staff%20Meeting\Balance%20Score%20Card\TaC%20Measure%20tracking%202017.xlsx!PM%20TaC!R24C16" TargetMode="External"/><Relationship Id="rId37" Type="http://schemas.openxmlformats.org/officeDocument/2006/relationships/tags" Target="../tags/tag45.xml"/><Relationship Id="rId58" Type="http://schemas.openxmlformats.org/officeDocument/2006/relationships/tags" Target="../tags/tag66.xml"/><Relationship Id="rId79" Type="http://schemas.openxmlformats.org/officeDocument/2006/relationships/tags" Target="../tags/tag87.xml"/><Relationship Id="rId102" Type="http://schemas.openxmlformats.org/officeDocument/2006/relationships/tags" Target="../tags/tag110.xml"/><Relationship Id="rId123" Type="http://schemas.openxmlformats.org/officeDocument/2006/relationships/tags" Target="../tags/tag131.xml"/><Relationship Id="rId144" Type="http://schemas.openxmlformats.org/officeDocument/2006/relationships/tags" Target="../tags/tag152.xml"/><Relationship Id="rId330" Type="http://schemas.openxmlformats.org/officeDocument/2006/relationships/oleObject" Target="file:///\\bosch.com\dfsrb\dfsus\loc\Ch\ILM\Projects\VP\Leadership%20Staff%20Meeting\Balance%20Score%20Card\TaC%20Measure%20tracking%202017.xlsx!PM%20TaC!R33C16" TargetMode="External"/><Relationship Id="rId90" Type="http://schemas.openxmlformats.org/officeDocument/2006/relationships/tags" Target="../tags/tag98.xml"/><Relationship Id="rId165" Type="http://schemas.openxmlformats.org/officeDocument/2006/relationships/tags" Target="../tags/tag173.xml"/><Relationship Id="rId186" Type="http://schemas.openxmlformats.org/officeDocument/2006/relationships/tags" Target="../tags/tag194.xml"/><Relationship Id="rId351" Type="http://schemas.openxmlformats.org/officeDocument/2006/relationships/oleObject" Target="file:///\\bosch.com\dfsrb\dfsus\loc\Ch\ILM\Projects\VP\Leadership%20Staff%20Meeting\Balance%20Score%20Card\TaC%20Measure%20tracking%202017.xlsx!PM%20TaC!R22C17" TargetMode="External"/><Relationship Id="rId372" Type="http://schemas.openxmlformats.org/officeDocument/2006/relationships/oleObject" Target="file:///\\bosch.com\dfsrb\dfsus\loc\Ch\ILM\Projects\VP\Leadership%20Staff%20Meeting\Balance%20Score%20Card\TaC%20Measure%20tracking%202017.xlsx!PM%20TaC!R47C15" TargetMode="External"/><Relationship Id="rId211" Type="http://schemas.openxmlformats.org/officeDocument/2006/relationships/image" Target="../media/image5.emf"/><Relationship Id="rId232" Type="http://schemas.openxmlformats.org/officeDocument/2006/relationships/oleObject" Target="file:///\\bosch.com\dfsrb\dfsus\loc\Ch\ILM\Projects\VP\Leadership%20Staff%20Meeting\Balance%20Score%20Card\TaC%20Measure%20tracking%202017.xlsx!PM%20TaC!R12C17" TargetMode="External"/><Relationship Id="rId253" Type="http://schemas.openxmlformats.org/officeDocument/2006/relationships/oleObject" Target="file:///\\bosch.com\dfsrb\dfsus\loc\Ch\ILM\Projects\VP\Leadership%20Staff%20Meeting\Balance%20Score%20Card\TaC%20Measure%20tracking%202017.xlsx!PM%20TaC!R13C15" TargetMode="External"/><Relationship Id="rId274" Type="http://schemas.openxmlformats.org/officeDocument/2006/relationships/oleObject" Target="file:///\\bosch.com\dfsrb\dfsus\loc\Ch\ILM\Projects\VP\Leadership%20Staff%20Meeting\Balance%20Score%20Card\TaC%20Measure%20tracking%202017.xlsx!PM%20TaC!R16C17" TargetMode="External"/><Relationship Id="rId295" Type="http://schemas.openxmlformats.org/officeDocument/2006/relationships/oleObject" Target="file:///\\bosch.com\dfsrb\dfsus\loc\Ch\ILM\Projects\VP\Leadership%20Staff%20Meeting\Balance%20Score%20Card\TaC%20Measure%20tracking%202017.xlsx!PM%20TaC!R20C15" TargetMode="External"/><Relationship Id="rId309" Type="http://schemas.openxmlformats.org/officeDocument/2006/relationships/image" Target="../media/image37.emf"/><Relationship Id="rId27" Type="http://schemas.openxmlformats.org/officeDocument/2006/relationships/tags" Target="../tags/tag35.xml"/><Relationship Id="rId48" Type="http://schemas.openxmlformats.org/officeDocument/2006/relationships/tags" Target="../tags/tag56.xml"/><Relationship Id="rId69" Type="http://schemas.openxmlformats.org/officeDocument/2006/relationships/tags" Target="../tags/tag77.xml"/><Relationship Id="rId113" Type="http://schemas.openxmlformats.org/officeDocument/2006/relationships/tags" Target="../tags/tag121.xml"/><Relationship Id="rId134" Type="http://schemas.openxmlformats.org/officeDocument/2006/relationships/tags" Target="../tags/tag142.xml"/><Relationship Id="rId320" Type="http://schemas.openxmlformats.org/officeDocument/2006/relationships/oleObject" Target="file:///\\bosch.com\dfsrb\dfsus\loc\Ch\ILM\Projects\VP\Leadership%20Staff%20Meeting\Balance%20Score%20Card\TaC%20Measure%20tracking%202017.xlsx!PM%20TaC!R24C17" TargetMode="External"/><Relationship Id="rId80" Type="http://schemas.openxmlformats.org/officeDocument/2006/relationships/tags" Target="../tags/tag88.xml"/><Relationship Id="rId155" Type="http://schemas.openxmlformats.org/officeDocument/2006/relationships/tags" Target="../tags/tag163.xml"/><Relationship Id="rId176" Type="http://schemas.openxmlformats.org/officeDocument/2006/relationships/tags" Target="../tags/tag184.xml"/><Relationship Id="rId197" Type="http://schemas.openxmlformats.org/officeDocument/2006/relationships/tags" Target="../tags/tag205.xml"/><Relationship Id="rId341" Type="http://schemas.openxmlformats.org/officeDocument/2006/relationships/oleObject" Target="file:///\\bosch.com\dfsrb\dfsus\loc\Ch\ILM\Projects\VP\Leadership%20Staff%20Meeting\Balance%20Score%20Card\TaC%20Measure%20tracking%202017.xlsx!PM%20TaC!R53C15" TargetMode="External"/><Relationship Id="rId362" Type="http://schemas.openxmlformats.org/officeDocument/2006/relationships/oleObject" Target="file:///\\bosch.com\dfsrb\dfsus\loc\Ch\ILM\Projects\VP\Leadership%20Staff%20Meeting\Balance%20Score%20Card\TaC%20Measure%20tracking%202017.xlsx!PM%20TaC!R23C17" TargetMode="External"/><Relationship Id="rId201" Type="http://schemas.openxmlformats.org/officeDocument/2006/relationships/slideLayout" Target="../slideLayouts/slideLayout2.xml"/><Relationship Id="rId222" Type="http://schemas.openxmlformats.org/officeDocument/2006/relationships/oleObject" Target="file:///\\bosch.com\dfsrb\dfsus\loc\Ch\ILM\Projects\VP\Leadership%20Staff%20Meeting\Balance%20Score%20Card\TaC%20Measure%20tracking%202017.xlsx!PM%20TaC!R11C15" TargetMode="External"/><Relationship Id="rId243" Type="http://schemas.openxmlformats.org/officeDocument/2006/relationships/image" Target="../media/image19.emf"/><Relationship Id="rId264" Type="http://schemas.openxmlformats.org/officeDocument/2006/relationships/oleObject" Target="file:///\\bosch.com\dfsrb\dfsus\loc\Ch\ILM\Projects\VP\Leadership%20Staff%20Meeting\Balance%20Score%20Card\TaC%20Measure%20tracking%202017.xlsx!PM%20TaC!R15C17" TargetMode="External"/><Relationship Id="rId285" Type="http://schemas.openxmlformats.org/officeDocument/2006/relationships/oleObject" Target="file:///\\bosch.com\dfsrb\dfsus\loc\Ch\ILM\Projects\VP\Leadership%20Staff%20Meeting\Balance%20Score%20Card\TaC%20Measure%20tracking%202017.xlsx!PM%20TaC!R38C16" TargetMode="External"/><Relationship Id="rId17" Type="http://schemas.openxmlformats.org/officeDocument/2006/relationships/tags" Target="../tags/tag25.xml"/><Relationship Id="rId38" Type="http://schemas.openxmlformats.org/officeDocument/2006/relationships/tags" Target="../tags/tag46.xml"/><Relationship Id="rId59" Type="http://schemas.openxmlformats.org/officeDocument/2006/relationships/tags" Target="../tags/tag67.xml"/><Relationship Id="rId103" Type="http://schemas.openxmlformats.org/officeDocument/2006/relationships/tags" Target="../tags/tag111.xml"/><Relationship Id="rId124" Type="http://schemas.openxmlformats.org/officeDocument/2006/relationships/tags" Target="../tags/tag132.xml"/><Relationship Id="rId310" Type="http://schemas.openxmlformats.org/officeDocument/2006/relationships/oleObject" Target="file:///\\bosch.com\dfsrb\dfsus\loc\Ch\ILM\Projects\VP\Leadership%20Staff%20Meeting\Balance%20Score%20Card\TaC%20Measure%20tracking%202017.xlsx!PM%20TaC!R55C15" TargetMode="External"/><Relationship Id="rId70" Type="http://schemas.openxmlformats.org/officeDocument/2006/relationships/tags" Target="../tags/tag78.xml"/><Relationship Id="rId91" Type="http://schemas.openxmlformats.org/officeDocument/2006/relationships/tags" Target="../tags/tag99.xml"/><Relationship Id="rId145" Type="http://schemas.openxmlformats.org/officeDocument/2006/relationships/tags" Target="../tags/tag153.xml"/><Relationship Id="rId166" Type="http://schemas.openxmlformats.org/officeDocument/2006/relationships/tags" Target="../tags/tag174.xml"/><Relationship Id="rId187" Type="http://schemas.openxmlformats.org/officeDocument/2006/relationships/tags" Target="../tags/tag195.xml"/><Relationship Id="rId331" Type="http://schemas.openxmlformats.org/officeDocument/2006/relationships/image" Target="../media/image44.emf"/><Relationship Id="rId352" Type="http://schemas.openxmlformats.org/officeDocument/2006/relationships/oleObject" Target="file:///\\bosch.com\dfsrb\dfsus\loc\Ch\ILM\Projects\VP\Leadership%20Staff%20Meeting\Balance%20Score%20Card\TaC%20Measure%20tracking%202017.xlsx!PM%20TaC!R28C15" TargetMode="External"/><Relationship Id="rId373" Type="http://schemas.openxmlformats.org/officeDocument/2006/relationships/oleObject" Target="file:///\\bosch.com\dfsrb\dfsus\loc\Ch\ILM\Projects\VP\Leadership%20Staff%20Meeting\Balance%20Score%20Card\TaC%20Measure%20tracking%202017.xlsx!PM%20TaC!R46C15" TargetMode="External"/><Relationship Id="rId1" Type="http://schemas.openxmlformats.org/officeDocument/2006/relationships/vmlDrawing" Target="../drawings/vmlDrawing1.vml"/><Relationship Id="rId212" Type="http://schemas.openxmlformats.org/officeDocument/2006/relationships/oleObject" Target="file:///\\bosch.com\dfsrb\dfsus\loc\Ch\ILM\Projects\VP\Leadership%20Staff%20Meeting\Balance%20Score%20Card\TaC%20Measure%20tracking%202017.xlsx!PM%20TaC!R70C15" TargetMode="External"/><Relationship Id="rId233" Type="http://schemas.openxmlformats.org/officeDocument/2006/relationships/image" Target="../media/image15.emf"/><Relationship Id="rId254" Type="http://schemas.openxmlformats.org/officeDocument/2006/relationships/oleObject" Target="file:///\\bosch.com\dfsrb\dfsus\loc\Ch\ILM\Projects\VP\Leadership%20Staff%20Meeting\Balance%20Score%20Card\TaC%20Measure%20tracking%202017.xlsx!PM%20TaC!R13C16" TargetMode="External"/><Relationship Id="rId28" Type="http://schemas.openxmlformats.org/officeDocument/2006/relationships/tags" Target="../tags/tag36.xml"/><Relationship Id="rId49" Type="http://schemas.openxmlformats.org/officeDocument/2006/relationships/tags" Target="../tags/tag57.xml"/><Relationship Id="rId114" Type="http://schemas.openxmlformats.org/officeDocument/2006/relationships/tags" Target="../tags/tag122.xml"/><Relationship Id="rId275" Type="http://schemas.openxmlformats.org/officeDocument/2006/relationships/oleObject" Target="file:///\\bosch.com\dfsrb\dfsus\loc\Ch\ILM\Projects\VP\Leadership%20Staff%20Meeting\Balance%20Score%20Card\TaC%20Measure%20tracking%202017.xlsx!PM%20TaC!R74C16" TargetMode="External"/><Relationship Id="rId296" Type="http://schemas.openxmlformats.org/officeDocument/2006/relationships/image" Target="../media/image34.emf"/><Relationship Id="rId300" Type="http://schemas.openxmlformats.org/officeDocument/2006/relationships/oleObject" Target="file:///\\bosch.com\dfsrb\dfsus\loc\Ch\ILM\Projects\VP\Leadership%20Staff%20Meeting\Balance%20Score%20Card\TaC%20Measure%20tracking%202017.xlsx!PM%20TaC!R25C15" TargetMode="External"/><Relationship Id="rId60" Type="http://schemas.openxmlformats.org/officeDocument/2006/relationships/tags" Target="../tags/tag68.xml"/><Relationship Id="rId81" Type="http://schemas.openxmlformats.org/officeDocument/2006/relationships/tags" Target="../tags/tag89.xml"/><Relationship Id="rId135" Type="http://schemas.openxmlformats.org/officeDocument/2006/relationships/tags" Target="../tags/tag143.xml"/><Relationship Id="rId156" Type="http://schemas.openxmlformats.org/officeDocument/2006/relationships/tags" Target="../tags/tag164.xml"/><Relationship Id="rId177" Type="http://schemas.openxmlformats.org/officeDocument/2006/relationships/tags" Target="../tags/tag185.xml"/><Relationship Id="rId198" Type="http://schemas.openxmlformats.org/officeDocument/2006/relationships/tags" Target="../tags/tag206.xml"/><Relationship Id="rId321" Type="http://schemas.openxmlformats.org/officeDocument/2006/relationships/oleObject" Target="file:///\\bosch.com\dfsrb\dfsus\loc\Ch\ILM\Projects\VP\Leadership%20Staff%20Meeting\Balance%20Score%20Card\TaC%20Measure%20tracking%202017.xlsx!PM%20TaC!R30C15" TargetMode="External"/><Relationship Id="rId342" Type="http://schemas.openxmlformats.org/officeDocument/2006/relationships/oleObject" Target="file:///\\bosch.com\dfsrb\dfsus\loc\Ch\ILM\Projects\VP\Leadership%20Staff%20Meeting\Balance%20Score%20Card\TaC%20Measure%20tracking%202017.xlsx!PM%20TaC!R40C15" TargetMode="External"/><Relationship Id="rId363" Type="http://schemas.openxmlformats.org/officeDocument/2006/relationships/oleObject" Target="file:///\\bosch.com\dfsrb\dfsus\loc\Ch\ILM\Projects\VP\Leadership%20Staff%20Meeting\Balance%20Score%20Card\TaC%20Measure%20tracking%202017.xlsx!PM%20TaC!R29C15" TargetMode="External"/><Relationship Id="rId202" Type="http://schemas.openxmlformats.org/officeDocument/2006/relationships/notesSlide" Target="../notesSlides/notesSlide1.xml"/><Relationship Id="rId223" Type="http://schemas.openxmlformats.org/officeDocument/2006/relationships/image" Target="../media/image10.emf"/><Relationship Id="rId244" Type="http://schemas.openxmlformats.org/officeDocument/2006/relationships/oleObject" Target="file:///\\bosch.com\dfsrb\dfsus\loc\Ch\ILM\Projects\VP\Leadership%20Staff%20Meeting\Balance%20Score%20Card\TaC%20Measure%20tracking%202017.xlsx!PM%20TaC!R77C15" TargetMode="External"/><Relationship Id="rId18" Type="http://schemas.openxmlformats.org/officeDocument/2006/relationships/tags" Target="../tags/tag26.xml"/><Relationship Id="rId39" Type="http://schemas.openxmlformats.org/officeDocument/2006/relationships/tags" Target="../tags/tag47.xml"/><Relationship Id="rId265" Type="http://schemas.openxmlformats.org/officeDocument/2006/relationships/oleObject" Target="file:///\\bosch.com\dfsrb\dfsus\loc\Ch\ILM\Projects\VP\Leadership%20Staff%20Meeting\Balance%20Score%20Card\TaC%20Measure%20tracking%202017.xlsx!PM%20TaC!R17C15" TargetMode="External"/><Relationship Id="rId286" Type="http://schemas.openxmlformats.org/officeDocument/2006/relationships/image" Target="../media/image32.emf"/><Relationship Id="rId50" Type="http://schemas.openxmlformats.org/officeDocument/2006/relationships/tags" Target="../tags/tag58.xml"/><Relationship Id="rId104" Type="http://schemas.openxmlformats.org/officeDocument/2006/relationships/tags" Target="../tags/tag112.xml"/><Relationship Id="rId125" Type="http://schemas.openxmlformats.org/officeDocument/2006/relationships/tags" Target="../tags/tag133.xml"/><Relationship Id="rId146" Type="http://schemas.openxmlformats.org/officeDocument/2006/relationships/tags" Target="../tags/tag154.xml"/><Relationship Id="rId167" Type="http://schemas.openxmlformats.org/officeDocument/2006/relationships/tags" Target="../tags/tag175.xml"/><Relationship Id="rId188" Type="http://schemas.openxmlformats.org/officeDocument/2006/relationships/tags" Target="../tags/tag196.xml"/><Relationship Id="rId311" Type="http://schemas.openxmlformats.org/officeDocument/2006/relationships/image" Target="../media/image38.emf"/><Relationship Id="rId332" Type="http://schemas.openxmlformats.org/officeDocument/2006/relationships/oleObject" Target="file:///\\bosch.com\dfsrb\dfsus\loc\Ch\ILM\Projects\VP\Leadership%20Staff%20Meeting\Balance%20Score%20Card\TaC%20Measure%20tracking%202017.xlsx!PM%20TaC!R59C15" TargetMode="External"/><Relationship Id="rId353" Type="http://schemas.openxmlformats.org/officeDocument/2006/relationships/oleObject" Target="file:///\\bosch.com\dfsrb\dfsus\loc\Ch\ILM\Projects\VP\Leadership%20Staff%20Meeting\Balance%20Score%20Card\TaC%20Measure%20tracking%202017.xlsx!PM%20TaC!R28C16" TargetMode="External"/><Relationship Id="rId71" Type="http://schemas.openxmlformats.org/officeDocument/2006/relationships/tags" Target="../tags/tag79.xml"/><Relationship Id="rId92" Type="http://schemas.openxmlformats.org/officeDocument/2006/relationships/tags" Target="../tags/tag100.xml"/><Relationship Id="rId213" Type="http://schemas.openxmlformats.org/officeDocument/2006/relationships/oleObject" Target="file:///\\bosch.com\dfsrb\dfsus\loc\Ch\ILM\Projects\VP\Leadership%20Staff%20Meeting\Balance%20Score%20Card\TaC%20Measure%20tracking%202017.xlsx!PM%20TaC!R71C15" TargetMode="External"/><Relationship Id="rId234" Type="http://schemas.openxmlformats.org/officeDocument/2006/relationships/oleObject" Target="file:///\\bosch.com\dfsrb\dfsus\loc\Ch\ILM\Projects\VP\Leadership%20Staff%20Meeting\Balance%20Score%20Card\TaC%20Measure%20tracking%202017.xlsx!PM%20TaC!R9C15" TargetMode="External"/><Relationship Id="rId2" Type="http://schemas.openxmlformats.org/officeDocument/2006/relationships/tags" Target="../tags/tag10.xml"/><Relationship Id="rId29" Type="http://schemas.openxmlformats.org/officeDocument/2006/relationships/tags" Target="../tags/tag37.xml"/><Relationship Id="rId255" Type="http://schemas.openxmlformats.org/officeDocument/2006/relationships/oleObject" Target="file:///\\bosch.com\dfsrb\dfsus\loc\Ch\ILM\Projects\VP\Leadership%20Staff%20Meeting\Balance%20Score%20Card\TaC%20Measure%20tracking%202017.xlsx!PM%20TaC!R13C17" TargetMode="External"/><Relationship Id="rId276" Type="http://schemas.openxmlformats.org/officeDocument/2006/relationships/image" Target="../media/image27.emf"/><Relationship Id="rId297" Type="http://schemas.openxmlformats.org/officeDocument/2006/relationships/oleObject" Target="file:///\\bosch.com\dfsrb\dfsus\loc\Ch\ILM\Projects\VP\Leadership%20Staff%20Meeting\Balance%20Score%20Card\TaC%20Measure%20tracking%202017.xlsx!PM%20TaC!R20C16" TargetMode="External"/><Relationship Id="rId40" Type="http://schemas.openxmlformats.org/officeDocument/2006/relationships/tags" Target="../tags/tag48.xml"/><Relationship Id="rId115" Type="http://schemas.openxmlformats.org/officeDocument/2006/relationships/tags" Target="../tags/tag123.xml"/><Relationship Id="rId136" Type="http://schemas.openxmlformats.org/officeDocument/2006/relationships/tags" Target="../tags/tag144.xml"/><Relationship Id="rId157" Type="http://schemas.openxmlformats.org/officeDocument/2006/relationships/tags" Target="../tags/tag165.xml"/><Relationship Id="rId178" Type="http://schemas.openxmlformats.org/officeDocument/2006/relationships/tags" Target="../tags/tag186.xml"/><Relationship Id="rId301" Type="http://schemas.openxmlformats.org/officeDocument/2006/relationships/oleObject" Target="file:///\\bosch.com\dfsrb\dfsus\loc\Ch\ILM\Projects\VP\Leadership%20Staff%20Meeting\Balance%20Score%20Card\TaC%20Measure%20tracking%202017.xlsx!PM%20TaC!R25C16" TargetMode="External"/><Relationship Id="rId322" Type="http://schemas.openxmlformats.org/officeDocument/2006/relationships/oleObject" Target="file:///\\bosch.com\dfsrb\dfsus\loc\Ch\ILM\Projects\VP\Leadership%20Staff%20Meeting\Balance%20Score%20Card\TaC%20Measure%20tracking%202017.xlsx!PM%20TaC!R30C16" TargetMode="External"/><Relationship Id="rId343" Type="http://schemas.openxmlformats.org/officeDocument/2006/relationships/image" Target="../media/image47.emf"/><Relationship Id="rId364" Type="http://schemas.openxmlformats.org/officeDocument/2006/relationships/oleObject" Target="file:///\\bosch.com\dfsrb\dfsus\loc\Ch\ILM\Projects\VP\Leadership%20Staff%20Meeting\Balance%20Score%20Card\TaC%20Measure%20tracking%202017.xlsx!PM%20TaC!R29C16" TargetMode="External"/><Relationship Id="rId61" Type="http://schemas.openxmlformats.org/officeDocument/2006/relationships/tags" Target="../tags/tag69.xml"/><Relationship Id="rId82" Type="http://schemas.openxmlformats.org/officeDocument/2006/relationships/tags" Target="../tags/tag90.xml"/><Relationship Id="rId199" Type="http://schemas.openxmlformats.org/officeDocument/2006/relationships/tags" Target="../tags/tag207.xml"/><Relationship Id="rId203" Type="http://schemas.openxmlformats.org/officeDocument/2006/relationships/image" Target="../media/image51.png"/><Relationship Id="rId19" Type="http://schemas.openxmlformats.org/officeDocument/2006/relationships/tags" Target="../tags/tag27.xml"/><Relationship Id="rId224" Type="http://schemas.openxmlformats.org/officeDocument/2006/relationships/oleObject" Target="file:///\\bosch.com\dfsrb\dfsus\loc\Ch\ILM\Projects\VP\Leadership%20Staff%20Meeting\Balance%20Score%20Card\TaC%20Measure%20tracking%202017.xlsx!PM%20TaC!R11C16" TargetMode="External"/><Relationship Id="rId245" Type="http://schemas.openxmlformats.org/officeDocument/2006/relationships/image" Target="../media/image20.emf"/><Relationship Id="rId266" Type="http://schemas.openxmlformats.org/officeDocument/2006/relationships/image" Target="../media/image23.emf"/><Relationship Id="rId287" Type="http://schemas.openxmlformats.org/officeDocument/2006/relationships/oleObject" Target="file:///\\bosch.com\dfsrb\dfsus\loc\Ch\ILM\Projects\VP\Leadership%20Staff%20Meeting\Balance%20Score%20Card\TaC%20Measure%20tracking%202017.xlsx!PM%20TaC!R31C15" TargetMode="External"/><Relationship Id="rId30" Type="http://schemas.openxmlformats.org/officeDocument/2006/relationships/tags" Target="../tags/tag38.xml"/><Relationship Id="rId105" Type="http://schemas.openxmlformats.org/officeDocument/2006/relationships/tags" Target="../tags/tag113.xml"/><Relationship Id="rId126" Type="http://schemas.openxmlformats.org/officeDocument/2006/relationships/tags" Target="../tags/tag134.xml"/><Relationship Id="rId147" Type="http://schemas.openxmlformats.org/officeDocument/2006/relationships/tags" Target="../tags/tag155.xml"/><Relationship Id="rId168" Type="http://schemas.openxmlformats.org/officeDocument/2006/relationships/tags" Target="../tags/tag176.xml"/><Relationship Id="rId312" Type="http://schemas.openxmlformats.org/officeDocument/2006/relationships/oleObject" Target="file:///\\bosch.com\dfsrb\dfsus\loc\Ch\ILM\Projects\VP\Leadership%20Staff%20Meeting\Balance%20Score%20Card\TaC%20Measure%20tracking%202017.xlsx!PM%20TaC!R36C15" TargetMode="External"/><Relationship Id="rId333" Type="http://schemas.openxmlformats.org/officeDocument/2006/relationships/oleObject" Target="file:///\\bosch.com\dfsrb\dfsus\loc\Ch\ILM\Projects\VP\Leadership%20Staff%20Meeting\Balance%20Score%20Card\TaC%20Measure%20tracking%202017.xlsx!PM%20TaC!R21C15" TargetMode="External"/><Relationship Id="rId354" Type="http://schemas.openxmlformats.org/officeDocument/2006/relationships/oleObject" Target="file:///\\bosch.com\dfsrb\dfsus\loc\Ch\ILM\Projects\VP\Leadership%20Staff%20Meeting\Balance%20Score%20Card\TaC%20Measure%20tracking%202017.xlsx!PM%20TaC!R28C17" TargetMode="External"/><Relationship Id="rId51" Type="http://schemas.openxmlformats.org/officeDocument/2006/relationships/tags" Target="../tags/tag59.xml"/><Relationship Id="rId72" Type="http://schemas.openxmlformats.org/officeDocument/2006/relationships/tags" Target="../tags/tag80.xml"/><Relationship Id="rId93" Type="http://schemas.openxmlformats.org/officeDocument/2006/relationships/tags" Target="../tags/tag101.xml"/><Relationship Id="rId189" Type="http://schemas.openxmlformats.org/officeDocument/2006/relationships/tags" Target="../tags/tag197.xml"/><Relationship Id="rId3" Type="http://schemas.openxmlformats.org/officeDocument/2006/relationships/tags" Target="../tags/tag11.xml"/><Relationship Id="rId214" Type="http://schemas.openxmlformats.org/officeDocument/2006/relationships/image" Target="../media/image6.emf"/><Relationship Id="rId235" Type="http://schemas.openxmlformats.org/officeDocument/2006/relationships/image" Target="../media/image16.emf"/><Relationship Id="rId256" Type="http://schemas.openxmlformats.org/officeDocument/2006/relationships/oleObject" Target="file:///\\bosch.com\dfsrb\dfsus\loc\Ch\ILM\Projects\VP\Leadership%20Staff%20Meeting\Balance%20Score%20Card\TaC%20Measure%20tracking%202017.xlsx!PM%20TaC!R14C15" TargetMode="External"/><Relationship Id="rId277" Type="http://schemas.openxmlformats.org/officeDocument/2006/relationships/oleObject" Target="file:///\\bosch.com\dfsrb\dfsus\loc\Ch\ILM\Projects\VP\Leadership%20Staff%20Meeting\Balance%20Score%20Card\TaC%20Measure%20tracking%202017.xlsx!PM%20TaC!R37C15" TargetMode="External"/><Relationship Id="rId298" Type="http://schemas.openxmlformats.org/officeDocument/2006/relationships/image" Target="../media/image35.emf"/><Relationship Id="rId116" Type="http://schemas.openxmlformats.org/officeDocument/2006/relationships/tags" Target="../tags/tag124.xml"/><Relationship Id="rId137" Type="http://schemas.openxmlformats.org/officeDocument/2006/relationships/tags" Target="../tags/tag145.xml"/><Relationship Id="rId158" Type="http://schemas.openxmlformats.org/officeDocument/2006/relationships/tags" Target="../tags/tag166.xml"/><Relationship Id="rId302" Type="http://schemas.openxmlformats.org/officeDocument/2006/relationships/oleObject" Target="file:///\\bosch.com\dfsrb\dfsus\loc\Ch\ILM\Projects\VP\Leadership%20Staff%20Meeting\Balance%20Score%20Card\TaC%20Measure%20tracking%202017.xlsx!PM%20TaC!R25C17" TargetMode="External"/><Relationship Id="rId323" Type="http://schemas.openxmlformats.org/officeDocument/2006/relationships/oleObject" Target="file:///\\bosch.com\dfsrb\dfsus\loc\Ch\ILM\Projects\VP\Leadership%20Staff%20Meeting\Balance%20Score%20Card\TaC%20Measure%20tracking%202017.xlsx!PM%20TaC!R30C17" TargetMode="External"/><Relationship Id="rId344" Type="http://schemas.openxmlformats.org/officeDocument/2006/relationships/oleObject" Target="file:///\\bosch.com\dfsrb\dfsus\loc\Ch\ILM\Projects\VP\Leadership%20Staff%20Meeting\Balance%20Score%20Card\TaC%20Measure%20tracking%202017.xlsx!PM%20TaC!R40C16" TargetMode="External"/><Relationship Id="rId20" Type="http://schemas.openxmlformats.org/officeDocument/2006/relationships/tags" Target="../tags/tag28.xml"/><Relationship Id="rId41" Type="http://schemas.openxmlformats.org/officeDocument/2006/relationships/tags" Target="../tags/tag49.xml"/><Relationship Id="rId62" Type="http://schemas.openxmlformats.org/officeDocument/2006/relationships/tags" Target="../tags/tag70.xml"/><Relationship Id="rId83" Type="http://schemas.openxmlformats.org/officeDocument/2006/relationships/tags" Target="../tags/tag91.xml"/><Relationship Id="rId179" Type="http://schemas.openxmlformats.org/officeDocument/2006/relationships/tags" Target="../tags/tag187.xml"/><Relationship Id="rId365" Type="http://schemas.openxmlformats.org/officeDocument/2006/relationships/oleObject" Target="file:///\\bosch.com\dfsrb\dfsus\loc\Ch\ILM\Projects\VP\Leadership%20Staff%20Meeting\Balance%20Score%20Card\TaC%20Measure%20tracking%202017.xlsx!PM%20TaC!R29C17" TargetMode="External"/><Relationship Id="rId190" Type="http://schemas.openxmlformats.org/officeDocument/2006/relationships/tags" Target="../tags/tag198.xml"/><Relationship Id="rId204" Type="http://schemas.openxmlformats.org/officeDocument/2006/relationships/oleObject" Target="file:///\\bosch.com\dfsrb\dfsus\loc\Ch\ILM\Projects\VP\Leadership%20Staff%20Meeting\Balance%20Score%20Card\TaC%20Measure%20tracking%202017.xlsx!PM%20TaC!R64C15" TargetMode="External"/><Relationship Id="rId225" Type="http://schemas.openxmlformats.org/officeDocument/2006/relationships/image" Target="../media/image11.emf"/><Relationship Id="rId246" Type="http://schemas.openxmlformats.org/officeDocument/2006/relationships/oleObject" Target="file:///\\bosch.com\dfsrb\dfsus\loc\Ch\ILM\Projects\VP\Leadership%20Staff%20Meeting\Balance%20Score%20Card\TaC%20Measure%20tracking%202017.xlsx!PM%20TaC!R78C15" TargetMode="External"/><Relationship Id="rId267" Type="http://schemas.openxmlformats.org/officeDocument/2006/relationships/oleObject" Target="file:///\\bosch.com\dfsrb\dfsus\loc\Ch\ILM\Projects\VP\Leadership%20Staff%20Meeting\Balance%20Score%20Card\TaC%20Measure%20tracking%202017.xlsx!PM%20TaC!R17C16" TargetMode="External"/><Relationship Id="rId288" Type="http://schemas.openxmlformats.org/officeDocument/2006/relationships/image" Target="../media/image33.emf"/><Relationship Id="rId106" Type="http://schemas.openxmlformats.org/officeDocument/2006/relationships/tags" Target="../tags/tag114.xml"/><Relationship Id="rId127" Type="http://schemas.openxmlformats.org/officeDocument/2006/relationships/tags" Target="../tags/tag135.xml"/><Relationship Id="rId313" Type="http://schemas.openxmlformats.org/officeDocument/2006/relationships/image" Target="../media/image39.emf"/><Relationship Id="rId10" Type="http://schemas.openxmlformats.org/officeDocument/2006/relationships/tags" Target="../tags/tag18.xml"/><Relationship Id="rId31" Type="http://schemas.openxmlformats.org/officeDocument/2006/relationships/tags" Target="../tags/tag39.xml"/><Relationship Id="rId52" Type="http://schemas.openxmlformats.org/officeDocument/2006/relationships/tags" Target="../tags/tag60.xml"/><Relationship Id="rId73" Type="http://schemas.openxmlformats.org/officeDocument/2006/relationships/tags" Target="../tags/tag81.xml"/><Relationship Id="rId94" Type="http://schemas.openxmlformats.org/officeDocument/2006/relationships/tags" Target="../tags/tag102.xml"/><Relationship Id="rId148" Type="http://schemas.openxmlformats.org/officeDocument/2006/relationships/tags" Target="../tags/tag156.xml"/><Relationship Id="rId169" Type="http://schemas.openxmlformats.org/officeDocument/2006/relationships/tags" Target="../tags/tag177.xml"/><Relationship Id="rId334" Type="http://schemas.openxmlformats.org/officeDocument/2006/relationships/image" Target="../media/image45.emf"/><Relationship Id="rId355" Type="http://schemas.openxmlformats.org/officeDocument/2006/relationships/oleObject" Target="file:///\\bosch.com\dfsrb\dfsus\loc\Ch\ILM\Projects\VP\Leadership%20Staff%20Meeting\Balance%20Score%20Card\TaC%20Measure%20tracking%202017.xlsx!PM%20TaC!R41C15" TargetMode="Externa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tags" Target="../tags/tag1074.xml"/><Relationship Id="rId21" Type="http://schemas.openxmlformats.org/officeDocument/2006/relationships/tags" Target="../tags/tag1069.xml"/><Relationship Id="rId34" Type="http://schemas.openxmlformats.org/officeDocument/2006/relationships/tags" Target="../tags/tag1082.xml"/><Relationship Id="rId42" Type="http://schemas.openxmlformats.org/officeDocument/2006/relationships/tags" Target="../tags/tag1090.xml"/><Relationship Id="rId47" Type="http://schemas.openxmlformats.org/officeDocument/2006/relationships/tags" Target="../tags/tag1095.xml"/><Relationship Id="rId50" Type="http://schemas.openxmlformats.org/officeDocument/2006/relationships/tags" Target="../tags/tag1098.xml"/><Relationship Id="rId55" Type="http://schemas.openxmlformats.org/officeDocument/2006/relationships/tags" Target="../tags/tag1103.xml"/><Relationship Id="rId63" Type="http://schemas.openxmlformats.org/officeDocument/2006/relationships/tags" Target="../tags/tag1111.xml"/><Relationship Id="rId68" Type="http://schemas.openxmlformats.org/officeDocument/2006/relationships/tags" Target="../tags/tag1116.xml"/><Relationship Id="rId76" Type="http://schemas.openxmlformats.org/officeDocument/2006/relationships/oleObject" Target="file:///\\bosch.com\dfsrb\dfsus\loc\Ch\ILM\Projects\VP\Leadership%20Staff%20Meeting\Balance%20Score%20Card\TaC%20Measure%20tracking%202017.xlsx!HRL%20TaC!R15C15" TargetMode="External"/><Relationship Id="rId84" Type="http://schemas.openxmlformats.org/officeDocument/2006/relationships/oleObject" Target="file:///\\bosch.com\dfsrb\dfsus\loc\Ch\ILM\Projects\VP\Leadership%20Staff%20Meeting\Balance%20Score%20Card\TaC%20Measure%20tracking%202017.xlsx!HRL%20TaC!R48C16" TargetMode="External"/><Relationship Id="rId89" Type="http://schemas.openxmlformats.org/officeDocument/2006/relationships/image" Target="../media/image5.emf"/><Relationship Id="rId97" Type="http://schemas.openxmlformats.org/officeDocument/2006/relationships/image" Target="../media/image9.emf"/><Relationship Id="rId7" Type="http://schemas.openxmlformats.org/officeDocument/2006/relationships/tags" Target="../tags/tag1055.xml"/><Relationship Id="rId71" Type="http://schemas.openxmlformats.org/officeDocument/2006/relationships/notesSlide" Target="../notesSlides/notesSlide10.xml"/><Relationship Id="rId92" Type="http://schemas.openxmlformats.org/officeDocument/2006/relationships/oleObject" Target="file:///\\bosch.com\dfsrb\dfsus\loc\Ch\ILM\Projects\VP\Leadership%20Staff%20Meeting\Balance%20Score%20Card\TaC%20Measure%20tracking%202017.xlsx!PM%20TaC!R43C15" TargetMode="External"/><Relationship Id="rId2" Type="http://schemas.openxmlformats.org/officeDocument/2006/relationships/tags" Target="../tags/tag1050.xml"/><Relationship Id="rId16" Type="http://schemas.openxmlformats.org/officeDocument/2006/relationships/tags" Target="../tags/tag1064.xml"/><Relationship Id="rId29" Type="http://schemas.openxmlformats.org/officeDocument/2006/relationships/tags" Target="../tags/tag1077.xml"/><Relationship Id="rId11" Type="http://schemas.openxmlformats.org/officeDocument/2006/relationships/tags" Target="../tags/tag1059.xml"/><Relationship Id="rId24" Type="http://schemas.openxmlformats.org/officeDocument/2006/relationships/tags" Target="../tags/tag1072.xml"/><Relationship Id="rId32" Type="http://schemas.openxmlformats.org/officeDocument/2006/relationships/tags" Target="../tags/tag1080.xml"/><Relationship Id="rId37" Type="http://schemas.openxmlformats.org/officeDocument/2006/relationships/tags" Target="../tags/tag1085.xml"/><Relationship Id="rId40" Type="http://schemas.openxmlformats.org/officeDocument/2006/relationships/tags" Target="../tags/tag1088.xml"/><Relationship Id="rId45" Type="http://schemas.openxmlformats.org/officeDocument/2006/relationships/tags" Target="../tags/tag1093.xml"/><Relationship Id="rId53" Type="http://schemas.openxmlformats.org/officeDocument/2006/relationships/tags" Target="../tags/tag1101.xml"/><Relationship Id="rId58" Type="http://schemas.openxmlformats.org/officeDocument/2006/relationships/tags" Target="../tags/tag1106.xml"/><Relationship Id="rId66" Type="http://schemas.openxmlformats.org/officeDocument/2006/relationships/tags" Target="../tags/tag1114.xml"/><Relationship Id="rId74" Type="http://schemas.openxmlformats.org/officeDocument/2006/relationships/image" Target="../media/image3.emf"/><Relationship Id="rId79" Type="http://schemas.openxmlformats.org/officeDocument/2006/relationships/oleObject" Target="file:///\\bosch.com\dfsrb\dfsus\loc\Ch\ILM\Projects\VP\Leadership%20Staff%20Meeting\Balance%20Score%20Card\TaC%20Measure%20tracking%202017.xlsx!HRL%20TaC!R24C15" TargetMode="External"/><Relationship Id="rId87" Type="http://schemas.openxmlformats.org/officeDocument/2006/relationships/image" Target="../media/image67.emf"/><Relationship Id="rId5" Type="http://schemas.openxmlformats.org/officeDocument/2006/relationships/tags" Target="../tags/tag1053.xml"/><Relationship Id="rId61" Type="http://schemas.openxmlformats.org/officeDocument/2006/relationships/tags" Target="../tags/tag1109.xml"/><Relationship Id="rId82" Type="http://schemas.openxmlformats.org/officeDocument/2006/relationships/oleObject" Target="file:///\\bosch.com\dfsrb\dfsus\loc\Ch\ILM\Projects\VP\Leadership%20Staff%20Meeting\Balance%20Score%20Card\TaC%20Measure%20tracking%202017.xlsx!HRL%20TaC!R48C15" TargetMode="External"/><Relationship Id="rId90" Type="http://schemas.openxmlformats.org/officeDocument/2006/relationships/oleObject" Target="file:///\\bosch.com\dfsrb\dfsus\loc\Ch\ILM\Projects\VP\Leadership%20Staff%20Meeting\Balance%20Score%20Card\TaC%20Measure%20tracking%202017.xlsx!PM%20TaC!R71C15" TargetMode="External"/><Relationship Id="rId95" Type="http://schemas.openxmlformats.org/officeDocument/2006/relationships/image" Target="../media/image8.emf"/><Relationship Id="rId19" Type="http://schemas.openxmlformats.org/officeDocument/2006/relationships/tags" Target="../tags/tag1067.xml"/><Relationship Id="rId14" Type="http://schemas.openxmlformats.org/officeDocument/2006/relationships/tags" Target="../tags/tag1062.xml"/><Relationship Id="rId22" Type="http://schemas.openxmlformats.org/officeDocument/2006/relationships/tags" Target="../tags/tag1070.xml"/><Relationship Id="rId27" Type="http://schemas.openxmlformats.org/officeDocument/2006/relationships/tags" Target="../tags/tag1075.xml"/><Relationship Id="rId30" Type="http://schemas.openxmlformats.org/officeDocument/2006/relationships/tags" Target="../tags/tag1078.xml"/><Relationship Id="rId35" Type="http://schemas.openxmlformats.org/officeDocument/2006/relationships/tags" Target="../tags/tag1083.xml"/><Relationship Id="rId43" Type="http://schemas.openxmlformats.org/officeDocument/2006/relationships/tags" Target="../tags/tag1091.xml"/><Relationship Id="rId48" Type="http://schemas.openxmlformats.org/officeDocument/2006/relationships/tags" Target="../tags/tag1096.xml"/><Relationship Id="rId56" Type="http://schemas.openxmlformats.org/officeDocument/2006/relationships/tags" Target="../tags/tag1104.xml"/><Relationship Id="rId64" Type="http://schemas.openxmlformats.org/officeDocument/2006/relationships/tags" Target="../tags/tag1112.xml"/><Relationship Id="rId69" Type="http://schemas.openxmlformats.org/officeDocument/2006/relationships/tags" Target="../tags/tag1117.xml"/><Relationship Id="rId77" Type="http://schemas.openxmlformats.org/officeDocument/2006/relationships/oleObject" Target="file:///\\bosch.com\dfsrb\dfsus\loc\Ch\ILM\Projects\VP\Leadership%20Staff%20Meeting\Balance%20Score%20Card\TaC%20Measure%20tracking%202017.xlsx!HRL%20TaC!R16C15" TargetMode="External"/><Relationship Id="rId100" Type="http://schemas.openxmlformats.org/officeDocument/2006/relationships/oleObject" Target="file:///\\bosch.com\dfsrb\dfsus\loc\Ch\ILM\Projects\VP\Leadership%20Staff%20Meeting\Balance%20Score%20Card\TaC%20Measure%20tracking%202017.xlsx!PM%20TaC!R70C15" TargetMode="External"/><Relationship Id="rId8" Type="http://schemas.openxmlformats.org/officeDocument/2006/relationships/tags" Target="../tags/tag1056.xml"/><Relationship Id="rId51" Type="http://schemas.openxmlformats.org/officeDocument/2006/relationships/tags" Target="../tags/tag1099.xml"/><Relationship Id="rId72" Type="http://schemas.openxmlformats.org/officeDocument/2006/relationships/image" Target="../media/image51.png"/><Relationship Id="rId80" Type="http://schemas.openxmlformats.org/officeDocument/2006/relationships/oleObject" Target="file:///\\bosch.com\dfsrb\dfsus\loc\Ch\ILM\Projects\VP\Leadership%20Staff%20Meeting\Balance%20Score%20Card\TaC%20Measure%20tracking%202017.xlsx!PM%20TaC!R74C16" TargetMode="External"/><Relationship Id="rId85" Type="http://schemas.openxmlformats.org/officeDocument/2006/relationships/image" Target="../media/image66.emf"/><Relationship Id="rId93" Type="http://schemas.openxmlformats.org/officeDocument/2006/relationships/image" Target="../media/image7.emf"/><Relationship Id="rId98" Type="http://schemas.openxmlformats.org/officeDocument/2006/relationships/oleObject" Target="file:///\\bosch.com\dfsrb\dfsus\loc\Ch\ILM\Projects\VP\Leadership%20Staff%20Meeting\Balance%20Score%20Card\TaC%20Measure%20tracking%202017.xlsx!PM%20TaC!R80C15" TargetMode="External"/><Relationship Id="rId3" Type="http://schemas.openxmlformats.org/officeDocument/2006/relationships/tags" Target="../tags/tag1051.xml"/><Relationship Id="rId12" Type="http://schemas.openxmlformats.org/officeDocument/2006/relationships/tags" Target="../tags/tag1060.xml"/><Relationship Id="rId17" Type="http://schemas.openxmlformats.org/officeDocument/2006/relationships/tags" Target="../tags/tag1065.xml"/><Relationship Id="rId25" Type="http://schemas.openxmlformats.org/officeDocument/2006/relationships/tags" Target="../tags/tag1073.xml"/><Relationship Id="rId33" Type="http://schemas.openxmlformats.org/officeDocument/2006/relationships/tags" Target="../tags/tag1081.xml"/><Relationship Id="rId38" Type="http://schemas.openxmlformats.org/officeDocument/2006/relationships/tags" Target="../tags/tag1086.xml"/><Relationship Id="rId46" Type="http://schemas.openxmlformats.org/officeDocument/2006/relationships/tags" Target="../tags/tag1094.xml"/><Relationship Id="rId59" Type="http://schemas.openxmlformats.org/officeDocument/2006/relationships/tags" Target="../tags/tag1107.xml"/><Relationship Id="rId67" Type="http://schemas.openxmlformats.org/officeDocument/2006/relationships/tags" Target="../tags/tag1115.xml"/><Relationship Id="rId20" Type="http://schemas.openxmlformats.org/officeDocument/2006/relationships/tags" Target="../tags/tag1068.xml"/><Relationship Id="rId41" Type="http://schemas.openxmlformats.org/officeDocument/2006/relationships/tags" Target="../tags/tag1089.xml"/><Relationship Id="rId54" Type="http://schemas.openxmlformats.org/officeDocument/2006/relationships/tags" Target="../tags/tag1102.xml"/><Relationship Id="rId62" Type="http://schemas.openxmlformats.org/officeDocument/2006/relationships/tags" Target="../tags/tag1110.xml"/><Relationship Id="rId70" Type="http://schemas.openxmlformats.org/officeDocument/2006/relationships/slideLayout" Target="../slideLayouts/slideLayout2.xml"/><Relationship Id="rId75" Type="http://schemas.openxmlformats.org/officeDocument/2006/relationships/oleObject" Target="file:///\\bosch.com\dfsrb\dfsus\loc\Ch\ILM\Projects\VP\Leadership%20Staff%20Meeting\Balance%20Score%20Card\TaC%20Measure%20tracking%202017.xlsx!HRL%20TaC!R14C15" TargetMode="External"/><Relationship Id="rId83" Type="http://schemas.openxmlformats.org/officeDocument/2006/relationships/image" Target="../media/image65.emf"/><Relationship Id="rId88" Type="http://schemas.openxmlformats.org/officeDocument/2006/relationships/oleObject" Target="file:///\\bosch.com\dfsrb\dfsus\loc\Ch\ILM\Projects\VP\Leadership%20Staff%20Meeting\Balance%20Score%20Card\TaC%20Measure%20tracking%202017.xlsx!PM%20TaC!R69C15" TargetMode="External"/><Relationship Id="rId91" Type="http://schemas.openxmlformats.org/officeDocument/2006/relationships/image" Target="../media/image6.emf"/><Relationship Id="rId96" Type="http://schemas.openxmlformats.org/officeDocument/2006/relationships/oleObject" Target="file:///\\bosch.com\dfsrb\dfsus\loc\Ch\ILM\Projects\VP\Leadership%20Staff%20Meeting\Balance%20Score%20Card\TaC%20Measure%20tracking%202017.xlsx!PM%20TaC!R43C17" TargetMode="External"/><Relationship Id="rId1" Type="http://schemas.openxmlformats.org/officeDocument/2006/relationships/vmlDrawing" Target="../drawings/vmlDrawing10.vml"/><Relationship Id="rId6" Type="http://schemas.openxmlformats.org/officeDocument/2006/relationships/tags" Target="../tags/tag1054.xml"/><Relationship Id="rId15" Type="http://schemas.openxmlformats.org/officeDocument/2006/relationships/tags" Target="../tags/tag1063.xml"/><Relationship Id="rId23" Type="http://schemas.openxmlformats.org/officeDocument/2006/relationships/tags" Target="../tags/tag1071.xml"/><Relationship Id="rId28" Type="http://schemas.openxmlformats.org/officeDocument/2006/relationships/tags" Target="../tags/tag1076.xml"/><Relationship Id="rId36" Type="http://schemas.openxmlformats.org/officeDocument/2006/relationships/tags" Target="../tags/tag1084.xml"/><Relationship Id="rId49" Type="http://schemas.openxmlformats.org/officeDocument/2006/relationships/tags" Target="../tags/tag1097.xml"/><Relationship Id="rId57" Type="http://schemas.openxmlformats.org/officeDocument/2006/relationships/tags" Target="../tags/tag1105.xml"/><Relationship Id="rId10" Type="http://schemas.openxmlformats.org/officeDocument/2006/relationships/tags" Target="../tags/tag1058.xml"/><Relationship Id="rId31" Type="http://schemas.openxmlformats.org/officeDocument/2006/relationships/tags" Target="../tags/tag1079.xml"/><Relationship Id="rId44" Type="http://schemas.openxmlformats.org/officeDocument/2006/relationships/tags" Target="../tags/tag1092.xml"/><Relationship Id="rId52" Type="http://schemas.openxmlformats.org/officeDocument/2006/relationships/tags" Target="../tags/tag1100.xml"/><Relationship Id="rId60" Type="http://schemas.openxmlformats.org/officeDocument/2006/relationships/tags" Target="../tags/tag1108.xml"/><Relationship Id="rId65" Type="http://schemas.openxmlformats.org/officeDocument/2006/relationships/tags" Target="../tags/tag1113.xml"/><Relationship Id="rId73" Type="http://schemas.openxmlformats.org/officeDocument/2006/relationships/oleObject" Target="file:///\\bosch.com\dfsrb\dfsus\loc\Ch\ILM\Projects\VP\Leadership%20Staff%20Meeting\Balance%20Score%20Card\TaC%20Measure%20tracking%202017.xlsx!HRL%20TaC!R13C15" TargetMode="External"/><Relationship Id="rId78" Type="http://schemas.openxmlformats.org/officeDocument/2006/relationships/image" Target="../media/image22.emf"/><Relationship Id="rId81" Type="http://schemas.openxmlformats.org/officeDocument/2006/relationships/image" Target="../media/image27.emf"/><Relationship Id="rId86" Type="http://schemas.openxmlformats.org/officeDocument/2006/relationships/oleObject" Target="file:///\\bosch.com\dfsrb\dfsus\loc\Ch\ILM\Projects\VP\Leadership%20Staff%20Meeting\Balance%20Score%20Card\TaC%20Measure%20tracking%202017.xlsx!HRL%20TaC!R48C17" TargetMode="External"/><Relationship Id="rId94" Type="http://schemas.openxmlformats.org/officeDocument/2006/relationships/oleObject" Target="file:///\\bosch.com\dfsrb\dfsus\loc\Ch\ILM\Projects\VP\Leadership%20Staff%20Meeting\Balance%20Score%20Card\TaC%20Measure%20tracking%202017.xlsx!PM%20TaC!R43C16" TargetMode="External"/><Relationship Id="rId99" Type="http://schemas.openxmlformats.org/officeDocument/2006/relationships/image" Target="../media/image4.emf"/><Relationship Id="rId4" Type="http://schemas.openxmlformats.org/officeDocument/2006/relationships/tags" Target="../tags/tag1052.xml"/><Relationship Id="rId9" Type="http://schemas.openxmlformats.org/officeDocument/2006/relationships/tags" Target="../tags/tag1057.xml"/><Relationship Id="rId13" Type="http://schemas.openxmlformats.org/officeDocument/2006/relationships/tags" Target="../tags/tag1061.xml"/><Relationship Id="rId18" Type="http://schemas.openxmlformats.org/officeDocument/2006/relationships/tags" Target="../tags/tag1066.xml"/><Relationship Id="rId39" Type="http://schemas.openxmlformats.org/officeDocument/2006/relationships/tags" Target="../tags/tag1087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tags" Target="../tags/tag1142.xml"/><Relationship Id="rId117" Type="http://schemas.openxmlformats.org/officeDocument/2006/relationships/image" Target="../media/image15.emf"/><Relationship Id="rId21" Type="http://schemas.openxmlformats.org/officeDocument/2006/relationships/tags" Target="../tags/tag1137.xml"/><Relationship Id="rId42" Type="http://schemas.openxmlformats.org/officeDocument/2006/relationships/tags" Target="../tags/tag1158.xml"/><Relationship Id="rId47" Type="http://schemas.openxmlformats.org/officeDocument/2006/relationships/tags" Target="../tags/tag1163.xml"/><Relationship Id="rId63" Type="http://schemas.openxmlformats.org/officeDocument/2006/relationships/tags" Target="../tags/tag1179.xml"/><Relationship Id="rId68" Type="http://schemas.openxmlformats.org/officeDocument/2006/relationships/tags" Target="../tags/tag1184.xml"/><Relationship Id="rId84" Type="http://schemas.openxmlformats.org/officeDocument/2006/relationships/image" Target="../media/image51.png"/><Relationship Id="rId89" Type="http://schemas.openxmlformats.org/officeDocument/2006/relationships/oleObject" Target="file:///\\bosch.com\dfsrb\dfsus\loc\Ch\ILM\Projects\VP\Leadership%20Staff%20Meeting\Balance%20Score%20Card\TaC%20Measure%20tracking%202017.xlsx!HSE%20TaC!R20C15" TargetMode="External"/><Relationship Id="rId112" Type="http://schemas.openxmlformats.org/officeDocument/2006/relationships/image" Target="../media/image8.emf"/><Relationship Id="rId16" Type="http://schemas.openxmlformats.org/officeDocument/2006/relationships/tags" Target="../tags/tag1132.xml"/><Relationship Id="rId107" Type="http://schemas.openxmlformats.org/officeDocument/2006/relationships/oleObject" Target="file:///\\bosch.com\dfsrb\dfsus\loc\Ch\ILM\Projects\VP\Leadership%20Staff%20Meeting\Balance%20Score%20Card\TaC%20Measure%20tracking%202017.xlsx!PM%20TaC!R71C15" TargetMode="External"/><Relationship Id="rId11" Type="http://schemas.openxmlformats.org/officeDocument/2006/relationships/tags" Target="../tags/tag1127.xml"/><Relationship Id="rId24" Type="http://schemas.openxmlformats.org/officeDocument/2006/relationships/tags" Target="../tags/tag1140.xml"/><Relationship Id="rId32" Type="http://schemas.openxmlformats.org/officeDocument/2006/relationships/tags" Target="../tags/tag1148.xml"/><Relationship Id="rId37" Type="http://schemas.openxmlformats.org/officeDocument/2006/relationships/tags" Target="../tags/tag1153.xml"/><Relationship Id="rId40" Type="http://schemas.openxmlformats.org/officeDocument/2006/relationships/tags" Target="../tags/tag1156.xml"/><Relationship Id="rId45" Type="http://schemas.openxmlformats.org/officeDocument/2006/relationships/tags" Target="../tags/tag1161.xml"/><Relationship Id="rId53" Type="http://schemas.openxmlformats.org/officeDocument/2006/relationships/tags" Target="../tags/tag1169.xml"/><Relationship Id="rId58" Type="http://schemas.openxmlformats.org/officeDocument/2006/relationships/tags" Target="../tags/tag1174.xml"/><Relationship Id="rId66" Type="http://schemas.openxmlformats.org/officeDocument/2006/relationships/tags" Target="../tags/tag1182.xml"/><Relationship Id="rId74" Type="http://schemas.openxmlformats.org/officeDocument/2006/relationships/tags" Target="../tags/tag1190.xml"/><Relationship Id="rId79" Type="http://schemas.openxmlformats.org/officeDocument/2006/relationships/tags" Target="../tags/tag1195.xml"/><Relationship Id="rId87" Type="http://schemas.openxmlformats.org/officeDocument/2006/relationships/oleObject" Target="file:///\\bosch.com\dfsrb\dfsus\loc\Ch\ILM\Projects\VP\Leadership%20Staff%20Meeting\Balance%20Score%20Card\TaC%20Measure%20tracking%202017.xlsx!HSE%20TaC!R19C15" TargetMode="External"/><Relationship Id="rId102" Type="http://schemas.openxmlformats.org/officeDocument/2006/relationships/image" Target="../media/image21.emf"/><Relationship Id="rId110" Type="http://schemas.openxmlformats.org/officeDocument/2006/relationships/image" Target="../media/image7.emf"/><Relationship Id="rId115" Type="http://schemas.openxmlformats.org/officeDocument/2006/relationships/oleObject" Target="file:///\\bosch.com\dfsrb\dfsus\loc\Ch\ILM\Projects\VP\Leadership%20Staff%20Meeting\Balance%20Score%20Card\TaC%20Measure%20tracking%202017.xlsx!PM%20TaC!R80C15" TargetMode="External"/><Relationship Id="rId5" Type="http://schemas.openxmlformats.org/officeDocument/2006/relationships/tags" Target="../tags/tag1121.xml"/><Relationship Id="rId61" Type="http://schemas.openxmlformats.org/officeDocument/2006/relationships/tags" Target="../tags/tag1177.xml"/><Relationship Id="rId82" Type="http://schemas.openxmlformats.org/officeDocument/2006/relationships/slideLayout" Target="../slideLayouts/slideLayout2.xml"/><Relationship Id="rId90" Type="http://schemas.openxmlformats.org/officeDocument/2006/relationships/image" Target="../media/image3.emf"/><Relationship Id="rId95" Type="http://schemas.openxmlformats.org/officeDocument/2006/relationships/oleObject" Target="file:///\\bosch.com\dfsrb\dfsus\loc\Ch\ILM\Projects\VP\Leadership%20Staff%20Meeting\Balance%20Score%20Card\TaC%20Measure%20tracking%202017.xlsx!HRL%20TaC!R48C16" TargetMode="External"/><Relationship Id="rId19" Type="http://schemas.openxmlformats.org/officeDocument/2006/relationships/tags" Target="../tags/tag1135.xml"/><Relationship Id="rId14" Type="http://schemas.openxmlformats.org/officeDocument/2006/relationships/tags" Target="../tags/tag1130.xml"/><Relationship Id="rId22" Type="http://schemas.openxmlformats.org/officeDocument/2006/relationships/tags" Target="../tags/tag1138.xml"/><Relationship Id="rId27" Type="http://schemas.openxmlformats.org/officeDocument/2006/relationships/tags" Target="../tags/tag1143.xml"/><Relationship Id="rId30" Type="http://schemas.openxmlformats.org/officeDocument/2006/relationships/tags" Target="../tags/tag1146.xml"/><Relationship Id="rId35" Type="http://schemas.openxmlformats.org/officeDocument/2006/relationships/tags" Target="../tags/tag1151.xml"/><Relationship Id="rId43" Type="http://schemas.openxmlformats.org/officeDocument/2006/relationships/tags" Target="../tags/tag1159.xml"/><Relationship Id="rId48" Type="http://schemas.openxmlformats.org/officeDocument/2006/relationships/tags" Target="../tags/tag1164.xml"/><Relationship Id="rId56" Type="http://schemas.openxmlformats.org/officeDocument/2006/relationships/tags" Target="../tags/tag1172.xml"/><Relationship Id="rId64" Type="http://schemas.openxmlformats.org/officeDocument/2006/relationships/tags" Target="../tags/tag1180.xml"/><Relationship Id="rId69" Type="http://schemas.openxmlformats.org/officeDocument/2006/relationships/tags" Target="../tags/tag1185.xml"/><Relationship Id="rId77" Type="http://schemas.openxmlformats.org/officeDocument/2006/relationships/tags" Target="../tags/tag1193.xml"/><Relationship Id="rId100" Type="http://schemas.openxmlformats.org/officeDocument/2006/relationships/image" Target="../media/image22.emf"/><Relationship Id="rId105" Type="http://schemas.openxmlformats.org/officeDocument/2006/relationships/oleObject" Target="file:///\\bosch.com\dfsrb\dfsus\loc\Ch\ILM\Projects\VP\Leadership%20Staff%20Meeting\Balance%20Score%20Card\TaC%20Measure%20tracking%202017.xlsx!PM%20TaC!R68C15" TargetMode="External"/><Relationship Id="rId113" Type="http://schemas.openxmlformats.org/officeDocument/2006/relationships/oleObject" Target="file:///\\bosch.com\dfsrb\dfsus\loc\Ch\ILM\Projects\VP\Leadership%20Staff%20Meeting\Balance%20Score%20Card\TaC%20Measure%20tracking%202017.xlsx!PM%20TaC!R43C17" TargetMode="External"/><Relationship Id="rId118" Type="http://schemas.openxmlformats.org/officeDocument/2006/relationships/oleObject" Target="file:///\\bosch.com\dfsrb\dfsus\loc\Ch\ILM\Projects\VP\Leadership%20Staff%20Meeting\Balance%20Score%20Card\TaC%20Measure%20tracking%202017.xlsx!PM%20TaC!R18C17" TargetMode="External"/><Relationship Id="rId8" Type="http://schemas.openxmlformats.org/officeDocument/2006/relationships/tags" Target="../tags/tag1124.xml"/><Relationship Id="rId51" Type="http://schemas.openxmlformats.org/officeDocument/2006/relationships/tags" Target="../tags/tag1167.xml"/><Relationship Id="rId72" Type="http://schemas.openxmlformats.org/officeDocument/2006/relationships/tags" Target="../tags/tag1188.xml"/><Relationship Id="rId80" Type="http://schemas.openxmlformats.org/officeDocument/2006/relationships/tags" Target="../tags/tag1196.xml"/><Relationship Id="rId85" Type="http://schemas.openxmlformats.org/officeDocument/2006/relationships/oleObject" Target="file:///\\bosch.com\dfsrb\dfsus\loc\Ch\ILM\Projects\VP\Leadership%20Staff%20Meeting\Balance%20Score%20Card\TaC%20Measure%20tracking%202017.xlsx!HSE%20TaC!R18C15" TargetMode="External"/><Relationship Id="rId93" Type="http://schemas.openxmlformats.org/officeDocument/2006/relationships/oleObject" Target="file:///\\bosch.com\dfsrb\dfsus\loc\Ch\ILM\Projects\VP\Leadership%20Staff%20Meeting\Balance%20Score%20Card\TaC%20Measure%20tracking%202017.xlsx!HRL%20TaC!R48C15" TargetMode="External"/><Relationship Id="rId98" Type="http://schemas.openxmlformats.org/officeDocument/2006/relationships/image" Target="../media/image67.emf"/><Relationship Id="rId3" Type="http://schemas.openxmlformats.org/officeDocument/2006/relationships/tags" Target="../tags/tag1119.xml"/><Relationship Id="rId12" Type="http://schemas.openxmlformats.org/officeDocument/2006/relationships/tags" Target="../tags/tag1128.xml"/><Relationship Id="rId17" Type="http://schemas.openxmlformats.org/officeDocument/2006/relationships/tags" Target="../tags/tag1133.xml"/><Relationship Id="rId25" Type="http://schemas.openxmlformats.org/officeDocument/2006/relationships/tags" Target="../tags/tag1141.xml"/><Relationship Id="rId33" Type="http://schemas.openxmlformats.org/officeDocument/2006/relationships/tags" Target="../tags/tag1149.xml"/><Relationship Id="rId38" Type="http://schemas.openxmlformats.org/officeDocument/2006/relationships/tags" Target="../tags/tag1154.xml"/><Relationship Id="rId46" Type="http://schemas.openxmlformats.org/officeDocument/2006/relationships/tags" Target="../tags/tag1162.xml"/><Relationship Id="rId59" Type="http://schemas.openxmlformats.org/officeDocument/2006/relationships/tags" Target="../tags/tag1175.xml"/><Relationship Id="rId67" Type="http://schemas.openxmlformats.org/officeDocument/2006/relationships/tags" Target="../tags/tag1183.xml"/><Relationship Id="rId103" Type="http://schemas.openxmlformats.org/officeDocument/2006/relationships/oleObject" Target="file:///\\bosch.com\dfsrb\dfsus\loc\Ch\ILM\Projects\VP\Leadership%20Staff%20Meeting\Balance%20Score%20Card\TaC%20Measure%20tracking%202017.xlsx!PM%20TaC!R74C15" TargetMode="External"/><Relationship Id="rId108" Type="http://schemas.openxmlformats.org/officeDocument/2006/relationships/image" Target="../media/image6.emf"/><Relationship Id="rId116" Type="http://schemas.openxmlformats.org/officeDocument/2006/relationships/oleObject" Target="file:///\\bosch.com\dfsrb\dfsus\loc\Ch\ILM\Projects\VP\Leadership%20Staff%20Meeting\Balance%20Score%20Card\TaC%20Measure%20tracking%202017.xlsx!PM%20TaC!R14C17" TargetMode="External"/><Relationship Id="rId20" Type="http://schemas.openxmlformats.org/officeDocument/2006/relationships/tags" Target="../tags/tag1136.xml"/><Relationship Id="rId41" Type="http://schemas.openxmlformats.org/officeDocument/2006/relationships/tags" Target="../tags/tag1157.xml"/><Relationship Id="rId54" Type="http://schemas.openxmlformats.org/officeDocument/2006/relationships/tags" Target="../tags/tag1170.xml"/><Relationship Id="rId62" Type="http://schemas.openxmlformats.org/officeDocument/2006/relationships/tags" Target="../tags/tag1178.xml"/><Relationship Id="rId70" Type="http://schemas.openxmlformats.org/officeDocument/2006/relationships/tags" Target="../tags/tag1186.xml"/><Relationship Id="rId75" Type="http://schemas.openxmlformats.org/officeDocument/2006/relationships/tags" Target="../tags/tag1191.xml"/><Relationship Id="rId83" Type="http://schemas.openxmlformats.org/officeDocument/2006/relationships/notesSlide" Target="../notesSlides/notesSlide11.xml"/><Relationship Id="rId88" Type="http://schemas.openxmlformats.org/officeDocument/2006/relationships/image" Target="../media/image5.emf"/><Relationship Id="rId91" Type="http://schemas.openxmlformats.org/officeDocument/2006/relationships/oleObject" Target="file:///\\bosch.com\dfsrb\dfsus\loc\Ch\ILM\Projects\VP\Leadership%20Staff%20Meeting\Balance%20Score%20Card\TaC%20Measure%20tracking%202017.xlsx!PM%20TaC!R74C16" TargetMode="External"/><Relationship Id="rId96" Type="http://schemas.openxmlformats.org/officeDocument/2006/relationships/image" Target="../media/image66.emf"/><Relationship Id="rId111" Type="http://schemas.openxmlformats.org/officeDocument/2006/relationships/oleObject" Target="file:///\\bosch.com\dfsrb\dfsus\loc\Ch\ILM\Projects\VP\Leadership%20Staff%20Meeting\Balance%20Score%20Card\TaC%20Measure%20tracking%202017.xlsx!PM%20TaC!R43C16" TargetMode="External"/><Relationship Id="rId1" Type="http://schemas.openxmlformats.org/officeDocument/2006/relationships/vmlDrawing" Target="../drawings/vmlDrawing11.vml"/><Relationship Id="rId6" Type="http://schemas.openxmlformats.org/officeDocument/2006/relationships/tags" Target="../tags/tag1122.xml"/><Relationship Id="rId15" Type="http://schemas.openxmlformats.org/officeDocument/2006/relationships/tags" Target="../tags/tag1131.xml"/><Relationship Id="rId23" Type="http://schemas.openxmlformats.org/officeDocument/2006/relationships/tags" Target="../tags/tag1139.xml"/><Relationship Id="rId28" Type="http://schemas.openxmlformats.org/officeDocument/2006/relationships/tags" Target="../tags/tag1144.xml"/><Relationship Id="rId36" Type="http://schemas.openxmlformats.org/officeDocument/2006/relationships/tags" Target="../tags/tag1152.xml"/><Relationship Id="rId49" Type="http://schemas.openxmlformats.org/officeDocument/2006/relationships/tags" Target="../tags/tag1165.xml"/><Relationship Id="rId57" Type="http://schemas.openxmlformats.org/officeDocument/2006/relationships/tags" Target="../tags/tag1173.xml"/><Relationship Id="rId106" Type="http://schemas.openxmlformats.org/officeDocument/2006/relationships/oleObject" Target="file:///\\bosch.com\dfsrb\dfsus\loc\Ch\ILM\Projects\VP\Leadership%20Staff%20Meeting\Balance%20Score%20Card\TaC%20Measure%20tracking%202017.xlsx!PM%20TaC!R69C15" TargetMode="External"/><Relationship Id="rId114" Type="http://schemas.openxmlformats.org/officeDocument/2006/relationships/image" Target="../media/image9.emf"/><Relationship Id="rId119" Type="http://schemas.openxmlformats.org/officeDocument/2006/relationships/oleObject" Target="file:///\\bosch.com\dfsrb\dfsus\loc\Ch\ILM\Projects\VP\Leadership%20Staff%20Meeting\Balance%20Score%20Card\TaC%20Measure%20tracking%202017.xlsx!PM%20TaC!R17C17" TargetMode="External"/><Relationship Id="rId10" Type="http://schemas.openxmlformats.org/officeDocument/2006/relationships/tags" Target="../tags/tag1126.xml"/><Relationship Id="rId31" Type="http://schemas.openxmlformats.org/officeDocument/2006/relationships/tags" Target="../tags/tag1147.xml"/><Relationship Id="rId44" Type="http://schemas.openxmlformats.org/officeDocument/2006/relationships/tags" Target="../tags/tag1160.xml"/><Relationship Id="rId52" Type="http://schemas.openxmlformats.org/officeDocument/2006/relationships/tags" Target="../tags/tag1168.xml"/><Relationship Id="rId60" Type="http://schemas.openxmlformats.org/officeDocument/2006/relationships/tags" Target="../tags/tag1176.xml"/><Relationship Id="rId65" Type="http://schemas.openxmlformats.org/officeDocument/2006/relationships/tags" Target="../tags/tag1181.xml"/><Relationship Id="rId73" Type="http://schemas.openxmlformats.org/officeDocument/2006/relationships/tags" Target="../tags/tag1189.xml"/><Relationship Id="rId78" Type="http://schemas.openxmlformats.org/officeDocument/2006/relationships/tags" Target="../tags/tag1194.xml"/><Relationship Id="rId81" Type="http://schemas.openxmlformats.org/officeDocument/2006/relationships/tags" Target="../tags/tag1197.xml"/><Relationship Id="rId86" Type="http://schemas.openxmlformats.org/officeDocument/2006/relationships/image" Target="../media/image4.emf"/><Relationship Id="rId94" Type="http://schemas.openxmlformats.org/officeDocument/2006/relationships/image" Target="../media/image65.emf"/><Relationship Id="rId99" Type="http://schemas.openxmlformats.org/officeDocument/2006/relationships/oleObject" Target="file:///\\bosch.com\dfsrb\dfsus\loc\Ch\ILM\Projects\VP\Leadership%20Staff%20Meeting\Balance%20Score%20Card\TaC%20Measure%20tracking%202017.xlsx!PM%20TaC!R76C15" TargetMode="External"/><Relationship Id="rId101" Type="http://schemas.openxmlformats.org/officeDocument/2006/relationships/oleObject" Target="file:///\\bosch.com\dfsrb\dfsus\loc\Ch\ILM\Projects\VP\Leadership%20Staff%20Meeting\Balance%20Score%20Card\TaC%20Measure%20tracking%202017.xlsx!PM%20TaC!R75C15" TargetMode="External"/><Relationship Id="rId4" Type="http://schemas.openxmlformats.org/officeDocument/2006/relationships/tags" Target="../tags/tag1120.xml"/><Relationship Id="rId9" Type="http://schemas.openxmlformats.org/officeDocument/2006/relationships/tags" Target="../tags/tag1125.xml"/><Relationship Id="rId13" Type="http://schemas.openxmlformats.org/officeDocument/2006/relationships/tags" Target="../tags/tag1129.xml"/><Relationship Id="rId18" Type="http://schemas.openxmlformats.org/officeDocument/2006/relationships/tags" Target="../tags/tag1134.xml"/><Relationship Id="rId39" Type="http://schemas.openxmlformats.org/officeDocument/2006/relationships/tags" Target="../tags/tag1155.xml"/><Relationship Id="rId109" Type="http://schemas.openxmlformats.org/officeDocument/2006/relationships/oleObject" Target="file:///\\bosch.com\dfsrb\dfsus\loc\Ch\ILM\Projects\VP\Leadership%20Staff%20Meeting\Balance%20Score%20Card\TaC%20Measure%20tracking%202017.xlsx!PM%20TaC!R43C15" TargetMode="External"/><Relationship Id="rId34" Type="http://schemas.openxmlformats.org/officeDocument/2006/relationships/tags" Target="../tags/tag1150.xml"/><Relationship Id="rId50" Type="http://schemas.openxmlformats.org/officeDocument/2006/relationships/tags" Target="../tags/tag1166.xml"/><Relationship Id="rId55" Type="http://schemas.openxmlformats.org/officeDocument/2006/relationships/tags" Target="../tags/tag1171.xml"/><Relationship Id="rId76" Type="http://schemas.openxmlformats.org/officeDocument/2006/relationships/tags" Target="../tags/tag1192.xml"/><Relationship Id="rId97" Type="http://schemas.openxmlformats.org/officeDocument/2006/relationships/oleObject" Target="file:///\\bosch.com\dfsrb\dfsus\loc\Ch\ILM\Projects\VP\Leadership%20Staff%20Meeting\Balance%20Score%20Card\TaC%20Measure%20tracking%202017.xlsx!HRL%20TaC!R48C17" TargetMode="External"/><Relationship Id="rId104" Type="http://schemas.openxmlformats.org/officeDocument/2006/relationships/image" Target="../media/image20.emf"/><Relationship Id="rId120" Type="http://schemas.openxmlformats.org/officeDocument/2006/relationships/image" Target="../media/image25.emf"/><Relationship Id="rId7" Type="http://schemas.openxmlformats.org/officeDocument/2006/relationships/tags" Target="../tags/tag1123.xml"/><Relationship Id="rId71" Type="http://schemas.openxmlformats.org/officeDocument/2006/relationships/tags" Target="../tags/tag1187.xml"/><Relationship Id="rId92" Type="http://schemas.openxmlformats.org/officeDocument/2006/relationships/image" Target="../media/image27.emf"/><Relationship Id="rId2" Type="http://schemas.openxmlformats.org/officeDocument/2006/relationships/tags" Target="../tags/tag1118.xml"/><Relationship Id="rId29" Type="http://schemas.openxmlformats.org/officeDocument/2006/relationships/tags" Target="../tags/tag1145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209.xml"/><Relationship Id="rId18" Type="http://schemas.openxmlformats.org/officeDocument/2006/relationships/tags" Target="../tags/tag1214.xml"/><Relationship Id="rId26" Type="http://schemas.openxmlformats.org/officeDocument/2006/relationships/tags" Target="../tags/tag1222.xml"/><Relationship Id="rId39" Type="http://schemas.openxmlformats.org/officeDocument/2006/relationships/tags" Target="../tags/tag1235.xml"/><Relationship Id="rId21" Type="http://schemas.openxmlformats.org/officeDocument/2006/relationships/tags" Target="../tags/tag1217.xml"/><Relationship Id="rId34" Type="http://schemas.openxmlformats.org/officeDocument/2006/relationships/tags" Target="../tags/tag1230.xml"/><Relationship Id="rId42" Type="http://schemas.openxmlformats.org/officeDocument/2006/relationships/tags" Target="../tags/tag1238.xml"/><Relationship Id="rId47" Type="http://schemas.openxmlformats.org/officeDocument/2006/relationships/tags" Target="../tags/tag1243.xml"/><Relationship Id="rId50" Type="http://schemas.openxmlformats.org/officeDocument/2006/relationships/tags" Target="../tags/tag1246.xml"/><Relationship Id="rId55" Type="http://schemas.openxmlformats.org/officeDocument/2006/relationships/tags" Target="../tags/tag1251.xml"/><Relationship Id="rId63" Type="http://schemas.openxmlformats.org/officeDocument/2006/relationships/image" Target="../media/image51.png"/><Relationship Id="rId68" Type="http://schemas.openxmlformats.org/officeDocument/2006/relationships/oleObject" Target="file:///\\bosch.com\dfsrb\dfsus\loc\Ch\ILM\Projects\VP\Leadership%20Staff%20Meeting\Balance%20Score%20Card\TaC%20Measure%20tracking%202017.xlsx!BPS%20TaC!R9C17" TargetMode="External"/><Relationship Id="rId76" Type="http://schemas.openxmlformats.org/officeDocument/2006/relationships/oleObject" Target="file:///\\bosch.com\dfsrb\dfsus\loc\Ch\ILM\Projects\VP\Leadership%20Staff%20Meeting\Balance%20Score%20Card\TaC%20Measure%20tracking%202017.xlsx!BPS%20TaC!R32C15" TargetMode="External"/><Relationship Id="rId84" Type="http://schemas.openxmlformats.org/officeDocument/2006/relationships/oleObject" Target="file:///\\bosch.com\dfsrb\dfsus\loc\Ch\ILM\Projects\VP\Leadership%20Staff%20Meeting\Balance%20Score%20Card\TaC%20Measure%20tracking%202017.xlsx!PM%20TaC!R69C15" TargetMode="External"/><Relationship Id="rId89" Type="http://schemas.openxmlformats.org/officeDocument/2006/relationships/image" Target="../media/image7.emf"/><Relationship Id="rId7" Type="http://schemas.openxmlformats.org/officeDocument/2006/relationships/tags" Target="../tags/tag1203.xml"/><Relationship Id="rId71" Type="http://schemas.openxmlformats.org/officeDocument/2006/relationships/image" Target="../media/image70.emf"/><Relationship Id="rId92" Type="http://schemas.openxmlformats.org/officeDocument/2006/relationships/oleObject" Target="file:///\\bosch.com\dfsrb\dfsus\loc\Ch\ILM\Projects\VP\Leadership%20Staff%20Meeting\Balance%20Score%20Card\TaC%20Measure%20tracking%202017.xlsx!PM%20TaC!R43C17" TargetMode="External"/><Relationship Id="rId2" Type="http://schemas.openxmlformats.org/officeDocument/2006/relationships/tags" Target="../tags/tag1198.xml"/><Relationship Id="rId16" Type="http://schemas.openxmlformats.org/officeDocument/2006/relationships/tags" Target="../tags/tag1212.xml"/><Relationship Id="rId29" Type="http://schemas.openxmlformats.org/officeDocument/2006/relationships/tags" Target="../tags/tag1225.xml"/><Relationship Id="rId11" Type="http://schemas.openxmlformats.org/officeDocument/2006/relationships/tags" Target="../tags/tag1207.xml"/><Relationship Id="rId24" Type="http://schemas.openxmlformats.org/officeDocument/2006/relationships/tags" Target="../tags/tag1220.xml"/><Relationship Id="rId32" Type="http://schemas.openxmlformats.org/officeDocument/2006/relationships/tags" Target="../tags/tag1228.xml"/><Relationship Id="rId37" Type="http://schemas.openxmlformats.org/officeDocument/2006/relationships/tags" Target="../tags/tag1233.xml"/><Relationship Id="rId40" Type="http://schemas.openxmlformats.org/officeDocument/2006/relationships/tags" Target="../tags/tag1236.xml"/><Relationship Id="rId45" Type="http://schemas.openxmlformats.org/officeDocument/2006/relationships/tags" Target="../tags/tag1241.xml"/><Relationship Id="rId53" Type="http://schemas.openxmlformats.org/officeDocument/2006/relationships/tags" Target="../tags/tag1249.xml"/><Relationship Id="rId58" Type="http://schemas.openxmlformats.org/officeDocument/2006/relationships/tags" Target="../tags/tag1254.xml"/><Relationship Id="rId66" Type="http://schemas.openxmlformats.org/officeDocument/2006/relationships/oleObject" Target="file:///\\bosch.com\dfsrb\dfsus\loc\Ch\ILM\Projects\VP\Leadership%20Staff%20Meeting\Balance%20Score%20Card\TaC%20Measure%20tracking%202017.xlsx!BPS%20TaC!R9C16" TargetMode="External"/><Relationship Id="rId74" Type="http://schemas.openxmlformats.org/officeDocument/2006/relationships/oleObject" Target="file:///\\bosch.com\dfsrb\dfsus\loc\Ch\ILM\Projects\VP\Leadership%20Staff%20Meeting\Balance%20Score%20Card\TaC%20Measure%20tracking%202017.xlsx!BPS%20TaC!R26C15" TargetMode="External"/><Relationship Id="rId79" Type="http://schemas.openxmlformats.org/officeDocument/2006/relationships/image" Target="../media/image27.emf"/><Relationship Id="rId87" Type="http://schemas.openxmlformats.org/officeDocument/2006/relationships/image" Target="../media/image6.emf"/><Relationship Id="rId5" Type="http://schemas.openxmlformats.org/officeDocument/2006/relationships/tags" Target="../tags/tag1201.xml"/><Relationship Id="rId61" Type="http://schemas.openxmlformats.org/officeDocument/2006/relationships/slideLayout" Target="../slideLayouts/slideLayout2.xml"/><Relationship Id="rId82" Type="http://schemas.openxmlformats.org/officeDocument/2006/relationships/oleObject" Target="file:///\\bosch.com\dfsrb\dfsus\loc\Ch\ILM\Projects\VP\Leadership%20Staff%20Meeting\Balance%20Score%20Card\TaC%20Measure%20tracking%202017.xlsx!PM%20TaC!R68C15" TargetMode="External"/><Relationship Id="rId90" Type="http://schemas.openxmlformats.org/officeDocument/2006/relationships/oleObject" Target="file:///\\bosch.com\dfsrb\dfsus\loc\Ch\ILM\Projects\VP\Leadership%20Staff%20Meeting\Balance%20Score%20Card\TaC%20Measure%20tracking%202017.xlsx!PM%20TaC!R43C16" TargetMode="External"/><Relationship Id="rId19" Type="http://schemas.openxmlformats.org/officeDocument/2006/relationships/tags" Target="../tags/tag1215.xml"/><Relationship Id="rId14" Type="http://schemas.openxmlformats.org/officeDocument/2006/relationships/tags" Target="../tags/tag1210.xml"/><Relationship Id="rId22" Type="http://schemas.openxmlformats.org/officeDocument/2006/relationships/tags" Target="../tags/tag1218.xml"/><Relationship Id="rId27" Type="http://schemas.openxmlformats.org/officeDocument/2006/relationships/tags" Target="../tags/tag1223.xml"/><Relationship Id="rId30" Type="http://schemas.openxmlformats.org/officeDocument/2006/relationships/tags" Target="../tags/tag1226.xml"/><Relationship Id="rId35" Type="http://schemas.openxmlformats.org/officeDocument/2006/relationships/tags" Target="../tags/tag1231.xml"/><Relationship Id="rId43" Type="http://schemas.openxmlformats.org/officeDocument/2006/relationships/tags" Target="../tags/tag1239.xml"/><Relationship Id="rId48" Type="http://schemas.openxmlformats.org/officeDocument/2006/relationships/tags" Target="../tags/tag1244.xml"/><Relationship Id="rId56" Type="http://schemas.openxmlformats.org/officeDocument/2006/relationships/tags" Target="../tags/tag1252.xml"/><Relationship Id="rId64" Type="http://schemas.openxmlformats.org/officeDocument/2006/relationships/oleObject" Target="file:///\\bosch.com\dfsrb\dfsus\loc\Ch\ILM\Projects\VP\Leadership%20Staff%20Meeting\Balance%20Score%20Card\TaC%20Measure%20tracking%202017.xlsx!BPS%20TaC!R9C15" TargetMode="External"/><Relationship Id="rId69" Type="http://schemas.openxmlformats.org/officeDocument/2006/relationships/image" Target="../media/image55.emf"/><Relationship Id="rId77" Type="http://schemas.openxmlformats.org/officeDocument/2006/relationships/oleObject" Target="file:///\\bosch.com\dfsrb\dfsus\loc\Ch\ILM\Projects\VP\Leadership%20Staff%20Meeting\Balance%20Score%20Card\TaC%20Measure%20tracking%202017.xlsx!BPS%20TaC!R35C15" TargetMode="External"/><Relationship Id="rId8" Type="http://schemas.openxmlformats.org/officeDocument/2006/relationships/tags" Target="../tags/tag1204.xml"/><Relationship Id="rId51" Type="http://schemas.openxmlformats.org/officeDocument/2006/relationships/tags" Target="../tags/tag1247.xml"/><Relationship Id="rId72" Type="http://schemas.openxmlformats.org/officeDocument/2006/relationships/oleObject" Target="file:///\\bosch.com\dfsrb\dfsus\loc\Ch\ILM\Projects\VP\Leadership%20Staff%20Meeting\Balance%20Score%20Card\TaC%20Measure%20tracking%202017.xlsx!BPS%20TaC!R25C15" TargetMode="External"/><Relationship Id="rId80" Type="http://schemas.openxmlformats.org/officeDocument/2006/relationships/oleObject" Target="file:///\\bosch.com\dfsrb\dfsus\loc\Ch\ILM\Projects\VP\Leadership%20Staff%20Meeting\Balance%20Score%20Card\TaC%20Measure%20tracking%202017.xlsx!BPS%20TaC!R24C15" TargetMode="External"/><Relationship Id="rId85" Type="http://schemas.openxmlformats.org/officeDocument/2006/relationships/image" Target="../media/image5.emf"/><Relationship Id="rId93" Type="http://schemas.openxmlformats.org/officeDocument/2006/relationships/image" Target="../media/image9.emf"/><Relationship Id="rId3" Type="http://schemas.openxmlformats.org/officeDocument/2006/relationships/tags" Target="../tags/tag1199.xml"/><Relationship Id="rId12" Type="http://schemas.openxmlformats.org/officeDocument/2006/relationships/tags" Target="../tags/tag1208.xml"/><Relationship Id="rId17" Type="http://schemas.openxmlformats.org/officeDocument/2006/relationships/tags" Target="../tags/tag1213.xml"/><Relationship Id="rId25" Type="http://schemas.openxmlformats.org/officeDocument/2006/relationships/tags" Target="../tags/tag1221.xml"/><Relationship Id="rId33" Type="http://schemas.openxmlformats.org/officeDocument/2006/relationships/tags" Target="../tags/tag1229.xml"/><Relationship Id="rId38" Type="http://schemas.openxmlformats.org/officeDocument/2006/relationships/tags" Target="../tags/tag1234.xml"/><Relationship Id="rId46" Type="http://schemas.openxmlformats.org/officeDocument/2006/relationships/tags" Target="../tags/tag1242.xml"/><Relationship Id="rId59" Type="http://schemas.openxmlformats.org/officeDocument/2006/relationships/tags" Target="../tags/tag1255.xml"/><Relationship Id="rId67" Type="http://schemas.openxmlformats.org/officeDocument/2006/relationships/image" Target="../media/image69.emf"/><Relationship Id="rId20" Type="http://schemas.openxmlformats.org/officeDocument/2006/relationships/tags" Target="../tags/tag1216.xml"/><Relationship Id="rId41" Type="http://schemas.openxmlformats.org/officeDocument/2006/relationships/tags" Target="../tags/tag1237.xml"/><Relationship Id="rId54" Type="http://schemas.openxmlformats.org/officeDocument/2006/relationships/tags" Target="../tags/tag1250.xml"/><Relationship Id="rId62" Type="http://schemas.openxmlformats.org/officeDocument/2006/relationships/notesSlide" Target="../notesSlides/notesSlide12.xml"/><Relationship Id="rId70" Type="http://schemas.openxmlformats.org/officeDocument/2006/relationships/oleObject" Target="file:///\\bosch.com\dfsrb\dfsus\loc\Ch\ILM\Projects\VP\Leadership%20Staff%20Meeting\Balance%20Score%20Card\TaC%20Measure%20tracking%202017.xlsx!BPS%20TaC!R12C15" TargetMode="External"/><Relationship Id="rId75" Type="http://schemas.openxmlformats.org/officeDocument/2006/relationships/image" Target="../media/image3.emf"/><Relationship Id="rId83" Type="http://schemas.openxmlformats.org/officeDocument/2006/relationships/image" Target="../media/image4.emf"/><Relationship Id="rId88" Type="http://schemas.openxmlformats.org/officeDocument/2006/relationships/oleObject" Target="file:///\\bosch.com\dfsrb\dfsus\loc\Ch\ILM\Projects\VP\Leadership%20Staff%20Meeting\Balance%20Score%20Card\TaC%20Measure%20tracking%202017.xlsx!PM%20TaC!R43C15" TargetMode="External"/><Relationship Id="rId91" Type="http://schemas.openxmlformats.org/officeDocument/2006/relationships/image" Target="../media/image8.emf"/><Relationship Id="rId1" Type="http://schemas.openxmlformats.org/officeDocument/2006/relationships/vmlDrawing" Target="../drawings/vmlDrawing12.vml"/><Relationship Id="rId6" Type="http://schemas.openxmlformats.org/officeDocument/2006/relationships/tags" Target="../tags/tag1202.xml"/><Relationship Id="rId15" Type="http://schemas.openxmlformats.org/officeDocument/2006/relationships/tags" Target="../tags/tag1211.xml"/><Relationship Id="rId23" Type="http://schemas.openxmlformats.org/officeDocument/2006/relationships/tags" Target="../tags/tag1219.xml"/><Relationship Id="rId28" Type="http://schemas.openxmlformats.org/officeDocument/2006/relationships/tags" Target="../tags/tag1224.xml"/><Relationship Id="rId36" Type="http://schemas.openxmlformats.org/officeDocument/2006/relationships/tags" Target="../tags/tag1232.xml"/><Relationship Id="rId49" Type="http://schemas.openxmlformats.org/officeDocument/2006/relationships/tags" Target="../tags/tag1245.xml"/><Relationship Id="rId57" Type="http://schemas.openxmlformats.org/officeDocument/2006/relationships/tags" Target="../tags/tag1253.xml"/><Relationship Id="rId10" Type="http://schemas.openxmlformats.org/officeDocument/2006/relationships/tags" Target="../tags/tag1206.xml"/><Relationship Id="rId31" Type="http://schemas.openxmlformats.org/officeDocument/2006/relationships/tags" Target="../tags/tag1227.xml"/><Relationship Id="rId44" Type="http://schemas.openxmlformats.org/officeDocument/2006/relationships/tags" Target="../tags/tag1240.xml"/><Relationship Id="rId52" Type="http://schemas.openxmlformats.org/officeDocument/2006/relationships/tags" Target="../tags/tag1248.xml"/><Relationship Id="rId60" Type="http://schemas.openxmlformats.org/officeDocument/2006/relationships/tags" Target="../tags/tag1256.xml"/><Relationship Id="rId65" Type="http://schemas.openxmlformats.org/officeDocument/2006/relationships/image" Target="../media/image68.emf"/><Relationship Id="rId73" Type="http://schemas.openxmlformats.org/officeDocument/2006/relationships/image" Target="../media/image21.emf"/><Relationship Id="rId78" Type="http://schemas.openxmlformats.org/officeDocument/2006/relationships/oleObject" Target="file:///\\bosch.com\dfsrb\dfsus\loc\Ch\ILM\Projects\VP\Leadership%20Staff%20Meeting\Balance%20Score%20Card\TaC%20Measure%20tracking%202017.xlsx!PM%20TaC!R74C16" TargetMode="External"/><Relationship Id="rId81" Type="http://schemas.openxmlformats.org/officeDocument/2006/relationships/image" Target="../media/image22.emf"/><Relationship Id="rId86" Type="http://schemas.openxmlformats.org/officeDocument/2006/relationships/oleObject" Target="file:///\\bosch.com\dfsrb\dfsus\loc\Ch\ILM\Projects\VP\Leadership%20Staff%20Meeting\Balance%20Score%20Card\TaC%20Measure%20tracking%202017.xlsx!PM%20TaC!R71C15" TargetMode="External"/><Relationship Id="rId94" Type="http://schemas.openxmlformats.org/officeDocument/2006/relationships/oleObject" Target="file:///\\bosch.com\dfsrb\dfsus\loc\Ch\ILM\Projects\VP\Leadership%20Staff%20Meeting\Balance%20Score%20Card\TaC%20Measure%20tracking%202017.xlsx!PM%20TaC!R80C15" TargetMode="External"/><Relationship Id="rId4" Type="http://schemas.openxmlformats.org/officeDocument/2006/relationships/tags" Target="../tags/tag1200.xml"/><Relationship Id="rId9" Type="http://schemas.openxmlformats.org/officeDocument/2006/relationships/tags" Target="../tags/tag1205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tags" Target="../tags/tag1281.xml"/><Relationship Id="rId21" Type="http://schemas.openxmlformats.org/officeDocument/2006/relationships/tags" Target="../tags/tag1276.xml"/><Relationship Id="rId42" Type="http://schemas.openxmlformats.org/officeDocument/2006/relationships/tags" Target="../tags/tag1297.xml"/><Relationship Id="rId47" Type="http://schemas.openxmlformats.org/officeDocument/2006/relationships/tags" Target="../tags/tag1302.xml"/><Relationship Id="rId63" Type="http://schemas.openxmlformats.org/officeDocument/2006/relationships/tags" Target="../tags/tag1318.xml"/><Relationship Id="rId68" Type="http://schemas.openxmlformats.org/officeDocument/2006/relationships/tags" Target="../tags/tag1323.xml"/><Relationship Id="rId84" Type="http://schemas.openxmlformats.org/officeDocument/2006/relationships/oleObject" Target="file:///\\bosch.com\dfsrb\dfsus\loc\Ch\ILM\Projects\VP\Leadership%20Staff%20Meeting\Balance%20Score%20Card\TaC%20Measure%20tracking%202017.xlsx!PM%20TaC!R74C16" TargetMode="External"/><Relationship Id="rId89" Type="http://schemas.openxmlformats.org/officeDocument/2006/relationships/oleObject" Target="file:///\\bosch.com\dfsrb\dfsus\loc\Ch\ILM\Projects\VP\Leadership%20Staff%20Meeting\Balance%20Score%20Card\TaC%20Measure%20tracking%202017.xlsx!ICO%20TaC!R23C15" TargetMode="External"/><Relationship Id="rId2" Type="http://schemas.openxmlformats.org/officeDocument/2006/relationships/tags" Target="../tags/tag1257.xml"/><Relationship Id="rId16" Type="http://schemas.openxmlformats.org/officeDocument/2006/relationships/tags" Target="../tags/tag1271.xml"/><Relationship Id="rId29" Type="http://schemas.openxmlformats.org/officeDocument/2006/relationships/tags" Target="../tags/tag1284.xml"/><Relationship Id="rId107" Type="http://schemas.openxmlformats.org/officeDocument/2006/relationships/image" Target="../media/image8.emf"/><Relationship Id="rId11" Type="http://schemas.openxmlformats.org/officeDocument/2006/relationships/tags" Target="../tags/tag1266.xml"/><Relationship Id="rId24" Type="http://schemas.openxmlformats.org/officeDocument/2006/relationships/tags" Target="../tags/tag1279.xml"/><Relationship Id="rId32" Type="http://schemas.openxmlformats.org/officeDocument/2006/relationships/tags" Target="../tags/tag1287.xml"/><Relationship Id="rId37" Type="http://schemas.openxmlformats.org/officeDocument/2006/relationships/tags" Target="../tags/tag1292.xml"/><Relationship Id="rId40" Type="http://schemas.openxmlformats.org/officeDocument/2006/relationships/tags" Target="../tags/tag1295.xml"/><Relationship Id="rId45" Type="http://schemas.openxmlformats.org/officeDocument/2006/relationships/tags" Target="../tags/tag1300.xml"/><Relationship Id="rId53" Type="http://schemas.openxmlformats.org/officeDocument/2006/relationships/tags" Target="../tags/tag1308.xml"/><Relationship Id="rId58" Type="http://schemas.openxmlformats.org/officeDocument/2006/relationships/tags" Target="../tags/tag1313.xml"/><Relationship Id="rId66" Type="http://schemas.openxmlformats.org/officeDocument/2006/relationships/tags" Target="../tags/tag1321.xml"/><Relationship Id="rId74" Type="http://schemas.openxmlformats.org/officeDocument/2006/relationships/image" Target="../media/image71.emf"/><Relationship Id="rId79" Type="http://schemas.openxmlformats.org/officeDocument/2006/relationships/oleObject" Target="file:///\\bosch.com\dfsrb\dfsus\loc\Ch\ILM\Projects\VP\Leadership%20Staff%20Meeting\Balance%20Score%20Card\TaC%20Measure%20tracking%202017.xlsx!ICO%20TaC!R12C15" TargetMode="External"/><Relationship Id="rId87" Type="http://schemas.openxmlformats.org/officeDocument/2006/relationships/oleObject" Target="file:///\\bosch.com\dfsrb\dfsus\loc\Ch\ILM\Projects\VP\Leadership%20Staff%20Meeting\Balance%20Score%20Card\TaC%20Measure%20tracking%202017.xlsx!ICO%20TaC!R21C15" TargetMode="External"/><Relationship Id="rId102" Type="http://schemas.openxmlformats.org/officeDocument/2006/relationships/oleObject" Target="file:///\\bosch.com\dfsrb\dfsus\loc\Ch\ILM\Projects\VP\Leadership%20Staff%20Meeting\Balance%20Score%20Card\TaC%20Measure%20tracking%202017.xlsx!PM%20TaC!R71C15" TargetMode="External"/><Relationship Id="rId110" Type="http://schemas.openxmlformats.org/officeDocument/2006/relationships/oleObject" Target="file:///\\bosch.com\dfsrb\dfsus\loc\Ch\ILM\Projects\VP\Leadership%20Staff%20Meeting\Balance%20Score%20Card\TaC%20Measure%20tracking%202017.xlsx!PM%20TaC!R80C15" TargetMode="External"/><Relationship Id="rId5" Type="http://schemas.openxmlformats.org/officeDocument/2006/relationships/tags" Target="../tags/tag1260.xml"/><Relationship Id="rId61" Type="http://schemas.openxmlformats.org/officeDocument/2006/relationships/tags" Target="../tags/tag1316.xml"/><Relationship Id="rId82" Type="http://schemas.openxmlformats.org/officeDocument/2006/relationships/oleObject" Target="file:///\\bosch.com\dfsrb\dfsus\loc\Ch\ILM\Projects\VP\Leadership%20Staff%20Meeting\Balance%20Score%20Card\TaC%20Measure%20tracking%202017.xlsx!ICO%20TaC!R34C15" TargetMode="External"/><Relationship Id="rId90" Type="http://schemas.openxmlformats.org/officeDocument/2006/relationships/oleObject" Target="file:///\\bosch.com\dfsrb\dfsus\loc\Ch\ILM\Projects\VP\Leadership%20Staff%20Meeting\Balance%20Score%20Card\TaC%20Measure%20tracking%202017.xlsx!ICO%20TaC!R24C15" TargetMode="External"/><Relationship Id="rId95" Type="http://schemas.openxmlformats.org/officeDocument/2006/relationships/oleObject" Target="file:///\\bosch.com\dfsrb\dfsus\loc\Ch\ILM\Projects\VP\Leadership%20Staff%20Meeting\Balance%20Score%20Card\TaC%20Measure%20tracking%202017.xlsx!ICO%20TaC!R29C15" TargetMode="External"/><Relationship Id="rId19" Type="http://schemas.openxmlformats.org/officeDocument/2006/relationships/tags" Target="../tags/tag1274.xml"/><Relationship Id="rId14" Type="http://schemas.openxmlformats.org/officeDocument/2006/relationships/tags" Target="../tags/tag1269.xml"/><Relationship Id="rId22" Type="http://schemas.openxmlformats.org/officeDocument/2006/relationships/tags" Target="../tags/tag1277.xml"/><Relationship Id="rId27" Type="http://schemas.openxmlformats.org/officeDocument/2006/relationships/tags" Target="../tags/tag1282.xml"/><Relationship Id="rId30" Type="http://schemas.openxmlformats.org/officeDocument/2006/relationships/tags" Target="../tags/tag1285.xml"/><Relationship Id="rId35" Type="http://schemas.openxmlformats.org/officeDocument/2006/relationships/tags" Target="../tags/tag1290.xml"/><Relationship Id="rId43" Type="http://schemas.openxmlformats.org/officeDocument/2006/relationships/tags" Target="../tags/tag1298.xml"/><Relationship Id="rId48" Type="http://schemas.openxmlformats.org/officeDocument/2006/relationships/tags" Target="../tags/tag1303.xml"/><Relationship Id="rId56" Type="http://schemas.openxmlformats.org/officeDocument/2006/relationships/tags" Target="../tags/tag1311.xml"/><Relationship Id="rId64" Type="http://schemas.openxmlformats.org/officeDocument/2006/relationships/tags" Target="../tags/tag1319.xml"/><Relationship Id="rId69" Type="http://schemas.openxmlformats.org/officeDocument/2006/relationships/tags" Target="../tags/tag1324.xml"/><Relationship Id="rId77" Type="http://schemas.openxmlformats.org/officeDocument/2006/relationships/oleObject" Target="file:///\\bosch.com\dfsrb\dfsus\loc\Ch\ILM\Projects\VP\Leadership%20Staff%20Meeting\Balance%20Score%20Card\TaC%20Measure%20tracking%202017.xlsx!ICO%20TaC!R9C17" TargetMode="External"/><Relationship Id="rId100" Type="http://schemas.openxmlformats.org/officeDocument/2006/relationships/oleObject" Target="file:///\\bosch.com\dfsrb\dfsus\loc\Ch\ILM\Projects\VP\Leadership%20Staff%20Meeting\Balance%20Score%20Card\TaC%20Measure%20tracking%202017.xlsx!PM%20TaC!R69C15" TargetMode="External"/><Relationship Id="rId105" Type="http://schemas.openxmlformats.org/officeDocument/2006/relationships/image" Target="../media/image7.emf"/><Relationship Id="rId8" Type="http://schemas.openxmlformats.org/officeDocument/2006/relationships/tags" Target="../tags/tag1263.xml"/><Relationship Id="rId51" Type="http://schemas.openxmlformats.org/officeDocument/2006/relationships/tags" Target="../tags/tag1306.xml"/><Relationship Id="rId72" Type="http://schemas.openxmlformats.org/officeDocument/2006/relationships/image" Target="../media/image51.png"/><Relationship Id="rId80" Type="http://schemas.openxmlformats.org/officeDocument/2006/relationships/image" Target="../media/image3.emf"/><Relationship Id="rId85" Type="http://schemas.openxmlformats.org/officeDocument/2006/relationships/image" Target="../media/image27.emf"/><Relationship Id="rId93" Type="http://schemas.openxmlformats.org/officeDocument/2006/relationships/oleObject" Target="file:///\\bosch.com\dfsrb\dfsus\loc\Ch\ILM\Projects\VP\Leadership%20Staff%20Meeting\Balance%20Score%20Card\TaC%20Measure%20tracking%202017.xlsx!ICO%20TaC!R27C15" TargetMode="External"/><Relationship Id="rId98" Type="http://schemas.openxmlformats.org/officeDocument/2006/relationships/oleObject" Target="file:///\\bosch.com\dfsrb\dfsus\loc\Ch\ILM\Projects\VP\Leadership%20Staff%20Meeting\Balance%20Score%20Card\TaC%20Measure%20tracking%202017.xlsx!ICO%20TaC!R32C15" TargetMode="External"/><Relationship Id="rId3" Type="http://schemas.openxmlformats.org/officeDocument/2006/relationships/tags" Target="../tags/tag1258.xml"/><Relationship Id="rId12" Type="http://schemas.openxmlformats.org/officeDocument/2006/relationships/tags" Target="../tags/tag1267.xml"/><Relationship Id="rId17" Type="http://schemas.openxmlformats.org/officeDocument/2006/relationships/tags" Target="../tags/tag1272.xml"/><Relationship Id="rId25" Type="http://schemas.openxmlformats.org/officeDocument/2006/relationships/tags" Target="../tags/tag1280.xml"/><Relationship Id="rId33" Type="http://schemas.openxmlformats.org/officeDocument/2006/relationships/tags" Target="../tags/tag1288.xml"/><Relationship Id="rId38" Type="http://schemas.openxmlformats.org/officeDocument/2006/relationships/tags" Target="../tags/tag1293.xml"/><Relationship Id="rId46" Type="http://schemas.openxmlformats.org/officeDocument/2006/relationships/tags" Target="../tags/tag1301.xml"/><Relationship Id="rId59" Type="http://schemas.openxmlformats.org/officeDocument/2006/relationships/tags" Target="../tags/tag1314.xml"/><Relationship Id="rId67" Type="http://schemas.openxmlformats.org/officeDocument/2006/relationships/tags" Target="../tags/tag1322.xml"/><Relationship Id="rId103" Type="http://schemas.openxmlformats.org/officeDocument/2006/relationships/image" Target="../media/image6.emf"/><Relationship Id="rId108" Type="http://schemas.openxmlformats.org/officeDocument/2006/relationships/oleObject" Target="file:///\\bosch.com\dfsrb\dfsus\loc\Ch\ILM\Projects\VP\Leadership%20Staff%20Meeting\Balance%20Score%20Card\TaC%20Measure%20tracking%202017.xlsx!PM%20TaC!R43C17" TargetMode="External"/><Relationship Id="rId20" Type="http://schemas.openxmlformats.org/officeDocument/2006/relationships/tags" Target="../tags/tag1275.xml"/><Relationship Id="rId41" Type="http://schemas.openxmlformats.org/officeDocument/2006/relationships/tags" Target="../tags/tag1296.xml"/><Relationship Id="rId54" Type="http://schemas.openxmlformats.org/officeDocument/2006/relationships/tags" Target="../tags/tag1309.xml"/><Relationship Id="rId62" Type="http://schemas.openxmlformats.org/officeDocument/2006/relationships/tags" Target="../tags/tag1317.xml"/><Relationship Id="rId70" Type="http://schemas.openxmlformats.org/officeDocument/2006/relationships/slideLayout" Target="../slideLayouts/slideLayout2.xml"/><Relationship Id="rId75" Type="http://schemas.openxmlformats.org/officeDocument/2006/relationships/oleObject" Target="file:///\\bosch.com\dfsrb\dfsus\loc\Ch\ILM\Projects\VP\Leadership%20Staff%20Meeting\Balance%20Score%20Card\TaC%20Measure%20tracking%202017.xlsx!ICO%20TaC!R9C16" TargetMode="External"/><Relationship Id="rId83" Type="http://schemas.openxmlformats.org/officeDocument/2006/relationships/image" Target="../media/image4.emf"/><Relationship Id="rId88" Type="http://schemas.openxmlformats.org/officeDocument/2006/relationships/oleObject" Target="file:///\\bosch.com\dfsrb\dfsus\loc\Ch\ILM\Projects\VP\Leadership%20Staff%20Meeting\Balance%20Score%20Card\TaC%20Measure%20tracking%202017.xlsx!ICO%20TaC!R22C15" TargetMode="External"/><Relationship Id="rId91" Type="http://schemas.openxmlformats.org/officeDocument/2006/relationships/oleObject" Target="file:///\\bosch.com\dfsrb\dfsus\loc\Ch\ILM\Projects\VP\Leadership%20Staff%20Meeting\Balance%20Score%20Card\TaC%20Measure%20tracking%202017.xlsx!ICO%20TaC!R25C15" TargetMode="External"/><Relationship Id="rId96" Type="http://schemas.openxmlformats.org/officeDocument/2006/relationships/oleObject" Target="file:///\\bosch.com\dfsrb\dfsus\loc\Ch\ILM\Projects\VP\Leadership%20Staff%20Meeting\Balance%20Score%20Card\TaC%20Measure%20tracking%202017.xlsx!ICO%20TaC!R30C15" TargetMode="External"/><Relationship Id="rId1" Type="http://schemas.openxmlformats.org/officeDocument/2006/relationships/vmlDrawing" Target="../drawings/vmlDrawing13.vml"/><Relationship Id="rId6" Type="http://schemas.openxmlformats.org/officeDocument/2006/relationships/tags" Target="../tags/tag1261.xml"/><Relationship Id="rId15" Type="http://schemas.openxmlformats.org/officeDocument/2006/relationships/tags" Target="../tags/tag1270.xml"/><Relationship Id="rId23" Type="http://schemas.openxmlformats.org/officeDocument/2006/relationships/tags" Target="../tags/tag1278.xml"/><Relationship Id="rId28" Type="http://schemas.openxmlformats.org/officeDocument/2006/relationships/tags" Target="../tags/tag1283.xml"/><Relationship Id="rId36" Type="http://schemas.openxmlformats.org/officeDocument/2006/relationships/tags" Target="../tags/tag1291.xml"/><Relationship Id="rId49" Type="http://schemas.openxmlformats.org/officeDocument/2006/relationships/tags" Target="../tags/tag1304.xml"/><Relationship Id="rId57" Type="http://schemas.openxmlformats.org/officeDocument/2006/relationships/tags" Target="../tags/tag1312.xml"/><Relationship Id="rId106" Type="http://schemas.openxmlformats.org/officeDocument/2006/relationships/oleObject" Target="file:///\\bosch.com\dfsrb\dfsus\loc\Ch\ILM\Projects\VP\Leadership%20Staff%20Meeting\Balance%20Score%20Card\TaC%20Measure%20tracking%202017.xlsx!PM%20TaC!R43C16" TargetMode="External"/><Relationship Id="rId10" Type="http://schemas.openxmlformats.org/officeDocument/2006/relationships/tags" Target="../tags/tag1265.xml"/><Relationship Id="rId31" Type="http://schemas.openxmlformats.org/officeDocument/2006/relationships/tags" Target="../tags/tag1286.xml"/><Relationship Id="rId44" Type="http://schemas.openxmlformats.org/officeDocument/2006/relationships/tags" Target="../tags/tag1299.xml"/><Relationship Id="rId52" Type="http://schemas.openxmlformats.org/officeDocument/2006/relationships/tags" Target="../tags/tag1307.xml"/><Relationship Id="rId60" Type="http://schemas.openxmlformats.org/officeDocument/2006/relationships/tags" Target="../tags/tag1315.xml"/><Relationship Id="rId65" Type="http://schemas.openxmlformats.org/officeDocument/2006/relationships/tags" Target="../tags/tag1320.xml"/><Relationship Id="rId73" Type="http://schemas.openxmlformats.org/officeDocument/2006/relationships/oleObject" Target="file:///\\bosch.com\dfsrb\dfsus\loc\Ch\ILM\Projects\VP\Leadership%20Staff%20Meeting\Balance%20Score%20Card\TaC%20Measure%20tracking%202017.xlsx!ICO%20TaC!R9C15" TargetMode="External"/><Relationship Id="rId78" Type="http://schemas.openxmlformats.org/officeDocument/2006/relationships/image" Target="../media/image17.emf"/><Relationship Id="rId81" Type="http://schemas.openxmlformats.org/officeDocument/2006/relationships/oleObject" Target="file:///\\bosch.com\dfsrb\dfsus\loc\Ch\ILM\Projects\VP\Leadership%20Staff%20Meeting\Balance%20Score%20Card\TaC%20Measure%20tracking%202017.xlsx!ICO%20TaC!R15C15" TargetMode="External"/><Relationship Id="rId86" Type="http://schemas.openxmlformats.org/officeDocument/2006/relationships/oleObject" Target="file:///\\bosch.com\dfsrb\dfsus\loc\Ch\ILM\Projects\VP\Leadership%20Staff%20Meeting\Balance%20Score%20Card\TaC%20Measure%20tracking%202017.xlsx!ICO%20TaC!R13C15" TargetMode="External"/><Relationship Id="rId94" Type="http://schemas.openxmlformats.org/officeDocument/2006/relationships/oleObject" Target="file:///\\bosch.com\dfsrb\dfsus\loc\Ch\ILM\Projects\VP\Leadership%20Staff%20Meeting\Balance%20Score%20Card\TaC%20Measure%20tracking%202017.xlsx!ICO%20TaC!R28C15" TargetMode="External"/><Relationship Id="rId99" Type="http://schemas.openxmlformats.org/officeDocument/2006/relationships/oleObject" Target="file:///\\bosch.com\dfsrb\dfsus\loc\Ch\ILM\Projects\VP\Leadership%20Staff%20Meeting\Balance%20Score%20Card\TaC%20Measure%20tracking%202017.xlsx!PM%20TaC!R68C15" TargetMode="External"/><Relationship Id="rId101" Type="http://schemas.openxmlformats.org/officeDocument/2006/relationships/image" Target="../media/image5.emf"/><Relationship Id="rId4" Type="http://schemas.openxmlformats.org/officeDocument/2006/relationships/tags" Target="../tags/tag1259.xml"/><Relationship Id="rId9" Type="http://schemas.openxmlformats.org/officeDocument/2006/relationships/tags" Target="../tags/tag1264.xml"/><Relationship Id="rId13" Type="http://schemas.openxmlformats.org/officeDocument/2006/relationships/tags" Target="../tags/tag1268.xml"/><Relationship Id="rId18" Type="http://schemas.openxmlformats.org/officeDocument/2006/relationships/tags" Target="../tags/tag1273.xml"/><Relationship Id="rId39" Type="http://schemas.openxmlformats.org/officeDocument/2006/relationships/tags" Target="../tags/tag1294.xml"/><Relationship Id="rId109" Type="http://schemas.openxmlformats.org/officeDocument/2006/relationships/image" Target="../media/image9.emf"/><Relationship Id="rId34" Type="http://schemas.openxmlformats.org/officeDocument/2006/relationships/tags" Target="../tags/tag1289.xml"/><Relationship Id="rId50" Type="http://schemas.openxmlformats.org/officeDocument/2006/relationships/tags" Target="../tags/tag1305.xml"/><Relationship Id="rId55" Type="http://schemas.openxmlformats.org/officeDocument/2006/relationships/tags" Target="../tags/tag1310.xml"/><Relationship Id="rId76" Type="http://schemas.openxmlformats.org/officeDocument/2006/relationships/image" Target="../media/image72.emf"/><Relationship Id="rId97" Type="http://schemas.openxmlformats.org/officeDocument/2006/relationships/oleObject" Target="file:///\\bosch.com\dfsrb\dfsus\loc\Ch\ILM\Projects\VP\Leadership%20Staff%20Meeting\Balance%20Score%20Card\TaC%20Measure%20tracking%202017.xlsx!ICO%20TaC!R31C15" TargetMode="External"/><Relationship Id="rId104" Type="http://schemas.openxmlformats.org/officeDocument/2006/relationships/oleObject" Target="file:///\\bosch.com\dfsrb\dfsus\loc\Ch\ILM\Projects\VP\Leadership%20Staff%20Meeting\Balance%20Score%20Card\TaC%20Measure%20tracking%202017.xlsx!PM%20TaC!R43C15" TargetMode="External"/><Relationship Id="rId7" Type="http://schemas.openxmlformats.org/officeDocument/2006/relationships/tags" Target="../tags/tag1262.xml"/><Relationship Id="rId71" Type="http://schemas.openxmlformats.org/officeDocument/2006/relationships/notesSlide" Target="../notesSlides/notesSlide13.xml"/><Relationship Id="rId92" Type="http://schemas.openxmlformats.org/officeDocument/2006/relationships/oleObject" Target="file:///\\bosch.com\dfsrb\dfsus\loc\Ch\ILM\Projects\VP\Leadership%20Staff%20Meeting\Balance%20Score%20Card\TaC%20Measure%20tracking%202017.xlsx!ICO%20TaC!R26C15" TargetMode="Externa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233.xml"/><Relationship Id="rId117" Type="http://schemas.openxmlformats.org/officeDocument/2006/relationships/slideLayout" Target="../slideLayouts/slideLayout2.xml"/><Relationship Id="rId21" Type="http://schemas.openxmlformats.org/officeDocument/2006/relationships/tags" Target="../tags/tag228.xml"/><Relationship Id="rId42" Type="http://schemas.openxmlformats.org/officeDocument/2006/relationships/tags" Target="../tags/tag249.xml"/><Relationship Id="rId47" Type="http://schemas.openxmlformats.org/officeDocument/2006/relationships/tags" Target="../tags/tag254.xml"/><Relationship Id="rId63" Type="http://schemas.openxmlformats.org/officeDocument/2006/relationships/tags" Target="../tags/tag270.xml"/><Relationship Id="rId68" Type="http://schemas.openxmlformats.org/officeDocument/2006/relationships/tags" Target="../tags/tag275.xml"/><Relationship Id="rId84" Type="http://schemas.openxmlformats.org/officeDocument/2006/relationships/tags" Target="../tags/tag291.xml"/><Relationship Id="rId89" Type="http://schemas.openxmlformats.org/officeDocument/2006/relationships/tags" Target="../tags/tag296.xml"/><Relationship Id="rId112" Type="http://schemas.openxmlformats.org/officeDocument/2006/relationships/tags" Target="../tags/tag319.xml"/><Relationship Id="rId133" Type="http://schemas.openxmlformats.org/officeDocument/2006/relationships/oleObject" Target="file:///\\bosch.com\dfsrb\dfsus\loc\Ch\ILM\Projects\VP\Leadership%20Staff%20Meeting\Balance%20Score%20Card\TaC%20Measure%20tracking%202017.xlsx!PM%20TaC!R20C16" TargetMode="External"/><Relationship Id="rId138" Type="http://schemas.openxmlformats.org/officeDocument/2006/relationships/oleObject" Target="file:///\\bosch.com\dfsrb\dfsus\loc\Ch\ILM\Projects\VP\Leadership%20Staff%20Meeting\Balance%20Score%20Card\TaC%20Measure%20tracking%202017.xlsx!PM%20TaC!R26C16" TargetMode="External"/><Relationship Id="rId154" Type="http://schemas.openxmlformats.org/officeDocument/2006/relationships/oleObject" Target="file:///\\bosch.com\dfsrb\dfsus\loc\Ch\ILM\Projects\VP\Leadership%20Staff%20Meeting\Balance%20Score%20Card\TaC%20Measure%20tracking%202017.xlsx!PM%20TaC!R43C16" TargetMode="External"/><Relationship Id="rId159" Type="http://schemas.openxmlformats.org/officeDocument/2006/relationships/oleObject" Target="file:///\\bosch.com\dfsrb\dfsus\loc\Ch\ILM\Projects\VP\Leadership%20Staff%20Meeting\Balance%20Score%20Card\TaC%20Measure%20tracking%202017.xlsx!PM%20TaC!R74C16" TargetMode="External"/><Relationship Id="rId16" Type="http://schemas.openxmlformats.org/officeDocument/2006/relationships/tags" Target="../tags/tag223.xml"/><Relationship Id="rId107" Type="http://schemas.openxmlformats.org/officeDocument/2006/relationships/tags" Target="../tags/tag314.xml"/><Relationship Id="rId11" Type="http://schemas.openxmlformats.org/officeDocument/2006/relationships/tags" Target="../tags/tag218.xml"/><Relationship Id="rId32" Type="http://schemas.openxmlformats.org/officeDocument/2006/relationships/tags" Target="../tags/tag239.xml"/><Relationship Id="rId37" Type="http://schemas.openxmlformats.org/officeDocument/2006/relationships/tags" Target="../tags/tag244.xml"/><Relationship Id="rId53" Type="http://schemas.openxmlformats.org/officeDocument/2006/relationships/tags" Target="../tags/tag260.xml"/><Relationship Id="rId58" Type="http://schemas.openxmlformats.org/officeDocument/2006/relationships/tags" Target="../tags/tag265.xml"/><Relationship Id="rId74" Type="http://schemas.openxmlformats.org/officeDocument/2006/relationships/tags" Target="../tags/tag281.xml"/><Relationship Id="rId79" Type="http://schemas.openxmlformats.org/officeDocument/2006/relationships/tags" Target="../tags/tag286.xml"/><Relationship Id="rId102" Type="http://schemas.openxmlformats.org/officeDocument/2006/relationships/tags" Target="../tags/tag309.xml"/><Relationship Id="rId123" Type="http://schemas.openxmlformats.org/officeDocument/2006/relationships/oleObject" Target="file:///\\bosch.com\dfsrb\dfsus\loc\Ch\ILM\Projects\VP\Leadership%20Staff%20Meeting\Balance%20Score%20Card\TaC%20Measure%20tracking%202017.xlsx!MOE1%20TaC!R30C15" TargetMode="External"/><Relationship Id="rId128" Type="http://schemas.openxmlformats.org/officeDocument/2006/relationships/oleObject" Target="file:///\\bosch.com\dfsrb\dfsus\loc\Ch\ILM\Projects\VP\Leadership%20Staff%20Meeting\Balance%20Score%20Card\TaC%20Measure%20tracking%202017.xlsx!MOE1%20TaC!R31C15" TargetMode="External"/><Relationship Id="rId144" Type="http://schemas.openxmlformats.org/officeDocument/2006/relationships/oleObject" Target="file:///\\bosch.com\dfsrb\dfsus\loc\Ch\ILM\Projects\VP\Leadership%20Staff%20Meeting\Balance%20Score%20Card\TaC%20Measure%20tracking%202017.xlsx!MOE1%20TaC!R10C16" TargetMode="External"/><Relationship Id="rId149" Type="http://schemas.openxmlformats.org/officeDocument/2006/relationships/oleObject" Target="file:///\\bosch.com\dfsrb\dfsus\loc\Ch\ILM\Projects\VP\Leadership%20Staff%20Meeting\Balance%20Score%20Card\TaC%20Measure%20tracking%202017.xlsx!PM%20TaC!R69C15" TargetMode="External"/><Relationship Id="rId5" Type="http://schemas.openxmlformats.org/officeDocument/2006/relationships/tags" Target="../tags/tag212.xml"/><Relationship Id="rId90" Type="http://schemas.openxmlformats.org/officeDocument/2006/relationships/tags" Target="../tags/tag297.xml"/><Relationship Id="rId95" Type="http://schemas.openxmlformats.org/officeDocument/2006/relationships/tags" Target="../tags/tag302.xml"/><Relationship Id="rId160" Type="http://schemas.openxmlformats.org/officeDocument/2006/relationships/image" Target="../media/image27.emf"/><Relationship Id="rId22" Type="http://schemas.openxmlformats.org/officeDocument/2006/relationships/tags" Target="../tags/tag229.xml"/><Relationship Id="rId27" Type="http://schemas.openxmlformats.org/officeDocument/2006/relationships/tags" Target="../tags/tag234.xml"/><Relationship Id="rId43" Type="http://schemas.openxmlformats.org/officeDocument/2006/relationships/tags" Target="../tags/tag250.xml"/><Relationship Id="rId48" Type="http://schemas.openxmlformats.org/officeDocument/2006/relationships/tags" Target="../tags/tag255.xml"/><Relationship Id="rId64" Type="http://schemas.openxmlformats.org/officeDocument/2006/relationships/tags" Target="../tags/tag271.xml"/><Relationship Id="rId69" Type="http://schemas.openxmlformats.org/officeDocument/2006/relationships/tags" Target="../tags/tag276.xml"/><Relationship Id="rId113" Type="http://schemas.openxmlformats.org/officeDocument/2006/relationships/tags" Target="../tags/tag320.xml"/><Relationship Id="rId118" Type="http://schemas.openxmlformats.org/officeDocument/2006/relationships/notesSlide" Target="../notesSlides/notesSlide2.xml"/><Relationship Id="rId134" Type="http://schemas.openxmlformats.org/officeDocument/2006/relationships/image" Target="../media/image35.emf"/><Relationship Id="rId139" Type="http://schemas.openxmlformats.org/officeDocument/2006/relationships/oleObject" Target="file:///\\bosch.com\dfsrb\dfsus\loc\Ch\ILM\Projects\VP\Leadership%20Staff%20Meeting\Balance%20Score%20Card\TaC%20Measure%20tracking%202017.xlsx!PM%20TaC!R26C17" TargetMode="External"/><Relationship Id="rId80" Type="http://schemas.openxmlformats.org/officeDocument/2006/relationships/tags" Target="../tags/tag287.xml"/><Relationship Id="rId85" Type="http://schemas.openxmlformats.org/officeDocument/2006/relationships/tags" Target="../tags/tag292.xml"/><Relationship Id="rId150" Type="http://schemas.openxmlformats.org/officeDocument/2006/relationships/image" Target="../media/image5.emf"/><Relationship Id="rId155" Type="http://schemas.openxmlformats.org/officeDocument/2006/relationships/image" Target="../media/image8.emf"/><Relationship Id="rId12" Type="http://schemas.openxmlformats.org/officeDocument/2006/relationships/tags" Target="../tags/tag219.xml"/><Relationship Id="rId17" Type="http://schemas.openxmlformats.org/officeDocument/2006/relationships/tags" Target="../tags/tag224.xml"/><Relationship Id="rId33" Type="http://schemas.openxmlformats.org/officeDocument/2006/relationships/tags" Target="../tags/tag240.xml"/><Relationship Id="rId38" Type="http://schemas.openxmlformats.org/officeDocument/2006/relationships/tags" Target="../tags/tag245.xml"/><Relationship Id="rId59" Type="http://schemas.openxmlformats.org/officeDocument/2006/relationships/tags" Target="../tags/tag266.xml"/><Relationship Id="rId103" Type="http://schemas.openxmlformats.org/officeDocument/2006/relationships/tags" Target="../tags/tag310.xml"/><Relationship Id="rId108" Type="http://schemas.openxmlformats.org/officeDocument/2006/relationships/tags" Target="../tags/tag315.xml"/><Relationship Id="rId124" Type="http://schemas.openxmlformats.org/officeDocument/2006/relationships/oleObject" Target="file:///\\bosch.com\dfsrb\dfsus\loc\Ch\ILM\Projects\VP\Leadership%20Staff%20Meeting\Balance%20Score%20Card\TaC%20Measure%20tracking%202017.xlsx!MOE1%20TaC!R32C15" TargetMode="External"/><Relationship Id="rId129" Type="http://schemas.openxmlformats.org/officeDocument/2006/relationships/oleObject" Target="file:///\\bosch.com\dfsrb\dfsus\loc\Ch\ILM\Projects\VP\Leadership%20Staff%20Meeting\Balance%20Score%20Card\TaC%20Measure%20tracking%202017.xlsx!MOE1%20TaC!R28C15" TargetMode="External"/><Relationship Id="rId20" Type="http://schemas.openxmlformats.org/officeDocument/2006/relationships/tags" Target="../tags/tag227.xml"/><Relationship Id="rId41" Type="http://schemas.openxmlformats.org/officeDocument/2006/relationships/tags" Target="../tags/tag248.xml"/><Relationship Id="rId54" Type="http://schemas.openxmlformats.org/officeDocument/2006/relationships/tags" Target="../tags/tag261.xml"/><Relationship Id="rId62" Type="http://schemas.openxmlformats.org/officeDocument/2006/relationships/tags" Target="../tags/tag269.xml"/><Relationship Id="rId70" Type="http://schemas.openxmlformats.org/officeDocument/2006/relationships/tags" Target="../tags/tag277.xml"/><Relationship Id="rId75" Type="http://schemas.openxmlformats.org/officeDocument/2006/relationships/tags" Target="../tags/tag282.xml"/><Relationship Id="rId83" Type="http://schemas.openxmlformats.org/officeDocument/2006/relationships/tags" Target="../tags/tag290.xml"/><Relationship Id="rId88" Type="http://schemas.openxmlformats.org/officeDocument/2006/relationships/tags" Target="../tags/tag295.xml"/><Relationship Id="rId91" Type="http://schemas.openxmlformats.org/officeDocument/2006/relationships/tags" Target="../tags/tag298.xml"/><Relationship Id="rId96" Type="http://schemas.openxmlformats.org/officeDocument/2006/relationships/tags" Target="../tags/tag303.xml"/><Relationship Id="rId111" Type="http://schemas.openxmlformats.org/officeDocument/2006/relationships/tags" Target="../tags/tag318.xml"/><Relationship Id="rId132" Type="http://schemas.openxmlformats.org/officeDocument/2006/relationships/image" Target="../media/image34.emf"/><Relationship Id="rId140" Type="http://schemas.openxmlformats.org/officeDocument/2006/relationships/oleObject" Target="file:///\\bosch.com\dfsrb\dfsus\loc\Ch\ILM\Projects\VP\Leadership%20Staff%20Meeting\Balance%20Score%20Card\TaC%20Measure%20tracking%202017.xlsx!MOE1%20TaC!R15C15" TargetMode="External"/><Relationship Id="rId145" Type="http://schemas.openxmlformats.org/officeDocument/2006/relationships/image" Target="../media/image52.emf"/><Relationship Id="rId153" Type="http://schemas.openxmlformats.org/officeDocument/2006/relationships/image" Target="../media/image7.emf"/><Relationship Id="rId161" Type="http://schemas.openxmlformats.org/officeDocument/2006/relationships/oleObject" Target="file:///\\bosch.com\dfsrb\dfsus\loc\Ch\ILM\Projects\VP\Leadership%20Staff%20Meeting\Balance%20Score%20Card\TaC%20Measure%20tracking%202017.xlsx!PM%20TaC!R70C15" TargetMode="External"/><Relationship Id="rId1" Type="http://schemas.openxmlformats.org/officeDocument/2006/relationships/vmlDrawing" Target="../drawings/vmlDrawing2.vml"/><Relationship Id="rId6" Type="http://schemas.openxmlformats.org/officeDocument/2006/relationships/tags" Target="../tags/tag213.xml"/><Relationship Id="rId15" Type="http://schemas.openxmlformats.org/officeDocument/2006/relationships/tags" Target="../tags/tag222.xml"/><Relationship Id="rId23" Type="http://schemas.openxmlformats.org/officeDocument/2006/relationships/tags" Target="../tags/tag230.xml"/><Relationship Id="rId28" Type="http://schemas.openxmlformats.org/officeDocument/2006/relationships/tags" Target="../tags/tag235.xml"/><Relationship Id="rId36" Type="http://schemas.openxmlformats.org/officeDocument/2006/relationships/tags" Target="../tags/tag243.xml"/><Relationship Id="rId49" Type="http://schemas.openxmlformats.org/officeDocument/2006/relationships/tags" Target="../tags/tag256.xml"/><Relationship Id="rId57" Type="http://schemas.openxmlformats.org/officeDocument/2006/relationships/tags" Target="../tags/tag264.xml"/><Relationship Id="rId106" Type="http://schemas.openxmlformats.org/officeDocument/2006/relationships/tags" Target="../tags/tag313.xml"/><Relationship Id="rId114" Type="http://schemas.openxmlformats.org/officeDocument/2006/relationships/tags" Target="../tags/tag321.xml"/><Relationship Id="rId119" Type="http://schemas.openxmlformats.org/officeDocument/2006/relationships/image" Target="../media/image51.png"/><Relationship Id="rId127" Type="http://schemas.openxmlformats.org/officeDocument/2006/relationships/image" Target="../media/image6.emf"/><Relationship Id="rId10" Type="http://schemas.openxmlformats.org/officeDocument/2006/relationships/tags" Target="../tags/tag217.xml"/><Relationship Id="rId31" Type="http://schemas.openxmlformats.org/officeDocument/2006/relationships/tags" Target="../tags/tag238.xml"/><Relationship Id="rId44" Type="http://schemas.openxmlformats.org/officeDocument/2006/relationships/tags" Target="../tags/tag251.xml"/><Relationship Id="rId52" Type="http://schemas.openxmlformats.org/officeDocument/2006/relationships/tags" Target="../tags/tag259.xml"/><Relationship Id="rId60" Type="http://schemas.openxmlformats.org/officeDocument/2006/relationships/tags" Target="../tags/tag267.xml"/><Relationship Id="rId65" Type="http://schemas.openxmlformats.org/officeDocument/2006/relationships/tags" Target="../tags/tag272.xml"/><Relationship Id="rId73" Type="http://schemas.openxmlformats.org/officeDocument/2006/relationships/tags" Target="../tags/tag280.xml"/><Relationship Id="rId78" Type="http://schemas.openxmlformats.org/officeDocument/2006/relationships/tags" Target="../tags/tag285.xml"/><Relationship Id="rId81" Type="http://schemas.openxmlformats.org/officeDocument/2006/relationships/tags" Target="../tags/tag288.xml"/><Relationship Id="rId86" Type="http://schemas.openxmlformats.org/officeDocument/2006/relationships/tags" Target="../tags/tag293.xml"/><Relationship Id="rId94" Type="http://schemas.openxmlformats.org/officeDocument/2006/relationships/tags" Target="../tags/tag301.xml"/><Relationship Id="rId99" Type="http://schemas.openxmlformats.org/officeDocument/2006/relationships/tags" Target="../tags/tag306.xml"/><Relationship Id="rId101" Type="http://schemas.openxmlformats.org/officeDocument/2006/relationships/tags" Target="../tags/tag308.xml"/><Relationship Id="rId122" Type="http://schemas.openxmlformats.org/officeDocument/2006/relationships/oleObject" Target="file:///\\bosch.com\dfsrb\dfsus\loc\Ch\ILM\Projects\VP\Leadership%20Staff%20Meeting\Balance%20Score%20Card\TaC%20Measure%20tracking%202017.xlsx!MOE1%20TaC!R22C15" TargetMode="External"/><Relationship Id="rId130" Type="http://schemas.openxmlformats.org/officeDocument/2006/relationships/oleObject" Target="file:///\\bosch.com\dfsrb\dfsus\loc\Ch\ILM\Projects\VP\Leadership%20Staff%20Meeting\Balance%20Score%20Card\TaC%20Measure%20tracking%202017.xlsx!MOE1%20TaC!R29C15" TargetMode="External"/><Relationship Id="rId135" Type="http://schemas.openxmlformats.org/officeDocument/2006/relationships/oleObject" Target="file:///\\bosch.com\dfsrb\dfsus\loc\Ch\ILM\Projects\VP\Leadership%20Staff%20Meeting\Balance%20Score%20Card\TaC%20Measure%20tracking%202017.xlsx!PM%20TaC!R20C17" TargetMode="External"/><Relationship Id="rId143" Type="http://schemas.openxmlformats.org/officeDocument/2006/relationships/image" Target="../media/image41.emf"/><Relationship Id="rId148" Type="http://schemas.openxmlformats.org/officeDocument/2006/relationships/oleObject" Target="file:///\\bosch.com\dfsrb\dfsus\loc\Ch\ILM\Projects\VP\Leadership%20Staff%20Meeting\Balance%20Score%20Card\TaC%20Measure%20tracking%202017.xlsx!PM%20TaC!R68C15" TargetMode="External"/><Relationship Id="rId151" Type="http://schemas.openxmlformats.org/officeDocument/2006/relationships/oleObject" Target="file:///\\bosch.com\dfsrb\dfsus\loc\Ch\ILM\Projects\VP\Leadership%20Staff%20Meeting\Balance%20Score%20Card\TaC%20Measure%20tracking%202017.xlsx!PM%20TaC!R71C15" TargetMode="External"/><Relationship Id="rId156" Type="http://schemas.openxmlformats.org/officeDocument/2006/relationships/oleObject" Target="file:///\\bosch.com\dfsrb\dfsus\loc\Ch\ILM\Projects\VP\Leadership%20Staff%20Meeting\Balance%20Score%20Card\TaC%20Measure%20tracking%202017.xlsx!PM%20TaC!R43C17" TargetMode="Externa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3" Type="http://schemas.openxmlformats.org/officeDocument/2006/relationships/tags" Target="../tags/tag220.xml"/><Relationship Id="rId18" Type="http://schemas.openxmlformats.org/officeDocument/2006/relationships/tags" Target="../tags/tag225.xml"/><Relationship Id="rId39" Type="http://schemas.openxmlformats.org/officeDocument/2006/relationships/tags" Target="../tags/tag246.xml"/><Relationship Id="rId109" Type="http://schemas.openxmlformats.org/officeDocument/2006/relationships/tags" Target="../tags/tag316.xml"/><Relationship Id="rId34" Type="http://schemas.openxmlformats.org/officeDocument/2006/relationships/tags" Target="../tags/tag241.xml"/><Relationship Id="rId50" Type="http://schemas.openxmlformats.org/officeDocument/2006/relationships/tags" Target="../tags/tag257.xml"/><Relationship Id="rId55" Type="http://schemas.openxmlformats.org/officeDocument/2006/relationships/tags" Target="../tags/tag262.xml"/><Relationship Id="rId76" Type="http://schemas.openxmlformats.org/officeDocument/2006/relationships/tags" Target="../tags/tag283.xml"/><Relationship Id="rId97" Type="http://schemas.openxmlformats.org/officeDocument/2006/relationships/tags" Target="../tags/tag304.xml"/><Relationship Id="rId104" Type="http://schemas.openxmlformats.org/officeDocument/2006/relationships/tags" Target="../tags/tag311.xml"/><Relationship Id="rId120" Type="http://schemas.openxmlformats.org/officeDocument/2006/relationships/oleObject" Target="file:///\\bosch.com\dfsrb\dfsus\loc\Ch\ILM\Projects\VP\Leadership%20Staff%20Meeting\Balance%20Score%20Card\TaC%20Measure%20tracking%202017.xlsx!MOE1%20TaC!R27C15" TargetMode="External"/><Relationship Id="rId125" Type="http://schemas.openxmlformats.org/officeDocument/2006/relationships/image" Target="../media/image4.emf"/><Relationship Id="rId141" Type="http://schemas.openxmlformats.org/officeDocument/2006/relationships/image" Target="../media/image13.emf"/><Relationship Id="rId146" Type="http://schemas.openxmlformats.org/officeDocument/2006/relationships/oleObject" Target="file:///\\bosch.com\dfsrb\dfsus\loc\Ch\ILM\Projects\VP\Leadership%20Staff%20Meeting\Balance%20Score%20Card\TaC%20Measure%20tracking%202017.xlsx!MOE1%20TaC!R10C17" TargetMode="External"/><Relationship Id="rId7" Type="http://schemas.openxmlformats.org/officeDocument/2006/relationships/tags" Target="../tags/tag214.xml"/><Relationship Id="rId71" Type="http://schemas.openxmlformats.org/officeDocument/2006/relationships/tags" Target="../tags/tag278.xml"/><Relationship Id="rId92" Type="http://schemas.openxmlformats.org/officeDocument/2006/relationships/tags" Target="../tags/tag299.xml"/><Relationship Id="rId2" Type="http://schemas.openxmlformats.org/officeDocument/2006/relationships/tags" Target="../tags/tag209.xml"/><Relationship Id="rId29" Type="http://schemas.openxmlformats.org/officeDocument/2006/relationships/tags" Target="../tags/tag236.xml"/><Relationship Id="rId24" Type="http://schemas.openxmlformats.org/officeDocument/2006/relationships/tags" Target="../tags/tag231.xml"/><Relationship Id="rId40" Type="http://schemas.openxmlformats.org/officeDocument/2006/relationships/tags" Target="../tags/tag247.xml"/><Relationship Id="rId45" Type="http://schemas.openxmlformats.org/officeDocument/2006/relationships/tags" Target="../tags/tag252.xml"/><Relationship Id="rId66" Type="http://schemas.openxmlformats.org/officeDocument/2006/relationships/tags" Target="../tags/tag273.xml"/><Relationship Id="rId87" Type="http://schemas.openxmlformats.org/officeDocument/2006/relationships/tags" Target="../tags/tag294.xml"/><Relationship Id="rId110" Type="http://schemas.openxmlformats.org/officeDocument/2006/relationships/tags" Target="../tags/tag317.xml"/><Relationship Id="rId115" Type="http://schemas.openxmlformats.org/officeDocument/2006/relationships/tags" Target="../tags/tag322.xml"/><Relationship Id="rId131" Type="http://schemas.openxmlformats.org/officeDocument/2006/relationships/oleObject" Target="file:///\\bosch.com\dfsrb\dfsus\loc\Ch\ILM\Projects\VP\Leadership%20Staff%20Meeting\Balance%20Score%20Card\TaC%20Measure%20tracking%202017.xlsx!PM%20TaC!R20C15" TargetMode="External"/><Relationship Id="rId136" Type="http://schemas.openxmlformats.org/officeDocument/2006/relationships/image" Target="../media/image15.emf"/><Relationship Id="rId157" Type="http://schemas.openxmlformats.org/officeDocument/2006/relationships/image" Target="../media/image9.emf"/><Relationship Id="rId61" Type="http://schemas.openxmlformats.org/officeDocument/2006/relationships/tags" Target="../tags/tag268.xml"/><Relationship Id="rId82" Type="http://schemas.openxmlformats.org/officeDocument/2006/relationships/tags" Target="../tags/tag289.xml"/><Relationship Id="rId152" Type="http://schemas.openxmlformats.org/officeDocument/2006/relationships/oleObject" Target="file:///\\bosch.com\dfsrb\dfsus\loc\Ch\ILM\Projects\VP\Leadership%20Staff%20Meeting\Balance%20Score%20Card\TaC%20Measure%20tracking%202017.xlsx!PM%20TaC!R43C15" TargetMode="External"/><Relationship Id="rId19" Type="http://schemas.openxmlformats.org/officeDocument/2006/relationships/tags" Target="../tags/tag226.xml"/><Relationship Id="rId14" Type="http://schemas.openxmlformats.org/officeDocument/2006/relationships/tags" Target="../tags/tag221.xml"/><Relationship Id="rId30" Type="http://schemas.openxmlformats.org/officeDocument/2006/relationships/tags" Target="../tags/tag237.xml"/><Relationship Id="rId35" Type="http://schemas.openxmlformats.org/officeDocument/2006/relationships/tags" Target="../tags/tag242.xml"/><Relationship Id="rId56" Type="http://schemas.openxmlformats.org/officeDocument/2006/relationships/tags" Target="../tags/tag263.xml"/><Relationship Id="rId77" Type="http://schemas.openxmlformats.org/officeDocument/2006/relationships/tags" Target="../tags/tag284.xml"/><Relationship Id="rId100" Type="http://schemas.openxmlformats.org/officeDocument/2006/relationships/tags" Target="../tags/tag307.xml"/><Relationship Id="rId105" Type="http://schemas.openxmlformats.org/officeDocument/2006/relationships/tags" Target="../tags/tag312.xml"/><Relationship Id="rId126" Type="http://schemas.openxmlformats.org/officeDocument/2006/relationships/oleObject" Target="file:///\\bosch.com\dfsrb\dfsus\loc\Ch\ILM\Projects\VP\Leadership%20Staff%20Meeting\Balance%20Score%20Card\TaC%20Measure%20tracking%202017.xlsx!MOE1%20TaC!R33C15" TargetMode="External"/><Relationship Id="rId147" Type="http://schemas.openxmlformats.org/officeDocument/2006/relationships/image" Target="../media/image19.emf"/><Relationship Id="rId8" Type="http://schemas.openxmlformats.org/officeDocument/2006/relationships/tags" Target="../tags/tag215.xml"/><Relationship Id="rId51" Type="http://schemas.openxmlformats.org/officeDocument/2006/relationships/tags" Target="../tags/tag258.xml"/><Relationship Id="rId72" Type="http://schemas.openxmlformats.org/officeDocument/2006/relationships/tags" Target="../tags/tag279.xml"/><Relationship Id="rId93" Type="http://schemas.openxmlformats.org/officeDocument/2006/relationships/tags" Target="../tags/tag300.xml"/><Relationship Id="rId98" Type="http://schemas.openxmlformats.org/officeDocument/2006/relationships/tags" Target="../tags/tag305.xml"/><Relationship Id="rId121" Type="http://schemas.openxmlformats.org/officeDocument/2006/relationships/image" Target="../media/image3.emf"/><Relationship Id="rId142" Type="http://schemas.openxmlformats.org/officeDocument/2006/relationships/oleObject" Target="file:///\\bosch.com\dfsrb\dfsus\loc\Ch\ILM\Projects\VP\Leadership%20Staff%20Meeting\Balance%20Score%20Card\TaC%20Measure%20tracking%202017.xlsx!MOE1%20TaC!R10C15" TargetMode="External"/><Relationship Id="rId3" Type="http://schemas.openxmlformats.org/officeDocument/2006/relationships/tags" Target="../tags/tag210.xml"/><Relationship Id="rId25" Type="http://schemas.openxmlformats.org/officeDocument/2006/relationships/tags" Target="../tags/tag232.xml"/><Relationship Id="rId46" Type="http://schemas.openxmlformats.org/officeDocument/2006/relationships/tags" Target="../tags/tag253.xml"/><Relationship Id="rId67" Type="http://schemas.openxmlformats.org/officeDocument/2006/relationships/tags" Target="../tags/tag274.xml"/><Relationship Id="rId116" Type="http://schemas.openxmlformats.org/officeDocument/2006/relationships/tags" Target="../tags/tag323.xml"/><Relationship Id="rId137" Type="http://schemas.openxmlformats.org/officeDocument/2006/relationships/oleObject" Target="file:///\\bosch.com\dfsrb\dfsus\loc\Ch\ILM\Projects\VP\Leadership%20Staff%20Meeting\Balance%20Score%20Card\TaC%20Measure%20tracking%202017.xlsx!PM%20TaC!R26C15" TargetMode="External"/><Relationship Id="rId158" Type="http://schemas.openxmlformats.org/officeDocument/2006/relationships/oleObject" Target="file:///\\bosch.com\dfsrb\dfsus\loc\Ch\ILM\Projects\VP\Leadership%20Staff%20Meeting\Balance%20Score%20Card\TaC%20Measure%20tracking%202017.xlsx!PM%20TaC!R80C15" TargetMode="Externa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348.xml"/><Relationship Id="rId117" Type="http://schemas.openxmlformats.org/officeDocument/2006/relationships/oleObject" Target="file:///\\bosch.com\dfsrb\dfsus\loc\Ch\ILM\Projects\VP\Leadership%20Staff%20Meeting\Balance%20Score%20Card\TaC%20Measure%20tracking%202017.xlsx!MOE1%20TaC!R31C15" TargetMode="External"/><Relationship Id="rId21" Type="http://schemas.openxmlformats.org/officeDocument/2006/relationships/tags" Target="../tags/tag343.xml"/><Relationship Id="rId42" Type="http://schemas.openxmlformats.org/officeDocument/2006/relationships/tags" Target="../tags/tag364.xml"/><Relationship Id="rId47" Type="http://schemas.openxmlformats.org/officeDocument/2006/relationships/tags" Target="../tags/tag369.xml"/><Relationship Id="rId63" Type="http://schemas.openxmlformats.org/officeDocument/2006/relationships/tags" Target="../tags/tag385.xml"/><Relationship Id="rId68" Type="http://schemas.openxmlformats.org/officeDocument/2006/relationships/tags" Target="../tags/tag390.xml"/><Relationship Id="rId84" Type="http://schemas.openxmlformats.org/officeDocument/2006/relationships/tags" Target="../tags/tag406.xml"/><Relationship Id="rId89" Type="http://schemas.openxmlformats.org/officeDocument/2006/relationships/tags" Target="../tags/tag411.xml"/><Relationship Id="rId112" Type="http://schemas.openxmlformats.org/officeDocument/2006/relationships/oleObject" Target="file:///\\bosch.com\dfsrb\dfsus\loc\Ch\ILM\Projects\VP\Leadership%20Staff%20Meeting\Balance%20Score%20Card\TaC%20Measure%20tracking%202017.xlsx!MOE1%20TaC!R30C15" TargetMode="External"/><Relationship Id="rId133" Type="http://schemas.openxmlformats.org/officeDocument/2006/relationships/image" Target="../media/image7.emf"/><Relationship Id="rId138" Type="http://schemas.openxmlformats.org/officeDocument/2006/relationships/oleObject" Target="file:///\\bosch.com\dfsrb\dfsus\loc\Ch\ILM\Projects\VP\Leadership%20Staff%20Meeting\Balance%20Score%20Card\TaC%20Measure%20tracking%202017.xlsx!PM%20TaC!R80C15" TargetMode="External"/><Relationship Id="rId16" Type="http://schemas.openxmlformats.org/officeDocument/2006/relationships/tags" Target="../tags/tag338.xml"/><Relationship Id="rId107" Type="http://schemas.openxmlformats.org/officeDocument/2006/relationships/slideLayout" Target="../slideLayouts/slideLayout2.xml"/><Relationship Id="rId11" Type="http://schemas.openxmlformats.org/officeDocument/2006/relationships/tags" Target="../tags/tag333.xml"/><Relationship Id="rId32" Type="http://schemas.openxmlformats.org/officeDocument/2006/relationships/tags" Target="../tags/tag354.xml"/><Relationship Id="rId37" Type="http://schemas.openxmlformats.org/officeDocument/2006/relationships/tags" Target="../tags/tag359.xml"/><Relationship Id="rId53" Type="http://schemas.openxmlformats.org/officeDocument/2006/relationships/tags" Target="../tags/tag375.xml"/><Relationship Id="rId58" Type="http://schemas.openxmlformats.org/officeDocument/2006/relationships/tags" Target="../tags/tag380.xml"/><Relationship Id="rId74" Type="http://schemas.openxmlformats.org/officeDocument/2006/relationships/tags" Target="../tags/tag396.xml"/><Relationship Id="rId79" Type="http://schemas.openxmlformats.org/officeDocument/2006/relationships/tags" Target="../tags/tag401.xml"/><Relationship Id="rId102" Type="http://schemas.openxmlformats.org/officeDocument/2006/relationships/tags" Target="../tags/tag424.xml"/><Relationship Id="rId123" Type="http://schemas.openxmlformats.org/officeDocument/2006/relationships/oleObject" Target="file:///\\bosch.com\dfsrb\dfsus\loc\Ch\ILM\Projects\VP\Leadership%20Staff%20Meeting\Balance%20Score%20Card\TaC%20Measure%20tracking%202017.xlsx!PM%20TaC!R26C17" TargetMode="External"/><Relationship Id="rId128" Type="http://schemas.openxmlformats.org/officeDocument/2006/relationships/oleObject" Target="file:///\\bosch.com\dfsrb\dfsus\loc\Ch\ILM\Projects\VP\Leadership%20Staff%20Meeting\Balance%20Score%20Card\TaC%20Measure%20tracking%202017.xlsx!PM%20TaC!R68C15" TargetMode="External"/><Relationship Id="rId5" Type="http://schemas.openxmlformats.org/officeDocument/2006/relationships/tags" Target="../tags/tag327.xml"/><Relationship Id="rId90" Type="http://schemas.openxmlformats.org/officeDocument/2006/relationships/tags" Target="../tags/tag412.xml"/><Relationship Id="rId95" Type="http://schemas.openxmlformats.org/officeDocument/2006/relationships/tags" Target="../tags/tag417.xml"/><Relationship Id="rId22" Type="http://schemas.openxmlformats.org/officeDocument/2006/relationships/tags" Target="../tags/tag344.xml"/><Relationship Id="rId27" Type="http://schemas.openxmlformats.org/officeDocument/2006/relationships/tags" Target="../tags/tag349.xml"/><Relationship Id="rId43" Type="http://schemas.openxmlformats.org/officeDocument/2006/relationships/tags" Target="../tags/tag365.xml"/><Relationship Id="rId48" Type="http://schemas.openxmlformats.org/officeDocument/2006/relationships/tags" Target="../tags/tag370.xml"/><Relationship Id="rId64" Type="http://schemas.openxmlformats.org/officeDocument/2006/relationships/tags" Target="../tags/tag386.xml"/><Relationship Id="rId69" Type="http://schemas.openxmlformats.org/officeDocument/2006/relationships/tags" Target="../tags/tag391.xml"/><Relationship Id="rId113" Type="http://schemas.openxmlformats.org/officeDocument/2006/relationships/oleObject" Target="file:///\\bosch.com\dfsrb\dfsus\loc\Ch\ILM\Projects\VP\Leadership%20Staff%20Meeting\Balance%20Score%20Card\TaC%20Measure%20tracking%202017.xlsx!MOE1%20TaC!R32C15" TargetMode="External"/><Relationship Id="rId118" Type="http://schemas.openxmlformats.org/officeDocument/2006/relationships/oleObject" Target="file:///\\bosch.com\dfsrb\dfsus\loc\Ch\ILM\Projects\VP\Leadership%20Staff%20Meeting\Balance%20Score%20Card\TaC%20Measure%20tracking%202017.xlsx!MOE1%20TaC!R28C15" TargetMode="External"/><Relationship Id="rId134" Type="http://schemas.openxmlformats.org/officeDocument/2006/relationships/oleObject" Target="file:///\\bosch.com\dfsrb\dfsus\loc\Ch\ILM\Projects\VP\Leadership%20Staff%20Meeting\Balance%20Score%20Card\TaC%20Measure%20tracking%202017.xlsx!PM%20TaC!R43C16" TargetMode="External"/><Relationship Id="rId139" Type="http://schemas.openxmlformats.org/officeDocument/2006/relationships/oleObject" Target="file:///\\bosch.com\dfsrb\dfsus\loc\Ch\ILM\Projects\VP\Leadership%20Staff%20Meeting\Balance%20Score%20Card\TaC%20Measure%20tracking%202017.xlsx!PM%20TaC!R74C16" TargetMode="External"/><Relationship Id="rId8" Type="http://schemas.openxmlformats.org/officeDocument/2006/relationships/tags" Target="../tags/tag330.xml"/><Relationship Id="rId51" Type="http://schemas.openxmlformats.org/officeDocument/2006/relationships/tags" Target="../tags/tag373.xml"/><Relationship Id="rId72" Type="http://schemas.openxmlformats.org/officeDocument/2006/relationships/tags" Target="../tags/tag394.xml"/><Relationship Id="rId80" Type="http://schemas.openxmlformats.org/officeDocument/2006/relationships/tags" Target="../tags/tag402.xml"/><Relationship Id="rId85" Type="http://schemas.openxmlformats.org/officeDocument/2006/relationships/tags" Target="../tags/tag407.xml"/><Relationship Id="rId93" Type="http://schemas.openxmlformats.org/officeDocument/2006/relationships/tags" Target="../tags/tag415.xml"/><Relationship Id="rId98" Type="http://schemas.openxmlformats.org/officeDocument/2006/relationships/tags" Target="../tags/tag420.xml"/><Relationship Id="rId121" Type="http://schemas.openxmlformats.org/officeDocument/2006/relationships/oleObject" Target="file:///\\bosch.com\dfsrb\dfsus\loc\Ch\ILM\Projects\VP\Leadership%20Staff%20Meeting\Balance%20Score%20Card\TaC%20Measure%20tracking%202017.xlsx!PM%20TaC!R26C16" TargetMode="External"/><Relationship Id="rId3" Type="http://schemas.openxmlformats.org/officeDocument/2006/relationships/tags" Target="../tags/tag325.xml"/><Relationship Id="rId12" Type="http://schemas.openxmlformats.org/officeDocument/2006/relationships/tags" Target="../tags/tag334.xml"/><Relationship Id="rId17" Type="http://schemas.openxmlformats.org/officeDocument/2006/relationships/tags" Target="../tags/tag339.xml"/><Relationship Id="rId25" Type="http://schemas.openxmlformats.org/officeDocument/2006/relationships/tags" Target="../tags/tag347.xml"/><Relationship Id="rId33" Type="http://schemas.openxmlformats.org/officeDocument/2006/relationships/tags" Target="../tags/tag355.xml"/><Relationship Id="rId38" Type="http://schemas.openxmlformats.org/officeDocument/2006/relationships/tags" Target="../tags/tag360.xml"/><Relationship Id="rId46" Type="http://schemas.openxmlformats.org/officeDocument/2006/relationships/tags" Target="../tags/tag368.xml"/><Relationship Id="rId59" Type="http://schemas.openxmlformats.org/officeDocument/2006/relationships/tags" Target="../tags/tag381.xml"/><Relationship Id="rId67" Type="http://schemas.openxmlformats.org/officeDocument/2006/relationships/tags" Target="../tags/tag389.xml"/><Relationship Id="rId103" Type="http://schemas.openxmlformats.org/officeDocument/2006/relationships/tags" Target="../tags/tag425.xml"/><Relationship Id="rId108" Type="http://schemas.openxmlformats.org/officeDocument/2006/relationships/notesSlide" Target="../notesSlides/notesSlide3.xml"/><Relationship Id="rId116" Type="http://schemas.openxmlformats.org/officeDocument/2006/relationships/image" Target="../media/image6.emf"/><Relationship Id="rId124" Type="http://schemas.openxmlformats.org/officeDocument/2006/relationships/image" Target="../media/image15.emf"/><Relationship Id="rId129" Type="http://schemas.openxmlformats.org/officeDocument/2006/relationships/oleObject" Target="file:///\\bosch.com\dfsrb\dfsus\loc\Ch\ILM\Projects\VP\Leadership%20Staff%20Meeting\Balance%20Score%20Card\TaC%20Measure%20tracking%202017.xlsx!PM%20TaC!R69C15" TargetMode="External"/><Relationship Id="rId137" Type="http://schemas.openxmlformats.org/officeDocument/2006/relationships/image" Target="../media/image9.emf"/><Relationship Id="rId20" Type="http://schemas.openxmlformats.org/officeDocument/2006/relationships/tags" Target="../tags/tag342.xml"/><Relationship Id="rId41" Type="http://schemas.openxmlformats.org/officeDocument/2006/relationships/tags" Target="../tags/tag363.xml"/><Relationship Id="rId54" Type="http://schemas.openxmlformats.org/officeDocument/2006/relationships/tags" Target="../tags/tag376.xml"/><Relationship Id="rId62" Type="http://schemas.openxmlformats.org/officeDocument/2006/relationships/tags" Target="../tags/tag384.xml"/><Relationship Id="rId70" Type="http://schemas.openxmlformats.org/officeDocument/2006/relationships/tags" Target="../tags/tag392.xml"/><Relationship Id="rId75" Type="http://schemas.openxmlformats.org/officeDocument/2006/relationships/tags" Target="../tags/tag397.xml"/><Relationship Id="rId83" Type="http://schemas.openxmlformats.org/officeDocument/2006/relationships/tags" Target="../tags/tag405.xml"/><Relationship Id="rId88" Type="http://schemas.openxmlformats.org/officeDocument/2006/relationships/tags" Target="../tags/tag410.xml"/><Relationship Id="rId91" Type="http://schemas.openxmlformats.org/officeDocument/2006/relationships/tags" Target="../tags/tag413.xml"/><Relationship Id="rId96" Type="http://schemas.openxmlformats.org/officeDocument/2006/relationships/tags" Target="../tags/tag418.xml"/><Relationship Id="rId111" Type="http://schemas.openxmlformats.org/officeDocument/2006/relationships/image" Target="../media/image3.emf"/><Relationship Id="rId132" Type="http://schemas.openxmlformats.org/officeDocument/2006/relationships/oleObject" Target="file:///\\bosch.com\dfsrb\dfsus\loc\Ch\ILM\Projects\VP\Leadership%20Staff%20Meeting\Balance%20Score%20Card\TaC%20Measure%20tracking%202017.xlsx!PM%20TaC!R43C15" TargetMode="External"/><Relationship Id="rId140" Type="http://schemas.openxmlformats.org/officeDocument/2006/relationships/image" Target="../media/image27.emf"/><Relationship Id="rId1" Type="http://schemas.openxmlformats.org/officeDocument/2006/relationships/vmlDrawing" Target="../drawings/vmlDrawing3.vml"/><Relationship Id="rId6" Type="http://schemas.openxmlformats.org/officeDocument/2006/relationships/tags" Target="../tags/tag328.xml"/><Relationship Id="rId15" Type="http://schemas.openxmlformats.org/officeDocument/2006/relationships/tags" Target="../tags/tag337.xml"/><Relationship Id="rId23" Type="http://schemas.openxmlformats.org/officeDocument/2006/relationships/tags" Target="../tags/tag345.xml"/><Relationship Id="rId28" Type="http://schemas.openxmlformats.org/officeDocument/2006/relationships/tags" Target="../tags/tag350.xml"/><Relationship Id="rId36" Type="http://schemas.openxmlformats.org/officeDocument/2006/relationships/tags" Target="../tags/tag358.xml"/><Relationship Id="rId49" Type="http://schemas.openxmlformats.org/officeDocument/2006/relationships/tags" Target="../tags/tag371.xml"/><Relationship Id="rId57" Type="http://schemas.openxmlformats.org/officeDocument/2006/relationships/tags" Target="../tags/tag379.xml"/><Relationship Id="rId106" Type="http://schemas.openxmlformats.org/officeDocument/2006/relationships/tags" Target="../tags/tag428.xml"/><Relationship Id="rId114" Type="http://schemas.openxmlformats.org/officeDocument/2006/relationships/image" Target="../media/image4.emf"/><Relationship Id="rId119" Type="http://schemas.openxmlformats.org/officeDocument/2006/relationships/oleObject" Target="file:///\\bosch.com\dfsrb\dfsus\loc\Ch\ILM\Projects\VP\Leadership%20Staff%20Meeting\Balance%20Score%20Card\TaC%20Measure%20tracking%202017.xlsx!PM%20TaC!R26C15" TargetMode="External"/><Relationship Id="rId127" Type="http://schemas.openxmlformats.org/officeDocument/2006/relationships/image" Target="../media/image13.emf"/><Relationship Id="rId10" Type="http://schemas.openxmlformats.org/officeDocument/2006/relationships/tags" Target="../tags/tag332.xml"/><Relationship Id="rId31" Type="http://schemas.openxmlformats.org/officeDocument/2006/relationships/tags" Target="../tags/tag353.xml"/><Relationship Id="rId44" Type="http://schemas.openxmlformats.org/officeDocument/2006/relationships/tags" Target="../tags/tag366.xml"/><Relationship Id="rId52" Type="http://schemas.openxmlformats.org/officeDocument/2006/relationships/tags" Target="../tags/tag374.xml"/><Relationship Id="rId60" Type="http://schemas.openxmlformats.org/officeDocument/2006/relationships/tags" Target="../tags/tag382.xml"/><Relationship Id="rId65" Type="http://schemas.openxmlformats.org/officeDocument/2006/relationships/tags" Target="../tags/tag387.xml"/><Relationship Id="rId73" Type="http://schemas.openxmlformats.org/officeDocument/2006/relationships/tags" Target="../tags/tag395.xml"/><Relationship Id="rId78" Type="http://schemas.openxmlformats.org/officeDocument/2006/relationships/tags" Target="../tags/tag400.xml"/><Relationship Id="rId81" Type="http://schemas.openxmlformats.org/officeDocument/2006/relationships/tags" Target="../tags/tag403.xml"/><Relationship Id="rId86" Type="http://schemas.openxmlformats.org/officeDocument/2006/relationships/tags" Target="../tags/tag408.xml"/><Relationship Id="rId94" Type="http://schemas.openxmlformats.org/officeDocument/2006/relationships/tags" Target="../tags/tag416.xml"/><Relationship Id="rId99" Type="http://schemas.openxmlformats.org/officeDocument/2006/relationships/tags" Target="../tags/tag421.xml"/><Relationship Id="rId101" Type="http://schemas.openxmlformats.org/officeDocument/2006/relationships/tags" Target="../tags/tag423.xml"/><Relationship Id="rId122" Type="http://schemas.openxmlformats.org/officeDocument/2006/relationships/image" Target="../media/image35.emf"/><Relationship Id="rId130" Type="http://schemas.openxmlformats.org/officeDocument/2006/relationships/image" Target="../media/image5.emf"/><Relationship Id="rId135" Type="http://schemas.openxmlformats.org/officeDocument/2006/relationships/image" Target="../media/image8.emf"/><Relationship Id="rId4" Type="http://schemas.openxmlformats.org/officeDocument/2006/relationships/tags" Target="../tags/tag326.xml"/><Relationship Id="rId9" Type="http://schemas.openxmlformats.org/officeDocument/2006/relationships/tags" Target="../tags/tag331.xml"/><Relationship Id="rId13" Type="http://schemas.openxmlformats.org/officeDocument/2006/relationships/tags" Target="../tags/tag335.xml"/><Relationship Id="rId18" Type="http://schemas.openxmlformats.org/officeDocument/2006/relationships/tags" Target="../tags/tag340.xml"/><Relationship Id="rId39" Type="http://schemas.openxmlformats.org/officeDocument/2006/relationships/tags" Target="../tags/tag361.xml"/><Relationship Id="rId109" Type="http://schemas.openxmlformats.org/officeDocument/2006/relationships/image" Target="../media/image51.png"/><Relationship Id="rId34" Type="http://schemas.openxmlformats.org/officeDocument/2006/relationships/tags" Target="../tags/tag356.xml"/><Relationship Id="rId50" Type="http://schemas.openxmlformats.org/officeDocument/2006/relationships/tags" Target="../tags/tag372.xml"/><Relationship Id="rId55" Type="http://schemas.openxmlformats.org/officeDocument/2006/relationships/tags" Target="../tags/tag377.xml"/><Relationship Id="rId76" Type="http://schemas.openxmlformats.org/officeDocument/2006/relationships/tags" Target="../tags/tag398.xml"/><Relationship Id="rId97" Type="http://schemas.openxmlformats.org/officeDocument/2006/relationships/tags" Target="../tags/tag419.xml"/><Relationship Id="rId104" Type="http://schemas.openxmlformats.org/officeDocument/2006/relationships/tags" Target="../tags/tag426.xml"/><Relationship Id="rId120" Type="http://schemas.openxmlformats.org/officeDocument/2006/relationships/image" Target="../media/image34.emf"/><Relationship Id="rId125" Type="http://schemas.openxmlformats.org/officeDocument/2006/relationships/oleObject" Target="file:///\\bosch.com\dfsrb\dfsus\loc\Ch\ILM\Projects\VP\Leadership%20Staff%20Meeting\Balance%20Score%20Card\TaC%20Measure%20tracking%202017.xlsx!MOE1%20TaC!R27C15" TargetMode="External"/><Relationship Id="rId141" Type="http://schemas.openxmlformats.org/officeDocument/2006/relationships/oleObject" Target="file:///\\bosch.com\dfsrb\dfsus\loc\Ch\ILM\Projects\VP\Leadership%20Staff%20Meeting\Balance%20Score%20Card\TaC%20Measure%20tracking%202017.xlsx!PM%20TaC!R70C15" TargetMode="External"/><Relationship Id="rId7" Type="http://schemas.openxmlformats.org/officeDocument/2006/relationships/tags" Target="../tags/tag329.xml"/><Relationship Id="rId71" Type="http://schemas.openxmlformats.org/officeDocument/2006/relationships/tags" Target="../tags/tag393.xml"/><Relationship Id="rId92" Type="http://schemas.openxmlformats.org/officeDocument/2006/relationships/tags" Target="../tags/tag414.xml"/><Relationship Id="rId2" Type="http://schemas.openxmlformats.org/officeDocument/2006/relationships/tags" Target="../tags/tag324.xml"/><Relationship Id="rId29" Type="http://schemas.openxmlformats.org/officeDocument/2006/relationships/tags" Target="../tags/tag351.xml"/><Relationship Id="rId24" Type="http://schemas.openxmlformats.org/officeDocument/2006/relationships/tags" Target="../tags/tag346.xml"/><Relationship Id="rId40" Type="http://schemas.openxmlformats.org/officeDocument/2006/relationships/tags" Target="../tags/tag362.xml"/><Relationship Id="rId45" Type="http://schemas.openxmlformats.org/officeDocument/2006/relationships/tags" Target="../tags/tag367.xml"/><Relationship Id="rId66" Type="http://schemas.openxmlformats.org/officeDocument/2006/relationships/tags" Target="../tags/tag388.xml"/><Relationship Id="rId87" Type="http://schemas.openxmlformats.org/officeDocument/2006/relationships/tags" Target="../tags/tag409.xml"/><Relationship Id="rId110" Type="http://schemas.openxmlformats.org/officeDocument/2006/relationships/oleObject" Target="file:///\\bosch.com\dfsrb\dfsus\loc\Ch\ILM\Projects\VP\Leadership%20Staff%20Meeting\Balance%20Score%20Card\TaC%20Measure%20tracking%202017.xlsx!MOE1%20TaC!R22C15" TargetMode="External"/><Relationship Id="rId115" Type="http://schemas.openxmlformats.org/officeDocument/2006/relationships/oleObject" Target="file:///\\bosch.com\dfsrb\dfsus\loc\Ch\ILM\Projects\VP\Leadership%20Staff%20Meeting\Balance%20Score%20Card\TaC%20Measure%20tracking%202017.xlsx!MOE1%20TaC!R33C15" TargetMode="External"/><Relationship Id="rId131" Type="http://schemas.openxmlformats.org/officeDocument/2006/relationships/oleObject" Target="file:///\\bosch.com\dfsrb\dfsus\loc\Ch\ILM\Projects\VP\Leadership%20Staff%20Meeting\Balance%20Score%20Card\TaC%20Measure%20tracking%202017.xlsx!PM%20TaC!R71C15" TargetMode="External"/><Relationship Id="rId136" Type="http://schemas.openxmlformats.org/officeDocument/2006/relationships/oleObject" Target="file:///\\bosch.com\dfsrb\dfsus\loc\Ch\ILM\Projects\VP\Leadership%20Staff%20Meeting\Balance%20Score%20Card\TaC%20Measure%20tracking%202017.xlsx!PM%20TaC!R43C17" TargetMode="External"/><Relationship Id="rId61" Type="http://schemas.openxmlformats.org/officeDocument/2006/relationships/tags" Target="../tags/tag383.xml"/><Relationship Id="rId82" Type="http://schemas.openxmlformats.org/officeDocument/2006/relationships/tags" Target="../tags/tag404.xml"/><Relationship Id="rId19" Type="http://schemas.openxmlformats.org/officeDocument/2006/relationships/tags" Target="../tags/tag341.xml"/><Relationship Id="rId14" Type="http://schemas.openxmlformats.org/officeDocument/2006/relationships/tags" Target="../tags/tag336.xml"/><Relationship Id="rId30" Type="http://schemas.openxmlformats.org/officeDocument/2006/relationships/tags" Target="../tags/tag352.xml"/><Relationship Id="rId35" Type="http://schemas.openxmlformats.org/officeDocument/2006/relationships/tags" Target="../tags/tag357.xml"/><Relationship Id="rId56" Type="http://schemas.openxmlformats.org/officeDocument/2006/relationships/tags" Target="../tags/tag378.xml"/><Relationship Id="rId77" Type="http://schemas.openxmlformats.org/officeDocument/2006/relationships/tags" Target="../tags/tag399.xml"/><Relationship Id="rId100" Type="http://schemas.openxmlformats.org/officeDocument/2006/relationships/tags" Target="../tags/tag422.xml"/><Relationship Id="rId105" Type="http://schemas.openxmlformats.org/officeDocument/2006/relationships/tags" Target="../tags/tag427.xml"/><Relationship Id="rId126" Type="http://schemas.openxmlformats.org/officeDocument/2006/relationships/oleObject" Target="file:///\\bosch.com\dfsrb\dfsus\loc\Ch\ILM\Projects\VP\Leadership%20Staff%20Meeting\Balance%20Score%20Card\TaC%20Measure%20tracking%202017.xlsx!MOE1%20TaC!R15C15" TargetMode="Externa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453.xml"/><Relationship Id="rId117" Type="http://schemas.openxmlformats.org/officeDocument/2006/relationships/tags" Target="../tags/tag544.xml"/><Relationship Id="rId21" Type="http://schemas.openxmlformats.org/officeDocument/2006/relationships/tags" Target="../tags/tag448.xml"/><Relationship Id="rId42" Type="http://schemas.openxmlformats.org/officeDocument/2006/relationships/tags" Target="../tags/tag469.xml"/><Relationship Id="rId47" Type="http://schemas.openxmlformats.org/officeDocument/2006/relationships/tags" Target="../tags/tag474.xml"/><Relationship Id="rId63" Type="http://schemas.openxmlformats.org/officeDocument/2006/relationships/tags" Target="../tags/tag490.xml"/><Relationship Id="rId68" Type="http://schemas.openxmlformats.org/officeDocument/2006/relationships/tags" Target="../tags/tag495.xml"/><Relationship Id="rId84" Type="http://schemas.openxmlformats.org/officeDocument/2006/relationships/tags" Target="../tags/tag511.xml"/><Relationship Id="rId89" Type="http://schemas.openxmlformats.org/officeDocument/2006/relationships/tags" Target="../tags/tag516.xml"/><Relationship Id="rId112" Type="http://schemas.openxmlformats.org/officeDocument/2006/relationships/tags" Target="../tags/tag539.xml"/><Relationship Id="rId133" Type="http://schemas.openxmlformats.org/officeDocument/2006/relationships/oleObject" Target="file:///\\bosch.com\dfsrb\dfsus\loc\Ch\ILM\Projects\VP\Leadership%20Staff%20Meeting\Balance%20Score%20Card\TaC%20Measure%20tracking%202017.xlsx!MOE1%20TaC!R30C15" TargetMode="External"/><Relationship Id="rId138" Type="http://schemas.openxmlformats.org/officeDocument/2006/relationships/oleObject" Target="file:///\\bosch.com\dfsrb\dfsus\loc\Ch\ILM\Projects\VP\Leadership%20Staff%20Meeting\Balance%20Score%20Card\TaC%20Measure%20tracking%202017.xlsx!MOE1%20TaC!R31C15" TargetMode="External"/><Relationship Id="rId154" Type="http://schemas.openxmlformats.org/officeDocument/2006/relationships/image" Target="../media/image7.emf"/><Relationship Id="rId159" Type="http://schemas.openxmlformats.org/officeDocument/2006/relationships/oleObject" Target="file:///\\bosch.com\dfsrb\dfsus\loc\Ch\ILM\Projects\VP\Leadership%20Staff%20Meeting\Balance%20Score%20Card\TaC%20Measure%20tracking%202017.xlsx!PM%20TaC!R80C15" TargetMode="External"/><Relationship Id="rId16" Type="http://schemas.openxmlformats.org/officeDocument/2006/relationships/tags" Target="../tags/tag443.xml"/><Relationship Id="rId107" Type="http://schemas.openxmlformats.org/officeDocument/2006/relationships/tags" Target="../tags/tag534.xml"/><Relationship Id="rId11" Type="http://schemas.openxmlformats.org/officeDocument/2006/relationships/tags" Target="../tags/tag438.xml"/><Relationship Id="rId32" Type="http://schemas.openxmlformats.org/officeDocument/2006/relationships/tags" Target="../tags/tag459.xml"/><Relationship Id="rId37" Type="http://schemas.openxmlformats.org/officeDocument/2006/relationships/tags" Target="../tags/tag464.xml"/><Relationship Id="rId53" Type="http://schemas.openxmlformats.org/officeDocument/2006/relationships/tags" Target="../tags/tag480.xml"/><Relationship Id="rId58" Type="http://schemas.openxmlformats.org/officeDocument/2006/relationships/tags" Target="../tags/tag485.xml"/><Relationship Id="rId74" Type="http://schemas.openxmlformats.org/officeDocument/2006/relationships/tags" Target="../tags/tag501.xml"/><Relationship Id="rId79" Type="http://schemas.openxmlformats.org/officeDocument/2006/relationships/tags" Target="../tags/tag506.xml"/><Relationship Id="rId102" Type="http://schemas.openxmlformats.org/officeDocument/2006/relationships/tags" Target="../tags/tag529.xml"/><Relationship Id="rId123" Type="http://schemas.openxmlformats.org/officeDocument/2006/relationships/tags" Target="../tags/tag550.xml"/><Relationship Id="rId128" Type="http://schemas.openxmlformats.org/officeDocument/2006/relationships/slideLayout" Target="../slideLayouts/slideLayout2.xml"/><Relationship Id="rId144" Type="http://schemas.openxmlformats.org/officeDocument/2006/relationships/oleObject" Target="file:///\\bosch.com\dfsrb\dfsus\loc\Ch\ILM\Projects\VP\Leadership%20Staff%20Meeting\Balance%20Score%20Card\TaC%20Measure%20tracking%202017.xlsx!PM%20TaC!R26C17" TargetMode="External"/><Relationship Id="rId149" Type="http://schemas.openxmlformats.org/officeDocument/2006/relationships/oleObject" Target="file:///\\bosch.com\dfsrb\dfsus\loc\Ch\ILM\Projects\VP\Leadership%20Staff%20Meeting\Balance%20Score%20Card\TaC%20Measure%20tracking%202017.xlsx!PM%20TaC!R68C15" TargetMode="External"/><Relationship Id="rId5" Type="http://schemas.openxmlformats.org/officeDocument/2006/relationships/tags" Target="../tags/tag432.xml"/><Relationship Id="rId90" Type="http://schemas.openxmlformats.org/officeDocument/2006/relationships/tags" Target="../tags/tag517.xml"/><Relationship Id="rId95" Type="http://schemas.openxmlformats.org/officeDocument/2006/relationships/tags" Target="../tags/tag522.xml"/><Relationship Id="rId160" Type="http://schemas.openxmlformats.org/officeDocument/2006/relationships/oleObject" Target="file:///\\bosch.com\dfsrb\dfsus\loc\Ch\ILM\Projects\VP\Leadership%20Staff%20Meeting\Balance%20Score%20Card\TaC%20Measure%20tracking%202017.xlsx!PM%20TaC!R74C16" TargetMode="External"/><Relationship Id="rId22" Type="http://schemas.openxmlformats.org/officeDocument/2006/relationships/tags" Target="../tags/tag449.xml"/><Relationship Id="rId27" Type="http://schemas.openxmlformats.org/officeDocument/2006/relationships/tags" Target="../tags/tag454.xml"/><Relationship Id="rId43" Type="http://schemas.openxmlformats.org/officeDocument/2006/relationships/tags" Target="../tags/tag470.xml"/><Relationship Id="rId48" Type="http://schemas.openxmlformats.org/officeDocument/2006/relationships/tags" Target="../tags/tag475.xml"/><Relationship Id="rId64" Type="http://schemas.openxmlformats.org/officeDocument/2006/relationships/tags" Target="../tags/tag491.xml"/><Relationship Id="rId69" Type="http://schemas.openxmlformats.org/officeDocument/2006/relationships/tags" Target="../tags/tag496.xml"/><Relationship Id="rId113" Type="http://schemas.openxmlformats.org/officeDocument/2006/relationships/tags" Target="../tags/tag540.xml"/><Relationship Id="rId118" Type="http://schemas.openxmlformats.org/officeDocument/2006/relationships/tags" Target="../tags/tag545.xml"/><Relationship Id="rId134" Type="http://schemas.openxmlformats.org/officeDocument/2006/relationships/oleObject" Target="file:///\\bosch.com\dfsrb\dfsus\loc\Ch\ILM\Projects\VP\Leadership%20Staff%20Meeting\Balance%20Score%20Card\TaC%20Measure%20tracking%202017.xlsx!MOE1%20TaC!R32C15" TargetMode="External"/><Relationship Id="rId139" Type="http://schemas.openxmlformats.org/officeDocument/2006/relationships/oleObject" Target="file:///\\bosch.com\dfsrb\dfsus\loc\Ch\ILM\Projects\VP\Leadership%20Staff%20Meeting\Balance%20Score%20Card\TaC%20Measure%20tracking%202017.xlsx!MOE1%20TaC!R28C15" TargetMode="External"/><Relationship Id="rId80" Type="http://schemas.openxmlformats.org/officeDocument/2006/relationships/tags" Target="../tags/tag507.xml"/><Relationship Id="rId85" Type="http://schemas.openxmlformats.org/officeDocument/2006/relationships/tags" Target="../tags/tag512.xml"/><Relationship Id="rId150" Type="http://schemas.openxmlformats.org/officeDocument/2006/relationships/oleObject" Target="file:///\\bosch.com\dfsrb\dfsus\loc\Ch\ILM\Projects\VP\Leadership%20Staff%20Meeting\Balance%20Score%20Card\TaC%20Measure%20tracking%202017.xlsx!PM%20TaC!R69C15" TargetMode="External"/><Relationship Id="rId155" Type="http://schemas.openxmlformats.org/officeDocument/2006/relationships/oleObject" Target="file:///\\bosch.com\dfsrb\dfsus\loc\Ch\ILM\Projects\VP\Leadership%20Staff%20Meeting\Balance%20Score%20Card\TaC%20Measure%20tracking%202017.xlsx!PM%20TaC!R43C16" TargetMode="External"/><Relationship Id="rId12" Type="http://schemas.openxmlformats.org/officeDocument/2006/relationships/tags" Target="../tags/tag439.xml"/><Relationship Id="rId17" Type="http://schemas.openxmlformats.org/officeDocument/2006/relationships/tags" Target="../tags/tag444.xml"/><Relationship Id="rId33" Type="http://schemas.openxmlformats.org/officeDocument/2006/relationships/tags" Target="../tags/tag460.xml"/><Relationship Id="rId38" Type="http://schemas.openxmlformats.org/officeDocument/2006/relationships/tags" Target="../tags/tag465.xml"/><Relationship Id="rId59" Type="http://schemas.openxmlformats.org/officeDocument/2006/relationships/tags" Target="../tags/tag486.xml"/><Relationship Id="rId103" Type="http://schemas.openxmlformats.org/officeDocument/2006/relationships/tags" Target="../tags/tag530.xml"/><Relationship Id="rId108" Type="http://schemas.openxmlformats.org/officeDocument/2006/relationships/tags" Target="../tags/tag535.xml"/><Relationship Id="rId124" Type="http://schemas.openxmlformats.org/officeDocument/2006/relationships/tags" Target="../tags/tag551.xml"/><Relationship Id="rId129" Type="http://schemas.openxmlformats.org/officeDocument/2006/relationships/notesSlide" Target="../notesSlides/notesSlide4.xml"/><Relationship Id="rId20" Type="http://schemas.openxmlformats.org/officeDocument/2006/relationships/tags" Target="../tags/tag447.xml"/><Relationship Id="rId41" Type="http://schemas.openxmlformats.org/officeDocument/2006/relationships/tags" Target="../tags/tag468.xml"/><Relationship Id="rId54" Type="http://schemas.openxmlformats.org/officeDocument/2006/relationships/tags" Target="../tags/tag481.xml"/><Relationship Id="rId62" Type="http://schemas.openxmlformats.org/officeDocument/2006/relationships/tags" Target="../tags/tag489.xml"/><Relationship Id="rId70" Type="http://schemas.openxmlformats.org/officeDocument/2006/relationships/tags" Target="../tags/tag497.xml"/><Relationship Id="rId75" Type="http://schemas.openxmlformats.org/officeDocument/2006/relationships/tags" Target="../tags/tag502.xml"/><Relationship Id="rId83" Type="http://schemas.openxmlformats.org/officeDocument/2006/relationships/tags" Target="../tags/tag510.xml"/><Relationship Id="rId88" Type="http://schemas.openxmlformats.org/officeDocument/2006/relationships/tags" Target="../tags/tag515.xml"/><Relationship Id="rId91" Type="http://schemas.openxmlformats.org/officeDocument/2006/relationships/tags" Target="../tags/tag518.xml"/><Relationship Id="rId96" Type="http://schemas.openxmlformats.org/officeDocument/2006/relationships/tags" Target="../tags/tag523.xml"/><Relationship Id="rId111" Type="http://schemas.openxmlformats.org/officeDocument/2006/relationships/tags" Target="../tags/tag538.xml"/><Relationship Id="rId132" Type="http://schemas.openxmlformats.org/officeDocument/2006/relationships/image" Target="../media/image3.emf"/><Relationship Id="rId140" Type="http://schemas.openxmlformats.org/officeDocument/2006/relationships/oleObject" Target="file:///\\bosch.com\dfsrb\dfsus\loc\Ch\ILM\Projects\VP\Leadership%20Staff%20Meeting\Balance%20Score%20Card\TaC%20Measure%20tracking%202017.xlsx!PM%20TaC!R26C15" TargetMode="External"/><Relationship Id="rId145" Type="http://schemas.openxmlformats.org/officeDocument/2006/relationships/image" Target="../media/image15.emf"/><Relationship Id="rId153" Type="http://schemas.openxmlformats.org/officeDocument/2006/relationships/oleObject" Target="file:///\\bosch.com\dfsrb\dfsus\loc\Ch\ILM\Projects\VP\Leadership%20Staff%20Meeting\Balance%20Score%20Card\TaC%20Measure%20tracking%202017.xlsx!PM%20TaC!R43C15" TargetMode="External"/><Relationship Id="rId161" Type="http://schemas.openxmlformats.org/officeDocument/2006/relationships/image" Target="../media/image27.emf"/><Relationship Id="rId1" Type="http://schemas.openxmlformats.org/officeDocument/2006/relationships/vmlDrawing" Target="../drawings/vmlDrawing4.vml"/><Relationship Id="rId6" Type="http://schemas.openxmlformats.org/officeDocument/2006/relationships/tags" Target="../tags/tag433.xml"/><Relationship Id="rId15" Type="http://schemas.openxmlformats.org/officeDocument/2006/relationships/tags" Target="../tags/tag442.xml"/><Relationship Id="rId23" Type="http://schemas.openxmlformats.org/officeDocument/2006/relationships/tags" Target="../tags/tag450.xml"/><Relationship Id="rId28" Type="http://schemas.openxmlformats.org/officeDocument/2006/relationships/tags" Target="../tags/tag455.xml"/><Relationship Id="rId36" Type="http://schemas.openxmlformats.org/officeDocument/2006/relationships/tags" Target="../tags/tag463.xml"/><Relationship Id="rId49" Type="http://schemas.openxmlformats.org/officeDocument/2006/relationships/tags" Target="../tags/tag476.xml"/><Relationship Id="rId57" Type="http://schemas.openxmlformats.org/officeDocument/2006/relationships/tags" Target="../tags/tag484.xml"/><Relationship Id="rId106" Type="http://schemas.openxmlformats.org/officeDocument/2006/relationships/tags" Target="../tags/tag533.xml"/><Relationship Id="rId114" Type="http://schemas.openxmlformats.org/officeDocument/2006/relationships/tags" Target="../tags/tag541.xml"/><Relationship Id="rId119" Type="http://schemas.openxmlformats.org/officeDocument/2006/relationships/tags" Target="../tags/tag546.xml"/><Relationship Id="rId127" Type="http://schemas.openxmlformats.org/officeDocument/2006/relationships/tags" Target="../tags/tag554.xml"/><Relationship Id="rId10" Type="http://schemas.openxmlformats.org/officeDocument/2006/relationships/tags" Target="../tags/tag437.xml"/><Relationship Id="rId31" Type="http://schemas.openxmlformats.org/officeDocument/2006/relationships/tags" Target="../tags/tag458.xml"/><Relationship Id="rId44" Type="http://schemas.openxmlformats.org/officeDocument/2006/relationships/tags" Target="../tags/tag471.xml"/><Relationship Id="rId52" Type="http://schemas.openxmlformats.org/officeDocument/2006/relationships/tags" Target="../tags/tag479.xml"/><Relationship Id="rId60" Type="http://schemas.openxmlformats.org/officeDocument/2006/relationships/tags" Target="../tags/tag487.xml"/><Relationship Id="rId65" Type="http://schemas.openxmlformats.org/officeDocument/2006/relationships/tags" Target="../tags/tag492.xml"/><Relationship Id="rId73" Type="http://schemas.openxmlformats.org/officeDocument/2006/relationships/tags" Target="../tags/tag500.xml"/><Relationship Id="rId78" Type="http://schemas.openxmlformats.org/officeDocument/2006/relationships/tags" Target="../tags/tag505.xml"/><Relationship Id="rId81" Type="http://schemas.openxmlformats.org/officeDocument/2006/relationships/tags" Target="../tags/tag508.xml"/><Relationship Id="rId86" Type="http://schemas.openxmlformats.org/officeDocument/2006/relationships/tags" Target="../tags/tag513.xml"/><Relationship Id="rId94" Type="http://schemas.openxmlformats.org/officeDocument/2006/relationships/tags" Target="../tags/tag521.xml"/><Relationship Id="rId99" Type="http://schemas.openxmlformats.org/officeDocument/2006/relationships/tags" Target="../tags/tag526.xml"/><Relationship Id="rId101" Type="http://schemas.openxmlformats.org/officeDocument/2006/relationships/tags" Target="../tags/tag528.xml"/><Relationship Id="rId122" Type="http://schemas.openxmlformats.org/officeDocument/2006/relationships/tags" Target="../tags/tag549.xml"/><Relationship Id="rId130" Type="http://schemas.openxmlformats.org/officeDocument/2006/relationships/image" Target="../media/image51.png"/><Relationship Id="rId135" Type="http://schemas.openxmlformats.org/officeDocument/2006/relationships/image" Target="../media/image4.emf"/><Relationship Id="rId143" Type="http://schemas.openxmlformats.org/officeDocument/2006/relationships/image" Target="../media/image35.emf"/><Relationship Id="rId148" Type="http://schemas.openxmlformats.org/officeDocument/2006/relationships/image" Target="../media/image13.emf"/><Relationship Id="rId151" Type="http://schemas.openxmlformats.org/officeDocument/2006/relationships/image" Target="../media/image5.emf"/><Relationship Id="rId156" Type="http://schemas.openxmlformats.org/officeDocument/2006/relationships/image" Target="../media/image8.emf"/><Relationship Id="rId4" Type="http://schemas.openxmlformats.org/officeDocument/2006/relationships/tags" Target="../tags/tag431.xml"/><Relationship Id="rId9" Type="http://schemas.openxmlformats.org/officeDocument/2006/relationships/tags" Target="../tags/tag436.xml"/><Relationship Id="rId13" Type="http://schemas.openxmlformats.org/officeDocument/2006/relationships/tags" Target="../tags/tag440.xml"/><Relationship Id="rId18" Type="http://schemas.openxmlformats.org/officeDocument/2006/relationships/tags" Target="../tags/tag445.xml"/><Relationship Id="rId39" Type="http://schemas.openxmlformats.org/officeDocument/2006/relationships/tags" Target="../tags/tag466.xml"/><Relationship Id="rId109" Type="http://schemas.openxmlformats.org/officeDocument/2006/relationships/tags" Target="../tags/tag536.xml"/><Relationship Id="rId34" Type="http://schemas.openxmlformats.org/officeDocument/2006/relationships/tags" Target="../tags/tag461.xml"/><Relationship Id="rId50" Type="http://schemas.openxmlformats.org/officeDocument/2006/relationships/tags" Target="../tags/tag477.xml"/><Relationship Id="rId55" Type="http://schemas.openxmlformats.org/officeDocument/2006/relationships/tags" Target="../tags/tag482.xml"/><Relationship Id="rId76" Type="http://schemas.openxmlformats.org/officeDocument/2006/relationships/tags" Target="../tags/tag503.xml"/><Relationship Id="rId97" Type="http://schemas.openxmlformats.org/officeDocument/2006/relationships/tags" Target="../tags/tag524.xml"/><Relationship Id="rId104" Type="http://schemas.openxmlformats.org/officeDocument/2006/relationships/tags" Target="../tags/tag531.xml"/><Relationship Id="rId120" Type="http://schemas.openxmlformats.org/officeDocument/2006/relationships/tags" Target="../tags/tag547.xml"/><Relationship Id="rId125" Type="http://schemas.openxmlformats.org/officeDocument/2006/relationships/tags" Target="../tags/tag552.xml"/><Relationship Id="rId141" Type="http://schemas.openxmlformats.org/officeDocument/2006/relationships/image" Target="../media/image34.emf"/><Relationship Id="rId146" Type="http://schemas.openxmlformats.org/officeDocument/2006/relationships/oleObject" Target="file:///\\bosch.com\dfsrb\dfsus\loc\Ch\ILM\Projects\VP\Leadership%20Staff%20Meeting\Balance%20Score%20Card\TaC%20Measure%20tracking%202017.xlsx!MOE1%20TaC!R27C15" TargetMode="External"/><Relationship Id="rId7" Type="http://schemas.openxmlformats.org/officeDocument/2006/relationships/tags" Target="../tags/tag434.xml"/><Relationship Id="rId71" Type="http://schemas.openxmlformats.org/officeDocument/2006/relationships/tags" Target="../tags/tag498.xml"/><Relationship Id="rId92" Type="http://schemas.openxmlformats.org/officeDocument/2006/relationships/tags" Target="../tags/tag519.xml"/><Relationship Id="rId162" Type="http://schemas.openxmlformats.org/officeDocument/2006/relationships/oleObject" Target="file:///\\bosch.com\dfsrb\dfsus\loc\Ch\ILM\Projects\VP\Leadership%20Staff%20Meeting\Balance%20Score%20Card\TaC%20Measure%20tracking%202017.xlsx!PM%20TaC!R70C15" TargetMode="External"/><Relationship Id="rId2" Type="http://schemas.openxmlformats.org/officeDocument/2006/relationships/tags" Target="../tags/tag429.xml"/><Relationship Id="rId29" Type="http://schemas.openxmlformats.org/officeDocument/2006/relationships/tags" Target="../tags/tag456.xml"/><Relationship Id="rId24" Type="http://schemas.openxmlformats.org/officeDocument/2006/relationships/tags" Target="../tags/tag451.xml"/><Relationship Id="rId40" Type="http://schemas.openxmlformats.org/officeDocument/2006/relationships/tags" Target="../tags/tag467.xml"/><Relationship Id="rId45" Type="http://schemas.openxmlformats.org/officeDocument/2006/relationships/tags" Target="../tags/tag472.xml"/><Relationship Id="rId66" Type="http://schemas.openxmlformats.org/officeDocument/2006/relationships/tags" Target="../tags/tag493.xml"/><Relationship Id="rId87" Type="http://schemas.openxmlformats.org/officeDocument/2006/relationships/tags" Target="../tags/tag514.xml"/><Relationship Id="rId110" Type="http://schemas.openxmlformats.org/officeDocument/2006/relationships/tags" Target="../tags/tag537.xml"/><Relationship Id="rId115" Type="http://schemas.openxmlformats.org/officeDocument/2006/relationships/tags" Target="../tags/tag542.xml"/><Relationship Id="rId131" Type="http://schemas.openxmlformats.org/officeDocument/2006/relationships/oleObject" Target="file:///\\bosch.com\dfsrb\dfsus\loc\Ch\ILM\Projects\VP\Leadership%20Staff%20Meeting\Balance%20Score%20Card\TaC%20Measure%20tracking%202017.xlsx!MOE1%20TaC!R22C15" TargetMode="External"/><Relationship Id="rId136" Type="http://schemas.openxmlformats.org/officeDocument/2006/relationships/oleObject" Target="file:///\\bosch.com\dfsrb\dfsus\loc\Ch\ILM\Projects\VP\Leadership%20Staff%20Meeting\Balance%20Score%20Card\TaC%20Measure%20tracking%202017.xlsx!MOE1%20TaC!R33C15" TargetMode="External"/><Relationship Id="rId157" Type="http://schemas.openxmlformats.org/officeDocument/2006/relationships/oleObject" Target="file:///\\bosch.com\dfsrb\dfsus\loc\Ch\ILM\Projects\VP\Leadership%20Staff%20Meeting\Balance%20Score%20Card\TaC%20Measure%20tracking%202017.xlsx!PM%20TaC!R43C17" TargetMode="External"/><Relationship Id="rId61" Type="http://schemas.openxmlformats.org/officeDocument/2006/relationships/tags" Target="../tags/tag488.xml"/><Relationship Id="rId82" Type="http://schemas.openxmlformats.org/officeDocument/2006/relationships/tags" Target="../tags/tag509.xml"/><Relationship Id="rId152" Type="http://schemas.openxmlformats.org/officeDocument/2006/relationships/oleObject" Target="file:///\\bosch.com\dfsrb\dfsus\loc\Ch\ILM\Projects\VP\Leadership%20Staff%20Meeting\Balance%20Score%20Card\TaC%20Measure%20tracking%202017.xlsx!PM%20TaC!R71C15" TargetMode="External"/><Relationship Id="rId19" Type="http://schemas.openxmlformats.org/officeDocument/2006/relationships/tags" Target="../tags/tag446.xml"/><Relationship Id="rId14" Type="http://schemas.openxmlformats.org/officeDocument/2006/relationships/tags" Target="../tags/tag441.xml"/><Relationship Id="rId30" Type="http://schemas.openxmlformats.org/officeDocument/2006/relationships/tags" Target="../tags/tag457.xml"/><Relationship Id="rId35" Type="http://schemas.openxmlformats.org/officeDocument/2006/relationships/tags" Target="../tags/tag462.xml"/><Relationship Id="rId56" Type="http://schemas.openxmlformats.org/officeDocument/2006/relationships/tags" Target="../tags/tag483.xml"/><Relationship Id="rId77" Type="http://schemas.openxmlformats.org/officeDocument/2006/relationships/tags" Target="../tags/tag504.xml"/><Relationship Id="rId100" Type="http://schemas.openxmlformats.org/officeDocument/2006/relationships/tags" Target="../tags/tag527.xml"/><Relationship Id="rId105" Type="http://schemas.openxmlformats.org/officeDocument/2006/relationships/tags" Target="../tags/tag532.xml"/><Relationship Id="rId126" Type="http://schemas.openxmlformats.org/officeDocument/2006/relationships/tags" Target="../tags/tag553.xml"/><Relationship Id="rId147" Type="http://schemas.openxmlformats.org/officeDocument/2006/relationships/oleObject" Target="file:///\\bosch.com\dfsrb\dfsus\loc\Ch\ILM\Projects\VP\Leadership%20Staff%20Meeting\Balance%20Score%20Card\TaC%20Measure%20tracking%202017.xlsx!MOE1%20TaC!R15C15" TargetMode="External"/><Relationship Id="rId8" Type="http://schemas.openxmlformats.org/officeDocument/2006/relationships/tags" Target="../tags/tag435.xml"/><Relationship Id="rId51" Type="http://schemas.openxmlformats.org/officeDocument/2006/relationships/tags" Target="../tags/tag478.xml"/><Relationship Id="rId72" Type="http://schemas.openxmlformats.org/officeDocument/2006/relationships/tags" Target="../tags/tag499.xml"/><Relationship Id="rId93" Type="http://schemas.openxmlformats.org/officeDocument/2006/relationships/tags" Target="../tags/tag520.xml"/><Relationship Id="rId98" Type="http://schemas.openxmlformats.org/officeDocument/2006/relationships/tags" Target="../tags/tag525.xml"/><Relationship Id="rId121" Type="http://schemas.openxmlformats.org/officeDocument/2006/relationships/tags" Target="../tags/tag548.xml"/><Relationship Id="rId142" Type="http://schemas.openxmlformats.org/officeDocument/2006/relationships/oleObject" Target="file:///\\bosch.com\dfsrb\dfsus\loc\Ch\ILM\Projects\VP\Leadership%20Staff%20Meeting\Balance%20Score%20Card\TaC%20Measure%20tracking%202017.xlsx!PM%20TaC!R26C16" TargetMode="External"/><Relationship Id="rId3" Type="http://schemas.openxmlformats.org/officeDocument/2006/relationships/tags" Target="../tags/tag430.xml"/><Relationship Id="rId25" Type="http://schemas.openxmlformats.org/officeDocument/2006/relationships/tags" Target="../tags/tag452.xml"/><Relationship Id="rId46" Type="http://schemas.openxmlformats.org/officeDocument/2006/relationships/tags" Target="../tags/tag473.xml"/><Relationship Id="rId67" Type="http://schemas.openxmlformats.org/officeDocument/2006/relationships/tags" Target="../tags/tag494.xml"/><Relationship Id="rId116" Type="http://schemas.openxmlformats.org/officeDocument/2006/relationships/tags" Target="../tags/tag543.xml"/><Relationship Id="rId137" Type="http://schemas.openxmlformats.org/officeDocument/2006/relationships/image" Target="../media/image6.emf"/><Relationship Id="rId158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579.xml"/><Relationship Id="rId117" Type="http://schemas.openxmlformats.org/officeDocument/2006/relationships/oleObject" Target="file:///\\bosch.com\dfsrb\dfsus\loc\Ch\ILM\Projects\VP\Leadership%20Staff%20Meeting\Balance%20Score%20Card\TaC%20Measure%20tracking%202017.xlsx!MOE1%20TaC!R15C15" TargetMode="External"/><Relationship Id="rId21" Type="http://schemas.openxmlformats.org/officeDocument/2006/relationships/tags" Target="../tags/tag574.xml"/><Relationship Id="rId42" Type="http://schemas.openxmlformats.org/officeDocument/2006/relationships/tags" Target="../tags/tag595.xml"/><Relationship Id="rId47" Type="http://schemas.openxmlformats.org/officeDocument/2006/relationships/tags" Target="../tags/tag600.xml"/><Relationship Id="rId63" Type="http://schemas.openxmlformats.org/officeDocument/2006/relationships/tags" Target="../tags/tag616.xml"/><Relationship Id="rId68" Type="http://schemas.openxmlformats.org/officeDocument/2006/relationships/tags" Target="../tags/tag621.xml"/><Relationship Id="rId84" Type="http://schemas.openxmlformats.org/officeDocument/2006/relationships/tags" Target="../tags/tag637.xml"/><Relationship Id="rId89" Type="http://schemas.openxmlformats.org/officeDocument/2006/relationships/tags" Target="../tags/tag642.xml"/><Relationship Id="rId112" Type="http://schemas.openxmlformats.org/officeDocument/2006/relationships/oleObject" Target="file:///\\bosch.com\dfsrb\dfsus\loc\Ch\ILM\Projects\VP\Leadership%20Staff%20Meeting\Balance%20Score%20Card\TaC%20Measure%20tracking%202017.xlsx!PM%20TaC!R26C16" TargetMode="External"/><Relationship Id="rId16" Type="http://schemas.openxmlformats.org/officeDocument/2006/relationships/tags" Target="../tags/tag569.xml"/><Relationship Id="rId107" Type="http://schemas.openxmlformats.org/officeDocument/2006/relationships/image" Target="../media/image6.emf"/><Relationship Id="rId11" Type="http://schemas.openxmlformats.org/officeDocument/2006/relationships/tags" Target="../tags/tag564.xml"/><Relationship Id="rId32" Type="http://schemas.openxmlformats.org/officeDocument/2006/relationships/tags" Target="../tags/tag585.xml"/><Relationship Id="rId37" Type="http://schemas.openxmlformats.org/officeDocument/2006/relationships/tags" Target="../tags/tag590.xml"/><Relationship Id="rId53" Type="http://schemas.openxmlformats.org/officeDocument/2006/relationships/tags" Target="../tags/tag606.xml"/><Relationship Id="rId58" Type="http://schemas.openxmlformats.org/officeDocument/2006/relationships/tags" Target="../tags/tag611.xml"/><Relationship Id="rId74" Type="http://schemas.openxmlformats.org/officeDocument/2006/relationships/tags" Target="../tags/tag627.xml"/><Relationship Id="rId79" Type="http://schemas.openxmlformats.org/officeDocument/2006/relationships/tags" Target="../tags/tag632.xml"/><Relationship Id="rId102" Type="http://schemas.openxmlformats.org/officeDocument/2006/relationships/image" Target="../media/image3.emf"/><Relationship Id="rId123" Type="http://schemas.openxmlformats.org/officeDocument/2006/relationships/oleObject" Target="file:///\\bosch.com\dfsrb\dfsus\loc\Ch\ILM\Projects\VP\Leadership%20Staff%20Meeting\Balance%20Score%20Card\TaC%20Measure%20tracking%202017.xlsx!PM%20TaC!R43C15" TargetMode="External"/><Relationship Id="rId128" Type="http://schemas.openxmlformats.org/officeDocument/2006/relationships/image" Target="../media/image9.emf"/><Relationship Id="rId5" Type="http://schemas.openxmlformats.org/officeDocument/2006/relationships/tags" Target="../tags/tag558.xml"/><Relationship Id="rId90" Type="http://schemas.openxmlformats.org/officeDocument/2006/relationships/tags" Target="../tags/tag643.xml"/><Relationship Id="rId95" Type="http://schemas.openxmlformats.org/officeDocument/2006/relationships/tags" Target="../tags/tag648.xml"/><Relationship Id="rId19" Type="http://schemas.openxmlformats.org/officeDocument/2006/relationships/tags" Target="../tags/tag572.xml"/><Relationship Id="rId14" Type="http://schemas.openxmlformats.org/officeDocument/2006/relationships/tags" Target="../tags/tag567.xml"/><Relationship Id="rId22" Type="http://schemas.openxmlformats.org/officeDocument/2006/relationships/tags" Target="../tags/tag575.xml"/><Relationship Id="rId27" Type="http://schemas.openxmlformats.org/officeDocument/2006/relationships/tags" Target="../tags/tag580.xml"/><Relationship Id="rId30" Type="http://schemas.openxmlformats.org/officeDocument/2006/relationships/tags" Target="../tags/tag583.xml"/><Relationship Id="rId35" Type="http://schemas.openxmlformats.org/officeDocument/2006/relationships/tags" Target="../tags/tag588.xml"/><Relationship Id="rId43" Type="http://schemas.openxmlformats.org/officeDocument/2006/relationships/tags" Target="../tags/tag596.xml"/><Relationship Id="rId48" Type="http://schemas.openxmlformats.org/officeDocument/2006/relationships/tags" Target="../tags/tag601.xml"/><Relationship Id="rId56" Type="http://schemas.openxmlformats.org/officeDocument/2006/relationships/tags" Target="../tags/tag609.xml"/><Relationship Id="rId64" Type="http://schemas.openxmlformats.org/officeDocument/2006/relationships/tags" Target="../tags/tag617.xml"/><Relationship Id="rId69" Type="http://schemas.openxmlformats.org/officeDocument/2006/relationships/tags" Target="../tags/tag622.xml"/><Relationship Id="rId77" Type="http://schemas.openxmlformats.org/officeDocument/2006/relationships/tags" Target="../tags/tag630.xml"/><Relationship Id="rId100" Type="http://schemas.openxmlformats.org/officeDocument/2006/relationships/image" Target="../media/image51.png"/><Relationship Id="rId105" Type="http://schemas.openxmlformats.org/officeDocument/2006/relationships/image" Target="../media/image4.emf"/><Relationship Id="rId113" Type="http://schemas.openxmlformats.org/officeDocument/2006/relationships/image" Target="../media/image35.emf"/><Relationship Id="rId118" Type="http://schemas.openxmlformats.org/officeDocument/2006/relationships/image" Target="../media/image13.emf"/><Relationship Id="rId126" Type="http://schemas.openxmlformats.org/officeDocument/2006/relationships/image" Target="../media/image8.emf"/><Relationship Id="rId8" Type="http://schemas.openxmlformats.org/officeDocument/2006/relationships/tags" Target="../tags/tag561.xml"/><Relationship Id="rId51" Type="http://schemas.openxmlformats.org/officeDocument/2006/relationships/tags" Target="../tags/tag604.xml"/><Relationship Id="rId72" Type="http://schemas.openxmlformats.org/officeDocument/2006/relationships/tags" Target="../tags/tag625.xml"/><Relationship Id="rId80" Type="http://schemas.openxmlformats.org/officeDocument/2006/relationships/tags" Target="../tags/tag633.xml"/><Relationship Id="rId85" Type="http://schemas.openxmlformats.org/officeDocument/2006/relationships/tags" Target="../tags/tag638.xml"/><Relationship Id="rId93" Type="http://schemas.openxmlformats.org/officeDocument/2006/relationships/tags" Target="../tags/tag646.xml"/><Relationship Id="rId98" Type="http://schemas.openxmlformats.org/officeDocument/2006/relationships/slideLayout" Target="../slideLayouts/slideLayout2.xml"/><Relationship Id="rId121" Type="http://schemas.openxmlformats.org/officeDocument/2006/relationships/image" Target="../media/image5.emf"/><Relationship Id="rId3" Type="http://schemas.openxmlformats.org/officeDocument/2006/relationships/tags" Target="../tags/tag556.xml"/><Relationship Id="rId12" Type="http://schemas.openxmlformats.org/officeDocument/2006/relationships/tags" Target="../tags/tag565.xml"/><Relationship Id="rId17" Type="http://schemas.openxmlformats.org/officeDocument/2006/relationships/tags" Target="../tags/tag570.xml"/><Relationship Id="rId25" Type="http://schemas.openxmlformats.org/officeDocument/2006/relationships/tags" Target="../tags/tag578.xml"/><Relationship Id="rId33" Type="http://schemas.openxmlformats.org/officeDocument/2006/relationships/tags" Target="../tags/tag586.xml"/><Relationship Id="rId38" Type="http://schemas.openxmlformats.org/officeDocument/2006/relationships/tags" Target="../tags/tag591.xml"/><Relationship Id="rId46" Type="http://schemas.openxmlformats.org/officeDocument/2006/relationships/tags" Target="../tags/tag599.xml"/><Relationship Id="rId59" Type="http://schemas.openxmlformats.org/officeDocument/2006/relationships/tags" Target="../tags/tag612.xml"/><Relationship Id="rId67" Type="http://schemas.openxmlformats.org/officeDocument/2006/relationships/tags" Target="../tags/tag620.xml"/><Relationship Id="rId103" Type="http://schemas.openxmlformats.org/officeDocument/2006/relationships/oleObject" Target="file:///\\bosch.com\dfsrb\dfsus\loc\Ch\ILM\Projects\VP\Leadership%20Staff%20Meeting\Balance%20Score%20Card\TaC%20Measure%20tracking%202017.xlsx!MOE1%20TaC!R30C15" TargetMode="External"/><Relationship Id="rId108" Type="http://schemas.openxmlformats.org/officeDocument/2006/relationships/oleObject" Target="file:///\\bosch.com\dfsrb\dfsus\loc\Ch\ILM\Projects\VP\Leadership%20Staff%20Meeting\Balance%20Score%20Card\TaC%20Measure%20tracking%202017.xlsx!MOE1%20TaC!R31C15" TargetMode="External"/><Relationship Id="rId116" Type="http://schemas.openxmlformats.org/officeDocument/2006/relationships/oleObject" Target="file:///\\bosch.com\dfsrb\dfsus\loc\Ch\ILM\Projects\VP\Leadership%20Staff%20Meeting\Balance%20Score%20Card\TaC%20Measure%20tracking%202017.xlsx!MOE1%20TaC!R27C15" TargetMode="External"/><Relationship Id="rId124" Type="http://schemas.openxmlformats.org/officeDocument/2006/relationships/image" Target="../media/image7.emf"/><Relationship Id="rId129" Type="http://schemas.openxmlformats.org/officeDocument/2006/relationships/oleObject" Target="file:///\\bosch.com\dfsrb\dfsus\loc\Ch\ILM\Projects\VP\Leadership%20Staff%20Meeting\Balance%20Score%20Card\TaC%20Measure%20tracking%202017.xlsx!PM%20TaC!R80C15" TargetMode="External"/><Relationship Id="rId20" Type="http://schemas.openxmlformats.org/officeDocument/2006/relationships/tags" Target="../tags/tag573.xml"/><Relationship Id="rId41" Type="http://schemas.openxmlformats.org/officeDocument/2006/relationships/tags" Target="../tags/tag594.xml"/><Relationship Id="rId54" Type="http://schemas.openxmlformats.org/officeDocument/2006/relationships/tags" Target="../tags/tag607.xml"/><Relationship Id="rId62" Type="http://schemas.openxmlformats.org/officeDocument/2006/relationships/tags" Target="../tags/tag615.xml"/><Relationship Id="rId70" Type="http://schemas.openxmlformats.org/officeDocument/2006/relationships/tags" Target="../tags/tag623.xml"/><Relationship Id="rId75" Type="http://schemas.openxmlformats.org/officeDocument/2006/relationships/tags" Target="../tags/tag628.xml"/><Relationship Id="rId83" Type="http://schemas.openxmlformats.org/officeDocument/2006/relationships/tags" Target="../tags/tag636.xml"/><Relationship Id="rId88" Type="http://schemas.openxmlformats.org/officeDocument/2006/relationships/tags" Target="../tags/tag641.xml"/><Relationship Id="rId91" Type="http://schemas.openxmlformats.org/officeDocument/2006/relationships/tags" Target="../tags/tag644.xml"/><Relationship Id="rId96" Type="http://schemas.openxmlformats.org/officeDocument/2006/relationships/tags" Target="../tags/tag649.xml"/><Relationship Id="rId111" Type="http://schemas.openxmlformats.org/officeDocument/2006/relationships/image" Target="../media/image34.emf"/><Relationship Id="rId132" Type="http://schemas.openxmlformats.org/officeDocument/2006/relationships/oleObject" Target="file:///\\bosch.com\dfsrb\dfsus\loc\Ch\ILM\Projects\VP\Leadership%20Staff%20Meeting\Balance%20Score%20Card\TaC%20Measure%20tracking%202017.xlsx!PM%20TaC!R70C15" TargetMode="External"/><Relationship Id="rId1" Type="http://schemas.openxmlformats.org/officeDocument/2006/relationships/vmlDrawing" Target="../drawings/vmlDrawing5.vml"/><Relationship Id="rId6" Type="http://schemas.openxmlformats.org/officeDocument/2006/relationships/tags" Target="../tags/tag559.xml"/><Relationship Id="rId15" Type="http://schemas.openxmlformats.org/officeDocument/2006/relationships/tags" Target="../tags/tag568.xml"/><Relationship Id="rId23" Type="http://schemas.openxmlformats.org/officeDocument/2006/relationships/tags" Target="../tags/tag576.xml"/><Relationship Id="rId28" Type="http://schemas.openxmlformats.org/officeDocument/2006/relationships/tags" Target="../tags/tag581.xml"/><Relationship Id="rId36" Type="http://schemas.openxmlformats.org/officeDocument/2006/relationships/tags" Target="../tags/tag589.xml"/><Relationship Id="rId49" Type="http://schemas.openxmlformats.org/officeDocument/2006/relationships/tags" Target="../tags/tag602.xml"/><Relationship Id="rId57" Type="http://schemas.openxmlformats.org/officeDocument/2006/relationships/tags" Target="../tags/tag610.xml"/><Relationship Id="rId106" Type="http://schemas.openxmlformats.org/officeDocument/2006/relationships/oleObject" Target="file:///\\bosch.com\dfsrb\dfsus\loc\Ch\ILM\Projects\VP\Leadership%20Staff%20Meeting\Balance%20Score%20Card\TaC%20Measure%20tracking%202017.xlsx!MOE1%20TaC!R33C15" TargetMode="External"/><Relationship Id="rId114" Type="http://schemas.openxmlformats.org/officeDocument/2006/relationships/oleObject" Target="file:///\\bosch.com\dfsrb\dfsus\loc\Ch\ILM\Projects\VP\Leadership%20Staff%20Meeting\Balance%20Score%20Card\TaC%20Measure%20tracking%202017.xlsx!PM%20TaC!R26C17" TargetMode="External"/><Relationship Id="rId119" Type="http://schemas.openxmlformats.org/officeDocument/2006/relationships/oleObject" Target="file:///\\bosch.com\dfsrb\dfsus\loc\Ch\ILM\Projects\VP\Leadership%20Staff%20Meeting\Balance%20Score%20Card\TaC%20Measure%20tracking%202017.xlsx!PM%20TaC!R68C15" TargetMode="External"/><Relationship Id="rId127" Type="http://schemas.openxmlformats.org/officeDocument/2006/relationships/oleObject" Target="file:///\\bosch.com\dfsrb\dfsus\loc\Ch\ILM\Projects\VP\Leadership%20Staff%20Meeting\Balance%20Score%20Card\TaC%20Measure%20tracking%202017.xlsx!PM%20TaC!R43C17" TargetMode="External"/><Relationship Id="rId10" Type="http://schemas.openxmlformats.org/officeDocument/2006/relationships/tags" Target="../tags/tag563.xml"/><Relationship Id="rId31" Type="http://schemas.openxmlformats.org/officeDocument/2006/relationships/tags" Target="../tags/tag584.xml"/><Relationship Id="rId44" Type="http://schemas.openxmlformats.org/officeDocument/2006/relationships/tags" Target="../tags/tag597.xml"/><Relationship Id="rId52" Type="http://schemas.openxmlformats.org/officeDocument/2006/relationships/tags" Target="../tags/tag605.xml"/><Relationship Id="rId60" Type="http://schemas.openxmlformats.org/officeDocument/2006/relationships/tags" Target="../tags/tag613.xml"/><Relationship Id="rId65" Type="http://schemas.openxmlformats.org/officeDocument/2006/relationships/tags" Target="../tags/tag618.xml"/><Relationship Id="rId73" Type="http://schemas.openxmlformats.org/officeDocument/2006/relationships/tags" Target="../tags/tag626.xml"/><Relationship Id="rId78" Type="http://schemas.openxmlformats.org/officeDocument/2006/relationships/tags" Target="../tags/tag631.xml"/><Relationship Id="rId81" Type="http://schemas.openxmlformats.org/officeDocument/2006/relationships/tags" Target="../tags/tag634.xml"/><Relationship Id="rId86" Type="http://schemas.openxmlformats.org/officeDocument/2006/relationships/tags" Target="../tags/tag639.xml"/><Relationship Id="rId94" Type="http://schemas.openxmlformats.org/officeDocument/2006/relationships/tags" Target="../tags/tag647.xml"/><Relationship Id="rId99" Type="http://schemas.openxmlformats.org/officeDocument/2006/relationships/notesSlide" Target="../notesSlides/notesSlide5.xml"/><Relationship Id="rId101" Type="http://schemas.openxmlformats.org/officeDocument/2006/relationships/oleObject" Target="file:///\\bosch.com\dfsrb\dfsus\loc\Ch\ILM\Projects\VP\Leadership%20Staff%20Meeting\Balance%20Score%20Card\TaC%20Measure%20tracking%202017.xlsx!MOE1%20TaC!R22C15" TargetMode="External"/><Relationship Id="rId122" Type="http://schemas.openxmlformats.org/officeDocument/2006/relationships/oleObject" Target="file:///\\bosch.com\dfsrb\dfsus\loc\Ch\ILM\Projects\VP\Leadership%20Staff%20Meeting\Balance%20Score%20Card\TaC%20Measure%20tracking%202017.xlsx!PM%20TaC!R71C15" TargetMode="External"/><Relationship Id="rId130" Type="http://schemas.openxmlformats.org/officeDocument/2006/relationships/oleObject" Target="file:///\\bosch.com\dfsrb\dfsus\loc\Ch\ILM\Projects\VP\Leadership%20Staff%20Meeting\Balance%20Score%20Card\TaC%20Measure%20tracking%202017.xlsx!PM%20TaC!R74C16" TargetMode="External"/><Relationship Id="rId4" Type="http://schemas.openxmlformats.org/officeDocument/2006/relationships/tags" Target="../tags/tag557.xml"/><Relationship Id="rId9" Type="http://schemas.openxmlformats.org/officeDocument/2006/relationships/tags" Target="../tags/tag562.xml"/><Relationship Id="rId13" Type="http://schemas.openxmlformats.org/officeDocument/2006/relationships/tags" Target="../tags/tag566.xml"/><Relationship Id="rId18" Type="http://schemas.openxmlformats.org/officeDocument/2006/relationships/tags" Target="../tags/tag571.xml"/><Relationship Id="rId39" Type="http://schemas.openxmlformats.org/officeDocument/2006/relationships/tags" Target="../tags/tag592.xml"/><Relationship Id="rId109" Type="http://schemas.openxmlformats.org/officeDocument/2006/relationships/oleObject" Target="file:///\\bosch.com\dfsrb\dfsus\loc\Ch\ILM\Projects\VP\Leadership%20Staff%20Meeting\Balance%20Score%20Card\TaC%20Measure%20tracking%202017.xlsx!MOE1%20TaC!R28C15" TargetMode="External"/><Relationship Id="rId34" Type="http://schemas.openxmlformats.org/officeDocument/2006/relationships/tags" Target="../tags/tag587.xml"/><Relationship Id="rId50" Type="http://schemas.openxmlformats.org/officeDocument/2006/relationships/tags" Target="../tags/tag603.xml"/><Relationship Id="rId55" Type="http://schemas.openxmlformats.org/officeDocument/2006/relationships/tags" Target="../tags/tag608.xml"/><Relationship Id="rId76" Type="http://schemas.openxmlformats.org/officeDocument/2006/relationships/tags" Target="../tags/tag629.xml"/><Relationship Id="rId97" Type="http://schemas.openxmlformats.org/officeDocument/2006/relationships/tags" Target="../tags/tag650.xml"/><Relationship Id="rId104" Type="http://schemas.openxmlformats.org/officeDocument/2006/relationships/oleObject" Target="file:///\\bosch.com\dfsrb\dfsus\loc\Ch\ILM\Projects\VP\Leadership%20Staff%20Meeting\Balance%20Score%20Card\TaC%20Measure%20tracking%202017.xlsx!MOE1%20TaC!R32C15" TargetMode="External"/><Relationship Id="rId120" Type="http://schemas.openxmlformats.org/officeDocument/2006/relationships/oleObject" Target="file:///\\bosch.com\dfsrb\dfsus\loc\Ch\ILM\Projects\VP\Leadership%20Staff%20Meeting\Balance%20Score%20Card\TaC%20Measure%20tracking%202017.xlsx!PM%20TaC!R69C15" TargetMode="External"/><Relationship Id="rId125" Type="http://schemas.openxmlformats.org/officeDocument/2006/relationships/oleObject" Target="file:///\\bosch.com\dfsrb\dfsus\loc\Ch\ILM\Projects\VP\Leadership%20Staff%20Meeting\Balance%20Score%20Card\TaC%20Measure%20tracking%202017.xlsx!PM%20TaC!R43C16" TargetMode="External"/><Relationship Id="rId7" Type="http://schemas.openxmlformats.org/officeDocument/2006/relationships/tags" Target="../tags/tag560.xml"/><Relationship Id="rId71" Type="http://schemas.openxmlformats.org/officeDocument/2006/relationships/tags" Target="../tags/tag624.xml"/><Relationship Id="rId92" Type="http://schemas.openxmlformats.org/officeDocument/2006/relationships/tags" Target="../tags/tag645.xml"/><Relationship Id="rId2" Type="http://schemas.openxmlformats.org/officeDocument/2006/relationships/tags" Target="../tags/tag555.xml"/><Relationship Id="rId29" Type="http://schemas.openxmlformats.org/officeDocument/2006/relationships/tags" Target="../tags/tag582.xml"/><Relationship Id="rId24" Type="http://schemas.openxmlformats.org/officeDocument/2006/relationships/tags" Target="../tags/tag577.xml"/><Relationship Id="rId40" Type="http://schemas.openxmlformats.org/officeDocument/2006/relationships/tags" Target="../tags/tag593.xml"/><Relationship Id="rId45" Type="http://schemas.openxmlformats.org/officeDocument/2006/relationships/tags" Target="../tags/tag598.xml"/><Relationship Id="rId66" Type="http://schemas.openxmlformats.org/officeDocument/2006/relationships/tags" Target="../tags/tag619.xml"/><Relationship Id="rId87" Type="http://schemas.openxmlformats.org/officeDocument/2006/relationships/tags" Target="../tags/tag640.xml"/><Relationship Id="rId110" Type="http://schemas.openxmlformats.org/officeDocument/2006/relationships/oleObject" Target="file:///\\bosch.com\dfsrb\dfsus\loc\Ch\ILM\Projects\VP\Leadership%20Staff%20Meeting\Balance%20Score%20Card\TaC%20Measure%20tracking%202017.xlsx!PM%20TaC!R26C15" TargetMode="External"/><Relationship Id="rId115" Type="http://schemas.openxmlformats.org/officeDocument/2006/relationships/image" Target="../media/image15.emf"/><Relationship Id="rId131" Type="http://schemas.openxmlformats.org/officeDocument/2006/relationships/image" Target="../media/image27.emf"/><Relationship Id="rId61" Type="http://schemas.openxmlformats.org/officeDocument/2006/relationships/tags" Target="../tags/tag614.xml"/><Relationship Id="rId82" Type="http://schemas.openxmlformats.org/officeDocument/2006/relationships/tags" Target="../tags/tag635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675.xml"/><Relationship Id="rId117" Type="http://schemas.openxmlformats.org/officeDocument/2006/relationships/tags" Target="../tags/tag766.xml"/><Relationship Id="rId21" Type="http://schemas.openxmlformats.org/officeDocument/2006/relationships/tags" Target="../tags/tag670.xml"/><Relationship Id="rId42" Type="http://schemas.openxmlformats.org/officeDocument/2006/relationships/tags" Target="../tags/tag691.xml"/><Relationship Id="rId47" Type="http://schemas.openxmlformats.org/officeDocument/2006/relationships/tags" Target="../tags/tag696.xml"/><Relationship Id="rId63" Type="http://schemas.openxmlformats.org/officeDocument/2006/relationships/tags" Target="../tags/tag712.xml"/><Relationship Id="rId68" Type="http://schemas.openxmlformats.org/officeDocument/2006/relationships/tags" Target="../tags/tag717.xml"/><Relationship Id="rId84" Type="http://schemas.openxmlformats.org/officeDocument/2006/relationships/tags" Target="../tags/tag733.xml"/><Relationship Id="rId89" Type="http://schemas.openxmlformats.org/officeDocument/2006/relationships/tags" Target="../tags/tag738.xml"/><Relationship Id="rId112" Type="http://schemas.openxmlformats.org/officeDocument/2006/relationships/tags" Target="../tags/tag761.xml"/><Relationship Id="rId133" Type="http://schemas.openxmlformats.org/officeDocument/2006/relationships/slideLayout" Target="../slideLayouts/slideLayout2.xml"/><Relationship Id="rId138" Type="http://schemas.openxmlformats.org/officeDocument/2006/relationships/oleObject" Target="file:///\\bosch.com\dfsrb\dfsus\loc\Ch\ILM\Projects\VP\Leadership%20Staff%20Meeting\Balance%20Score%20Card\TaC%20Measure%20tracking%202017.xlsx!CLP%20TaC!R9C16" TargetMode="External"/><Relationship Id="rId154" Type="http://schemas.openxmlformats.org/officeDocument/2006/relationships/image" Target="../media/image3.emf"/><Relationship Id="rId159" Type="http://schemas.openxmlformats.org/officeDocument/2006/relationships/oleObject" Target="file:///\\bosch.com\dfsrb\dfsus\loc\Ch\ILM\Projects\VP\Leadership%20Staff%20Meeting\Balance%20Score%20Card\TaC%20Measure%20tracking%202017.xlsx!PM%20TaC!R50C15" TargetMode="External"/><Relationship Id="rId175" Type="http://schemas.openxmlformats.org/officeDocument/2006/relationships/oleObject" Target="file:///\\bosch.com\dfsrb\dfsus\loc\Ch\ILM\Projects\VP\Leadership%20Staff%20Meeting\Balance%20Score%20Card\TaC%20Measure%20tracking%202017.xlsx!PM%20TaC!R71C15" TargetMode="External"/><Relationship Id="rId170" Type="http://schemas.openxmlformats.org/officeDocument/2006/relationships/image" Target="../media/image59.emf"/><Relationship Id="rId16" Type="http://schemas.openxmlformats.org/officeDocument/2006/relationships/tags" Target="../tags/tag665.xml"/><Relationship Id="rId107" Type="http://schemas.openxmlformats.org/officeDocument/2006/relationships/tags" Target="../tags/tag756.xml"/><Relationship Id="rId11" Type="http://schemas.openxmlformats.org/officeDocument/2006/relationships/tags" Target="../tags/tag660.xml"/><Relationship Id="rId32" Type="http://schemas.openxmlformats.org/officeDocument/2006/relationships/tags" Target="../tags/tag681.xml"/><Relationship Id="rId37" Type="http://schemas.openxmlformats.org/officeDocument/2006/relationships/tags" Target="../tags/tag686.xml"/><Relationship Id="rId53" Type="http://schemas.openxmlformats.org/officeDocument/2006/relationships/tags" Target="../tags/tag702.xml"/><Relationship Id="rId58" Type="http://schemas.openxmlformats.org/officeDocument/2006/relationships/tags" Target="../tags/tag707.xml"/><Relationship Id="rId74" Type="http://schemas.openxmlformats.org/officeDocument/2006/relationships/tags" Target="../tags/tag723.xml"/><Relationship Id="rId79" Type="http://schemas.openxmlformats.org/officeDocument/2006/relationships/tags" Target="../tags/tag728.xml"/><Relationship Id="rId102" Type="http://schemas.openxmlformats.org/officeDocument/2006/relationships/tags" Target="../tags/tag751.xml"/><Relationship Id="rId123" Type="http://schemas.openxmlformats.org/officeDocument/2006/relationships/tags" Target="../tags/tag772.xml"/><Relationship Id="rId128" Type="http://schemas.openxmlformats.org/officeDocument/2006/relationships/tags" Target="../tags/tag777.xml"/><Relationship Id="rId144" Type="http://schemas.openxmlformats.org/officeDocument/2006/relationships/oleObject" Target="file:///\\bosch.com\dfsrb\dfsus\loc\Ch\ILM\Projects\VP\Leadership%20Staff%20Meeting\Balance%20Score%20Card\TaC%20Measure%20tracking%202017.xlsx!CLP%20TaC!R10C16" TargetMode="External"/><Relationship Id="rId149" Type="http://schemas.openxmlformats.org/officeDocument/2006/relationships/oleObject" Target="file:///\\bosch.com\dfsrb\dfsus\loc\Ch\ILM\Projects\VP\Leadership%20Staff%20Meeting\Balance%20Score%20Card\TaC%20Measure%20tracking%202017.xlsx!CLP%20TaC!R15C16" TargetMode="External"/><Relationship Id="rId5" Type="http://schemas.openxmlformats.org/officeDocument/2006/relationships/tags" Target="../tags/tag654.xml"/><Relationship Id="rId90" Type="http://schemas.openxmlformats.org/officeDocument/2006/relationships/tags" Target="../tags/tag739.xml"/><Relationship Id="rId95" Type="http://schemas.openxmlformats.org/officeDocument/2006/relationships/tags" Target="../tags/tag744.xml"/><Relationship Id="rId160" Type="http://schemas.openxmlformats.org/officeDocument/2006/relationships/image" Target="../media/image30.emf"/><Relationship Id="rId165" Type="http://schemas.openxmlformats.org/officeDocument/2006/relationships/image" Target="../media/image57.emf"/><Relationship Id="rId181" Type="http://schemas.openxmlformats.org/officeDocument/2006/relationships/oleObject" Target="file:///\\bosch.com\dfsrb\dfsus\loc\Ch\ILM\Projects\VP\Leadership%20Staff%20Meeting\Balance%20Score%20Card\TaC%20Measure%20tracking%202017.xlsx!PM%20TaC!R43C17" TargetMode="External"/><Relationship Id="rId22" Type="http://schemas.openxmlformats.org/officeDocument/2006/relationships/tags" Target="../tags/tag671.xml"/><Relationship Id="rId27" Type="http://schemas.openxmlformats.org/officeDocument/2006/relationships/tags" Target="../tags/tag676.xml"/><Relationship Id="rId43" Type="http://schemas.openxmlformats.org/officeDocument/2006/relationships/tags" Target="../tags/tag692.xml"/><Relationship Id="rId48" Type="http://schemas.openxmlformats.org/officeDocument/2006/relationships/tags" Target="../tags/tag697.xml"/><Relationship Id="rId64" Type="http://schemas.openxmlformats.org/officeDocument/2006/relationships/tags" Target="../tags/tag713.xml"/><Relationship Id="rId69" Type="http://schemas.openxmlformats.org/officeDocument/2006/relationships/tags" Target="../tags/tag718.xml"/><Relationship Id="rId113" Type="http://schemas.openxmlformats.org/officeDocument/2006/relationships/tags" Target="../tags/tag762.xml"/><Relationship Id="rId118" Type="http://schemas.openxmlformats.org/officeDocument/2006/relationships/tags" Target="../tags/tag767.xml"/><Relationship Id="rId134" Type="http://schemas.openxmlformats.org/officeDocument/2006/relationships/notesSlide" Target="../notesSlides/notesSlide6.xml"/><Relationship Id="rId139" Type="http://schemas.openxmlformats.org/officeDocument/2006/relationships/image" Target="../media/image54.emf"/><Relationship Id="rId80" Type="http://schemas.openxmlformats.org/officeDocument/2006/relationships/tags" Target="../tags/tag729.xml"/><Relationship Id="rId85" Type="http://schemas.openxmlformats.org/officeDocument/2006/relationships/tags" Target="../tags/tag734.xml"/><Relationship Id="rId150" Type="http://schemas.openxmlformats.org/officeDocument/2006/relationships/image" Target="../media/image44.emf"/><Relationship Id="rId155" Type="http://schemas.openxmlformats.org/officeDocument/2006/relationships/oleObject" Target="file:///\\bosch.com\dfsrb\dfsus\loc\Ch\ILM\Projects\VP\Leadership%20Staff%20Meeting\Balance%20Score%20Card\TaC%20Measure%20tracking%202017.xlsx!CLP%20TaC!R43C15" TargetMode="External"/><Relationship Id="rId171" Type="http://schemas.openxmlformats.org/officeDocument/2006/relationships/oleObject" Target="file:///\\bosch.com\dfsrb\dfsus\loc\Ch\ILM\Projects\VP\Leadership%20Staff%20Meeting\Balance%20Score%20Card\TaC%20Measure%20tracking%202017.xlsx!PM%20TaC!R74C16" TargetMode="External"/><Relationship Id="rId176" Type="http://schemas.openxmlformats.org/officeDocument/2006/relationships/image" Target="../media/image6.emf"/><Relationship Id="rId12" Type="http://schemas.openxmlformats.org/officeDocument/2006/relationships/tags" Target="../tags/tag661.xml"/><Relationship Id="rId17" Type="http://schemas.openxmlformats.org/officeDocument/2006/relationships/tags" Target="../tags/tag666.xml"/><Relationship Id="rId33" Type="http://schemas.openxmlformats.org/officeDocument/2006/relationships/tags" Target="../tags/tag682.xml"/><Relationship Id="rId38" Type="http://schemas.openxmlformats.org/officeDocument/2006/relationships/tags" Target="../tags/tag687.xml"/><Relationship Id="rId59" Type="http://schemas.openxmlformats.org/officeDocument/2006/relationships/tags" Target="../tags/tag708.xml"/><Relationship Id="rId103" Type="http://schemas.openxmlformats.org/officeDocument/2006/relationships/tags" Target="../tags/tag752.xml"/><Relationship Id="rId108" Type="http://schemas.openxmlformats.org/officeDocument/2006/relationships/tags" Target="../tags/tag757.xml"/><Relationship Id="rId124" Type="http://schemas.openxmlformats.org/officeDocument/2006/relationships/tags" Target="../tags/tag773.xml"/><Relationship Id="rId129" Type="http://schemas.openxmlformats.org/officeDocument/2006/relationships/tags" Target="../tags/tag778.xml"/><Relationship Id="rId54" Type="http://schemas.openxmlformats.org/officeDocument/2006/relationships/tags" Target="../tags/tag703.xml"/><Relationship Id="rId70" Type="http://schemas.openxmlformats.org/officeDocument/2006/relationships/tags" Target="../tags/tag719.xml"/><Relationship Id="rId75" Type="http://schemas.openxmlformats.org/officeDocument/2006/relationships/tags" Target="../tags/tag724.xml"/><Relationship Id="rId91" Type="http://schemas.openxmlformats.org/officeDocument/2006/relationships/tags" Target="../tags/tag740.xml"/><Relationship Id="rId96" Type="http://schemas.openxmlformats.org/officeDocument/2006/relationships/tags" Target="../tags/tag745.xml"/><Relationship Id="rId140" Type="http://schemas.openxmlformats.org/officeDocument/2006/relationships/oleObject" Target="file:///\\bosch.com\dfsrb\dfsus\loc\Ch\ILM\Projects\VP\Leadership%20Staff%20Meeting\Balance%20Score%20Card\TaC%20Measure%20tracking%202017.xlsx!CLP%20TaC!R9C17" TargetMode="External"/><Relationship Id="rId145" Type="http://schemas.openxmlformats.org/officeDocument/2006/relationships/oleObject" Target="file:///\\bosch.com\dfsrb\dfsus\loc\Ch\ILM\Projects\VP\Leadership%20Staff%20Meeting\Balance%20Score%20Card\TaC%20Measure%20tracking%202017.xlsx!CLP%20TaC!R10C17" TargetMode="External"/><Relationship Id="rId161" Type="http://schemas.openxmlformats.org/officeDocument/2006/relationships/oleObject" Target="file:///\\bosch.com\dfsrb\dfsus\loc\Ch\ILM\Projects\VP\Leadership%20Staff%20Meeting\Balance%20Score%20Card\TaC%20Measure%20tracking%202017.xlsx!PM%20TaC!R31C15" TargetMode="External"/><Relationship Id="rId166" Type="http://schemas.openxmlformats.org/officeDocument/2006/relationships/oleObject" Target="file:///\\bosch.com\dfsrb\dfsus\loc\Ch\ILM\Projects\VP\Leadership%20Staff%20Meeting\Balance%20Score%20Card\TaC%20Measure%20tracking%202017.xlsx!CLP%20TaC!R62C15" TargetMode="External"/><Relationship Id="rId182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6" Type="http://schemas.openxmlformats.org/officeDocument/2006/relationships/tags" Target="../tags/tag655.xml"/><Relationship Id="rId23" Type="http://schemas.openxmlformats.org/officeDocument/2006/relationships/tags" Target="../tags/tag672.xml"/><Relationship Id="rId28" Type="http://schemas.openxmlformats.org/officeDocument/2006/relationships/tags" Target="../tags/tag677.xml"/><Relationship Id="rId49" Type="http://schemas.openxmlformats.org/officeDocument/2006/relationships/tags" Target="../tags/tag698.xml"/><Relationship Id="rId114" Type="http://schemas.openxmlformats.org/officeDocument/2006/relationships/tags" Target="../tags/tag763.xml"/><Relationship Id="rId119" Type="http://schemas.openxmlformats.org/officeDocument/2006/relationships/tags" Target="../tags/tag768.xml"/><Relationship Id="rId44" Type="http://schemas.openxmlformats.org/officeDocument/2006/relationships/tags" Target="../tags/tag693.xml"/><Relationship Id="rId60" Type="http://schemas.openxmlformats.org/officeDocument/2006/relationships/tags" Target="../tags/tag709.xml"/><Relationship Id="rId65" Type="http://schemas.openxmlformats.org/officeDocument/2006/relationships/tags" Target="../tags/tag714.xml"/><Relationship Id="rId81" Type="http://schemas.openxmlformats.org/officeDocument/2006/relationships/tags" Target="../tags/tag730.xml"/><Relationship Id="rId86" Type="http://schemas.openxmlformats.org/officeDocument/2006/relationships/tags" Target="../tags/tag735.xml"/><Relationship Id="rId130" Type="http://schemas.openxmlformats.org/officeDocument/2006/relationships/tags" Target="../tags/tag779.xml"/><Relationship Id="rId135" Type="http://schemas.openxmlformats.org/officeDocument/2006/relationships/image" Target="../media/image51.png"/><Relationship Id="rId151" Type="http://schemas.openxmlformats.org/officeDocument/2006/relationships/oleObject" Target="file:///\\bosch.com\dfsrb\dfsus\loc\Ch\ILM\Projects\VP\Leadership%20Staff%20Meeting\Balance%20Score%20Card\TaC%20Measure%20tracking%202017.xlsx!CLP%20TaC!R15C17" TargetMode="External"/><Relationship Id="rId156" Type="http://schemas.openxmlformats.org/officeDocument/2006/relationships/oleObject" Target="file:///\\bosch.com\dfsrb\dfsus\loc\Ch\ILM\Projects\VP\Leadership%20Staff%20Meeting\Balance%20Score%20Card\TaC%20Measure%20tracking%202017.xlsx!CLP%20TaC!R44C15" TargetMode="External"/><Relationship Id="rId177" Type="http://schemas.openxmlformats.org/officeDocument/2006/relationships/oleObject" Target="file:///\\bosch.com\dfsrb\dfsus\loc\Ch\ILM\Projects\VP\Leadership%20Staff%20Meeting\Balance%20Score%20Card\TaC%20Measure%20tracking%202017.xlsx!PM%20TaC!R43C15" TargetMode="External"/><Relationship Id="rId4" Type="http://schemas.openxmlformats.org/officeDocument/2006/relationships/tags" Target="../tags/tag653.xml"/><Relationship Id="rId9" Type="http://schemas.openxmlformats.org/officeDocument/2006/relationships/tags" Target="../tags/tag658.xml"/><Relationship Id="rId172" Type="http://schemas.openxmlformats.org/officeDocument/2006/relationships/image" Target="../media/image27.emf"/><Relationship Id="rId180" Type="http://schemas.openxmlformats.org/officeDocument/2006/relationships/image" Target="../media/image8.emf"/><Relationship Id="rId13" Type="http://schemas.openxmlformats.org/officeDocument/2006/relationships/tags" Target="../tags/tag662.xml"/><Relationship Id="rId18" Type="http://schemas.openxmlformats.org/officeDocument/2006/relationships/tags" Target="../tags/tag667.xml"/><Relationship Id="rId39" Type="http://schemas.openxmlformats.org/officeDocument/2006/relationships/tags" Target="../tags/tag688.xml"/><Relationship Id="rId109" Type="http://schemas.openxmlformats.org/officeDocument/2006/relationships/tags" Target="../tags/tag758.xml"/><Relationship Id="rId34" Type="http://schemas.openxmlformats.org/officeDocument/2006/relationships/tags" Target="../tags/tag683.xml"/><Relationship Id="rId50" Type="http://schemas.openxmlformats.org/officeDocument/2006/relationships/tags" Target="../tags/tag699.xml"/><Relationship Id="rId55" Type="http://schemas.openxmlformats.org/officeDocument/2006/relationships/tags" Target="../tags/tag704.xml"/><Relationship Id="rId76" Type="http://schemas.openxmlformats.org/officeDocument/2006/relationships/tags" Target="../tags/tag725.xml"/><Relationship Id="rId97" Type="http://schemas.openxmlformats.org/officeDocument/2006/relationships/tags" Target="../tags/tag746.xml"/><Relationship Id="rId104" Type="http://schemas.openxmlformats.org/officeDocument/2006/relationships/tags" Target="../tags/tag753.xml"/><Relationship Id="rId120" Type="http://schemas.openxmlformats.org/officeDocument/2006/relationships/tags" Target="../tags/tag769.xml"/><Relationship Id="rId125" Type="http://schemas.openxmlformats.org/officeDocument/2006/relationships/tags" Target="../tags/tag774.xml"/><Relationship Id="rId141" Type="http://schemas.openxmlformats.org/officeDocument/2006/relationships/image" Target="../media/image55.emf"/><Relationship Id="rId146" Type="http://schemas.openxmlformats.org/officeDocument/2006/relationships/image" Target="../media/image56.emf"/><Relationship Id="rId167" Type="http://schemas.openxmlformats.org/officeDocument/2006/relationships/oleObject" Target="file:///\\bosch.com\dfsrb\dfsus\loc\Ch\ILM\Projects\VP\Leadership%20Staff%20Meeting\Balance%20Score%20Card\TaC%20Measure%20tracking%202017.xlsx!CLP%20TaC!R16C15" TargetMode="External"/><Relationship Id="rId7" Type="http://schemas.openxmlformats.org/officeDocument/2006/relationships/tags" Target="../tags/tag656.xml"/><Relationship Id="rId71" Type="http://schemas.openxmlformats.org/officeDocument/2006/relationships/tags" Target="../tags/tag720.xml"/><Relationship Id="rId92" Type="http://schemas.openxmlformats.org/officeDocument/2006/relationships/tags" Target="../tags/tag741.xml"/><Relationship Id="rId162" Type="http://schemas.openxmlformats.org/officeDocument/2006/relationships/oleObject" Target="file:///\\bosch.com\dfsrb\dfsus\loc\Ch\ILM\Projects\VP\Leadership%20Staff%20Meeting\Balance%20Score%20Card\TaC%20Measure%20tracking%202017.xlsx!PM%20TaC!R31C16" TargetMode="External"/><Relationship Id="rId183" Type="http://schemas.openxmlformats.org/officeDocument/2006/relationships/oleObject" Target="file:///\\bosch.com\dfsrb\dfsus\loc\Ch\ILM\Projects\VP\Leadership%20Staff%20Meeting\Balance%20Score%20Card\TaC%20Measure%20tracking%202017.xlsx!PM%20TaC!R80C15" TargetMode="External"/><Relationship Id="rId2" Type="http://schemas.openxmlformats.org/officeDocument/2006/relationships/tags" Target="../tags/tag651.xml"/><Relationship Id="rId29" Type="http://schemas.openxmlformats.org/officeDocument/2006/relationships/tags" Target="../tags/tag678.xml"/><Relationship Id="rId24" Type="http://schemas.openxmlformats.org/officeDocument/2006/relationships/tags" Target="../tags/tag673.xml"/><Relationship Id="rId40" Type="http://schemas.openxmlformats.org/officeDocument/2006/relationships/tags" Target="../tags/tag689.xml"/><Relationship Id="rId45" Type="http://schemas.openxmlformats.org/officeDocument/2006/relationships/tags" Target="../tags/tag694.xml"/><Relationship Id="rId66" Type="http://schemas.openxmlformats.org/officeDocument/2006/relationships/tags" Target="../tags/tag715.xml"/><Relationship Id="rId87" Type="http://schemas.openxmlformats.org/officeDocument/2006/relationships/tags" Target="../tags/tag736.xml"/><Relationship Id="rId110" Type="http://schemas.openxmlformats.org/officeDocument/2006/relationships/tags" Target="../tags/tag759.xml"/><Relationship Id="rId115" Type="http://schemas.openxmlformats.org/officeDocument/2006/relationships/tags" Target="../tags/tag764.xml"/><Relationship Id="rId131" Type="http://schemas.openxmlformats.org/officeDocument/2006/relationships/tags" Target="../tags/tag780.xml"/><Relationship Id="rId136" Type="http://schemas.openxmlformats.org/officeDocument/2006/relationships/oleObject" Target="file:///\\bosch.com\dfsrb\dfsus\loc\Ch\ILM\Projects\VP\Leadership%20Staff%20Meeting\Balance%20Score%20Card\TaC%20Measure%20tracking%202017.xlsx!CLP%20TaC!R9C15" TargetMode="External"/><Relationship Id="rId157" Type="http://schemas.openxmlformats.org/officeDocument/2006/relationships/oleObject" Target="file:///\\bosch.com\dfsrb\dfsus\loc\Ch\ILM\Projects\VP\Leadership%20Staff%20Meeting\Balance%20Score%20Card\TaC%20Measure%20tracking%202017.xlsx!CLP%20TaC!R45C15" TargetMode="External"/><Relationship Id="rId178" Type="http://schemas.openxmlformats.org/officeDocument/2006/relationships/image" Target="../media/image7.emf"/><Relationship Id="rId61" Type="http://schemas.openxmlformats.org/officeDocument/2006/relationships/tags" Target="../tags/tag710.xml"/><Relationship Id="rId82" Type="http://schemas.openxmlformats.org/officeDocument/2006/relationships/tags" Target="../tags/tag731.xml"/><Relationship Id="rId152" Type="http://schemas.openxmlformats.org/officeDocument/2006/relationships/image" Target="../media/image19.emf"/><Relationship Id="rId173" Type="http://schemas.openxmlformats.org/officeDocument/2006/relationships/oleObject" Target="file:///\\bosch.com\dfsrb\dfsus\loc\Ch\ILM\Projects\VP\Leadership%20Staff%20Meeting\Balance%20Score%20Card\TaC%20Measure%20tracking%202017.xlsx!PM%20TaC!R69C15" TargetMode="External"/><Relationship Id="rId19" Type="http://schemas.openxmlformats.org/officeDocument/2006/relationships/tags" Target="../tags/tag668.xml"/><Relationship Id="rId14" Type="http://schemas.openxmlformats.org/officeDocument/2006/relationships/tags" Target="../tags/tag663.xml"/><Relationship Id="rId30" Type="http://schemas.openxmlformats.org/officeDocument/2006/relationships/tags" Target="../tags/tag679.xml"/><Relationship Id="rId35" Type="http://schemas.openxmlformats.org/officeDocument/2006/relationships/tags" Target="../tags/tag684.xml"/><Relationship Id="rId56" Type="http://schemas.openxmlformats.org/officeDocument/2006/relationships/tags" Target="../tags/tag705.xml"/><Relationship Id="rId77" Type="http://schemas.openxmlformats.org/officeDocument/2006/relationships/tags" Target="../tags/tag726.xml"/><Relationship Id="rId100" Type="http://schemas.openxmlformats.org/officeDocument/2006/relationships/tags" Target="../tags/tag749.xml"/><Relationship Id="rId105" Type="http://schemas.openxmlformats.org/officeDocument/2006/relationships/tags" Target="../tags/tag754.xml"/><Relationship Id="rId126" Type="http://schemas.openxmlformats.org/officeDocument/2006/relationships/tags" Target="../tags/tag775.xml"/><Relationship Id="rId147" Type="http://schemas.openxmlformats.org/officeDocument/2006/relationships/oleObject" Target="file:///\\bosch.com\dfsrb\dfsus\loc\Ch\ILM\Projects\VP\Leadership%20Staff%20Meeting\Balance%20Score%20Card\TaC%20Measure%20tracking%202017.xlsx!CLP%20TaC!R15C15" TargetMode="External"/><Relationship Id="rId168" Type="http://schemas.openxmlformats.org/officeDocument/2006/relationships/image" Target="../media/image58.emf"/><Relationship Id="rId8" Type="http://schemas.openxmlformats.org/officeDocument/2006/relationships/tags" Target="../tags/tag657.xml"/><Relationship Id="rId51" Type="http://schemas.openxmlformats.org/officeDocument/2006/relationships/tags" Target="../tags/tag700.xml"/><Relationship Id="rId72" Type="http://schemas.openxmlformats.org/officeDocument/2006/relationships/tags" Target="../tags/tag721.xml"/><Relationship Id="rId93" Type="http://schemas.openxmlformats.org/officeDocument/2006/relationships/tags" Target="../tags/tag742.xml"/><Relationship Id="rId98" Type="http://schemas.openxmlformats.org/officeDocument/2006/relationships/tags" Target="../tags/tag747.xml"/><Relationship Id="rId121" Type="http://schemas.openxmlformats.org/officeDocument/2006/relationships/tags" Target="../tags/tag770.xml"/><Relationship Id="rId142" Type="http://schemas.openxmlformats.org/officeDocument/2006/relationships/oleObject" Target="file:///\\bosch.com\dfsrb\dfsus\loc\Ch\ILM\Projects\VP\Leadership%20Staff%20Meeting\Balance%20Score%20Card\TaC%20Measure%20tracking%202017.xlsx!CLP%20TaC!R10C15" TargetMode="External"/><Relationship Id="rId163" Type="http://schemas.openxmlformats.org/officeDocument/2006/relationships/oleObject" Target="file:///\\bosch.com\dfsrb\dfsus\loc\Ch\ILM\Projects\VP\Leadership%20Staff%20Meeting\Balance%20Score%20Card\TaC%20Measure%20tracking%202017.xlsx!CLP%20TaC!R53C15" TargetMode="External"/><Relationship Id="rId184" Type="http://schemas.openxmlformats.org/officeDocument/2006/relationships/image" Target="../media/image4.emf"/><Relationship Id="rId3" Type="http://schemas.openxmlformats.org/officeDocument/2006/relationships/tags" Target="../tags/tag652.xml"/><Relationship Id="rId25" Type="http://schemas.openxmlformats.org/officeDocument/2006/relationships/tags" Target="../tags/tag674.xml"/><Relationship Id="rId46" Type="http://schemas.openxmlformats.org/officeDocument/2006/relationships/tags" Target="../tags/tag695.xml"/><Relationship Id="rId67" Type="http://schemas.openxmlformats.org/officeDocument/2006/relationships/tags" Target="../tags/tag716.xml"/><Relationship Id="rId116" Type="http://schemas.openxmlformats.org/officeDocument/2006/relationships/tags" Target="../tags/tag765.xml"/><Relationship Id="rId137" Type="http://schemas.openxmlformats.org/officeDocument/2006/relationships/image" Target="../media/image53.emf"/><Relationship Id="rId158" Type="http://schemas.openxmlformats.org/officeDocument/2006/relationships/oleObject" Target="file:///\\bosch.com\dfsrb\dfsus\loc\Ch\ILM\Projects\VP\Leadership%20Staff%20Meeting\Balance%20Score%20Card\TaC%20Measure%20tracking%202017.xlsx!CLP%20TaC!R46C15" TargetMode="External"/><Relationship Id="rId20" Type="http://schemas.openxmlformats.org/officeDocument/2006/relationships/tags" Target="../tags/tag669.xml"/><Relationship Id="rId41" Type="http://schemas.openxmlformats.org/officeDocument/2006/relationships/tags" Target="../tags/tag690.xml"/><Relationship Id="rId62" Type="http://schemas.openxmlformats.org/officeDocument/2006/relationships/tags" Target="../tags/tag711.xml"/><Relationship Id="rId83" Type="http://schemas.openxmlformats.org/officeDocument/2006/relationships/tags" Target="../tags/tag732.xml"/><Relationship Id="rId88" Type="http://schemas.openxmlformats.org/officeDocument/2006/relationships/tags" Target="../tags/tag737.xml"/><Relationship Id="rId111" Type="http://schemas.openxmlformats.org/officeDocument/2006/relationships/tags" Target="../tags/tag760.xml"/><Relationship Id="rId132" Type="http://schemas.openxmlformats.org/officeDocument/2006/relationships/tags" Target="../tags/tag781.xml"/><Relationship Id="rId153" Type="http://schemas.openxmlformats.org/officeDocument/2006/relationships/oleObject" Target="file:///\\bosch.com\dfsrb\dfsus\loc\Ch\ILM\Projects\VP\Leadership%20Staff%20Meeting\Balance%20Score%20Card\TaC%20Measure%20tracking%202017.xlsx!CLP%20TaC!R42C15" TargetMode="External"/><Relationship Id="rId174" Type="http://schemas.openxmlformats.org/officeDocument/2006/relationships/image" Target="../media/image5.emf"/><Relationship Id="rId179" Type="http://schemas.openxmlformats.org/officeDocument/2006/relationships/oleObject" Target="file:///\\bosch.com\dfsrb\dfsus\loc\Ch\ILM\Projects\VP\Leadership%20Staff%20Meeting\Balance%20Score%20Card\TaC%20Measure%20tracking%202017.xlsx!PM%20TaC!R43C16" TargetMode="External"/><Relationship Id="rId15" Type="http://schemas.openxmlformats.org/officeDocument/2006/relationships/tags" Target="../tags/tag664.xml"/><Relationship Id="rId36" Type="http://schemas.openxmlformats.org/officeDocument/2006/relationships/tags" Target="../tags/tag685.xml"/><Relationship Id="rId57" Type="http://schemas.openxmlformats.org/officeDocument/2006/relationships/tags" Target="../tags/tag706.xml"/><Relationship Id="rId106" Type="http://schemas.openxmlformats.org/officeDocument/2006/relationships/tags" Target="../tags/tag755.xml"/><Relationship Id="rId127" Type="http://schemas.openxmlformats.org/officeDocument/2006/relationships/tags" Target="../tags/tag776.xml"/><Relationship Id="rId10" Type="http://schemas.openxmlformats.org/officeDocument/2006/relationships/tags" Target="../tags/tag659.xml"/><Relationship Id="rId31" Type="http://schemas.openxmlformats.org/officeDocument/2006/relationships/tags" Target="../tags/tag680.xml"/><Relationship Id="rId52" Type="http://schemas.openxmlformats.org/officeDocument/2006/relationships/tags" Target="../tags/tag701.xml"/><Relationship Id="rId73" Type="http://schemas.openxmlformats.org/officeDocument/2006/relationships/tags" Target="../tags/tag722.xml"/><Relationship Id="rId78" Type="http://schemas.openxmlformats.org/officeDocument/2006/relationships/tags" Target="../tags/tag727.xml"/><Relationship Id="rId94" Type="http://schemas.openxmlformats.org/officeDocument/2006/relationships/tags" Target="../tags/tag743.xml"/><Relationship Id="rId99" Type="http://schemas.openxmlformats.org/officeDocument/2006/relationships/tags" Target="../tags/tag748.xml"/><Relationship Id="rId101" Type="http://schemas.openxmlformats.org/officeDocument/2006/relationships/tags" Target="../tags/tag750.xml"/><Relationship Id="rId122" Type="http://schemas.openxmlformats.org/officeDocument/2006/relationships/tags" Target="../tags/tag771.xml"/><Relationship Id="rId143" Type="http://schemas.openxmlformats.org/officeDocument/2006/relationships/image" Target="../media/image33.emf"/><Relationship Id="rId148" Type="http://schemas.openxmlformats.org/officeDocument/2006/relationships/image" Target="../media/image24.emf"/><Relationship Id="rId164" Type="http://schemas.openxmlformats.org/officeDocument/2006/relationships/oleObject" Target="file:///\\bosch.com\dfsrb\dfsus\loc\Ch\ILM\Projects\VP\Leadership%20Staff%20Meeting\Balance%20Score%20Card\TaC%20Measure%20tracking%202017.xlsx!CLP%20TaC!R22C15" TargetMode="External"/><Relationship Id="rId169" Type="http://schemas.openxmlformats.org/officeDocument/2006/relationships/oleObject" Target="file:///\\bosch.com\dfsrb\dfsus\loc\Ch\ILM\Projects\VP\Leadership%20Staff%20Meeting\Balance%20Score%20Card\TaC%20Measure%20tracking%202017.xlsx!CLP%20TaC!R16C16" TargetMode="Externa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tags" Target="../tags/tag806.xml"/><Relationship Id="rId21" Type="http://schemas.openxmlformats.org/officeDocument/2006/relationships/tags" Target="../tags/tag801.xml"/><Relationship Id="rId42" Type="http://schemas.openxmlformats.org/officeDocument/2006/relationships/tags" Target="../tags/tag822.xml"/><Relationship Id="rId47" Type="http://schemas.openxmlformats.org/officeDocument/2006/relationships/tags" Target="../tags/tag827.xml"/><Relationship Id="rId63" Type="http://schemas.openxmlformats.org/officeDocument/2006/relationships/tags" Target="../tags/tag843.xml"/><Relationship Id="rId68" Type="http://schemas.openxmlformats.org/officeDocument/2006/relationships/tags" Target="../tags/tag848.xml"/><Relationship Id="rId84" Type="http://schemas.openxmlformats.org/officeDocument/2006/relationships/oleObject" Target="file:///\\bosch.com\dfsrb\dfsus\loc\Ch\ILM\Projects\VP\Leadership%20Staff%20Meeting\Balance%20Score%20Card\TaC%20Measure%20tracking%202017.xlsx!CTG%20TaC!R12C15" TargetMode="External"/><Relationship Id="rId89" Type="http://schemas.openxmlformats.org/officeDocument/2006/relationships/image" Target="../media/image27.emf"/><Relationship Id="rId7" Type="http://schemas.openxmlformats.org/officeDocument/2006/relationships/tags" Target="../tags/tag787.xml"/><Relationship Id="rId71" Type="http://schemas.openxmlformats.org/officeDocument/2006/relationships/tags" Target="../tags/tag851.xml"/><Relationship Id="rId92" Type="http://schemas.openxmlformats.org/officeDocument/2006/relationships/oleObject" Target="file:///\\bosch.com\dfsrb\dfsus\loc\Ch\ILM\Projects\VP\Leadership%20Staff%20Meeting\Balance%20Score%20Card\TaC%20Measure%20tracking%202017.xlsx!CTG%20TaC!R17C15" TargetMode="External"/><Relationship Id="rId2" Type="http://schemas.openxmlformats.org/officeDocument/2006/relationships/tags" Target="../tags/tag782.xml"/><Relationship Id="rId16" Type="http://schemas.openxmlformats.org/officeDocument/2006/relationships/tags" Target="../tags/tag796.xml"/><Relationship Id="rId29" Type="http://schemas.openxmlformats.org/officeDocument/2006/relationships/tags" Target="../tags/tag809.xml"/><Relationship Id="rId11" Type="http://schemas.openxmlformats.org/officeDocument/2006/relationships/tags" Target="../tags/tag791.xml"/><Relationship Id="rId24" Type="http://schemas.openxmlformats.org/officeDocument/2006/relationships/tags" Target="../tags/tag804.xml"/><Relationship Id="rId32" Type="http://schemas.openxmlformats.org/officeDocument/2006/relationships/tags" Target="../tags/tag812.xml"/><Relationship Id="rId37" Type="http://schemas.openxmlformats.org/officeDocument/2006/relationships/tags" Target="../tags/tag817.xml"/><Relationship Id="rId40" Type="http://schemas.openxmlformats.org/officeDocument/2006/relationships/tags" Target="../tags/tag820.xml"/><Relationship Id="rId45" Type="http://schemas.openxmlformats.org/officeDocument/2006/relationships/tags" Target="../tags/tag825.xml"/><Relationship Id="rId53" Type="http://schemas.openxmlformats.org/officeDocument/2006/relationships/tags" Target="../tags/tag833.xml"/><Relationship Id="rId58" Type="http://schemas.openxmlformats.org/officeDocument/2006/relationships/tags" Target="../tags/tag838.xml"/><Relationship Id="rId66" Type="http://schemas.openxmlformats.org/officeDocument/2006/relationships/tags" Target="../tags/tag846.xml"/><Relationship Id="rId74" Type="http://schemas.openxmlformats.org/officeDocument/2006/relationships/tags" Target="../tags/tag854.xml"/><Relationship Id="rId79" Type="http://schemas.openxmlformats.org/officeDocument/2006/relationships/oleObject" Target="file:///\\bosch.com\dfsrb\dfsus\loc\Ch\ILM\Projects\VP\Leadership%20Staff%20Meeting\Balance%20Score%20Card\TaC%20Measure%20tracking%202017.xlsx!CTG%20TaC!R9C15" TargetMode="External"/><Relationship Id="rId87" Type="http://schemas.openxmlformats.org/officeDocument/2006/relationships/oleObject" Target="file:///\\bosch.com\dfsrb\dfsus\loc\Ch\ILM\Projects\VP\Leadership%20Staff%20Meeting\Balance%20Score%20Card\TaC%20Measure%20tracking%202017.xlsx!CTG%20TaC!R19C15" TargetMode="External"/><Relationship Id="rId102" Type="http://schemas.openxmlformats.org/officeDocument/2006/relationships/image" Target="../media/image8.emf"/><Relationship Id="rId5" Type="http://schemas.openxmlformats.org/officeDocument/2006/relationships/tags" Target="../tags/tag785.xml"/><Relationship Id="rId61" Type="http://schemas.openxmlformats.org/officeDocument/2006/relationships/tags" Target="../tags/tag841.xml"/><Relationship Id="rId82" Type="http://schemas.openxmlformats.org/officeDocument/2006/relationships/oleObject" Target="file:///\\bosch.com\dfsrb\dfsus\loc\Ch\ILM\Projects\VP\Leadership%20Staff%20Meeting\Balance%20Score%20Card\TaC%20Measure%20tracking%202017.xlsx!CTG%20TaC!R9C17" TargetMode="External"/><Relationship Id="rId90" Type="http://schemas.openxmlformats.org/officeDocument/2006/relationships/oleObject" Target="file:///\\bosch.com\dfsrb\dfsus\loc\Ch\ILM\Projects\VP\Leadership%20Staff%20Meeting\Balance%20Score%20Card\TaC%20Measure%20tracking%202017.xlsx!CTG%20TaC!R13C15" TargetMode="External"/><Relationship Id="rId95" Type="http://schemas.openxmlformats.org/officeDocument/2006/relationships/oleObject" Target="file:///\\bosch.com\dfsrb\dfsus\loc\Ch\ILM\Projects\VP\Leadership%20Staff%20Meeting\Balance%20Score%20Card\TaC%20Measure%20tracking%202017.xlsx!PM%20TaC!R69C15" TargetMode="External"/><Relationship Id="rId19" Type="http://schemas.openxmlformats.org/officeDocument/2006/relationships/tags" Target="../tags/tag799.xml"/><Relationship Id="rId14" Type="http://schemas.openxmlformats.org/officeDocument/2006/relationships/tags" Target="../tags/tag794.xml"/><Relationship Id="rId22" Type="http://schemas.openxmlformats.org/officeDocument/2006/relationships/tags" Target="../tags/tag802.xml"/><Relationship Id="rId27" Type="http://schemas.openxmlformats.org/officeDocument/2006/relationships/tags" Target="../tags/tag807.xml"/><Relationship Id="rId30" Type="http://schemas.openxmlformats.org/officeDocument/2006/relationships/tags" Target="../tags/tag810.xml"/><Relationship Id="rId35" Type="http://schemas.openxmlformats.org/officeDocument/2006/relationships/tags" Target="../tags/tag815.xml"/><Relationship Id="rId43" Type="http://schemas.openxmlformats.org/officeDocument/2006/relationships/tags" Target="../tags/tag823.xml"/><Relationship Id="rId48" Type="http://schemas.openxmlformats.org/officeDocument/2006/relationships/tags" Target="../tags/tag828.xml"/><Relationship Id="rId56" Type="http://schemas.openxmlformats.org/officeDocument/2006/relationships/tags" Target="../tags/tag836.xml"/><Relationship Id="rId64" Type="http://schemas.openxmlformats.org/officeDocument/2006/relationships/tags" Target="../tags/tag844.xml"/><Relationship Id="rId69" Type="http://schemas.openxmlformats.org/officeDocument/2006/relationships/tags" Target="../tags/tag849.xml"/><Relationship Id="rId77" Type="http://schemas.openxmlformats.org/officeDocument/2006/relationships/notesSlide" Target="../notesSlides/notesSlide7.xml"/><Relationship Id="rId100" Type="http://schemas.openxmlformats.org/officeDocument/2006/relationships/image" Target="../media/image7.emf"/><Relationship Id="rId105" Type="http://schemas.openxmlformats.org/officeDocument/2006/relationships/oleObject" Target="file:///\\bosch.com\dfsrb\dfsus\loc\Ch\ILM\Projects\VP\Leadership%20Staff%20Meeting\Balance%20Score%20Card\TaC%20Measure%20tracking%202017.xlsx!PM%20TaC!R80C15" TargetMode="External"/><Relationship Id="rId8" Type="http://schemas.openxmlformats.org/officeDocument/2006/relationships/tags" Target="../tags/tag788.xml"/><Relationship Id="rId51" Type="http://schemas.openxmlformats.org/officeDocument/2006/relationships/tags" Target="../tags/tag831.xml"/><Relationship Id="rId72" Type="http://schemas.openxmlformats.org/officeDocument/2006/relationships/tags" Target="../tags/tag852.xml"/><Relationship Id="rId80" Type="http://schemas.openxmlformats.org/officeDocument/2006/relationships/image" Target="../media/image60.emf"/><Relationship Id="rId85" Type="http://schemas.openxmlformats.org/officeDocument/2006/relationships/image" Target="../media/image3.emf"/><Relationship Id="rId93" Type="http://schemas.openxmlformats.org/officeDocument/2006/relationships/oleObject" Target="file:///\\bosch.com\dfsrb\dfsus\loc\Ch\ILM\Projects\VP\Leadership%20Staff%20Meeting\Balance%20Score%20Card\TaC%20Measure%20tracking%202017.xlsx!PM%20TaC!R68C15" TargetMode="External"/><Relationship Id="rId98" Type="http://schemas.openxmlformats.org/officeDocument/2006/relationships/image" Target="../media/image6.emf"/><Relationship Id="rId3" Type="http://schemas.openxmlformats.org/officeDocument/2006/relationships/tags" Target="../tags/tag783.xml"/><Relationship Id="rId12" Type="http://schemas.openxmlformats.org/officeDocument/2006/relationships/tags" Target="../tags/tag792.xml"/><Relationship Id="rId17" Type="http://schemas.openxmlformats.org/officeDocument/2006/relationships/tags" Target="../tags/tag797.xml"/><Relationship Id="rId25" Type="http://schemas.openxmlformats.org/officeDocument/2006/relationships/tags" Target="../tags/tag805.xml"/><Relationship Id="rId33" Type="http://schemas.openxmlformats.org/officeDocument/2006/relationships/tags" Target="../tags/tag813.xml"/><Relationship Id="rId38" Type="http://schemas.openxmlformats.org/officeDocument/2006/relationships/tags" Target="../tags/tag818.xml"/><Relationship Id="rId46" Type="http://schemas.openxmlformats.org/officeDocument/2006/relationships/tags" Target="../tags/tag826.xml"/><Relationship Id="rId59" Type="http://schemas.openxmlformats.org/officeDocument/2006/relationships/tags" Target="../tags/tag839.xml"/><Relationship Id="rId67" Type="http://schemas.openxmlformats.org/officeDocument/2006/relationships/tags" Target="../tags/tag847.xml"/><Relationship Id="rId103" Type="http://schemas.openxmlformats.org/officeDocument/2006/relationships/oleObject" Target="file:///\\bosch.com\dfsrb\dfsus\loc\Ch\ILM\Projects\VP\Leadership%20Staff%20Meeting\Balance%20Score%20Card\TaC%20Measure%20tracking%202017.xlsx!PM%20TaC!R43C17" TargetMode="External"/><Relationship Id="rId20" Type="http://schemas.openxmlformats.org/officeDocument/2006/relationships/tags" Target="../tags/tag800.xml"/><Relationship Id="rId41" Type="http://schemas.openxmlformats.org/officeDocument/2006/relationships/tags" Target="../tags/tag821.xml"/><Relationship Id="rId54" Type="http://schemas.openxmlformats.org/officeDocument/2006/relationships/tags" Target="../tags/tag834.xml"/><Relationship Id="rId62" Type="http://schemas.openxmlformats.org/officeDocument/2006/relationships/tags" Target="../tags/tag842.xml"/><Relationship Id="rId70" Type="http://schemas.openxmlformats.org/officeDocument/2006/relationships/tags" Target="../tags/tag850.xml"/><Relationship Id="rId75" Type="http://schemas.openxmlformats.org/officeDocument/2006/relationships/tags" Target="../tags/tag855.xml"/><Relationship Id="rId83" Type="http://schemas.openxmlformats.org/officeDocument/2006/relationships/image" Target="../media/image55.emf"/><Relationship Id="rId88" Type="http://schemas.openxmlformats.org/officeDocument/2006/relationships/oleObject" Target="file:///\\bosch.com\dfsrb\dfsus\loc\Ch\ILM\Projects\VP\Leadership%20Staff%20Meeting\Balance%20Score%20Card\TaC%20Measure%20tracking%202017.xlsx!PM%20TaC!R74C16" TargetMode="External"/><Relationship Id="rId91" Type="http://schemas.openxmlformats.org/officeDocument/2006/relationships/oleObject" Target="file:///\\bosch.com\dfsrb\dfsus\loc\Ch\ILM\Projects\VP\Leadership%20Staff%20Meeting\Balance%20Score%20Card\TaC%20Measure%20tracking%202017.xlsx!CTG%20TaC!R15C15" TargetMode="External"/><Relationship Id="rId96" Type="http://schemas.openxmlformats.org/officeDocument/2006/relationships/image" Target="../media/image5.emf"/><Relationship Id="rId1" Type="http://schemas.openxmlformats.org/officeDocument/2006/relationships/vmlDrawing" Target="../drawings/vmlDrawing7.vml"/><Relationship Id="rId6" Type="http://schemas.openxmlformats.org/officeDocument/2006/relationships/tags" Target="../tags/tag786.xml"/><Relationship Id="rId15" Type="http://schemas.openxmlformats.org/officeDocument/2006/relationships/tags" Target="../tags/tag795.xml"/><Relationship Id="rId23" Type="http://schemas.openxmlformats.org/officeDocument/2006/relationships/tags" Target="../tags/tag803.xml"/><Relationship Id="rId28" Type="http://schemas.openxmlformats.org/officeDocument/2006/relationships/tags" Target="../tags/tag808.xml"/><Relationship Id="rId36" Type="http://schemas.openxmlformats.org/officeDocument/2006/relationships/tags" Target="../tags/tag816.xml"/><Relationship Id="rId49" Type="http://schemas.openxmlformats.org/officeDocument/2006/relationships/tags" Target="../tags/tag829.xml"/><Relationship Id="rId57" Type="http://schemas.openxmlformats.org/officeDocument/2006/relationships/tags" Target="../tags/tag837.xml"/><Relationship Id="rId106" Type="http://schemas.openxmlformats.org/officeDocument/2006/relationships/oleObject" Target="file:///\\bosch.com\dfsrb\dfsus\loc\Ch\ILM\Projects\VP\Leadership%20Staff%20Meeting\Balance%20Score%20Card\TaC%20Measure%20tracking%202017.xlsx!PM%20TaC!R70C15" TargetMode="External"/><Relationship Id="rId10" Type="http://schemas.openxmlformats.org/officeDocument/2006/relationships/tags" Target="../tags/tag790.xml"/><Relationship Id="rId31" Type="http://schemas.openxmlformats.org/officeDocument/2006/relationships/tags" Target="../tags/tag811.xml"/><Relationship Id="rId44" Type="http://schemas.openxmlformats.org/officeDocument/2006/relationships/tags" Target="../tags/tag824.xml"/><Relationship Id="rId52" Type="http://schemas.openxmlformats.org/officeDocument/2006/relationships/tags" Target="../tags/tag832.xml"/><Relationship Id="rId60" Type="http://schemas.openxmlformats.org/officeDocument/2006/relationships/tags" Target="../tags/tag840.xml"/><Relationship Id="rId65" Type="http://schemas.openxmlformats.org/officeDocument/2006/relationships/tags" Target="../tags/tag845.xml"/><Relationship Id="rId73" Type="http://schemas.openxmlformats.org/officeDocument/2006/relationships/tags" Target="../tags/tag853.xml"/><Relationship Id="rId78" Type="http://schemas.openxmlformats.org/officeDocument/2006/relationships/image" Target="../media/image51.png"/><Relationship Id="rId81" Type="http://schemas.openxmlformats.org/officeDocument/2006/relationships/oleObject" Target="file:///\\bosch.com\dfsrb\dfsus\loc\Ch\ILM\Projects\VP\Leadership%20Staff%20Meeting\Balance%20Score%20Card\TaC%20Measure%20tracking%202017.xlsx!CTG%20TaC!R9C16" TargetMode="External"/><Relationship Id="rId86" Type="http://schemas.openxmlformats.org/officeDocument/2006/relationships/oleObject" Target="file:///\\bosch.com\dfsrb\dfsus\loc\Ch\ILM\Projects\VP\Leadership%20Staff%20Meeting\Balance%20Score%20Card\TaC%20Measure%20tracking%202017.xlsx!CTG%20TaC!R20C15" TargetMode="External"/><Relationship Id="rId94" Type="http://schemas.openxmlformats.org/officeDocument/2006/relationships/image" Target="../media/image4.emf"/><Relationship Id="rId99" Type="http://schemas.openxmlformats.org/officeDocument/2006/relationships/oleObject" Target="file:///\\bosch.com\dfsrb\dfsus\loc\Ch\ILM\Projects\VP\Leadership%20Staff%20Meeting\Balance%20Score%20Card\TaC%20Measure%20tracking%202017.xlsx!PM%20TaC!R43C15" TargetMode="External"/><Relationship Id="rId101" Type="http://schemas.openxmlformats.org/officeDocument/2006/relationships/oleObject" Target="file:///\\bosch.com\dfsrb\dfsus\loc\Ch\ILM\Projects\VP\Leadership%20Staff%20Meeting\Balance%20Score%20Card\TaC%20Measure%20tracking%202017.xlsx!PM%20TaC!R43C16" TargetMode="External"/><Relationship Id="rId4" Type="http://schemas.openxmlformats.org/officeDocument/2006/relationships/tags" Target="../tags/tag784.xml"/><Relationship Id="rId9" Type="http://schemas.openxmlformats.org/officeDocument/2006/relationships/tags" Target="../tags/tag789.xml"/><Relationship Id="rId13" Type="http://schemas.openxmlformats.org/officeDocument/2006/relationships/tags" Target="../tags/tag793.xml"/><Relationship Id="rId18" Type="http://schemas.openxmlformats.org/officeDocument/2006/relationships/tags" Target="../tags/tag798.xml"/><Relationship Id="rId39" Type="http://schemas.openxmlformats.org/officeDocument/2006/relationships/tags" Target="../tags/tag819.xml"/><Relationship Id="rId34" Type="http://schemas.openxmlformats.org/officeDocument/2006/relationships/tags" Target="../tags/tag814.xml"/><Relationship Id="rId50" Type="http://schemas.openxmlformats.org/officeDocument/2006/relationships/tags" Target="../tags/tag830.xml"/><Relationship Id="rId55" Type="http://schemas.openxmlformats.org/officeDocument/2006/relationships/tags" Target="../tags/tag835.xml"/><Relationship Id="rId76" Type="http://schemas.openxmlformats.org/officeDocument/2006/relationships/slideLayout" Target="../slideLayouts/slideLayout2.xml"/><Relationship Id="rId97" Type="http://schemas.openxmlformats.org/officeDocument/2006/relationships/oleObject" Target="file:///\\bosch.com\dfsrb\dfsus\loc\Ch\ILM\Projects\VP\Leadership%20Staff%20Meeting\Balance%20Score%20Card\TaC%20Measure%20tracking%202017.xlsx!PM%20TaC!R71C15" TargetMode="External"/><Relationship Id="rId10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tags" Target="../tags/tag880.xml"/><Relationship Id="rId117" Type="http://schemas.openxmlformats.org/officeDocument/2006/relationships/image" Target="../media/image3.emf"/><Relationship Id="rId21" Type="http://schemas.openxmlformats.org/officeDocument/2006/relationships/tags" Target="../tags/tag875.xml"/><Relationship Id="rId42" Type="http://schemas.openxmlformats.org/officeDocument/2006/relationships/tags" Target="../tags/tag896.xml"/><Relationship Id="rId47" Type="http://schemas.openxmlformats.org/officeDocument/2006/relationships/tags" Target="../tags/tag901.xml"/><Relationship Id="rId63" Type="http://schemas.openxmlformats.org/officeDocument/2006/relationships/tags" Target="../tags/tag917.xml"/><Relationship Id="rId68" Type="http://schemas.openxmlformats.org/officeDocument/2006/relationships/tags" Target="../tags/tag922.xml"/><Relationship Id="rId84" Type="http://schemas.openxmlformats.org/officeDocument/2006/relationships/tags" Target="../tags/tag938.xml"/><Relationship Id="rId89" Type="http://schemas.openxmlformats.org/officeDocument/2006/relationships/tags" Target="../tags/tag943.xml"/><Relationship Id="rId112" Type="http://schemas.openxmlformats.org/officeDocument/2006/relationships/oleObject" Target="file:///\\bosch.com\dfsrb\dfsus\loc\Ch\ILM\Projects\VP\Leadership%20Staff%20Meeting\Balance%20Score%20Card\TaC%20Measure%20tracking%202017.xlsx!TEF%20TaC!R11C16" TargetMode="External"/><Relationship Id="rId133" Type="http://schemas.openxmlformats.org/officeDocument/2006/relationships/oleObject" Target="file:///\\bosch.com\dfsrb\dfsus\loc\Ch\ILM\Projects\VP\Leadership%20Staff%20Meeting\Balance%20Score%20Card\TaC%20Measure%20tracking%202017.xlsx!TEF%20TaC!R39C16" TargetMode="External"/><Relationship Id="rId138" Type="http://schemas.openxmlformats.org/officeDocument/2006/relationships/image" Target="../media/image21.emf"/><Relationship Id="rId154" Type="http://schemas.openxmlformats.org/officeDocument/2006/relationships/oleObject" Target="file:///\\bosch.com\dfsrb\dfsus\loc\Ch\ILM\Projects\VP\Leadership%20Staff%20Meeting\Balance%20Score%20Card\TaC%20Measure%20tracking%202017.xlsx!PM%20TaC!R43C16" TargetMode="External"/><Relationship Id="rId159" Type="http://schemas.openxmlformats.org/officeDocument/2006/relationships/oleObject" Target="file:///\\bosch.com\dfsrb\dfsus\loc\Ch\ILM\Projects\VP\Leadership%20Staff%20Meeting\Balance%20Score%20Card\TaC%20Measure%20tracking%202017.xlsx!CTG%20TaC!R12C15" TargetMode="External"/><Relationship Id="rId16" Type="http://schemas.openxmlformats.org/officeDocument/2006/relationships/tags" Target="../tags/tag870.xml"/><Relationship Id="rId107" Type="http://schemas.openxmlformats.org/officeDocument/2006/relationships/oleObject" Target="file:///\\bosch.com\dfsrb\dfsus\loc\Ch\ILM\Projects\VP\Leadership%20Staff%20Meeting\Balance%20Score%20Card\TaC%20Measure%20tracking%202017.xlsx!TEF%20TaC!R9C16" TargetMode="External"/><Relationship Id="rId11" Type="http://schemas.openxmlformats.org/officeDocument/2006/relationships/tags" Target="../tags/tag865.xml"/><Relationship Id="rId32" Type="http://schemas.openxmlformats.org/officeDocument/2006/relationships/tags" Target="../tags/tag886.xml"/><Relationship Id="rId37" Type="http://schemas.openxmlformats.org/officeDocument/2006/relationships/tags" Target="../tags/tag891.xml"/><Relationship Id="rId53" Type="http://schemas.openxmlformats.org/officeDocument/2006/relationships/tags" Target="../tags/tag907.xml"/><Relationship Id="rId58" Type="http://schemas.openxmlformats.org/officeDocument/2006/relationships/tags" Target="../tags/tag912.xml"/><Relationship Id="rId74" Type="http://schemas.openxmlformats.org/officeDocument/2006/relationships/tags" Target="../tags/tag928.xml"/><Relationship Id="rId79" Type="http://schemas.openxmlformats.org/officeDocument/2006/relationships/tags" Target="../tags/tag933.xml"/><Relationship Id="rId102" Type="http://schemas.openxmlformats.org/officeDocument/2006/relationships/slideLayout" Target="../slideLayouts/slideLayout2.xml"/><Relationship Id="rId123" Type="http://schemas.openxmlformats.org/officeDocument/2006/relationships/image" Target="../media/image35.emf"/><Relationship Id="rId128" Type="http://schemas.openxmlformats.org/officeDocument/2006/relationships/oleObject" Target="file:///\\bosch.com\dfsrb\dfsus\loc\Ch\ILM\Projects\VP\Leadership%20Staff%20Meeting\Balance%20Score%20Card\TaC%20Measure%20tracking%202017.xlsx!TEF%20TaC!R38C16" TargetMode="External"/><Relationship Id="rId144" Type="http://schemas.openxmlformats.org/officeDocument/2006/relationships/oleObject" Target="file:///\\bosch.com\dfsrb\dfsus\loc\Ch\ILM\Projects\VP\Leadership%20Staff%20Meeting\Balance%20Score%20Card\TaC%20Measure%20tracking%202017.xlsx!CLP%20TaC!R45C15" TargetMode="External"/><Relationship Id="rId149" Type="http://schemas.openxmlformats.org/officeDocument/2006/relationships/image" Target="../media/image5.emf"/><Relationship Id="rId5" Type="http://schemas.openxmlformats.org/officeDocument/2006/relationships/tags" Target="../tags/tag859.xml"/><Relationship Id="rId90" Type="http://schemas.openxmlformats.org/officeDocument/2006/relationships/tags" Target="../tags/tag944.xml"/><Relationship Id="rId95" Type="http://schemas.openxmlformats.org/officeDocument/2006/relationships/tags" Target="../tags/tag949.xml"/><Relationship Id="rId160" Type="http://schemas.openxmlformats.org/officeDocument/2006/relationships/oleObject" Target="file:///\\bosch.com\dfsrb\dfsus\loc\Ch\ILM\Projects\VP\Leadership%20Staff%20Meeting\Balance%20Score%20Card\TaC%20Measure%20tracking%202017.xlsx!CTG%20TaC!R13C15" TargetMode="External"/><Relationship Id="rId165" Type="http://schemas.openxmlformats.org/officeDocument/2006/relationships/oleObject" Target="file:///\\bosch.com\dfsrb\dfsus\loc\Ch\ILM\Projects\VP\Leadership%20Staff%20Meeting\Balance%20Score%20Card\TaC%20Measure%20tracking%202017.xlsx!PM%20TaC!R70C15" TargetMode="External"/><Relationship Id="rId22" Type="http://schemas.openxmlformats.org/officeDocument/2006/relationships/tags" Target="../tags/tag876.xml"/><Relationship Id="rId27" Type="http://schemas.openxmlformats.org/officeDocument/2006/relationships/tags" Target="../tags/tag881.xml"/><Relationship Id="rId43" Type="http://schemas.openxmlformats.org/officeDocument/2006/relationships/tags" Target="../tags/tag897.xml"/><Relationship Id="rId48" Type="http://schemas.openxmlformats.org/officeDocument/2006/relationships/tags" Target="../tags/tag902.xml"/><Relationship Id="rId64" Type="http://schemas.openxmlformats.org/officeDocument/2006/relationships/tags" Target="../tags/tag918.xml"/><Relationship Id="rId69" Type="http://schemas.openxmlformats.org/officeDocument/2006/relationships/tags" Target="../tags/tag923.xml"/><Relationship Id="rId113" Type="http://schemas.openxmlformats.org/officeDocument/2006/relationships/image" Target="../media/image62.emf"/><Relationship Id="rId118" Type="http://schemas.openxmlformats.org/officeDocument/2006/relationships/oleObject" Target="file:///\\bosch.com\dfsrb\dfsus\loc\Ch\ILM\Projects\VP\Leadership%20Staff%20Meeting\Balance%20Score%20Card\TaC%20Measure%20tracking%202017.xlsx!TEF%20TaC!R26C15" TargetMode="External"/><Relationship Id="rId134" Type="http://schemas.openxmlformats.org/officeDocument/2006/relationships/image" Target="../media/image33.emf"/><Relationship Id="rId139" Type="http://schemas.openxmlformats.org/officeDocument/2006/relationships/oleObject" Target="file:///\\bosch.com\dfsrb\dfsus\loc\Ch\ILM\Projects\VP\Leadership%20Staff%20Meeting\Balance%20Score%20Card\TaC%20Measure%20tracking%202017.xlsx!PM%20TaC!R74C16" TargetMode="External"/><Relationship Id="rId80" Type="http://schemas.openxmlformats.org/officeDocument/2006/relationships/tags" Target="../tags/tag934.xml"/><Relationship Id="rId85" Type="http://schemas.openxmlformats.org/officeDocument/2006/relationships/tags" Target="../tags/tag939.xml"/><Relationship Id="rId150" Type="http://schemas.openxmlformats.org/officeDocument/2006/relationships/oleObject" Target="file:///\\bosch.com\dfsrb\dfsus\loc\Ch\ILM\Projects\VP\Leadership%20Staff%20Meeting\Balance%20Score%20Card\TaC%20Measure%20tracking%202017.xlsx!PM%20TaC!R71C15" TargetMode="External"/><Relationship Id="rId155" Type="http://schemas.openxmlformats.org/officeDocument/2006/relationships/image" Target="../media/image8.emf"/><Relationship Id="rId12" Type="http://schemas.openxmlformats.org/officeDocument/2006/relationships/tags" Target="../tags/tag866.xml"/><Relationship Id="rId17" Type="http://schemas.openxmlformats.org/officeDocument/2006/relationships/tags" Target="../tags/tag871.xml"/><Relationship Id="rId33" Type="http://schemas.openxmlformats.org/officeDocument/2006/relationships/tags" Target="../tags/tag887.xml"/><Relationship Id="rId38" Type="http://schemas.openxmlformats.org/officeDocument/2006/relationships/tags" Target="../tags/tag892.xml"/><Relationship Id="rId59" Type="http://schemas.openxmlformats.org/officeDocument/2006/relationships/tags" Target="../tags/tag913.xml"/><Relationship Id="rId103" Type="http://schemas.openxmlformats.org/officeDocument/2006/relationships/notesSlide" Target="../notesSlides/notesSlide8.xml"/><Relationship Id="rId108" Type="http://schemas.openxmlformats.org/officeDocument/2006/relationships/oleObject" Target="file:///\\bosch.com\dfsrb\dfsus\loc\Ch\ILM\Projects\VP\Leadership%20Staff%20Meeting\Balance%20Score%20Card\TaC%20Measure%20tracking%202017.xlsx!TEF%20TaC!R9C17" TargetMode="External"/><Relationship Id="rId124" Type="http://schemas.openxmlformats.org/officeDocument/2006/relationships/oleObject" Target="file:///\\bosch.com\dfsrb\dfsus\loc\Ch\ILM\Projects\VP\Leadership%20Staff%20Meeting\Balance%20Score%20Card\TaC%20Measure%20tracking%202017.xlsx!TEF%20TaC!R10C17" TargetMode="External"/><Relationship Id="rId129" Type="http://schemas.openxmlformats.org/officeDocument/2006/relationships/oleObject" Target="file:///\\bosch.com\dfsrb\dfsus\loc\Ch\ILM\Projects\VP\Leadership%20Staff%20Meeting\Balance%20Score%20Card\TaC%20Measure%20tracking%202017.xlsx!TEF%20TaC!R38C17" TargetMode="External"/><Relationship Id="rId54" Type="http://schemas.openxmlformats.org/officeDocument/2006/relationships/tags" Target="../tags/tag908.xml"/><Relationship Id="rId70" Type="http://schemas.openxmlformats.org/officeDocument/2006/relationships/tags" Target="../tags/tag924.xml"/><Relationship Id="rId75" Type="http://schemas.openxmlformats.org/officeDocument/2006/relationships/tags" Target="../tags/tag929.xml"/><Relationship Id="rId91" Type="http://schemas.openxmlformats.org/officeDocument/2006/relationships/tags" Target="../tags/tag945.xml"/><Relationship Id="rId96" Type="http://schemas.openxmlformats.org/officeDocument/2006/relationships/tags" Target="../tags/tag950.xml"/><Relationship Id="rId140" Type="http://schemas.openxmlformats.org/officeDocument/2006/relationships/image" Target="../media/image27.emf"/><Relationship Id="rId145" Type="http://schemas.openxmlformats.org/officeDocument/2006/relationships/oleObject" Target="file:///\\bosch.com\dfsrb\dfsus\loc\Ch\ILM\Projects\VP\Leadership%20Staff%20Meeting\Balance%20Score%20Card\TaC%20Measure%20tracking%202017.xlsx!CLP%20TaC!R46C15" TargetMode="External"/><Relationship Id="rId161" Type="http://schemas.openxmlformats.org/officeDocument/2006/relationships/oleObject" Target="file:///\\bosch.com\dfsrb\dfsus\loc\Ch\ILM\Projects\VP\Leadership%20Staff%20Meeting\Balance%20Score%20Card\TaC%20Measure%20tracking%202017.xlsx!CTG%20TaC!R14C15" TargetMode="External"/><Relationship Id="rId1" Type="http://schemas.openxmlformats.org/officeDocument/2006/relationships/vmlDrawing" Target="../drawings/vmlDrawing8.vml"/><Relationship Id="rId6" Type="http://schemas.openxmlformats.org/officeDocument/2006/relationships/tags" Target="../tags/tag860.xml"/><Relationship Id="rId15" Type="http://schemas.openxmlformats.org/officeDocument/2006/relationships/tags" Target="../tags/tag869.xml"/><Relationship Id="rId23" Type="http://schemas.openxmlformats.org/officeDocument/2006/relationships/tags" Target="../tags/tag877.xml"/><Relationship Id="rId28" Type="http://schemas.openxmlformats.org/officeDocument/2006/relationships/tags" Target="../tags/tag882.xml"/><Relationship Id="rId36" Type="http://schemas.openxmlformats.org/officeDocument/2006/relationships/tags" Target="../tags/tag890.xml"/><Relationship Id="rId49" Type="http://schemas.openxmlformats.org/officeDocument/2006/relationships/tags" Target="../tags/tag903.xml"/><Relationship Id="rId57" Type="http://schemas.openxmlformats.org/officeDocument/2006/relationships/tags" Target="../tags/tag911.xml"/><Relationship Id="rId106" Type="http://schemas.openxmlformats.org/officeDocument/2006/relationships/image" Target="../media/image60.emf"/><Relationship Id="rId114" Type="http://schemas.openxmlformats.org/officeDocument/2006/relationships/oleObject" Target="file:///\\bosch.com\dfsrb\dfsus\loc\Ch\ILM\Projects\VP\Leadership%20Staff%20Meeting\Balance%20Score%20Card\TaC%20Measure%20tracking%202017.xlsx!TEF%20TaC!R11C17" TargetMode="External"/><Relationship Id="rId119" Type="http://schemas.openxmlformats.org/officeDocument/2006/relationships/oleObject" Target="file:///\\bosch.com\dfsrb\dfsus\loc\Ch\ILM\Projects\VP\Leadership%20Staff%20Meeting\Balance%20Score%20Card\TaC%20Measure%20tracking%202017.xlsx!TEF%20TaC!R28C15" TargetMode="External"/><Relationship Id="rId127" Type="http://schemas.openxmlformats.org/officeDocument/2006/relationships/image" Target="../media/image39.emf"/><Relationship Id="rId10" Type="http://schemas.openxmlformats.org/officeDocument/2006/relationships/tags" Target="../tags/tag864.xml"/><Relationship Id="rId31" Type="http://schemas.openxmlformats.org/officeDocument/2006/relationships/tags" Target="../tags/tag885.xml"/><Relationship Id="rId44" Type="http://schemas.openxmlformats.org/officeDocument/2006/relationships/tags" Target="../tags/tag898.xml"/><Relationship Id="rId52" Type="http://schemas.openxmlformats.org/officeDocument/2006/relationships/tags" Target="../tags/tag906.xml"/><Relationship Id="rId60" Type="http://schemas.openxmlformats.org/officeDocument/2006/relationships/tags" Target="../tags/tag914.xml"/><Relationship Id="rId65" Type="http://schemas.openxmlformats.org/officeDocument/2006/relationships/tags" Target="../tags/tag919.xml"/><Relationship Id="rId73" Type="http://schemas.openxmlformats.org/officeDocument/2006/relationships/tags" Target="../tags/tag927.xml"/><Relationship Id="rId78" Type="http://schemas.openxmlformats.org/officeDocument/2006/relationships/tags" Target="../tags/tag932.xml"/><Relationship Id="rId81" Type="http://schemas.openxmlformats.org/officeDocument/2006/relationships/tags" Target="../tags/tag935.xml"/><Relationship Id="rId86" Type="http://schemas.openxmlformats.org/officeDocument/2006/relationships/tags" Target="../tags/tag940.xml"/><Relationship Id="rId94" Type="http://schemas.openxmlformats.org/officeDocument/2006/relationships/tags" Target="../tags/tag948.xml"/><Relationship Id="rId99" Type="http://schemas.openxmlformats.org/officeDocument/2006/relationships/tags" Target="../tags/tag953.xml"/><Relationship Id="rId101" Type="http://schemas.openxmlformats.org/officeDocument/2006/relationships/tags" Target="../tags/tag955.xml"/><Relationship Id="rId122" Type="http://schemas.openxmlformats.org/officeDocument/2006/relationships/oleObject" Target="file:///\\bosch.com\dfsrb\dfsus\loc\Ch\ILM\Projects\VP\Leadership%20Staff%20Meeting\Balance%20Score%20Card\TaC%20Measure%20tracking%202017.xlsx!TEF%20TaC!R10C16" TargetMode="External"/><Relationship Id="rId130" Type="http://schemas.openxmlformats.org/officeDocument/2006/relationships/image" Target="../media/image25.emf"/><Relationship Id="rId135" Type="http://schemas.openxmlformats.org/officeDocument/2006/relationships/oleObject" Target="file:///\\bosch.com\dfsrb\dfsus\loc\Ch\ILM\Projects\VP\Leadership%20Staff%20Meeting\Balance%20Score%20Card\TaC%20Measure%20tracking%202017.xlsx!TEF%20TaC!R39C17" TargetMode="External"/><Relationship Id="rId143" Type="http://schemas.openxmlformats.org/officeDocument/2006/relationships/oleObject" Target="file:///\\bosch.com\dfsrb\dfsus\loc\Ch\ILM\Projects\VP\Leadership%20Staff%20Meeting\Balance%20Score%20Card\TaC%20Measure%20tracking%202017.xlsx!CLP%20TaC!R44C15" TargetMode="External"/><Relationship Id="rId148" Type="http://schemas.openxmlformats.org/officeDocument/2006/relationships/oleObject" Target="file:///\\bosch.com\dfsrb\dfsus\loc\Ch\ILM\Projects\VP\Leadership%20Staff%20Meeting\Balance%20Score%20Card\TaC%20Measure%20tracking%202017.xlsx!PM%20TaC!R69C15" TargetMode="External"/><Relationship Id="rId151" Type="http://schemas.openxmlformats.org/officeDocument/2006/relationships/image" Target="../media/image6.emf"/><Relationship Id="rId156" Type="http://schemas.openxmlformats.org/officeDocument/2006/relationships/oleObject" Target="file:///\\bosch.com\dfsrb\dfsus\loc\Ch\ILM\Projects\VP\Leadership%20Staff%20Meeting\Balance%20Score%20Card\TaC%20Measure%20tracking%202017.xlsx!PM%20TaC!R43C17" TargetMode="External"/><Relationship Id="rId164" Type="http://schemas.openxmlformats.org/officeDocument/2006/relationships/oleObject" Target="file:///\\bosch.com\dfsrb\dfsus\loc\Ch\ILM\Projects\VP\Leadership%20Staff%20Meeting\Balance%20Score%20Card\TaC%20Measure%20tracking%202017.xlsx!CTG%20TaC!R17C15" TargetMode="External"/><Relationship Id="rId4" Type="http://schemas.openxmlformats.org/officeDocument/2006/relationships/tags" Target="../tags/tag858.xml"/><Relationship Id="rId9" Type="http://schemas.openxmlformats.org/officeDocument/2006/relationships/tags" Target="../tags/tag863.xml"/><Relationship Id="rId13" Type="http://schemas.openxmlformats.org/officeDocument/2006/relationships/tags" Target="../tags/tag867.xml"/><Relationship Id="rId18" Type="http://schemas.openxmlformats.org/officeDocument/2006/relationships/tags" Target="../tags/tag872.xml"/><Relationship Id="rId39" Type="http://schemas.openxmlformats.org/officeDocument/2006/relationships/tags" Target="../tags/tag893.xml"/><Relationship Id="rId109" Type="http://schemas.openxmlformats.org/officeDocument/2006/relationships/image" Target="../media/image55.emf"/><Relationship Id="rId34" Type="http://schemas.openxmlformats.org/officeDocument/2006/relationships/tags" Target="../tags/tag888.xml"/><Relationship Id="rId50" Type="http://schemas.openxmlformats.org/officeDocument/2006/relationships/tags" Target="../tags/tag904.xml"/><Relationship Id="rId55" Type="http://schemas.openxmlformats.org/officeDocument/2006/relationships/tags" Target="../tags/tag909.xml"/><Relationship Id="rId76" Type="http://schemas.openxmlformats.org/officeDocument/2006/relationships/tags" Target="../tags/tag930.xml"/><Relationship Id="rId97" Type="http://schemas.openxmlformats.org/officeDocument/2006/relationships/tags" Target="../tags/tag951.xml"/><Relationship Id="rId104" Type="http://schemas.openxmlformats.org/officeDocument/2006/relationships/image" Target="../media/image51.png"/><Relationship Id="rId120" Type="http://schemas.openxmlformats.org/officeDocument/2006/relationships/oleObject" Target="file:///\\bosch.com\dfsrb\dfsus\loc\Ch\ILM\Projects\VP\Leadership%20Staff%20Meeting\Balance%20Score%20Card\TaC%20Measure%20tracking%202017.xlsx!TEF%20TaC!R10C15" TargetMode="External"/><Relationship Id="rId125" Type="http://schemas.openxmlformats.org/officeDocument/2006/relationships/image" Target="../media/image15.emf"/><Relationship Id="rId141" Type="http://schemas.openxmlformats.org/officeDocument/2006/relationships/oleObject" Target="file:///\\bosch.com\dfsrb\dfsus\loc\Ch\ILM\Projects\VP\Leadership%20Staff%20Meeting\Balance%20Score%20Card\TaC%20Measure%20tracking%202017.xlsx!CLP%20TaC!R42C15" TargetMode="External"/><Relationship Id="rId146" Type="http://schemas.openxmlformats.org/officeDocument/2006/relationships/oleObject" Target="file:///\\bosch.com\dfsrb\dfsus\loc\Ch\ILM\Projects\VP\Leadership%20Staff%20Meeting\Balance%20Score%20Card\TaC%20Measure%20tracking%202017.xlsx!PM%20TaC!R68C15" TargetMode="External"/><Relationship Id="rId7" Type="http://schemas.openxmlformats.org/officeDocument/2006/relationships/tags" Target="../tags/tag861.xml"/><Relationship Id="rId71" Type="http://schemas.openxmlformats.org/officeDocument/2006/relationships/tags" Target="../tags/tag925.xml"/><Relationship Id="rId92" Type="http://schemas.openxmlformats.org/officeDocument/2006/relationships/tags" Target="../tags/tag946.xml"/><Relationship Id="rId162" Type="http://schemas.openxmlformats.org/officeDocument/2006/relationships/oleObject" Target="file:///\\bosch.com\dfsrb\dfsus\loc\Ch\ILM\Projects\VP\Leadership%20Staff%20Meeting\Balance%20Score%20Card\TaC%20Measure%20tracking%202017.xlsx!CTG%20TaC!R16C15" TargetMode="External"/><Relationship Id="rId2" Type="http://schemas.openxmlformats.org/officeDocument/2006/relationships/tags" Target="../tags/tag856.xml"/><Relationship Id="rId29" Type="http://schemas.openxmlformats.org/officeDocument/2006/relationships/tags" Target="../tags/tag883.xml"/><Relationship Id="rId24" Type="http://schemas.openxmlformats.org/officeDocument/2006/relationships/tags" Target="../tags/tag878.xml"/><Relationship Id="rId40" Type="http://schemas.openxmlformats.org/officeDocument/2006/relationships/tags" Target="../tags/tag894.xml"/><Relationship Id="rId45" Type="http://schemas.openxmlformats.org/officeDocument/2006/relationships/tags" Target="../tags/tag899.xml"/><Relationship Id="rId66" Type="http://schemas.openxmlformats.org/officeDocument/2006/relationships/tags" Target="../tags/tag920.xml"/><Relationship Id="rId87" Type="http://schemas.openxmlformats.org/officeDocument/2006/relationships/tags" Target="../tags/tag941.xml"/><Relationship Id="rId110" Type="http://schemas.openxmlformats.org/officeDocument/2006/relationships/oleObject" Target="file:///\\bosch.com\dfsrb\dfsus\loc\Ch\ILM\Projects\VP\Leadership%20Staff%20Meeting\Balance%20Score%20Card\TaC%20Measure%20tracking%202017.xlsx!TEF%20TaC!R11C15" TargetMode="External"/><Relationship Id="rId115" Type="http://schemas.openxmlformats.org/officeDocument/2006/relationships/image" Target="../media/image14.emf"/><Relationship Id="rId131" Type="http://schemas.openxmlformats.org/officeDocument/2006/relationships/oleObject" Target="file:///\\bosch.com\dfsrb\dfsus\loc\Ch\ILM\Projects\VP\Leadership%20Staff%20Meeting\Balance%20Score%20Card\TaC%20Measure%20tracking%202017.xlsx!TEF%20TaC!R39C15" TargetMode="External"/><Relationship Id="rId136" Type="http://schemas.openxmlformats.org/officeDocument/2006/relationships/image" Target="../media/image56.emf"/><Relationship Id="rId157" Type="http://schemas.openxmlformats.org/officeDocument/2006/relationships/image" Target="../media/image9.emf"/><Relationship Id="rId61" Type="http://schemas.openxmlformats.org/officeDocument/2006/relationships/tags" Target="../tags/tag915.xml"/><Relationship Id="rId82" Type="http://schemas.openxmlformats.org/officeDocument/2006/relationships/tags" Target="../tags/tag936.xml"/><Relationship Id="rId152" Type="http://schemas.openxmlformats.org/officeDocument/2006/relationships/oleObject" Target="file:///\\bosch.com\dfsrb\dfsus\loc\Ch\ILM\Projects\VP\Leadership%20Staff%20Meeting\Balance%20Score%20Card\TaC%20Measure%20tracking%202017.xlsx!PM%20TaC!R43C15" TargetMode="External"/><Relationship Id="rId19" Type="http://schemas.openxmlformats.org/officeDocument/2006/relationships/tags" Target="../tags/tag873.xml"/><Relationship Id="rId14" Type="http://schemas.openxmlformats.org/officeDocument/2006/relationships/tags" Target="../tags/tag868.xml"/><Relationship Id="rId30" Type="http://schemas.openxmlformats.org/officeDocument/2006/relationships/tags" Target="../tags/tag884.xml"/><Relationship Id="rId35" Type="http://schemas.openxmlformats.org/officeDocument/2006/relationships/tags" Target="../tags/tag889.xml"/><Relationship Id="rId56" Type="http://schemas.openxmlformats.org/officeDocument/2006/relationships/tags" Target="../tags/tag910.xml"/><Relationship Id="rId77" Type="http://schemas.openxmlformats.org/officeDocument/2006/relationships/tags" Target="../tags/tag931.xml"/><Relationship Id="rId100" Type="http://schemas.openxmlformats.org/officeDocument/2006/relationships/tags" Target="../tags/tag954.xml"/><Relationship Id="rId105" Type="http://schemas.openxmlformats.org/officeDocument/2006/relationships/oleObject" Target="file:///\\bosch.com\dfsrb\dfsus\loc\Ch\ILM\Projects\VP\Leadership%20Staff%20Meeting\Balance%20Score%20Card\TaC%20Measure%20tracking%202017.xlsx!TEF%20TaC!R9C15" TargetMode="External"/><Relationship Id="rId126" Type="http://schemas.openxmlformats.org/officeDocument/2006/relationships/oleObject" Target="file:///\\bosch.com\dfsrb\dfsus\loc\Ch\ILM\Projects\VP\Leadership%20Staff%20Meeting\Balance%20Score%20Card\TaC%20Measure%20tracking%202017.xlsx!TEF%20TaC!R38C15" TargetMode="External"/><Relationship Id="rId147" Type="http://schemas.openxmlformats.org/officeDocument/2006/relationships/image" Target="../media/image4.emf"/><Relationship Id="rId8" Type="http://schemas.openxmlformats.org/officeDocument/2006/relationships/tags" Target="../tags/tag862.xml"/><Relationship Id="rId51" Type="http://schemas.openxmlformats.org/officeDocument/2006/relationships/tags" Target="../tags/tag905.xml"/><Relationship Id="rId72" Type="http://schemas.openxmlformats.org/officeDocument/2006/relationships/tags" Target="../tags/tag926.xml"/><Relationship Id="rId93" Type="http://schemas.openxmlformats.org/officeDocument/2006/relationships/tags" Target="../tags/tag947.xml"/><Relationship Id="rId98" Type="http://schemas.openxmlformats.org/officeDocument/2006/relationships/tags" Target="../tags/tag952.xml"/><Relationship Id="rId121" Type="http://schemas.openxmlformats.org/officeDocument/2006/relationships/image" Target="../media/image34.emf"/><Relationship Id="rId142" Type="http://schemas.openxmlformats.org/officeDocument/2006/relationships/oleObject" Target="file:///\\bosch.com\dfsrb\dfsus\loc\Ch\ILM\Projects\VP\Leadership%20Staff%20Meeting\Balance%20Score%20Card\TaC%20Measure%20tracking%202017.xlsx!CLP%20TaC!R43C15" TargetMode="External"/><Relationship Id="rId163" Type="http://schemas.openxmlformats.org/officeDocument/2006/relationships/oleObject" Target="file:///\\bosch.com\dfsrb\dfsus\loc\Ch\ILM\Projects\VP\Leadership%20Staff%20Meeting\Balance%20Score%20Card\TaC%20Measure%20tracking%202017.xlsx!CTG%20TaC!R15C15" TargetMode="External"/><Relationship Id="rId3" Type="http://schemas.openxmlformats.org/officeDocument/2006/relationships/tags" Target="../tags/tag857.xml"/><Relationship Id="rId25" Type="http://schemas.openxmlformats.org/officeDocument/2006/relationships/tags" Target="../tags/tag879.xml"/><Relationship Id="rId46" Type="http://schemas.openxmlformats.org/officeDocument/2006/relationships/tags" Target="../tags/tag900.xml"/><Relationship Id="rId67" Type="http://schemas.openxmlformats.org/officeDocument/2006/relationships/tags" Target="../tags/tag921.xml"/><Relationship Id="rId116" Type="http://schemas.openxmlformats.org/officeDocument/2006/relationships/oleObject" Target="file:///\\bosch.com\dfsrb\dfsus\loc\Ch\ILM\Projects\VP\Leadership%20Staff%20Meeting\Balance%20Score%20Card\TaC%20Measure%20tracking%202017.xlsx!TEF%20TaC!R27C15" TargetMode="External"/><Relationship Id="rId137" Type="http://schemas.openxmlformats.org/officeDocument/2006/relationships/oleObject" Target="file:///\\bosch.com\dfsrb\dfsus\loc\Ch\ILM\Projects\VP\Leadership%20Staff%20Meeting\Balance%20Score%20Card\TaC%20Measure%20tracking%202017.xlsx!TEF%20TaC!R34C15" TargetMode="External"/><Relationship Id="rId158" Type="http://schemas.openxmlformats.org/officeDocument/2006/relationships/oleObject" Target="file:///\\bosch.com\dfsrb\dfsus\loc\Ch\ILM\Projects\VP\Leadership%20Staff%20Meeting\Balance%20Score%20Card\TaC%20Measure%20tracking%202017.xlsx!PM%20TaC!R80C15" TargetMode="External"/><Relationship Id="rId20" Type="http://schemas.openxmlformats.org/officeDocument/2006/relationships/tags" Target="../tags/tag874.xml"/><Relationship Id="rId41" Type="http://schemas.openxmlformats.org/officeDocument/2006/relationships/tags" Target="../tags/tag895.xml"/><Relationship Id="rId62" Type="http://schemas.openxmlformats.org/officeDocument/2006/relationships/tags" Target="../tags/tag916.xml"/><Relationship Id="rId83" Type="http://schemas.openxmlformats.org/officeDocument/2006/relationships/tags" Target="../tags/tag937.xml"/><Relationship Id="rId88" Type="http://schemas.openxmlformats.org/officeDocument/2006/relationships/tags" Target="../tags/tag942.xml"/><Relationship Id="rId111" Type="http://schemas.openxmlformats.org/officeDocument/2006/relationships/image" Target="../media/image61.emf"/><Relationship Id="rId132" Type="http://schemas.openxmlformats.org/officeDocument/2006/relationships/image" Target="../media/image40.emf"/><Relationship Id="rId153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tags" Target="../tags/tag980.xml"/><Relationship Id="rId117" Type="http://schemas.openxmlformats.org/officeDocument/2006/relationships/oleObject" Target="file:///\\bosch.com\dfsrb\dfsus\loc\Ch\ILM\Projects\VP\Leadership%20Staff%20Meeting\Balance%20Score%20Card\TaC%20Measure%20tracking%202017.xlsx!PM%20TaC!R50C15" TargetMode="External"/><Relationship Id="rId21" Type="http://schemas.openxmlformats.org/officeDocument/2006/relationships/tags" Target="../tags/tag975.xml"/><Relationship Id="rId42" Type="http://schemas.openxmlformats.org/officeDocument/2006/relationships/tags" Target="../tags/tag996.xml"/><Relationship Id="rId47" Type="http://schemas.openxmlformats.org/officeDocument/2006/relationships/tags" Target="../tags/tag1001.xml"/><Relationship Id="rId63" Type="http://schemas.openxmlformats.org/officeDocument/2006/relationships/tags" Target="../tags/tag1017.xml"/><Relationship Id="rId68" Type="http://schemas.openxmlformats.org/officeDocument/2006/relationships/tags" Target="../tags/tag1022.xml"/><Relationship Id="rId84" Type="http://schemas.openxmlformats.org/officeDocument/2006/relationships/tags" Target="../tags/tag1038.xml"/><Relationship Id="rId89" Type="http://schemas.openxmlformats.org/officeDocument/2006/relationships/tags" Target="../tags/tag1043.xml"/><Relationship Id="rId112" Type="http://schemas.openxmlformats.org/officeDocument/2006/relationships/image" Target="../media/image25.emf"/><Relationship Id="rId133" Type="http://schemas.openxmlformats.org/officeDocument/2006/relationships/oleObject" Target="file:///\\bosch.com\dfsrb\dfsus\loc\Ch\ILM\Projects\VP\Leadership%20Staff%20Meeting\Balance%20Score%20Card\TaC%20Measure%20tracking%202017.xlsx!PM%20TaC!R40C15" TargetMode="External"/><Relationship Id="rId138" Type="http://schemas.openxmlformats.org/officeDocument/2006/relationships/oleObject" Target="file:///\\bosch.com\dfsrb\dfsus\loc\Ch\ILM\Projects\VP\Leadership%20Staff%20Meeting\Balance%20Score%20Card\TaC%20Measure%20tracking%202017.xlsx!PM%20TaC!R54C15" TargetMode="External"/><Relationship Id="rId154" Type="http://schemas.openxmlformats.org/officeDocument/2006/relationships/oleObject" Target="file:///\\bosch.com\dfsrb\dfsus\loc\Ch\ILM\Projects\VP\Leadership%20Staff%20Meeting\Balance%20Score%20Card\TaC%20Measure%20tracking%202017.xlsx!PM%20TaC!R43C16" TargetMode="External"/><Relationship Id="rId159" Type="http://schemas.openxmlformats.org/officeDocument/2006/relationships/oleObject" Target="file:///\\bosch.com\dfsrb\dfsus\loc\Ch\ILM\Projects\VP\Leadership%20Staff%20Meeting\Balance%20Score%20Card\TaC%20Measure%20tracking%202017.xlsx!PM%20TaC!R70C15" TargetMode="External"/><Relationship Id="rId16" Type="http://schemas.openxmlformats.org/officeDocument/2006/relationships/tags" Target="../tags/tag970.xml"/><Relationship Id="rId107" Type="http://schemas.openxmlformats.org/officeDocument/2006/relationships/oleObject" Target="file:///\\bosch.com\dfsrb\dfsus\loc\Ch\ILM\Projects\VP\Leadership%20Staff%20Meeting\Balance%20Score%20Card\TaC%20Measure%20tracking%202017.xlsx!QMM%20TaC!R31C15" TargetMode="External"/><Relationship Id="rId11" Type="http://schemas.openxmlformats.org/officeDocument/2006/relationships/tags" Target="../tags/tag965.xml"/><Relationship Id="rId32" Type="http://schemas.openxmlformats.org/officeDocument/2006/relationships/tags" Target="../tags/tag986.xml"/><Relationship Id="rId37" Type="http://schemas.openxmlformats.org/officeDocument/2006/relationships/tags" Target="../tags/tag991.xml"/><Relationship Id="rId53" Type="http://schemas.openxmlformats.org/officeDocument/2006/relationships/tags" Target="../tags/tag1007.xml"/><Relationship Id="rId58" Type="http://schemas.openxmlformats.org/officeDocument/2006/relationships/tags" Target="../tags/tag1012.xml"/><Relationship Id="rId74" Type="http://schemas.openxmlformats.org/officeDocument/2006/relationships/tags" Target="../tags/tag1028.xml"/><Relationship Id="rId79" Type="http://schemas.openxmlformats.org/officeDocument/2006/relationships/tags" Target="../tags/tag1033.xml"/><Relationship Id="rId102" Type="http://schemas.openxmlformats.org/officeDocument/2006/relationships/image" Target="../media/image54.emf"/><Relationship Id="rId123" Type="http://schemas.openxmlformats.org/officeDocument/2006/relationships/oleObject" Target="file:///\\bosch.com\dfsrb\dfsus\loc\Ch\ILM\Projects\VP\Leadership%20Staff%20Meeting\Balance%20Score%20Card\TaC%20Measure%20tracking%202017.xlsx!PM%20TaC!R55C15" TargetMode="External"/><Relationship Id="rId128" Type="http://schemas.openxmlformats.org/officeDocument/2006/relationships/image" Target="../media/image42.emf"/><Relationship Id="rId144" Type="http://schemas.openxmlformats.org/officeDocument/2006/relationships/oleObject" Target="file:///\\bosch.com\dfsrb\dfsus\loc\Ch\ILM\Projects\VP\Leadership%20Staff%20Meeting\Balance%20Score%20Card\TaC%20Measure%20tracking%202017.xlsx!PM%20TaC!R47C15" TargetMode="External"/><Relationship Id="rId149" Type="http://schemas.openxmlformats.org/officeDocument/2006/relationships/image" Target="../media/image5.emf"/><Relationship Id="rId5" Type="http://schemas.openxmlformats.org/officeDocument/2006/relationships/tags" Target="../tags/tag959.xml"/><Relationship Id="rId90" Type="http://schemas.openxmlformats.org/officeDocument/2006/relationships/tags" Target="../tags/tag1044.xml"/><Relationship Id="rId95" Type="http://schemas.openxmlformats.org/officeDocument/2006/relationships/tags" Target="../tags/tag1049.xml"/><Relationship Id="rId160" Type="http://schemas.openxmlformats.org/officeDocument/2006/relationships/oleObject" Target="file:///\\bosch.com\dfsrb\dfsus\loc\Ch\ILM\Projects\VP\Leadership%20Staff%20Meeting\Balance%20Score%20Card\TaC%20Measure%20tracking%202017.xlsx!PM%20TaC!R74C16" TargetMode="External"/><Relationship Id="rId22" Type="http://schemas.openxmlformats.org/officeDocument/2006/relationships/tags" Target="../tags/tag976.xml"/><Relationship Id="rId27" Type="http://schemas.openxmlformats.org/officeDocument/2006/relationships/tags" Target="../tags/tag981.xml"/><Relationship Id="rId43" Type="http://schemas.openxmlformats.org/officeDocument/2006/relationships/tags" Target="../tags/tag997.xml"/><Relationship Id="rId48" Type="http://schemas.openxmlformats.org/officeDocument/2006/relationships/tags" Target="../tags/tag1002.xml"/><Relationship Id="rId64" Type="http://schemas.openxmlformats.org/officeDocument/2006/relationships/tags" Target="../tags/tag1018.xml"/><Relationship Id="rId69" Type="http://schemas.openxmlformats.org/officeDocument/2006/relationships/tags" Target="../tags/tag1023.xml"/><Relationship Id="rId113" Type="http://schemas.openxmlformats.org/officeDocument/2006/relationships/oleObject" Target="file:///\\bosch.com\dfsrb\dfsus\loc\Ch\ILM\Projects\VP\Leadership%20Staff%20Meeting\Balance%20Score%20Card\TaC%20Measure%20tracking%202017.xlsx!PM%20TaC!R37C15" TargetMode="External"/><Relationship Id="rId118" Type="http://schemas.openxmlformats.org/officeDocument/2006/relationships/image" Target="../media/image30.emf"/><Relationship Id="rId134" Type="http://schemas.openxmlformats.org/officeDocument/2006/relationships/image" Target="../media/image47.emf"/><Relationship Id="rId139" Type="http://schemas.openxmlformats.org/officeDocument/2006/relationships/image" Target="../media/image22.emf"/><Relationship Id="rId80" Type="http://schemas.openxmlformats.org/officeDocument/2006/relationships/tags" Target="../tags/tag1034.xml"/><Relationship Id="rId85" Type="http://schemas.openxmlformats.org/officeDocument/2006/relationships/tags" Target="../tags/tag1039.xml"/><Relationship Id="rId150" Type="http://schemas.openxmlformats.org/officeDocument/2006/relationships/oleObject" Target="file:///\\bosch.com\dfsrb\dfsus\loc\Ch\ILM\Projects\VP\Leadership%20Staff%20Meeting\Balance%20Score%20Card\TaC%20Measure%20tracking%202017.xlsx!PM%20TaC!R71C15" TargetMode="External"/><Relationship Id="rId155" Type="http://schemas.openxmlformats.org/officeDocument/2006/relationships/image" Target="../media/image8.emf"/><Relationship Id="rId12" Type="http://schemas.openxmlformats.org/officeDocument/2006/relationships/tags" Target="../tags/tag966.xml"/><Relationship Id="rId17" Type="http://schemas.openxmlformats.org/officeDocument/2006/relationships/tags" Target="../tags/tag971.xml"/><Relationship Id="rId33" Type="http://schemas.openxmlformats.org/officeDocument/2006/relationships/tags" Target="../tags/tag987.xml"/><Relationship Id="rId38" Type="http://schemas.openxmlformats.org/officeDocument/2006/relationships/tags" Target="../tags/tag992.xml"/><Relationship Id="rId59" Type="http://schemas.openxmlformats.org/officeDocument/2006/relationships/tags" Target="../tags/tag1013.xml"/><Relationship Id="rId103" Type="http://schemas.openxmlformats.org/officeDocument/2006/relationships/oleObject" Target="file:///\\bosch.com\dfsrb\dfsus\loc\Ch\ILM\Projects\VP\Leadership%20Staff%20Meeting\Balance%20Score%20Card\TaC%20Measure%20tracking%202017.xlsx!QMM%20TaC!R9C17" TargetMode="External"/><Relationship Id="rId108" Type="http://schemas.openxmlformats.org/officeDocument/2006/relationships/oleObject" Target="file:///\\bosch.com\dfsrb\dfsus\loc\Ch\ILM\Projects\VP\Leadership%20Staff%20Meeting\Balance%20Score%20Card\TaC%20Measure%20tracking%202017.xlsx!PM%20TaC!R14C17" TargetMode="External"/><Relationship Id="rId124" Type="http://schemas.openxmlformats.org/officeDocument/2006/relationships/image" Target="../media/image38.emf"/><Relationship Id="rId129" Type="http://schemas.openxmlformats.org/officeDocument/2006/relationships/oleObject" Target="file:///\\bosch.com\dfsrb\dfsus\loc\Ch\ILM\Projects\VP\Leadership%20Staff%20Meeting\Balance%20Score%20Card\TaC%20Measure%20tracking%202017.xlsx!PM%20TaC!R39C16" TargetMode="External"/><Relationship Id="rId20" Type="http://schemas.openxmlformats.org/officeDocument/2006/relationships/tags" Target="../tags/tag974.xml"/><Relationship Id="rId41" Type="http://schemas.openxmlformats.org/officeDocument/2006/relationships/tags" Target="../tags/tag995.xml"/><Relationship Id="rId54" Type="http://schemas.openxmlformats.org/officeDocument/2006/relationships/tags" Target="../tags/tag1008.xml"/><Relationship Id="rId62" Type="http://schemas.openxmlformats.org/officeDocument/2006/relationships/tags" Target="../tags/tag1016.xml"/><Relationship Id="rId70" Type="http://schemas.openxmlformats.org/officeDocument/2006/relationships/tags" Target="../tags/tag1024.xml"/><Relationship Id="rId75" Type="http://schemas.openxmlformats.org/officeDocument/2006/relationships/tags" Target="../tags/tag1029.xml"/><Relationship Id="rId83" Type="http://schemas.openxmlformats.org/officeDocument/2006/relationships/tags" Target="../tags/tag1037.xml"/><Relationship Id="rId88" Type="http://schemas.openxmlformats.org/officeDocument/2006/relationships/tags" Target="../tags/tag1042.xml"/><Relationship Id="rId91" Type="http://schemas.openxmlformats.org/officeDocument/2006/relationships/tags" Target="../tags/tag1045.xml"/><Relationship Id="rId96" Type="http://schemas.openxmlformats.org/officeDocument/2006/relationships/slideLayout" Target="../slideLayouts/slideLayout2.xml"/><Relationship Id="rId111" Type="http://schemas.openxmlformats.org/officeDocument/2006/relationships/oleObject" Target="file:///\\bosch.com\dfsrb\dfsus\loc\Ch\ILM\Projects\VP\Leadership%20Staff%20Meeting\Balance%20Score%20Card\TaC%20Measure%20tracking%202017.xlsx!PM%20TaC!R17C17" TargetMode="External"/><Relationship Id="rId132" Type="http://schemas.openxmlformats.org/officeDocument/2006/relationships/image" Target="../media/image21.emf"/><Relationship Id="rId140" Type="http://schemas.openxmlformats.org/officeDocument/2006/relationships/oleObject" Target="file:///\\bosch.com\dfsrb\dfsus\loc\Ch\ILM\Projects\VP\Leadership%20Staff%20Meeting\Balance%20Score%20Card\TaC%20Measure%20tracking%202017.xlsx!PM%20TaC!R41C16" TargetMode="External"/><Relationship Id="rId145" Type="http://schemas.openxmlformats.org/officeDocument/2006/relationships/oleObject" Target="file:///\\bosch.com\dfsrb\dfsus\loc\Ch\ILM\Projects\VP\Leadership%20Staff%20Meeting\Balance%20Score%20Card\TaC%20Measure%20tracking%202017.xlsx!PM%20TaC!R46C15" TargetMode="External"/><Relationship Id="rId153" Type="http://schemas.openxmlformats.org/officeDocument/2006/relationships/image" Target="../media/image7.emf"/><Relationship Id="rId161" Type="http://schemas.openxmlformats.org/officeDocument/2006/relationships/image" Target="../media/image27.emf"/><Relationship Id="rId1" Type="http://schemas.openxmlformats.org/officeDocument/2006/relationships/vmlDrawing" Target="../drawings/vmlDrawing9.vml"/><Relationship Id="rId6" Type="http://schemas.openxmlformats.org/officeDocument/2006/relationships/tags" Target="../tags/tag960.xml"/><Relationship Id="rId15" Type="http://schemas.openxmlformats.org/officeDocument/2006/relationships/tags" Target="../tags/tag969.xml"/><Relationship Id="rId23" Type="http://schemas.openxmlformats.org/officeDocument/2006/relationships/tags" Target="../tags/tag977.xml"/><Relationship Id="rId28" Type="http://schemas.openxmlformats.org/officeDocument/2006/relationships/tags" Target="../tags/tag982.xml"/><Relationship Id="rId36" Type="http://schemas.openxmlformats.org/officeDocument/2006/relationships/tags" Target="../tags/tag990.xml"/><Relationship Id="rId49" Type="http://schemas.openxmlformats.org/officeDocument/2006/relationships/tags" Target="../tags/tag1003.xml"/><Relationship Id="rId57" Type="http://schemas.openxmlformats.org/officeDocument/2006/relationships/tags" Target="../tags/tag1011.xml"/><Relationship Id="rId106" Type="http://schemas.openxmlformats.org/officeDocument/2006/relationships/image" Target="../media/image3.emf"/><Relationship Id="rId114" Type="http://schemas.openxmlformats.org/officeDocument/2006/relationships/image" Target="../media/image28.emf"/><Relationship Id="rId119" Type="http://schemas.openxmlformats.org/officeDocument/2006/relationships/oleObject" Target="file:///\\bosch.com\dfsrb\dfsus\loc\Ch\ILM\Projects\VP\Leadership%20Staff%20Meeting\Balance%20Score%20Card\TaC%20Measure%20tracking%202017.xlsx!PM%20TaC!R42C15" TargetMode="External"/><Relationship Id="rId127" Type="http://schemas.openxmlformats.org/officeDocument/2006/relationships/oleObject" Target="file:///\\bosch.com\dfsrb\dfsus\loc\Ch\ILM\Projects\VP\Leadership%20Staff%20Meeting\Balance%20Score%20Card\TaC%20Measure%20tracking%202017.xlsx!PM%20TaC!R39C15" TargetMode="External"/><Relationship Id="rId10" Type="http://schemas.openxmlformats.org/officeDocument/2006/relationships/tags" Target="../tags/tag964.xml"/><Relationship Id="rId31" Type="http://schemas.openxmlformats.org/officeDocument/2006/relationships/tags" Target="../tags/tag985.xml"/><Relationship Id="rId44" Type="http://schemas.openxmlformats.org/officeDocument/2006/relationships/tags" Target="../tags/tag998.xml"/><Relationship Id="rId52" Type="http://schemas.openxmlformats.org/officeDocument/2006/relationships/tags" Target="../tags/tag1006.xml"/><Relationship Id="rId60" Type="http://schemas.openxmlformats.org/officeDocument/2006/relationships/tags" Target="../tags/tag1014.xml"/><Relationship Id="rId65" Type="http://schemas.openxmlformats.org/officeDocument/2006/relationships/tags" Target="../tags/tag1019.xml"/><Relationship Id="rId73" Type="http://schemas.openxmlformats.org/officeDocument/2006/relationships/tags" Target="../tags/tag1027.xml"/><Relationship Id="rId78" Type="http://schemas.openxmlformats.org/officeDocument/2006/relationships/tags" Target="../tags/tag1032.xml"/><Relationship Id="rId81" Type="http://schemas.openxmlformats.org/officeDocument/2006/relationships/tags" Target="../tags/tag1035.xml"/><Relationship Id="rId86" Type="http://schemas.openxmlformats.org/officeDocument/2006/relationships/tags" Target="../tags/tag1040.xml"/><Relationship Id="rId94" Type="http://schemas.openxmlformats.org/officeDocument/2006/relationships/tags" Target="../tags/tag1048.xml"/><Relationship Id="rId99" Type="http://schemas.openxmlformats.org/officeDocument/2006/relationships/oleObject" Target="file:///\\bosch.com\dfsrb\dfsus\loc\Ch\ILM\Projects\VP\Leadership%20Staff%20Meeting\Balance%20Score%20Card\TaC%20Measure%20tracking%202017.xlsx!QMM%20TaC!R9C15" TargetMode="External"/><Relationship Id="rId101" Type="http://schemas.openxmlformats.org/officeDocument/2006/relationships/oleObject" Target="file:///\\bosch.com\dfsrb\dfsus\loc\Ch\ILM\Projects\VP\Leadership%20Staff%20Meeting\Balance%20Score%20Card\TaC%20Measure%20tracking%202017.xlsx!QMM%20TaC!R9C16" TargetMode="External"/><Relationship Id="rId122" Type="http://schemas.openxmlformats.org/officeDocument/2006/relationships/image" Target="../media/image37.emf"/><Relationship Id="rId130" Type="http://schemas.openxmlformats.org/officeDocument/2006/relationships/image" Target="../media/image43.emf"/><Relationship Id="rId135" Type="http://schemas.openxmlformats.org/officeDocument/2006/relationships/oleObject" Target="file:///\\bosch.com\dfsrb\dfsus\loc\Ch\ILM\Projects\VP\Leadership%20Staff%20Meeting\Balance%20Score%20Card\TaC%20Measure%20tracking%202017.xlsx!PM%20TaC!R40C16" TargetMode="External"/><Relationship Id="rId143" Type="http://schemas.openxmlformats.org/officeDocument/2006/relationships/oleObject" Target="file:///\\bosch.com\dfsrb\dfsus\loc\Ch\ILM\Projects\VP\Leadership%20Staff%20Meeting\Balance%20Score%20Card\TaC%20Measure%20tracking%202017.xlsx!PM%20TaC!R48C15" TargetMode="External"/><Relationship Id="rId148" Type="http://schemas.openxmlformats.org/officeDocument/2006/relationships/oleObject" Target="file:///\\bosch.com\dfsrb\dfsus\loc\Ch\ILM\Projects\VP\Leadership%20Staff%20Meeting\Balance%20Score%20Card\TaC%20Measure%20tracking%202017.xlsx!PM%20TaC!R69C15" TargetMode="External"/><Relationship Id="rId151" Type="http://schemas.openxmlformats.org/officeDocument/2006/relationships/image" Target="../media/image6.emf"/><Relationship Id="rId156" Type="http://schemas.openxmlformats.org/officeDocument/2006/relationships/oleObject" Target="file:///\\bosch.com\dfsrb\dfsus\loc\Ch\ILM\Projects\VP\Leadership%20Staff%20Meeting\Balance%20Score%20Card\TaC%20Measure%20tracking%202017.xlsx!PM%20TaC!R43C17" TargetMode="External"/><Relationship Id="rId4" Type="http://schemas.openxmlformats.org/officeDocument/2006/relationships/tags" Target="../tags/tag958.xml"/><Relationship Id="rId9" Type="http://schemas.openxmlformats.org/officeDocument/2006/relationships/tags" Target="../tags/tag963.xml"/><Relationship Id="rId13" Type="http://schemas.openxmlformats.org/officeDocument/2006/relationships/tags" Target="../tags/tag967.xml"/><Relationship Id="rId18" Type="http://schemas.openxmlformats.org/officeDocument/2006/relationships/tags" Target="../tags/tag972.xml"/><Relationship Id="rId39" Type="http://schemas.openxmlformats.org/officeDocument/2006/relationships/tags" Target="../tags/tag993.xml"/><Relationship Id="rId109" Type="http://schemas.openxmlformats.org/officeDocument/2006/relationships/image" Target="../media/image15.emf"/><Relationship Id="rId34" Type="http://schemas.openxmlformats.org/officeDocument/2006/relationships/tags" Target="../tags/tag988.xml"/><Relationship Id="rId50" Type="http://schemas.openxmlformats.org/officeDocument/2006/relationships/tags" Target="../tags/tag1004.xml"/><Relationship Id="rId55" Type="http://schemas.openxmlformats.org/officeDocument/2006/relationships/tags" Target="../tags/tag1009.xml"/><Relationship Id="rId76" Type="http://schemas.openxmlformats.org/officeDocument/2006/relationships/tags" Target="../tags/tag1030.xml"/><Relationship Id="rId97" Type="http://schemas.openxmlformats.org/officeDocument/2006/relationships/notesSlide" Target="../notesSlides/notesSlide9.xml"/><Relationship Id="rId104" Type="http://schemas.openxmlformats.org/officeDocument/2006/relationships/image" Target="../media/image64.emf"/><Relationship Id="rId120" Type="http://schemas.openxmlformats.org/officeDocument/2006/relationships/image" Target="../media/image36.emf"/><Relationship Id="rId125" Type="http://schemas.openxmlformats.org/officeDocument/2006/relationships/oleObject" Target="file:///\\bosch.com\dfsrb\dfsus\loc\Ch\ILM\Projects\VP\Leadership%20Staff%20Meeting\Balance%20Score%20Card\TaC%20Measure%20tracking%202017.xlsx!PM%20TaC!R52C15" TargetMode="External"/><Relationship Id="rId141" Type="http://schemas.openxmlformats.org/officeDocument/2006/relationships/oleObject" Target="file:///\\bosch.com\dfsrb\dfsus\loc\Ch\ILM\Projects\VP\Leadership%20Staff%20Meeting\Balance%20Score%20Card\TaC%20Measure%20tracking%202017.xlsx!PM%20TaC!R45C15" TargetMode="External"/><Relationship Id="rId146" Type="http://schemas.openxmlformats.org/officeDocument/2006/relationships/oleObject" Target="file:///\\bosch.com\dfsrb\dfsus\loc\Ch\ILM\Projects\VP\Leadership%20Staff%20Meeting\Balance%20Score%20Card\TaC%20Measure%20tracking%202017.xlsx!PM%20TaC!R68C15" TargetMode="External"/><Relationship Id="rId7" Type="http://schemas.openxmlformats.org/officeDocument/2006/relationships/tags" Target="../tags/tag961.xml"/><Relationship Id="rId71" Type="http://schemas.openxmlformats.org/officeDocument/2006/relationships/tags" Target="../tags/tag1025.xml"/><Relationship Id="rId92" Type="http://schemas.openxmlformats.org/officeDocument/2006/relationships/tags" Target="../tags/tag1046.xml"/><Relationship Id="rId2" Type="http://schemas.openxmlformats.org/officeDocument/2006/relationships/tags" Target="../tags/tag956.xml"/><Relationship Id="rId29" Type="http://schemas.openxmlformats.org/officeDocument/2006/relationships/tags" Target="../tags/tag983.xml"/><Relationship Id="rId24" Type="http://schemas.openxmlformats.org/officeDocument/2006/relationships/tags" Target="../tags/tag978.xml"/><Relationship Id="rId40" Type="http://schemas.openxmlformats.org/officeDocument/2006/relationships/tags" Target="../tags/tag994.xml"/><Relationship Id="rId45" Type="http://schemas.openxmlformats.org/officeDocument/2006/relationships/tags" Target="../tags/tag999.xml"/><Relationship Id="rId66" Type="http://schemas.openxmlformats.org/officeDocument/2006/relationships/tags" Target="../tags/tag1020.xml"/><Relationship Id="rId87" Type="http://schemas.openxmlformats.org/officeDocument/2006/relationships/tags" Target="../tags/tag1041.xml"/><Relationship Id="rId110" Type="http://schemas.openxmlformats.org/officeDocument/2006/relationships/oleObject" Target="file:///\\bosch.com\dfsrb\dfsus\loc\Ch\ILM\Projects\VP\Leadership%20Staff%20Meeting\Balance%20Score%20Card\TaC%20Measure%20tracking%202017.xlsx!PM%20TaC!R18C17" TargetMode="External"/><Relationship Id="rId115" Type="http://schemas.openxmlformats.org/officeDocument/2006/relationships/oleObject" Target="file:///\\bosch.com\dfsrb\dfsus\loc\Ch\ILM\Projects\VP\Leadership%20Staff%20Meeting\Balance%20Score%20Card\TaC%20Measure%20tracking%202017.xlsx!PM%20TaC!R37C16" TargetMode="External"/><Relationship Id="rId131" Type="http://schemas.openxmlformats.org/officeDocument/2006/relationships/oleObject" Target="file:///\\bosch.com\dfsrb\dfsus\loc\Ch\ILM\Projects\VP\Leadership%20Staff%20Meeting\Balance%20Score%20Card\TaC%20Measure%20tracking%202017.xlsx!PM%20TaC!R53C15" TargetMode="External"/><Relationship Id="rId136" Type="http://schemas.openxmlformats.org/officeDocument/2006/relationships/oleObject" Target="file:///\\bosch.com\dfsrb\dfsus\loc\Ch\ILM\Projects\VP\Leadership%20Staff%20Meeting\Balance%20Score%20Card\TaC%20Measure%20tracking%202017.xlsx!PM%20TaC!R41C15" TargetMode="External"/><Relationship Id="rId157" Type="http://schemas.openxmlformats.org/officeDocument/2006/relationships/image" Target="../media/image9.emf"/><Relationship Id="rId61" Type="http://schemas.openxmlformats.org/officeDocument/2006/relationships/tags" Target="../tags/tag1015.xml"/><Relationship Id="rId82" Type="http://schemas.openxmlformats.org/officeDocument/2006/relationships/tags" Target="../tags/tag1036.xml"/><Relationship Id="rId152" Type="http://schemas.openxmlformats.org/officeDocument/2006/relationships/oleObject" Target="file:///\\bosch.com\dfsrb\dfsus\loc\Ch\ILM\Projects\VP\Leadership%20Staff%20Meeting\Balance%20Score%20Card\TaC%20Measure%20tracking%202017.xlsx!PM%20TaC!R43C15" TargetMode="External"/><Relationship Id="rId19" Type="http://schemas.openxmlformats.org/officeDocument/2006/relationships/tags" Target="../tags/tag973.xml"/><Relationship Id="rId14" Type="http://schemas.openxmlformats.org/officeDocument/2006/relationships/tags" Target="../tags/tag968.xml"/><Relationship Id="rId30" Type="http://schemas.openxmlformats.org/officeDocument/2006/relationships/tags" Target="../tags/tag984.xml"/><Relationship Id="rId35" Type="http://schemas.openxmlformats.org/officeDocument/2006/relationships/tags" Target="../tags/tag989.xml"/><Relationship Id="rId56" Type="http://schemas.openxmlformats.org/officeDocument/2006/relationships/tags" Target="../tags/tag1010.xml"/><Relationship Id="rId77" Type="http://schemas.openxmlformats.org/officeDocument/2006/relationships/tags" Target="../tags/tag1031.xml"/><Relationship Id="rId100" Type="http://schemas.openxmlformats.org/officeDocument/2006/relationships/image" Target="../media/image63.emf"/><Relationship Id="rId105" Type="http://schemas.openxmlformats.org/officeDocument/2006/relationships/oleObject" Target="file:///\\bosch.com\dfsrb\dfsus\loc\Ch\ILM\Projects\VP\Leadership%20Staff%20Meeting\Balance%20Score%20Card\TaC%20Measure%20tracking%202017.xlsx!QMM%20TaC!R30C15" TargetMode="External"/><Relationship Id="rId126" Type="http://schemas.openxmlformats.org/officeDocument/2006/relationships/image" Target="../media/image20.emf"/><Relationship Id="rId147" Type="http://schemas.openxmlformats.org/officeDocument/2006/relationships/image" Target="../media/image4.emf"/><Relationship Id="rId8" Type="http://schemas.openxmlformats.org/officeDocument/2006/relationships/tags" Target="../tags/tag962.xml"/><Relationship Id="rId51" Type="http://schemas.openxmlformats.org/officeDocument/2006/relationships/tags" Target="../tags/tag1005.xml"/><Relationship Id="rId72" Type="http://schemas.openxmlformats.org/officeDocument/2006/relationships/tags" Target="../tags/tag1026.xml"/><Relationship Id="rId93" Type="http://schemas.openxmlformats.org/officeDocument/2006/relationships/tags" Target="../tags/tag1047.xml"/><Relationship Id="rId98" Type="http://schemas.openxmlformats.org/officeDocument/2006/relationships/image" Target="../media/image51.png"/><Relationship Id="rId121" Type="http://schemas.openxmlformats.org/officeDocument/2006/relationships/oleObject" Target="file:///\\bosch.com\dfsrb\dfsus\loc\Ch\ILM\Projects\VP\Leadership%20Staff%20Meeting\Balance%20Score%20Card\TaC%20Measure%20tracking%202017.xlsx!PM%20TaC!R42C16" TargetMode="External"/><Relationship Id="rId142" Type="http://schemas.openxmlformats.org/officeDocument/2006/relationships/oleObject" Target="file:///\\bosch.com\dfsrb\dfsus\loc\Ch\ILM\Projects\VP\Leadership%20Staff%20Meeting\Balance%20Score%20Card\TaC%20Measure%20tracking%202017.xlsx!PM%20TaC!R49C15" TargetMode="External"/><Relationship Id="rId3" Type="http://schemas.openxmlformats.org/officeDocument/2006/relationships/tags" Target="../tags/tag957.xml"/><Relationship Id="rId25" Type="http://schemas.openxmlformats.org/officeDocument/2006/relationships/tags" Target="../tags/tag979.xml"/><Relationship Id="rId46" Type="http://schemas.openxmlformats.org/officeDocument/2006/relationships/tags" Target="../tags/tag1000.xml"/><Relationship Id="rId67" Type="http://schemas.openxmlformats.org/officeDocument/2006/relationships/tags" Target="../tags/tag1021.xml"/><Relationship Id="rId116" Type="http://schemas.openxmlformats.org/officeDocument/2006/relationships/image" Target="../media/image29.emf"/><Relationship Id="rId137" Type="http://schemas.openxmlformats.org/officeDocument/2006/relationships/image" Target="../media/image49.emf"/><Relationship Id="rId158" Type="http://schemas.openxmlformats.org/officeDocument/2006/relationships/oleObject" Target="file:///\\bosch.com\dfsrb\dfsus\loc\Ch\ILM\Projects\VP\Leadership%20Staff%20Meeting\Balance%20Score%20Card\TaC%20Measure%20tracking%202017.xlsx!PM%20TaC!R80C1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roup 374"/>
          <p:cNvGrpSpPr/>
          <p:nvPr/>
        </p:nvGrpSpPr>
        <p:grpSpPr>
          <a:xfrm>
            <a:off x="282478" y="1130553"/>
            <a:ext cx="10016169" cy="990627"/>
            <a:chOff x="296748" y="1143372"/>
            <a:chExt cx="9995156" cy="997414"/>
          </a:xfrm>
        </p:grpSpPr>
        <p:sp>
          <p:nvSpPr>
            <p:cNvPr id="376" name="Rectangle 3" descr="30%"/>
            <p:cNvSpPr>
              <a:spLocks noChangeArrowheads="1"/>
            </p:cNvSpPr>
            <p:nvPr>
              <p:custDataLst>
                <p:tags r:id="rId199"/>
              </p:custDataLst>
            </p:nvPr>
          </p:nvSpPr>
          <p:spPr bwMode="auto">
            <a:xfrm>
              <a:off x="296748" y="1143372"/>
              <a:ext cx="9995156" cy="997414"/>
            </a:xfrm>
            <a:prstGeom prst="rect">
              <a:avLst/>
            </a:prstGeom>
            <a:solidFill>
              <a:srgbClr val="04A3B3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pic>
          <p:nvPicPr>
            <p:cNvPr id="377" name="Picture 376"/>
            <p:cNvPicPr>
              <a:picLocks noChangeAspect="1"/>
            </p:cNvPicPr>
            <p:nvPr>
              <p:custDataLst>
                <p:tags r:id="rId200"/>
              </p:custDataLst>
            </p:nvPr>
          </p:nvPicPr>
          <p:blipFill rotWithShape="1">
            <a:blip r:embed="rId203"/>
            <a:srcRect l="56300" t="43528" r="31595" b="50381"/>
            <a:stretch/>
          </p:blipFill>
          <p:spPr>
            <a:xfrm>
              <a:off x="303491" y="1171371"/>
              <a:ext cx="1480583" cy="419032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79" name="Rectangle 2" descr="30%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0010" y="4963040"/>
            <a:ext cx="10009423" cy="548640"/>
          </a:xfrm>
          <a:prstGeom prst="rect">
            <a:avLst/>
          </a:prstGeom>
          <a:solidFill>
            <a:srgbClr val="0C98D5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512" name="Picture 51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203"/>
          <a:srcRect l="56357" t="79565" r="32908" b="11704"/>
          <a:stretch/>
        </p:blipFill>
        <p:spPr>
          <a:xfrm>
            <a:off x="329636" y="4981952"/>
            <a:ext cx="1170774" cy="535567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282478" y="3256926"/>
            <a:ext cx="10009424" cy="1686760"/>
            <a:chOff x="282478" y="3212558"/>
            <a:chExt cx="10009424" cy="1660050"/>
          </a:xfrm>
        </p:grpSpPr>
        <p:sp>
          <p:nvSpPr>
            <p:cNvPr id="181" name="Rectangle 17" descr="30%"/>
            <p:cNvSpPr>
              <a:spLocks noChangeArrowheads="1"/>
            </p:cNvSpPr>
            <p:nvPr>
              <p:custDataLst>
                <p:tags r:id="rId197"/>
              </p:custDataLst>
            </p:nvPr>
          </p:nvSpPr>
          <p:spPr bwMode="auto">
            <a:xfrm>
              <a:off x="282478" y="3212558"/>
              <a:ext cx="10009424" cy="1660050"/>
            </a:xfrm>
            <a:prstGeom prst="rect">
              <a:avLst/>
            </a:prstGeom>
            <a:solidFill>
              <a:srgbClr val="BE1D7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pic>
          <p:nvPicPr>
            <p:cNvPr id="511" name="Picture 510"/>
            <p:cNvPicPr>
              <a:picLocks noChangeAspect="1"/>
            </p:cNvPicPr>
            <p:nvPr>
              <p:custDataLst>
                <p:tags r:id="rId198"/>
              </p:custDataLst>
            </p:nvPr>
          </p:nvPicPr>
          <p:blipFill rotWithShape="1">
            <a:blip r:embed="rId203"/>
            <a:srcRect l="55849" t="69109" r="34102" b="25206"/>
            <a:stretch/>
          </p:blipFill>
          <p:spPr>
            <a:xfrm>
              <a:off x="303491" y="3245994"/>
              <a:ext cx="1122348" cy="357110"/>
            </a:xfrm>
            <a:prstGeom prst="rect">
              <a:avLst/>
            </a:prstGeom>
          </p:spPr>
        </p:pic>
      </p:grpSp>
      <p:sp>
        <p:nvSpPr>
          <p:cNvPr id="178" name="Rectangle 13_" descr="30%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82478" y="2153429"/>
            <a:ext cx="10009424" cy="1077374"/>
          </a:xfrm>
          <a:prstGeom prst="rect">
            <a:avLst/>
          </a:prstGeom>
          <a:solidFill>
            <a:srgbClr val="75B442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strike="noStrike" kern="0" cap="none" normalizeH="0" baseline="0" noProof="0" smtClean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 </a:t>
            </a:r>
            <a:r>
              <a:rPr kumimoji="0" lang="en-US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Diesel Systems | ChP/DBE | 1/10/2018</a:t>
            </a:r>
            <a:endParaRPr kumimoji="0" lang="en-US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2017 Robert Bosch LLC and affiliates. All rights reserved.</a:t>
            </a:r>
            <a:endParaRPr kumimoji="0" lang="en-US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</a:t>
            </a:r>
            <a:endParaRPr kumimoji="0" lang="en-US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10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7" name="TextBox 176"/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US" sz="2800" b="0" i="0" u="none" strike="noStrike" kern="0" cap="none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ChP</a:t>
            </a:r>
            <a:r>
              <a:rPr kumimoji="0" lang="en-US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 2018 </a:t>
            </a:r>
            <a:r>
              <a:rPr kumimoji="0" lang="en-US" sz="2800" b="0" i="0" u="none" strike="noStrike" kern="0" cap="none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TaC</a:t>
            </a:r>
            <a:r>
              <a:rPr kumimoji="0" lang="en-US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 Workshop Format Updates</a:t>
            </a:r>
          </a:p>
        </p:txBody>
      </p:sp>
      <p:sp>
        <p:nvSpPr>
          <p:cNvPr id="120" name="Text Box 45__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028119" y="2203649"/>
            <a:ext cx="2135230" cy="365844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/>
              <a:t>Ramp-up </a:t>
            </a:r>
            <a:r>
              <a:rPr lang="de-DE" altLang="en-US" sz="1000" b="1" dirty="0" smtClean="0"/>
              <a:t>/ Ramp-down</a:t>
            </a:r>
            <a:endParaRPr lang="de-DE" altLang="en-US" sz="1000" b="1" dirty="0"/>
          </a:p>
          <a:p>
            <a:pPr algn="l">
              <a:spcBef>
                <a:spcPts val="0"/>
              </a:spcBef>
            </a:pPr>
            <a:r>
              <a:rPr lang="de-DE" altLang="en-US" sz="1000" b="1" dirty="0" smtClean="0"/>
              <a:t>Excellence</a:t>
            </a:r>
            <a:endParaRPr lang="de-DE" altLang="en-US" sz="1000" b="1" dirty="0"/>
          </a:p>
        </p:txBody>
      </p:sp>
      <p:sp>
        <p:nvSpPr>
          <p:cNvPr id="145" name="Text Box 37_________________________________________________________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160971" y="4119457"/>
            <a:ext cx="897843" cy="534665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/>
              <a:t>Audit  </a:t>
            </a:r>
            <a:r>
              <a:rPr lang="de-DE" altLang="en-US" sz="1000" b="1" dirty="0" smtClean="0"/>
              <a:t>Findings</a:t>
            </a:r>
            <a:endParaRPr lang="de-DE" altLang="en-US" sz="1000" b="1" dirty="0"/>
          </a:p>
        </p:txBody>
      </p:sp>
      <p:sp>
        <p:nvSpPr>
          <p:cNvPr id="146" name="Text Box 37__________________________________________________________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186394" y="3467148"/>
            <a:ext cx="1828800" cy="56984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Industry 4.0</a:t>
            </a:r>
            <a:endParaRPr lang="de-DE" altLang="en-US" sz="1000" b="1" dirty="0"/>
          </a:p>
        </p:txBody>
      </p:sp>
      <p:sp>
        <p:nvSpPr>
          <p:cNvPr id="147" name="Text Box 37___________________________________________________________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8103927" y="4119457"/>
            <a:ext cx="908555" cy="555465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BPS Excellence</a:t>
            </a:r>
            <a:endParaRPr lang="de-DE" altLang="en-US" sz="1000" b="1" dirty="0"/>
          </a:p>
        </p:txBody>
      </p:sp>
      <p:sp>
        <p:nvSpPr>
          <p:cNvPr id="148" name="Text Box 45_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508003" y="5012214"/>
            <a:ext cx="1209064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Safety</a:t>
            </a:r>
          </a:p>
          <a:p>
            <a:r>
              <a:rPr lang="de-DE" altLang="en-US" sz="1000" b="1" dirty="0" smtClean="0"/>
              <a:t>Environmental </a:t>
            </a:r>
          </a:p>
        </p:txBody>
      </p:sp>
      <p:sp>
        <p:nvSpPr>
          <p:cNvPr id="150" name="Text Box 45___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079422" y="5013391"/>
            <a:ext cx="1154725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Staffing:</a:t>
            </a:r>
          </a:p>
          <a:p>
            <a:r>
              <a:rPr lang="de-DE" altLang="en-US" sz="1000" b="1" dirty="0" smtClean="0"/>
              <a:t>Ind. PC</a:t>
            </a:r>
            <a:endParaRPr lang="de-DE" altLang="en-US" sz="1000" b="1" dirty="0"/>
          </a:p>
        </p:txBody>
      </p:sp>
      <p:sp>
        <p:nvSpPr>
          <p:cNvPr id="151" name="Text Box 45____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327485" y="5014318"/>
            <a:ext cx="1015443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Staffing: Need/Demand</a:t>
            </a:r>
            <a:endParaRPr lang="de-DE" altLang="en-US" sz="1000" b="1" dirty="0"/>
          </a:p>
        </p:txBody>
      </p:sp>
      <p:sp>
        <p:nvSpPr>
          <p:cNvPr id="152" name="Text Box 45_____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748722" y="5024205"/>
            <a:ext cx="112001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Associate Satisfaction Index</a:t>
            </a:r>
            <a:endParaRPr lang="de-DE" altLang="en-US" sz="1000" b="1" dirty="0"/>
          </a:p>
        </p:txBody>
      </p:sp>
      <p:sp>
        <p:nvSpPr>
          <p:cNvPr id="153" name="Text Box 45______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8401847" y="4998299"/>
            <a:ext cx="1132858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We lead</a:t>
            </a:r>
          </a:p>
          <a:p>
            <a:r>
              <a:rPr lang="de-DE" altLang="en-US" sz="1000" b="1" dirty="0" smtClean="0"/>
              <a:t>ChP</a:t>
            </a:r>
            <a:endParaRPr lang="de-DE" altLang="en-US" sz="1000" b="1" dirty="0" smtClean="0"/>
          </a:p>
        </p:txBody>
      </p:sp>
      <p:sp>
        <p:nvSpPr>
          <p:cNvPr id="154" name="Text Box 45_______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9580741" y="4994474"/>
            <a:ext cx="650203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CSR</a:t>
            </a:r>
            <a:endParaRPr lang="de-DE" altLang="en-US" sz="1000" b="1" dirty="0"/>
          </a:p>
        </p:txBody>
      </p:sp>
      <p:sp>
        <p:nvSpPr>
          <p:cNvPr id="155" name="Text Box 45________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792334" y="5015481"/>
            <a:ext cx="909973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Inspiring Working Condition</a:t>
            </a:r>
            <a:endParaRPr lang="de-DE" altLang="en-US" sz="1000" b="1" dirty="0"/>
          </a:p>
        </p:txBody>
      </p:sp>
      <p:sp>
        <p:nvSpPr>
          <p:cNvPr id="156" name="Title 1"/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dirty="0" smtClean="0">
                <a:solidFill>
                  <a:srgbClr val="A80163"/>
                </a:solidFill>
              </a:rPr>
              <a:t>ChP </a:t>
            </a:r>
            <a:r>
              <a:rPr lang="en-US" sz="2800" dirty="0" err="1" smtClean="0">
                <a:solidFill>
                  <a:srgbClr val="A80163"/>
                </a:solidFill>
              </a:rPr>
              <a:t>TaC</a:t>
            </a:r>
            <a:r>
              <a:rPr lang="en-US" sz="2800" dirty="0" smtClean="0">
                <a:solidFill>
                  <a:srgbClr val="A80163"/>
                </a:solidFill>
              </a:rPr>
              <a:t> 2018 – PM – </a:t>
            </a:r>
            <a:r>
              <a:rPr lang="en-US" sz="2800" dirty="0">
                <a:solidFill>
                  <a:srgbClr val="A80163"/>
                </a:solidFill>
              </a:rPr>
              <a:t>CF MM.18 - CF a.m. MM.18</a:t>
            </a:r>
          </a:p>
        </p:txBody>
      </p:sp>
      <p:sp>
        <p:nvSpPr>
          <p:cNvPr id="473" name="Text Box 45_________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4909662" y="5023101"/>
            <a:ext cx="111507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Associate Retention rate</a:t>
            </a:r>
          </a:p>
        </p:txBody>
      </p:sp>
      <p:graphicFrame>
        <p:nvGraphicFramePr>
          <p:cNvPr id="242" name="Object 241"/>
          <p:cNvGraphicFramePr>
            <a:graphicFrameLocks/>
          </p:cNvGraphicFramePr>
          <p:nvPr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1278040258"/>
              </p:ext>
            </p:extLst>
          </p:nvPr>
        </p:nvGraphicFramePr>
        <p:xfrm>
          <a:off x="7796461" y="4212074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73" name="Worksheet" r:id="rId204" imgW="1124023" imgH="171450" progId="Excel.Sheet.12">
                  <p:link updateAutomatic="1"/>
                </p:oleObj>
              </mc:Choice>
              <mc:Fallback>
                <p:oleObj name="Worksheet" r:id="rId204" imgW="1124023" imgH="171450" progId="Excel.Sheet.12">
                  <p:link updateAutomatic="1"/>
                  <p:pic>
                    <p:nvPicPr>
                      <p:cNvPr id="242" name="Object 241"/>
                      <p:cNvPicPr preferRelativeResize="0"/>
                      <p:nvPr/>
                    </p:nvPicPr>
                    <p:blipFill>
                      <a:blip r:embed="rId205"/>
                      <a:stretch>
                        <a:fillRect/>
                      </a:stretch>
                    </p:blipFill>
                    <p:spPr>
                      <a:xfrm>
                        <a:off x="7796461" y="4212074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" name="Object 242"/>
          <p:cNvGraphicFramePr>
            <a:graphicFrameLocks/>
          </p:cNvGraphicFramePr>
          <p:nvPr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106203094"/>
              </p:ext>
            </p:extLst>
          </p:nvPr>
        </p:nvGraphicFramePr>
        <p:xfrm>
          <a:off x="8731043" y="4212868"/>
          <a:ext cx="182563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74" name="Worksheet" r:id="rId206" imgW="1124023" imgH="171450" progId="Excel.Sheet.12">
                  <p:link updateAutomatic="1"/>
                </p:oleObj>
              </mc:Choice>
              <mc:Fallback>
                <p:oleObj name="Worksheet" r:id="rId206" imgW="1124023" imgH="171450" progId="Excel.Sheet.12">
                  <p:link updateAutomatic="1"/>
                  <p:pic>
                    <p:nvPicPr>
                      <p:cNvPr id="243" name="Object 242"/>
                      <p:cNvPicPr preferRelativeResize="0"/>
                      <p:nvPr/>
                    </p:nvPicPr>
                    <p:blipFill>
                      <a:blip r:embed="rId207"/>
                      <a:stretch>
                        <a:fillRect/>
                      </a:stretch>
                    </p:blipFill>
                    <p:spPr>
                      <a:xfrm>
                        <a:off x="8731043" y="4212868"/>
                        <a:ext cx="182563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8" name="Object 627"/>
          <p:cNvGraphicFramePr>
            <a:graphicFrameLocks/>
          </p:cNvGraphicFramePr>
          <p:nvPr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1067255206"/>
              </p:ext>
            </p:extLst>
          </p:nvPr>
        </p:nvGraphicFramePr>
        <p:xfrm>
          <a:off x="10003933" y="5080834"/>
          <a:ext cx="18097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75" name="Worksheet" r:id="rId208" imgW="1124023" imgH="171450" progId="Excel.Sheet.12">
                  <p:link updateAutomatic="1"/>
                </p:oleObj>
              </mc:Choice>
              <mc:Fallback>
                <p:oleObj name="Worksheet" r:id="rId208" imgW="1124023" imgH="171450" progId="Excel.Sheet.12">
                  <p:link updateAutomatic="1"/>
                  <p:pic>
                    <p:nvPicPr>
                      <p:cNvPr id="628" name="Object 627"/>
                      <p:cNvPicPr preferRelativeResize="0"/>
                      <p:nvPr/>
                    </p:nvPicPr>
                    <p:blipFill>
                      <a:blip r:embed="rId205"/>
                      <a:stretch>
                        <a:fillRect/>
                      </a:stretch>
                    </p:blipFill>
                    <p:spPr>
                      <a:xfrm>
                        <a:off x="10003933" y="5080834"/>
                        <a:ext cx="18097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9" name="Object 628"/>
          <p:cNvGraphicFramePr>
            <a:graphicFrameLocks/>
          </p:cNvGraphicFramePr>
          <p:nvPr>
            <p:custDataLst>
              <p:tags r:id="rId28"/>
            </p:custDataLst>
            <p:extLst>
              <p:ext uri="{D42A27DB-BD31-4B8C-83A1-F6EECF244321}">
                <p14:modId xmlns:p14="http://schemas.microsoft.com/office/powerpoint/2010/main" val="604952614"/>
              </p:ext>
            </p:extLst>
          </p:nvPr>
        </p:nvGraphicFramePr>
        <p:xfrm>
          <a:off x="5750082" y="5084385"/>
          <a:ext cx="184150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76" name="Worksheet" r:id="rId209" imgW="1124023" imgH="171450" progId="Excel.Sheet.12">
                  <p:link updateAutomatic="1"/>
                </p:oleObj>
              </mc:Choice>
              <mc:Fallback>
                <p:oleObj name="Worksheet" r:id="rId209" imgW="1124023" imgH="171450" progId="Excel.Sheet.12">
                  <p:link updateAutomatic="1"/>
                  <p:pic>
                    <p:nvPicPr>
                      <p:cNvPr id="629" name="Object 628"/>
                      <p:cNvPicPr preferRelativeResize="0"/>
                      <p:nvPr/>
                    </p:nvPicPr>
                    <p:blipFill>
                      <a:blip r:embed="rId207"/>
                      <a:stretch>
                        <a:fillRect/>
                      </a:stretch>
                    </p:blipFill>
                    <p:spPr>
                      <a:xfrm>
                        <a:off x="5750082" y="5084385"/>
                        <a:ext cx="184150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" name="Object 629"/>
          <p:cNvGraphicFramePr>
            <a:graphicFrameLocks/>
          </p:cNvGraphicFramePr>
          <p:nvPr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923156114"/>
              </p:ext>
            </p:extLst>
          </p:nvPr>
        </p:nvGraphicFramePr>
        <p:xfrm>
          <a:off x="8043719" y="5073922"/>
          <a:ext cx="185738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77" name="Worksheet" r:id="rId210" imgW="1124023" imgH="171450" progId="Excel.Sheet.12">
                  <p:link updateAutomatic="1"/>
                </p:oleObj>
              </mc:Choice>
              <mc:Fallback>
                <p:oleObj name="Worksheet" r:id="rId210" imgW="1124023" imgH="171450" progId="Excel.Sheet.12">
                  <p:link updateAutomatic="1"/>
                  <p:pic>
                    <p:nvPicPr>
                      <p:cNvPr id="630" name="Object 629"/>
                      <p:cNvPicPr preferRelativeResize="0"/>
                      <p:nvPr/>
                    </p:nvPicPr>
                    <p:blipFill>
                      <a:blip r:embed="rId211"/>
                      <a:stretch>
                        <a:fillRect/>
                      </a:stretch>
                    </p:blipFill>
                    <p:spPr>
                      <a:xfrm>
                        <a:off x="8043719" y="5073922"/>
                        <a:ext cx="185738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1" name="Object 630"/>
          <p:cNvGraphicFramePr>
            <a:graphicFrameLocks/>
          </p:cNvGraphicFramePr>
          <p:nvPr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1073063663"/>
              </p:ext>
            </p:extLst>
          </p:nvPr>
        </p:nvGraphicFramePr>
        <p:xfrm>
          <a:off x="9285712" y="5075886"/>
          <a:ext cx="18097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78" name="Worksheet" r:id="rId212" imgW="1124023" imgH="171450" progId="Excel.Sheet.12">
                  <p:link updateAutomatic="1"/>
                </p:oleObj>
              </mc:Choice>
              <mc:Fallback>
                <p:oleObj name="Worksheet" r:id="rId212" imgW="1124023" imgH="171450" progId="Excel.Sheet.12">
                  <p:link updateAutomatic="1"/>
                  <p:pic>
                    <p:nvPicPr>
                      <p:cNvPr id="631" name="Object 630"/>
                      <p:cNvPicPr preferRelativeResize="0"/>
                      <p:nvPr/>
                    </p:nvPicPr>
                    <p:blipFill>
                      <a:blip r:embed="rId207"/>
                      <a:stretch>
                        <a:fillRect/>
                      </a:stretch>
                    </p:blipFill>
                    <p:spPr>
                      <a:xfrm>
                        <a:off x="9285712" y="5075886"/>
                        <a:ext cx="18097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2" name="Object 631"/>
          <p:cNvGraphicFramePr>
            <a:graphicFrameLocks/>
          </p:cNvGraphicFramePr>
          <p:nvPr>
            <p:custDataLst>
              <p:tags r:id="rId31"/>
            </p:custDataLst>
            <p:extLst>
              <p:ext uri="{D42A27DB-BD31-4B8C-83A1-F6EECF244321}">
                <p14:modId xmlns:p14="http://schemas.microsoft.com/office/powerpoint/2010/main" val="3116462670"/>
              </p:ext>
            </p:extLst>
          </p:nvPr>
        </p:nvGraphicFramePr>
        <p:xfrm>
          <a:off x="4597827" y="5058520"/>
          <a:ext cx="182563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79" name="Worksheet" r:id="rId213" imgW="1124023" imgH="171450" progId="Excel.Sheet.12">
                  <p:link updateAutomatic="1"/>
                </p:oleObj>
              </mc:Choice>
              <mc:Fallback>
                <p:oleObj name="Worksheet" r:id="rId213" imgW="1124023" imgH="171450" progId="Excel.Sheet.12">
                  <p:link updateAutomatic="1"/>
                  <p:pic>
                    <p:nvPicPr>
                      <p:cNvPr id="632" name="Object 631"/>
                      <p:cNvPicPr preferRelativeResize="0"/>
                      <p:nvPr/>
                    </p:nvPicPr>
                    <p:blipFill>
                      <a:blip r:embed="rId214"/>
                      <a:stretch>
                        <a:fillRect/>
                      </a:stretch>
                    </p:blipFill>
                    <p:spPr>
                      <a:xfrm>
                        <a:off x="4597827" y="5058520"/>
                        <a:ext cx="182563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" name="TextBox 633"/>
          <p:cNvSpPr txBox="1"/>
          <p:nvPr>
            <p:custDataLst>
              <p:tags r:id="rId32"/>
            </p:custDataLst>
          </p:nvPr>
        </p:nvSpPr>
        <p:spPr>
          <a:xfrm>
            <a:off x="6873840" y="5070895"/>
            <a:ext cx="196013" cy="843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635" name="TextBox 634"/>
          <p:cNvSpPr txBox="1"/>
          <p:nvPr>
            <p:custDataLst>
              <p:tags r:id="rId33"/>
            </p:custDataLst>
          </p:nvPr>
        </p:nvSpPr>
        <p:spPr>
          <a:xfrm>
            <a:off x="6883968" y="5202340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PUL</a:t>
            </a:r>
          </a:p>
        </p:txBody>
      </p:sp>
      <p:sp>
        <p:nvSpPr>
          <p:cNvPr id="636" name="TextBox 635"/>
          <p:cNvSpPr txBox="1"/>
          <p:nvPr>
            <p:custDataLst>
              <p:tags r:id="rId34"/>
            </p:custDataLst>
          </p:nvPr>
        </p:nvSpPr>
        <p:spPr>
          <a:xfrm>
            <a:off x="6649964" y="5338662"/>
            <a:ext cx="375611" cy="857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  <a:r>
              <a:rPr kumimoji="0" lang="en-US" sz="6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(</a:t>
            </a:r>
            <a:r>
              <a:rPr kumimoji="0" lang="en-US" sz="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PULi</a:t>
            </a: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</a:p>
        </p:txBody>
      </p:sp>
      <p:graphicFrame>
        <p:nvGraphicFramePr>
          <p:cNvPr id="637" name="Object 636"/>
          <p:cNvGraphicFramePr>
            <a:graphicFrameLocks/>
          </p:cNvGraphicFramePr>
          <p:nvPr>
            <p:custDataLst>
              <p:tags r:id="rId35"/>
            </p:custDataLst>
            <p:extLst>
              <p:ext uri="{D42A27DB-BD31-4B8C-83A1-F6EECF244321}">
                <p14:modId xmlns:p14="http://schemas.microsoft.com/office/powerpoint/2010/main" val="3855814645"/>
              </p:ext>
            </p:extLst>
          </p:nvPr>
        </p:nvGraphicFramePr>
        <p:xfrm>
          <a:off x="7034714" y="5054684"/>
          <a:ext cx="18415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80" name="Worksheet" r:id="rId215" imgW="1124023" imgH="171450" progId="Excel.Sheet.12">
                  <p:link updateAutomatic="1"/>
                </p:oleObj>
              </mc:Choice>
              <mc:Fallback>
                <p:oleObj name="Worksheet" r:id="rId215" imgW="1124023" imgH="171450" progId="Excel.Sheet.12">
                  <p:link updateAutomatic="1"/>
                  <p:pic>
                    <p:nvPicPr>
                      <p:cNvPr id="637" name="Object 636"/>
                      <p:cNvPicPr preferRelativeResize="0"/>
                      <p:nvPr/>
                    </p:nvPicPr>
                    <p:blipFill>
                      <a:blip r:embed="rId216"/>
                      <a:stretch>
                        <a:fillRect/>
                      </a:stretch>
                    </p:blipFill>
                    <p:spPr>
                      <a:xfrm>
                        <a:off x="7034714" y="5054684"/>
                        <a:ext cx="18415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8" name="Object 637"/>
          <p:cNvGraphicFramePr>
            <a:graphicFrameLocks/>
          </p:cNvGraphicFramePr>
          <p:nvPr>
            <p:custDataLst>
              <p:tags r:id="rId36"/>
            </p:custDataLst>
            <p:extLst>
              <p:ext uri="{D42A27DB-BD31-4B8C-83A1-F6EECF244321}">
                <p14:modId xmlns:p14="http://schemas.microsoft.com/office/powerpoint/2010/main" val="224604181"/>
              </p:ext>
            </p:extLst>
          </p:nvPr>
        </p:nvGraphicFramePr>
        <p:xfrm>
          <a:off x="7034714" y="5319796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81" name="Worksheet" r:id="rId217" imgW="1124023" imgH="171450" progId="Excel.Sheet.12">
                  <p:link updateAutomatic="1"/>
                </p:oleObj>
              </mc:Choice>
              <mc:Fallback>
                <p:oleObj name="Worksheet" r:id="rId217" imgW="1124023" imgH="171450" progId="Excel.Sheet.12">
                  <p:link updateAutomatic="1"/>
                  <p:pic>
                    <p:nvPicPr>
                      <p:cNvPr id="638" name="Object 637"/>
                      <p:cNvPicPr preferRelativeResize="0"/>
                      <p:nvPr/>
                    </p:nvPicPr>
                    <p:blipFill>
                      <a:blip r:embed="rId218"/>
                      <a:stretch>
                        <a:fillRect/>
                      </a:stretch>
                    </p:blipFill>
                    <p:spPr>
                      <a:xfrm>
                        <a:off x="7034714" y="5319796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9" name="Object 638"/>
          <p:cNvGraphicFramePr>
            <a:graphicFrameLocks/>
          </p:cNvGraphicFramePr>
          <p:nvPr>
            <p:custDataLst>
              <p:tags r:id="rId37"/>
            </p:custDataLst>
            <p:extLst>
              <p:ext uri="{D42A27DB-BD31-4B8C-83A1-F6EECF244321}">
                <p14:modId xmlns:p14="http://schemas.microsoft.com/office/powerpoint/2010/main" val="1088121767"/>
              </p:ext>
            </p:extLst>
          </p:nvPr>
        </p:nvGraphicFramePr>
        <p:xfrm>
          <a:off x="7037889" y="5178509"/>
          <a:ext cx="182563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82" name="Worksheet" r:id="rId219" imgW="1124023" imgH="171450" progId="Excel.Sheet.12">
                  <p:link updateAutomatic="1"/>
                </p:oleObj>
              </mc:Choice>
              <mc:Fallback>
                <p:oleObj name="Worksheet" r:id="rId219" imgW="1124023" imgH="171450" progId="Excel.Sheet.12">
                  <p:link updateAutomatic="1"/>
                  <p:pic>
                    <p:nvPicPr>
                      <p:cNvPr id="639" name="Object 638"/>
                      <p:cNvPicPr preferRelativeResize="0"/>
                      <p:nvPr/>
                    </p:nvPicPr>
                    <p:blipFill>
                      <a:blip r:embed="rId220"/>
                      <a:stretch>
                        <a:fillRect/>
                      </a:stretch>
                    </p:blipFill>
                    <p:spPr>
                      <a:xfrm>
                        <a:off x="7037889" y="5178509"/>
                        <a:ext cx="182563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9" name="Picture 318"/>
          <p:cNvPicPr>
            <a:picLocks noChangeAspect="1"/>
          </p:cNvPicPr>
          <p:nvPr>
            <p:custDataLst>
              <p:tags r:id="rId38"/>
            </p:custDataLst>
          </p:nvPr>
        </p:nvPicPr>
        <p:blipFill rotWithShape="1">
          <a:blip r:embed="rId203"/>
          <a:srcRect l="55671" t="54390" r="33593" b="37489"/>
          <a:stretch/>
        </p:blipFill>
        <p:spPr>
          <a:xfrm>
            <a:off x="321722" y="2180908"/>
            <a:ext cx="1371851" cy="516741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/>
          </p:cNvGraphicFramePr>
          <p:nvPr>
            <p:custDataLst>
              <p:tags r:id="rId39"/>
            </p:custDataLst>
            <p:extLst>
              <p:ext uri="{D42A27DB-BD31-4B8C-83A1-F6EECF244321}">
                <p14:modId xmlns:p14="http://schemas.microsoft.com/office/powerpoint/2010/main" val="3590286790"/>
              </p:ext>
            </p:extLst>
          </p:nvPr>
        </p:nvGraphicFramePr>
        <p:xfrm>
          <a:off x="2462735" y="5068929"/>
          <a:ext cx="18097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83" name="Worksheet" r:id="rId221" imgW="1124023" imgH="171450" progId="Excel.Sheet.12">
                  <p:link updateAutomatic="1"/>
                </p:oleObj>
              </mc:Choice>
              <mc:Fallback>
                <p:oleObj name="Worksheet" r:id="rId221" imgW="1124023" imgH="171450" progId="Excel.Sheet.12">
                  <p:link updateAutomatic="1"/>
                  <p:pic>
                    <p:nvPicPr>
                      <p:cNvPr id="13" name="Object 12"/>
                      <p:cNvPicPr preferRelativeResize="0"/>
                      <p:nvPr/>
                    </p:nvPicPr>
                    <p:blipFill>
                      <a:blip r:embed="rId207"/>
                      <a:stretch>
                        <a:fillRect/>
                      </a:stretch>
                    </p:blipFill>
                    <p:spPr>
                      <a:xfrm>
                        <a:off x="2462735" y="5068929"/>
                        <a:ext cx="18097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" name="TextBox 325"/>
          <p:cNvSpPr txBox="1"/>
          <p:nvPr>
            <p:custDataLst>
              <p:tags r:id="rId40"/>
            </p:custDataLst>
          </p:nvPr>
        </p:nvSpPr>
        <p:spPr>
          <a:xfrm>
            <a:off x="2504450" y="5565499"/>
            <a:ext cx="7954000" cy="4891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Traffic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light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logic    -&gt; If Scenario is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specified</a:t>
            </a:r>
            <a:r>
              <a:rPr lang="en-US" sz="900" b="1" kern="0" noProof="0" dirty="0">
                <a:solidFill>
                  <a:srgbClr val="000000"/>
                </a:solidFill>
              </a:rPr>
              <a:t> </a:t>
            </a:r>
            <a:r>
              <a:rPr lang="en-US" sz="900" b="1" kern="0" noProof="0" dirty="0" smtClean="0">
                <a:solidFill>
                  <a:srgbClr val="000000"/>
                </a:solidFill>
              </a:rPr>
              <a:t>=</a:t>
            </a:r>
            <a:r>
              <a:rPr lang="en-US" sz="900" b="1" kern="0" dirty="0" smtClean="0">
                <a:solidFill>
                  <a:srgbClr val="000000"/>
                </a:solidFill>
              </a:rPr>
              <a:t> </a:t>
            </a:r>
            <a:r>
              <a:rPr lang="en-US" sz="1100" b="1" kern="0" dirty="0" smtClean="0">
                <a:solidFill>
                  <a:schemeClr val="accent3"/>
                </a:solidFill>
              </a:rPr>
              <a:t>C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F</a:t>
            </a: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 a.m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en-US" sz="1050" b="1" kern="0" dirty="0">
                <a:solidFill>
                  <a:schemeClr val="accent3"/>
                </a:solidFill>
              </a:rPr>
              <a:t>xx </a:t>
            </a:r>
            <a:r>
              <a:rPr kumimoji="0" lang="en-US" sz="1050" b="1" i="0" u="none" strike="noStrike" kern="0" cap="none" spc="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vs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respective scenario</a:t>
            </a:r>
            <a:r>
              <a:rPr lang="en-US" sz="800" b="1" kern="0" dirty="0" smtClean="0">
                <a:solidFill>
                  <a:srgbClr val="000000"/>
                </a:solidFill>
              </a:rPr>
              <a:t> </a:t>
            </a:r>
            <a:r>
              <a:rPr lang="en-US" sz="800" b="1" kern="0" dirty="0">
                <a:solidFill>
                  <a:srgbClr val="000000"/>
                </a:solidFill>
              </a:rPr>
              <a:t>(</a:t>
            </a:r>
            <a:r>
              <a:rPr lang="en-US" sz="900" b="1" kern="0" dirty="0">
                <a:solidFill>
                  <a:schemeClr val="accent3"/>
                </a:solidFill>
              </a:rPr>
              <a:t>TBP, </a:t>
            </a:r>
            <a:r>
              <a:rPr lang="en-US" sz="900" b="1" kern="0" dirty="0" smtClean="0">
                <a:solidFill>
                  <a:schemeClr val="accent3"/>
                </a:solidFill>
              </a:rPr>
              <a:t>Stretch, </a:t>
            </a:r>
            <a:r>
              <a:rPr lang="en-US" sz="900" b="1" kern="0" dirty="0">
                <a:solidFill>
                  <a:schemeClr val="accent3"/>
                </a:solidFill>
              </a:rPr>
              <a:t>FC, PULi and CF</a:t>
            </a:r>
            <a:r>
              <a:rPr lang="en-US" sz="800" b="1" kern="0" dirty="0" smtClean="0">
                <a:solidFill>
                  <a:srgbClr val="000000"/>
                </a:solidFill>
              </a:rPr>
              <a:t>) 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lang="en-US" sz="900" b="1" kern="0" dirty="0" smtClean="0">
                <a:solidFill>
                  <a:srgbClr val="000000"/>
                </a:solidFill>
              </a:rPr>
              <a:t>	     -&gt;  If there’s no Scenario specified = </a:t>
            </a:r>
            <a:r>
              <a:rPr lang="en-US" sz="1000" b="1" kern="0" dirty="0">
                <a:solidFill>
                  <a:schemeClr val="accent3"/>
                </a:solidFill>
              </a:rPr>
              <a:t>CF </a:t>
            </a:r>
            <a:r>
              <a:rPr lang="en-US" sz="1000" b="1" kern="0" dirty="0" smtClean="0">
                <a:solidFill>
                  <a:schemeClr val="accent3"/>
                </a:solidFill>
              </a:rPr>
              <a:t>a.m. xx </a:t>
            </a:r>
            <a:r>
              <a:rPr lang="en-US" sz="1000" b="1" kern="0" dirty="0">
                <a:solidFill>
                  <a:schemeClr val="accent3"/>
                </a:solidFill>
              </a:rPr>
              <a:t>vs</a:t>
            </a:r>
            <a:r>
              <a:rPr lang="en-US" sz="900" b="1" kern="0" dirty="0" smtClean="0">
                <a:solidFill>
                  <a:srgbClr val="000000"/>
                </a:solidFill>
              </a:rPr>
              <a:t>. Pre-defined target or upper limit (</a:t>
            </a:r>
            <a:r>
              <a:rPr lang="en-US" sz="800" b="1" kern="0" dirty="0" smtClean="0">
                <a:solidFill>
                  <a:srgbClr val="000000"/>
                </a:solidFill>
              </a:rPr>
              <a:t>Available at TaC Excel)</a:t>
            </a:r>
          </a:p>
          <a:p>
            <a:r>
              <a:rPr kumimoji="0" lang="en-US" sz="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</a:t>
            </a:r>
            <a:r>
              <a:rPr lang="en-US" sz="800" b="1" kern="0" dirty="0">
                <a:solidFill>
                  <a:srgbClr val="000000"/>
                </a:solidFill>
              </a:rPr>
              <a:t> </a:t>
            </a:r>
            <a:r>
              <a:rPr lang="en-US" sz="800" b="1" kern="0" dirty="0" smtClean="0">
                <a:solidFill>
                  <a:srgbClr val="000000"/>
                </a:solidFill>
              </a:rPr>
              <a:t>    -</a:t>
            </a:r>
            <a:r>
              <a:rPr lang="en-US" sz="800" b="1" kern="0" dirty="0">
                <a:solidFill>
                  <a:srgbClr val="000000"/>
                </a:solidFill>
              </a:rPr>
              <a:t>&gt;</a:t>
            </a:r>
            <a:r>
              <a:rPr lang="en-US" sz="800" b="1" kern="0" dirty="0" smtClean="0">
                <a:solidFill>
                  <a:srgbClr val="000000"/>
                </a:solidFill>
              </a:rPr>
              <a:t>              Deployed in separate </a:t>
            </a:r>
            <a:r>
              <a:rPr lang="en-US" sz="800" b="1" kern="0" dirty="0" err="1" smtClean="0">
                <a:solidFill>
                  <a:srgbClr val="000000"/>
                </a:solidFill>
              </a:rPr>
              <a:t>TaC</a:t>
            </a:r>
            <a:endParaRPr kumimoji="0" lang="en-US" sz="800" b="1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9" name="Text Box 37____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1719521" y="1185393"/>
            <a:ext cx="2364808" cy="885349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200" b="1" dirty="0" smtClean="0"/>
              <a:t>Target (VA)</a:t>
            </a:r>
          </a:p>
          <a:p>
            <a:r>
              <a:rPr lang="de-DE" altLang="en-US" sz="1000" b="1" dirty="0" smtClean="0"/>
              <a:t>         </a:t>
            </a:r>
            <a:r>
              <a:rPr lang="de-DE" altLang="en-US" sz="1000" b="1" dirty="0" smtClean="0">
                <a:solidFill>
                  <a:schemeClr val="bg2">
                    <a:lumMod val="50000"/>
                  </a:schemeClr>
                </a:solidFill>
              </a:rPr>
              <a:t>ChP</a:t>
            </a:r>
            <a:r>
              <a:rPr lang="de-DE" altLang="en-US" sz="1000" b="1" dirty="0" smtClean="0"/>
              <a:t>  </a:t>
            </a:r>
            <a:r>
              <a:rPr lang="de-DE" altLang="en-US" sz="1000" b="1" dirty="0" smtClean="0">
                <a:solidFill>
                  <a:srgbClr val="7030A0"/>
                </a:solidFill>
              </a:rPr>
              <a:t>PS-DI</a:t>
            </a:r>
            <a:r>
              <a:rPr lang="de-DE" altLang="en-US" sz="1000" b="1" dirty="0" smtClean="0"/>
              <a:t>  </a:t>
            </a:r>
            <a:r>
              <a:rPr lang="de-DE" altLang="en-US" sz="1000" b="1" dirty="0" smtClean="0">
                <a:solidFill>
                  <a:srgbClr val="00B050"/>
                </a:solidFill>
              </a:rPr>
              <a:t>CC-AS</a:t>
            </a:r>
            <a:r>
              <a:rPr lang="de-DE" altLang="en-US" sz="1000" b="1" dirty="0" smtClean="0"/>
              <a:t> </a:t>
            </a:r>
            <a:r>
              <a:rPr lang="de-DE" altLang="en-US" sz="1000" b="1" dirty="0" smtClean="0">
                <a:solidFill>
                  <a:srgbClr val="08427E"/>
                </a:solidFill>
              </a:rPr>
              <a:t>PS-GI  </a:t>
            </a:r>
            <a:r>
              <a:rPr lang="de-DE" altLang="en-US" sz="1000" b="1" dirty="0">
                <a:solidFill>
                  <a:srgbClr val="00B0F0"/>
                </a:solidFill>
              </a:rPr>
              <a:t>PS-PI</a:t>
            </a:r>
          </a:p>
          <a:p>
            <a:r>
              <a:rPr lang="de-DE" altLang="en-US" sz="1000" dirty="0" smtClean="0"/>
              <a:t>TBP</a:t>
            </a:r>
            <a:r>
              <a:rPr lang="de-DE" altLang="en-US" sz="1000" b="1" dirty="0" smtClean="0"/>
              <a:t>	</a:t>
            </a:r>
          </a:p>
          <a:p>
            <a:r>
              <a:rPr lang="de-DE" altLang="en-US" sz="1000" dirty="0" smtClean="0"/>
              <a:t>FC</a:t>
            </a:r>
          </a:p>
          <a:p>
            <a:r>
              <a:rPr lang="de-DE" altLang="en-US" sz="1000" b="1" dirty="0" smtClean="0"/>
              <a:t>CF</a:t>
            </a:r>
            <a:endParaRPr lang="de-DE" altLang="en-US" sz="1000" b="1" dirty="0"/>
          </a:p>
        </p:txBody>
      </p:sp>
      <p:graphicFrame>
        <p:nvGraphicFramePr>
          <p:cNvPr id="18" name="Object 17"/>
          <p:cNvGraphicFramePr>
            <a:graphicFrameLocks/>
          </p:cNvGraphicFramePr>
          <p:nvPr>
            <p:custDataLst>
              <p:tags r:id="rId42"/>
            </p:custDataLst>
            <p:extLst>
              <p:ext uri="{D42A27DB-BD31-4B8C-83A1-F6EECF244321}">
                <p14:modId xmlns:p14="http://schemas.microsoft.com/office/powerpoint/2010/main" val="2320354118"/>
              </p:ext>
            </p:extLst>
          </p:nvPr>
        </p:nvGraphicFramePr>
        <p:xfrm>
          <a:off x="3337417" y="1597675"/>
          <a:ext cx="185737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84" name="Worksheet" r:id="rId222" imgW="1124023" imgH="171450" progId="Excel.Sheet.12">
                  <p:link updateAutomatic="1"/>
                </p:oleObj>
              </mc:Choice>
              <mc:Fallback>
                <p:oleObj name="Worksheet" r:id="rId222" imgW="1124023" imgH="171450" progId="Excel.Sheet.12">
                  <p:link updateAutomatic="1"/>
                  <p:pic>
                    <p:nvPicPr>
                      <p:cNvPr id="18" name="Object 17"/>
                      <p:cNvPicPr preferRelativeResize="0"/>
                      <p:nvPr/>
                    </p:nvPicPr>
                    <p:blipFill>
                      <a:blip r:embed="rId223"/>
                      <a:stretch>
                        <a:fillRect/>
                      </a:stretch>
                    </p:blipFill>
                    <p:spPr>
                      <a:xfrm>
                        <a:off x="3337417" y="1597675"/>
                        <a:ext cx="185737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/>
          </p:cNvGraphicFramePr>
          <p:nvPr>
            <p:custDataLst>
              <p:tags r:id="rId43"/>
            </p:custDataLst>
            <p:extLst>
              <p:ext uri="{D42A27DB-BD31-4B8C-83A1-F6EECF244321}">
                <p14:modId xmlns:p14="http://schemas.microsoft.com/office/powerpoint/2010/main" val="2138444605"/>
              </p:ext>
            </p:extLst>
          </p:nvPr>
        </p:nvGraphicFramePr>
        <p:xfrm>
          <a:off x="3344647" y="1892941"/>
          <a:ext cx="185737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85" name="Worksheet" r:id="rId224" imgW="1124023" imgH="171450" progId="Excel.Sheet.12">
                  <p:link updateAutomatic="1"/>
                </p:oleObj>
              </mc:Choice>
              <mc:Fallback>
                <p:oleObj name="Worksheet" r:id="rId224" imgW="1124023" imgH="171450" progId="Excel.Sheet.12">
                  <p:link updateAutomatic="1"/>
                  <p:pic>
                    <p:nvPicPr>
                      <p:cNvPr id="20" name="Object 19"/>
                      <p:cNvPicPr preferRelativeResize="0"/>
                      <p:nvPr/>
                    </p:nvPicPr>
                    <p:blipFill>
                      <a:blip r:embed="rId225"/>
                      <a:stretch>
                        <a:fillRect/>
                      </a:stretch>
                    </p:blipFill>
                    <p:spPr>
                      <a:xfrm>
                        <a:off x="3344647" y="1892941"/>
                        <a:ext cx="185737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/>
          </p:cNvGraphicFramePr>
          <p:nvPr>
            <p:custDataLst>
              <p:tags r:id="rId44"/>
            </p:custDataLst>
            <p:extLst>
              <p:ext uri="{D42A27DB-BD31-4B8C-83A1-F6EECF244321}">
                <p14:modId xmlns:p14="http://schemas.microsoft.com/office/powerpoint/2010/main" val="362469579"/>
              </p:ext>
            </p:extLst>
          </p:nvPr>
        </p:nvGraphicFramePr>
        <p:xfrm>
          <a:off x="2905656" y="1601215"/>
          <a:ext cx="182880" cy="109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86" name="Worksheet" r:id="rId226" imgW="1124085" imgH="171450" progId="Excel.Sheet.12">
                  <p:link/>
                </p:oleObj>
              </mc:Choice>
              <mc:Fallback>
                <p:oleObj name="Worksheet" r:id="rId226" imgW="1124085" imgH="171450" progId="Excel.Sheet.12">
                  <p:link/>
                  <p:pic>
                    <p:nvPicPr>
                      <p:cNvPr id="22" name="Object 21"/>
                      <p:cNvPicPr preferRelativeResize="0"/>
                      <p:nvPr/>
                    </p:nvPicPr>
                    <p:blipFill>
                      <a:blip r:embed="rId227"/>
                      <a:stretch>
                        <a:fillRect/>
                      </a:stretch>
                    </p:blipFill>
                    <p:spPr>
                      <a:xfrm>
                        <a:off x="2905656" y="1601215"/>
                        <a:ext cx="182880" cy="109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/>
          </p:cNvGraphicFramePr>
          <p:nvPr>
            <p:custDataLst>
              <p:tags r:id="rId45"/>
            </p:custDataLst>
            <p:extLst>
              <p:ext uri="{D42A27DB-BD31-4B8C-83A1-F6EECF244321}">
                <p14:modId xmlns:p14="http://schemas.microsoft.com/office/powerpoint/2010/main" val="1012058212"/>
              </p:ext>
            </p:extLst>
          </p:nvPr>
        </p:nvGraphicFramePr>
        <p:xfrm>
          <a:off x="2909359" y="1908261"/>
          <a:ext cx="18415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87" name="Worksheet" r:id="rId228" imgW="1124023" imgH="171450" progId="Excel.Sheet.12">
                  <p:link updateAutomatic="1"/>
                </p:oleObj>
              </mc:Choice>
              <mc:Fallback>
                <p:oleObj name="Worksheet" r:id="rId228" imgW="1124023" imgH="171450" progId="Excel.Sheet.12">
                  <p:link updateAutomatic="1"/>
                  <p:pic>
                    <p:nvPicPr>
                      <p:cNvPr id="23" name="Object 22"/>
                      <p:cNvPicPr preferRelativeResize="0"/>
                      <p:nvPr/>
                    </p:nvPicPr>
                    <p:blipFill>
                      <a:blip r:embed="rId229"/>
                      <a:stretch>
                        <a:fillRect/>
                      </a:stretch>
                    </p:blipFill>
                    <p:spPr>
                      <a:xfrm>
                        <a:off x="2909359" y="1908261"/>
                        <a:ext cx="18415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/>
          </p:cNvGraphicFramePr>
          <p:nvPr>
            <p:custDataLst>
              <p:tags r:id="rId46"/>
            </p:custDataLst>
            <p:extLst>
              <p:ext uri="{D42A27DB-BD31-4B8C-83A1-F6EECF244321}">
                <p14:modId xmlns:p14="http://schemas.microsoft.com/office/powerpoint/2010/main" val="1988755028"/>
              </p:ext>
            </p:extLst>
          </p:nvPr>
        </p:nvGraphicFramePr>
        <p:xfrm>
          <a:off x="3340343" y="1747594"/>
          <a:ext cx="185737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88" name="Worksheet" r:id="rId230" imgW="1124023" imgH="171450" progId="Excel.Sheet.12">
                  <p:link updateAutomatic="1"/>
                </p:oleObj>
              </mc:Choice>
              <mc:Fallback>
                <p:oleObj name="Worksheet" r:id="rId230" imgW="1124023" imgH="171450" progId="Excel.Sheet.12">
                  <p:link updateAutomatic="1"/>
                  <p:pic>
                    <p:nvPicPr>
                      <p:cNvPr id="9" name="Object 8"/>
                      <p:cNvPicPr preferRelativeResize="0"/>
                      <p:nvPr/>
                    </p:nvPicPr>
                    <p:blipFill>
                      <a:blip r:embed="rId231"/>
                      <a:stretch>
                        <a:fillRect/>
                      </a:stretch>
                    </p:blipFill>
                    <p:spPr>
                      <a:xfrm>
                        <a:off x="3340343" y="1747594"/>
                        <a:ext cx="185737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/>
          </p:cNvGraphicFramePr>
          <p:nvPr>
            <p:custDataLst>
              <p:tags r:id="rId47"/>
            </p:custDataLst>
            <p:extLst>
              <p:ext uri="{D42A27DB-BD31-4B8C-83A1-F6EECF244321}">
                <p14:modId xmlns:p14="http://schemas.microsoft.com/office/powerpoint/2010/main" val="3668040263"/>
              </p:ext>
            </p:extLst>
          </p:nvPr>
        </p:nvGraphicFramePr>
        <p:xfrm>
          <a:off x="2908711" y="1749617"/>
          <a:ext cx="18415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89" name="Worksheet" r:id="rId232" imgW="1124023" imgH="171450" progId="Excel.Sheet.12">
                  <p:link updateAutomatic="1"/>
                </p:oleObj>
              </mc:Choice>
              <mc:Fallback>
                <p:oleObj name="Worksheet" r:id="rId232" imgW="1124023" imgH="171450" progId="Excel.Sheet.12">
                  <p:link updateAutomatic="1"/>
                  <p:pic>
                    <p:nvPicPr>
                      <p:cNvPr id="10" name="Object 9"/>
                      <p:cNvPicPr preferRelativeResize="0"/>
                      <p:nvPr/>
                    </p:nvPicPr>
                    <p:blipFill>
                      <a:blip r:embed="rId233"/>
                      <a:stretch>
                        <a:fillRect/>
                      </a:stretch>
                    </p:blipFill>
                    <p:spPr>
                      <a:xfrm>
                        <a:off x="2908711" y="1749617"/>
                        <a:ext cx="18415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/>
          </p:cNvGraphicFramePr>
          <p:nvPr>
            <p:custDataLst>
              <p:tags r:id="rId48"/>
            </p:custDataLst>
            <p:extLst>
              <p:ext uri="{D42A27DB-BD31-4B8C-83A1-F6EECF244321}">
                <p14:modId xmlns:p14="http://schemas.microsoft.com/office/powerpoint/2010/main" val="1274433392"/>
              </p:ext>
            </p:extLst>
          </p:nvPr>
        </p:nvGraphicFramePr>
        <p:xfrm>
          <a:off x="2124031" y="1598897"/>
          <a:ext cx="177416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90" name="Worksheet" r:id="rId234" imgW="1124023" imgH="171450" progId="Excel.Sheet.12">
                  <p:link updateAutomatic="1"/>
                </p:oleObj>
              </mc:Choice>
              <mc:Fallback>
                <p:oleObj name="Worksheet" r:id="rId234" imgW="1124023" imgH="171450" progId="Excel.Sheet.12">
                  <p:link updateAutomatic="1"/>
                  <p:pic>
                    <p:nvPicPr>
                      <p:cNvPr id="15" name="Object 14"/>
                      <p:cNvPicPr preferRelativeResize="0"/>
                      <p:nvPr/>
                    </p:nvPicPr>
                    <p:blipFill>
                      <a:blip r:embed="rId235"/>
                      <a:stretch>
                        <a:fillRect/>
                      </a:stretch>
                    </p:blipFill>
                    <p:spPr>
                      <a:xfrm>
                        <a:off x="2124031" y="1598897"/>
                        <a:ext cx="177416" cy="11112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/>
          </p:cNvGraphicFramePr>
          <p:nvPr>
            <p:custDataLst>
              <p:tags r:id="rId49"/>
            </p:custDataLst>
            <p:extLst>
              <p:ext uri="{D42A27DB-BD31-4B8C-83A1-F6EECF244321}">
                <p14:modId xmlns:p14="http://schemas.microsoft.com/office/powerpoint/2010/main" val="2797709332"/>
              </p:ext>
            </p:extLst>
          </p:nvPr>
        </p:nvGraphicFramePr>
        <p:xfrm>
          <a:off x="2116424" y="1912579"/>
          <a:ext cx="176901" cy="107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91" name="Worksheet" r:id="rId236" imgW="1124023" imgH="171450" progId="Excel.Sheet.12">
                  <p:link updateAutomatic="1"/>
                </p:oleObj>
              </mc:Choice>
              <mc:Fallback>
                <p:oleObj name="Worksheet" r:id="rId236" imgW="1124023" imgH="171450" progId="Excel.Sheet.12">
                  <p:link updateAutomatic="1"/>
                  <p:pic>
                    <p:nvPicPr>
                      <p:cNvPr id="12" name="Object 11"/>
                      <p:cNvPicPr preferRelativeResize="0"/>
                      <p:nvPr/>
                    </p:nvPicPr>
                    <p:blipFill>
                      <a:blip r:embed="rId235"/>
                      <a:stretch>
                        <a:fillRect/>
                      </a:stretch>
                    </p:blipFill>
                    <p:spPr>
                      <a:xfrm>
                        <a:off x="2116424" y="1912579"/>
                        <a:ext cx="176901" cy="1078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/>
          </p:cNvGraphicFramePr>
          <p:nvPr>
            <p:custDataLst>
              <p:tags r:id="rId50"/>
            </p:custDataLst>
            <p:extLst>
              <p:ext uri="{D42A27DB-BD31-4B8C-83A1-F6EECF244321}">
                <p14:modId xmlns:p14="http://schemas.microsoft.com/office/powerpoint/2010/main" val="851171284"/>
              </p:ext>
            </p:extLst>
          </p:nvPr>
        </p:nvGraphicFramePr>
        <p:xfrm>
          <a:off x="2116424" y="1764708"/>
          <a:ext cx="176901" cy="105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92" name="Worksheet" r:id="rId237" imgW="1124023" imgH="171450" progId="Excel.Sheet.12">
                  <p:link updateAutomatic="1"/>
                </p:oleObj>
              </mc:Choice>
              <mc:Fallback>
                <p:oleObj name="Worksheet" r:id="rId237" imgW="1124023" imgH="171450" progId="Excel.Sheet.12">
                  <p:link updateAutomatic="1"/>
                  <p:pic>
                    <p:nvPicPr>
                      <p:cNvPr id="2" name="Object 1"/>
                      <p:cNvPicPr preferRelativeResize="0"/>
                      <p:nvPr/>
                    </p:nvPicPr>
                    <p:blipFill>
                      <a:blip r:embed="rId238"/>
                      <a:stretch>
                        <a:fillRect/>
                      </a:stretch>
                    </p:blipFill>
                    <p:spPr>
                      <a:xfrm>
                        <a:off x="2116424" y="1764708"/>
                        <a:ext cx="176901" cy="105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" name="Object 367"/>
          <p:cNvGraphicFramePr>
            <a:graphicFrameLocks/>
          </p:cNvGraphicFramePr>
          <p:nvPr>
            <p:custDataLst>
              <p:tags r:id="rId51"/>
            </p:custDataLst>
            <p:extLst>
              <p:ext uri="{D42A27DB-BD31-4B8C-83A1-F6EECF244321}">
                <p14:modId xmlns:p14="http://schemas.microsoft.com/office/powerpoint/2010/main" val="326217675"/>
              </p:ext>
            </p:extLst>
          </p:nvPr>
        </p:nvGraphicFramePr>
        <p:xfrm>
          <a:off x="2488351" y="1597675"/>
          <a:ext cx="179387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93" name="Worksheet" r:id="rId239" imgW="1124023" imgH="171450" progId="Excel.Sheet.12">
                  <p:link updateAutomatic="1"/>
                </p:oleObj>
              </mc:Choice>
              <mc:Fallback>
                <p:oleObj name="Worksheet" r:id="rId239" imgW="1124023" imgH="171450" progId="Excel.Sheet.12">
                  <p:link updateAutomatic="1"/>
                  <p:pic>
                    <p:nvPicPr>
                      <p:cNvPr id="14" name="Object 13"/>
                      <p:cNvPicPr preferRelativeResize="0"/>
                      <p:nvPr/>
                    </p:nvPicPr>
                    <p:blipFill>
                      <a:blip r:embed="rId240"/>
                      <a:stretch>
                        <a:fillRect/>
                      </a:stretch>
                    </p:blipFill>
                    <p:spPr>
                      <a:xfrm>
                        <a:off x="2488351" y="1597675"/>
                        <a:ext cx="179387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" name="Object 368"/>
          <p:cNvGraphicFramePr>
            <a:graphicFrameLocks/>
          </p:cNvGraphicFramePr>
          <p:nvPr>
            <p:custDataLst>
              <p:tags r:id="rId52"/>
            </p:custDataLst>
            <p:extLst>
              <p:ext uri="{D42A27DB-BD31-4B8C-83A1-F6EECF244321}">
                <p14:modId xmlns:p14="http://schemas.microsoft.com/office/powerpoint/2010/main" val="2338102726"/>
              </p:ext>
            </p:extLst>
          </p:nvPr>
        </p:nvGraphicFramePr>
        <p:xfrm>
          <a:off x="2490761" y="1903790"/>
          <a:ext cx="179387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94" name="Worksheet" r:id="rId241" imgW="1124023" imgH="171450" progId="Excel.Sheet.12">
                  <p:link updateAutomatic="1"/>
                </p:oleObj>
              </mc:Choice>
              <mc:Fallback>
                <p:oleObj name="Worksheet" r:id="rId241" imgW="1124023" imgH="171450" progId="Excel.Sheet.12">
                  <p:link updateAutomatic="1"/>
                  <p:pic>
                    <p:nvPicPr>
                      <p:cNvPr id="16" name="Object 15"/>
                      <p:cNvPicPr preferRelativeResize="0"/>
                      <p:nvPr/>
                    </p:nvPicPr>
                    <p:blipFill>
                      <a:blip r:embed="rId240"/>
                      <a:stretch>
                        <a:fillRect/>
                      </a:stretch>
                    </p:blipFill>
                    <p:spPr>
                      <a:xfrm>
                        <a:off x="2490761" y="1903790"/>
                        <a:ext cx="179387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" name="Object 369"/>
          <p:cNvGraphicFramePr>
            <a:graphicFrameLocks/>
          </p:cNvGraphicFramePr>
          <p:nvPr>
            <p:custDataLst>
              <p:tags r:id="rId53"/>
            </p:custDataLst>
            <p:extLst>
              <p:ext uri="{D42A27DB-BD31-4B8C-83A1-F6EECF244321}">
                <p14:modId xmlns:p14="http://schemas.microsoft.com/office/powerpoint/2010/main" val="3509578257"/>
              </p:ext>
            </p:extLst>
          </p:nvPr>
        </p:nvGraphicFramePr>
        <p:xfrm>
          <a:off x="2491137" y="1753168"/>
          <a:ext cx="179387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95" name="Worksheet" r:id="rId242" imgW="1124023" imgH="171450" progId="Excel.Sheet.12">
                  <p:link updateAutomatic="1"/>
                </p:oleObj>
              </mc:Choice>
              <mc:Fallback>
                <p:oleObj name="Worksheet" r:id="rId242" imgW="1124023" imgH="171450" progId="Excel.Sheet.12">
                  <p:link updateAutomatic="1"/>
                  <p:pic>
                    <p:nvPicPr>
                      <p:cNvPr id="3" name="Object 2"/>
                      <p:cNvPicPr preferRelativeResize="0"/>
                      <p:nvPr/>
                    </p:nvPicPr>
                    <p:blipFill>
                      <a:blip r:embed="rId243"/>
                      <a:stretch>
                        <a:fillRect/>
                      </a:stretch>
                    </p:blipFill>
                    <p:spPr>
                      <a:xfrm>
                        <a:off x="2491137" y="1753168"/>
                        <a:ext cx="179387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" name="Text Box 37______________________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7209094" y="1172403"/>
            <a:ext cx="3048629" cy="919401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defRPr sz="1200" b="1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 smtClean="0"/>
              <a:t>Fixed Cost</a:t>
            </a:r>
            <a:endParaRPr lang="de-DE" altLang="en-US" dirty="0"/>
          </a:p>
          <a:p>
            <a:r>
              <a:rPr lang="de-DE" altLang="en-US" dirty="0"/>
              <a:t>      </a:t>
            </a:r>
            <a:r>
              <a:rPr lang="de-DE" altLang="en-US" dirty="0" smtClean="0"/>
              <a:t>  </a:t>
            </a:r>
            <a:r>
              <a:rPr lang="de-DE" altLang="en-US" sz="1000" dirty="0">
                <a:solidFill>
                  <a:srgbClr val="7030A0"/>
                </a:solidFill>
              </a:rPr>
              <a:t>CRIN  Nozzle</a:t>
            </a:r>
            <a:r>
              <a:rPr lang="de-DE" altLang="en-US" sz="1000" dirty="0"/>
              <a:t>   </a:t>
            </a:r>
            <a:r>
              <a:rPr lang="de-DE" altLang="en-US" sz="1000" dirty="0">
                <a:solidFill>
                  <a:srgbClr val="00B050"/>
                </a:solidFill>
              </a:rPr>
              <a:t>ESP9</a:t>
            </a:r>
            <a:r>
              <a:rPr lang="de-DE" altLang="en-US" sz="1000" dirty="0"/>
              <a:t>   </a:t>
            </a:r>
            <a:r>
              <a:rPr lang="de-DE" altLang="en-US" sz="1000" dirty="0" smtClean="0">
                <a:solidFill>
                  <a:srgbClr val="08427E"/>
                </a:solidFill>
              </a:rPr>
              <a:t>HDEV5  HDP5</a:t>
            </a:r>
            <a:r>
              <a:rPr lang="de-DE" altLang="en-US" sz="1000" dirty="0" smtClean="0">
                <a:solidFill>
                  <a:srgbClr val="0070C0"/>
                </a:solidFill>
              </a:rPr>
              <a:t>   </a:t>
            </a:r>
            <a:r>
              <a:rPr lang="de-DE" altLang="en-US" sz="1000" dirty="0">
                <a:solidFill>
                  <a:srgbClr val="00B0F0"/>
                </a:solidFill>
              </a:rPr>
              <a:t>EV14</a:t>
            </a:r>
          </a:p>
          <a:p>
            <a:r>
              <a:rPr lang="de-DE" altLang="en-US" sz="1000" b="0" dirty="0" smtClean="0"/>
              <a:t>TBP</a:t>
            </a:r>
          </a:p>
          <a:p>
            <a:r>
              <a:rPr lang="de-DE" altLang="en-US" sz="1000" b="0" dirty="0" smtClean="0"/>
              <a:t>FC</a:t>
            </a:r>
          </a:p>
          <a:p>
            <a:r>
              <a:rPr lang="de-DE" altLang="en-US" sz="1000" dirty="0" smtClean="0"/>
              <a:t>CF</a:t>
            </a:r>
            <a:endParaRPr lang="de-DE" altLang="en-US" sz="1000" dirty="0"/>
          </a:p>
        </p:txBody>
      </p:sp>
      <p:graphicFrame>
        <p:nvGraphicFramePr>
          <p:cNvPr id="80" name="Object 79"/>
          <p:cNvGraphicFramePr>
            <a:graphicFrameLocks/>
          </p:cNvGraphicFramePr>
          <p:nvPr>
            <p:custDataLst>
              <p:tags r:id="rId55"/>
            </p:custDataLst>
            <p:extLst>
              <p:ext uri="{D42A27DB-BD31-4B8C-83A1-F6EECF244321}">
                <p14:modId xmlns:p14="http://schemas.microsoft.com/office/powerpoint/2010/main" val="2461250087"/>
              </p:ext>
            </p:extLst>
          </p:nvPr>
        </p:nvGraphicFramePr>
        <p:xfrm>
          <a:off x="9500236" y="1614532"/>
          <a:ext cx="182562" cy="10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96" name="Worksheet" r:id="rId244" imgW="1124023" imgH="171450" progId="Excel.Sheet.12">
                  <p:link updateAutomatic="1"/>
                </p:oleObj>
              </mc:Choice>
              <mc:Fallback>
                <p:oleObj name="Worksheet" r:id="rId244" imgW="1124023" imgH="171450" progId="Excel.Sheet.12">
                  <p:link updateAutomatic="1"/>
                  <p:pic>
                    <p:nvPicPr>
                      <p:cNvPr id="80" name="Object 79"/>
                      <p:cNvPicPr preferRelativeResize="0"/>
                      <p:nvPr/>
                    </p:nvPicPr>
                    <p:blipFill>
                      <a:blip r:embed="rId245"/>
                      <a:stretch>
                        <a:fillRect/>
                      </a:stretch>
                    </p:blipFill>
                    <p:spPr>
                      <a:xfrm>
                        <a:off x="9500236" y="1614532"/>
                        <a:ext cx="182562" cy="106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99"/>
          <p:cNvGraphicFramePr>
            <a:graphicFrameLocks/>
          </p:cNvGraphicFramePr>
          <p:nvPr>
            <p:custDataLst>
              <p:tags r:id="rId56"/>
            </p:custDataLst>
            <p:extLst>
              <p:ext uri="{D42A27DB-BD31-4B8C-83A1-F6EECF244321}">
                <p14:modId xmlns:p14="http://schemas.microsoft.com/office/powerpoint/2010/main" val="1168679533"/>
              </p:ext>
            </p:extLst>
          </p:nvPr>
        </p:nvGraphicFramePr>
        <p:xfrm>
          <a:off x="9011611" y="1620716"/>
          <a:ext cx="185737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97" name="Worksheet" r:id="rId246" imgW="1124023" imgH="171450" progId="Excel.Sheet.12">
                  <p:link updateAutomatic="1"/>
                </p:oleObj>
              </mc:Choice>
              <mc:Fallback>
                <p:oleObj name="Worksheet" r:id="rId246" imgW="1124023" imgH="171450" progId="Excel.Sheet.12">
                  <p:link updateAutomatic="1"/>
                  <p:pic>
                    <p:nvPicPr>
                      <p:cNvPr id="100" name="Object 99"/>
                      <p:cNvPicPr preferRelativeResize="0"/>
                      <p:nvPr/>
                    </p:nvPicPr>
                    <p:blipFill>
                      <a:blip r:embed="rId245"/>
                      <a:stretch>
                        <a:fillRect/>
                      </a:stretch>
                    </p:blipFill>
                    <p:spPr>
                      <a:xfrm>
                        <a:off x="9011611" y="1620716"/>
                        <a:ext cx="185737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" name="Object 156"/>
          <p:cNvGraphicFramePr>
            <a:graphicFrameLocks/>
          </p:cNvGraphicFramePr>
          <p:nvPr>
            <p:custDataLst>
              <p:tags r:id="rId57"/>
            </p:custDataLst>
            <p:extLst>
              <p:ext uri="{D42A27DB-BD31-4B8C-83A1-F6EECF244321}">
                <p14:modId xmlns:p14="http://schemas.microsoft.com/office/powerpoint/2010/main" val="2314374972"/>
              </p:ext>
            </p:extLst>
          </p:nvPr>
        </p:nvGraphicFramePr>
        <p:xfrm>
          <a:off x="8572524" y="1611707"/>
          <a:ext cx="182563" cy="10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98" name="Worksheet" r:id="rId247" imgW="1124023" imgH="171450" progId="Excel.Sheet.12">
                  <p:link updateAutomatic="1"/>
                </p:oleObj>
              </mc:Choice>
              <mc:Fallback>
                <p:oleObj name="Worksheet" r:id="rId247" imgW="1124023" imgH="171450" progId="Excel.Sheet.12">
                  <p:link updateAutomatic="1"/>
                  <p:pic>
                    <p:nvPicPr>
                      <p:cNvPr id="157" name="Object 156"/>
                      <p:cNvPicPr preferRelativeResize="0"/>
                      <p:nvPr/>
                    </p:nvPicPr>
                    <p:blipFill>
                      <a:blip r:embed="rId248"/>
                      <a:stretch>
                        <a:fillRect/>
                      </a:stretch>
                    </p:blipFill>
                    <p:spPr>
                      <a:xfrm>
                        <a:off x="8572524" y="1611707"/>
                        <a:ext cx="182563" cy="106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/>
          </p:cNvGraphicFramePr>
          <p:nvPr>
            <p:custDataLst>
              <p:tags r:id="rId58"/>
            </p:custDataLst>
            <p:extLst>
              <p:ext uri="{D42A27DB-BD31-4B8C-83A1-F6EECF244321}">
                <p14:modId xmlns:p14="http://schemas.microsoft.com/office/powerpoint/2010/main" val="410228677"/>
              </p:ext>
            </p:extLst>
          </p:nvPr>
        </p:nvGraphicFramePr>
        <p:xfrm>
          <a:off x="9935396" y="1623363"/>
          <a:ext cx="18097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99" name="Worksheet" r:id="rId249" imgW="1124023" imgH="171450" progId="Excel.Sheet.12">
                  <p:link updateAutomatic="1"/>
                </p:oleObj>
              </mc:Choice>
              <mc:Fallback>
                <p:oleObj name="Worksheet" r:id="rId249" imgW="1124023" imgH="171450" progId="Excel.Sheet.12">
                  <p:link updateAutomatic="1"/>
                  <p:pic>
                    <p:nvPicPr>
                      <p:cNvPr id="75" name="Object 74"/>
                      <p:cNvPicPr preferRelativeResize="0"/>
                      <p:nvPr/>
                    </p:nvPicPr>
                    <p:blipFill>
                      <a:blip r:embed="rId250"/>
                      <a:stretch>
                        <a:fillRect/>
                      </a:stretch>
                    </p:blipFill>
                    <p:spPr>
                      <a:xfrm>
                        <a:off x="9935396" y="1623363"/>
                        <a:ext cx="18097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69"/>
          <p:cNvGraphicFramePr>
            <a:graphicFrameLocks/>
          </p:cNvGraphicFramePr>
          <p:nvPr>
            <p:custDataLst>
              <p:tags r:id="rId59"/>
            </p:custDataLst>
            <p:extLst>
              <p:ext uri="{D42A27DB-BD31-4B8C-83A1-F6EECF244321}">
                <p14:modId xmlns:p14="http://schemas.microsoft.com/office/powerpoint/2010/main" val="499699154"/>
              </p:ext>
            </p:extLst>
          </p:nvPr>
        </p:nvGraphicFramePr>
        <p:xfrm>
          <a:off x="8094262" y="1615051"/>
          <a:ext cx="182563" cy="10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00" name="Worksheet" r:id="rId251" imgW="1124023" imgH="171450" progId="Excel.Sheet.12">
                  <p:link updateAutomatic="1"/>
                </p:oleObj>
              </mc:Choice>
              <mc:Fallback>
                <p:oleObj name="Worksheet" r:id="rId251" imgW="1124023" imgH="171450" progId="Excel.Sheet.12">
                  <p:link updateAutomatic="1"/>
                  <p:pic>
                    <p:nvPicPr>
                      <p:cNvPr id="70" name="Object 69"/>
                      <p:cNvPicPr preferRelativeResize="0"/>
                      <p:nvPr/>
                    </p:nvPicPr>
                    <p:blipFill>
                      <a:blip r:embed="rId248"/>
                      <a:stretch>
                        <a:fillRect/>
                      </a:stretch>
                    </p:blipFill>
                    <p:spPr>
                      <a:xfrm>
                        <a:off x="8094262" y="1615051"/>
                        <a:ext cx="182563" cy="106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7"/>
          <p:cNvGraphicFramePr>
            <a:graphicFrameLocks/>
          </p:cNvGraphicFramePr>
          <p:nvPr>
            <p:custDataLst>
              <p:tags r:id="rId60"/>
            </p:custDataLst>
            <p:extLst>
              <p:ext uri="{D42A27DB-BD31-4B8C-83A1-F6EECF244321}">
                <p14:modId xmlns:p14="http://schemas.microsoft.com/office/powerpoint/2010/main" val="382794755"/>
              </p:ext>
            </p:extLst>
          </p:nvPr>
        </p:nvGraphicFramePr>
        <p:xfrm>
          <a:off x="7658238" y="1621554"/>
          <a:ext cx="182562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01" name="Worksheet" r:id="rId252" imgW="1124023" imgH="171450" progId="Excel.Sheet.12">
                  <p:link updateAutomatic="1"/>
                </p:oleObj>
              </mc:Choice>
              <mc:Fallback>
                <p:oleObj name="Worksheet" r:id="rId252" imgW="1124023" imgH="171450" progId="Excel.Sheet.12">
                  <p:link updateAutomatic="1"/>
                  <p:pic>
                    <p:nvPicPr>
                      <p:cNvPr id="68" name="Object 67"/>
                      <p:cNvPicPr preferRelativeResize="0"/>
                      <p:nvPr/>
                    </p:nvPicPr>
                    <p:blipFill>
                      <a:blip r:embed="rId245"/>
                      <a:stretch>
                        <a:fillRect/>
                      </a:stretch>
                    </p:blipFill>
                    <p:spPr>
                      <a:xfrm>
                        <a:off x="7658238" y="1621554"/>
                        <a:ext cx="182562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" name="Text Box 37____________________________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4116729" y="1170360"/>
            <a:ext cx="3048629" cy="919401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defRPr sz="1200" b="1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 smtClean="0"/>
              <a:t>APC/pc ∅ </a:t>
            </a:r>
            <a:endParaRPr lang="de-DE" altLang="en-US" dirty="0"/>
          </a:p>
          <a:p>
            <a:r>
              <a:rPr lang="de-DE" altLang="en-US" dirty="0"/>
              <a:t>      </a:t>
            </a:r>
            <a:r>
              <a:rPr lang="de-DE" altLang="en-US" dirty="0" smtClean="0"/>
              <a:t>  </a:t>
            </a:r>
            <a:r>
              <a:rPr lang="de-DE" altLang="en-US" sz="1000" dirty="0">
                <a:solidFill>
                  <a:srgbClr val="7030A0"/>
                </a:solidFill>
              </a:rPr>
              <a:t>CRIN  Nozzle</a:t>
            </a:r>
            <a:r>
              <a:rPr lang="de-DE" altLang="en-US" sz="1000" dirty="0"/>
              <a:t>   </a:t>
            </a:r>
            <a:r>
              <a:rPr lang="de-DE" altLang="en-US" sz="1000" dirty="0">
                <a:solidFill>
                  <a:srgbClr val="00B050"/>
                </a:solidFill>
              </a:rPr>
              <a:t>ESP9</a:t>
            </a:r>
            <a:r>
              <a:rPr lang="de-DE" altLang="en-US" sz="1000" dirty="0"/>
              <a:t>   </a:t>
            </a:r>
            <a:r>
              <a:rPr lang="de-DE" altLang="en-US" sz="1000" dirty="0" smtClean="0">
                <a:solidFill>
                  <a:srgbClr val="08427E"/>
                </a:solidFill>
              </a:rPr>
              <a:t>HDEV5   HDP5</a:t>
            </a:r>
            <a:r>
              <a:rPr lang="de-DE" altLang="en-US" sz="1000" dirty="0" smtClean="0">
                <a:solidFill>
                  <a:srgbClr val="0070C0"/>
                </a:solidFill>
              </a:rPr>
              <a:t>   </a:t>
            </a:r>
            <a:r>
              <a:rPr lang="de-DE" altLang="en-US" sz="1000" dirty="0">
                <a:solidFill>
                  <a:srgbClr val="00B0F0"/>
                </a:solidFill>
              </a:rPr>
              <a:t>EV14</a:t>
            </a:r>
          </a:p>
          <a:p>
            <a:r>
              <a:rPr lang="de-DE" altLang="en-US" sz="1000" b="0" dirty="0" smtClean="0"/>
              <a:t>TBP</a:t>
            </a:r>
            <a:endParaRPr lang="de-DE" altLang="en-US" sz="1000" b="0" dirty="0"/>
          </a:p>
          <a:p>
            <a:r>
              <a:rPr lang="de-DE" altLang="en-US" sz="1000" b="0" dirty="0" smtClean="0"/>
              <a:t>FC</a:t>
            </a:r>
          </a:p>
          <a:p>
            <a:r>
              <a:rPr lang="de-DE" altLang="en-US" sz="1000" dirty="0" smtClean="0"/>
              <a:t>CF</a:t>
            </a:r>
            <a:endParaRPr lang="de-DE" altLang="en-US" sz="1000" dirty="0"/>
          </a:p>
        </p:txBody>
      </p:sp>
      <p:graphicFrame>
        <p:nvGraphicFramePr>
          <p:cNvPr id="25" name="Object 24"/>
          <p:cNvGraphicFramePr>
            <a:graphicFrameLocks/>
          </p:cNvGraphicFramePr>
          <p:nvPr>
            <p:custDataLst>
              <p:tags r:id="rId62"/>
            </p:custDataLst>
            <p:extLst>
              <p:ext uri="{D42A27DB-BD31-4B8C-83A1-F6EECF244321}">
                <p14:modId xmlns:p14="http://schemas.microsoft.com/office/powerpoint/2010/main" val="3300082375"/>
              </p:ext>
            </p:extLst>
          </p:nvPr>
        </p:nvGraphicFramePr>
        <p:xfrm>
          <a:off x="4593012" y="1624172"/>
          <a:ext cx="182562" cy="107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02" name="Worksheet" r:id="rId253" imgW="1124023" imgH="171450" progId="Excel.Sheet.12">
                  <p:link updateAutomatic="1"/>
                </p:oleObj>
              </mc:Choice>
              <mc:Fallback>
                <p:oleObj name="Worksheet" r:id="rId253" imgW="1124023" imgH="171450" progId="Excel.Sheet.12">
                  <p:link updateAutomatic="1"/>
                  <p:pic>
                    <p:nvPicPr>
                      <p:cNvPr id="25" name="Object 24"/>
                      <p:cNvPicPr preferRelativeResize="0"/>
                      <p:nvPr/>
                    </p:nvPicPr>
                    <p:blipFill>
                      <a:blip r:embed="rId225"/>
                      <a:stretch>
                        <a:fillRect/>
                      </a:stretch>
                    </p:blipFill>
                    <p:spPr>
                      <a:xfrm>
                        <a:off x="4593012" y="1624172"/>
                        <a:ext cx="182562" cy="107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/>
          </p:cNvGraphicFramePr>
          <p:nvPr>
            <p:custDataLst>
              <p:tags r:id="rId63"/>
            </p:custDataLst>
            <p:extLst>
              <p:ext uri="{D42A27DB-BD31-4B8C-83A1-F6EECF244321}">
                <p14:modId xmlns:p14="http://schemas.microsoft.com/office/powerpoint/2010/main" val="3155663915"/>
              </p:ext>
            </p:extLst>
          </p:nvPr>
        </p:nvGraphicFramePr>
        <p:xfrm>
          <a:off x="4594799" y="1913609"/>
          <a:ext cx="182562" cy="10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03" name="Worksheet" r:id="rId254" imgW="1124023" imgH="171450" progId="Excel.Sheet.12">
                  <p:link updateAutomatic="1"/>
                </p:oleObj>
              </mc:Choice>
              <mc:Fallback>
                <p:oleObj name="Worksheet" r:id="rId254" imgW="1124023" imgH="171450" progId="Excel.Sheet.12">
                  <p:link updateAutomatic="1"/>
                  <p:pic>
                    <p:nvPicPr>
                      <p:cNvPr id="26" name="Object 25"/>
                      <p:cNvPicPr preferRelativeResize="0"/>
                      <p:nvPr/>
                    </p:nvPicPr>
                    <p:blipFill>
                      <a:blip r:embed="rId225"/>
                      <a:stretch>
                        <a:fillRect/>
                      </a:stretch>
                    </p:blipFill>
                    <p:spPr>
                      <a:xfrm>
                        <a:off x="4594799" y="1913609"/>
                        <a:ext cx="182562" cy="104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/>
          <p:cNvGraphicFramePr>
            <a:graphicFrameLocks/>
          </p:cNvGraphicFramePr>
          <p:nvPr>
            <p:custDataLst>
              <p:tags r:id="rId64"/>
            </p:custDataLst>
            <p:extLst>
              <p:ext uri="{D42A27DB-BD31-4B8C-83A1-F6EECF244321}">
                <p14:modId xmlns:p14="http://schemas.microsoft.com/office/powerpoint/2010/main" val="884107926"/>
              </p:ext>
            </p:extLst>
          </p:nvPr>
        </p:nvGraphicFramePr>
        <p:xfrm>
          <a:off x="4593012" y="1762284"/>
          <a:ext cx="182562" cy="10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04" name="Worksheet" r:id="rId255" imgW="1124023" imgH="171450" progId="Excel.Sheet.12">
                  <p:link updateAutomatic="1"/>
                </p:oleObj>
              </mc:Choice>
              <mc:Fallback>
                <p:oleObj name="Worksheet" r:id="rId255" imgW="1124023" imgH="171450" progId="Excel.Sheet.12">
                  <p:link updateAutomatic="1"/>
                  <p:pic>
                    <p:nvPicPr>
                      <p:cNvPr id="64" name="Object 63"/>
                      <p:cNvPicPr preferRelativeResize="0"/>
                      <p:nvPr/>
                    </p:nvPicPr>
                    <p:blipFill>
                      <a:blip r:embed="rId231"/>
                      <a:stretch>
                        <a:fillRect/>
                      </a:stretch>
                    </p:blipFill>
                    <p:spPr>
                      <a:xfrm>
                        <a:off x="4593012" y="1762284"/>
                        <a:ext cx="182562" cy="104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/>
          </p:cNvGraphicFramePr>
          <p:nvPr>
            <p:custDataLst>
              <p:tags r:id="rId65"/>
            </p:custDataLst>
            <p:extLst>
              <p:ext uri="{D42A27DB-BD31-4B8C-83A1-F6EECF244321}">
                <p14:modId xmlns:p14="http://schemas.microsoft.com/office/powerpoint/2010/main" val="715441240"/>
              </p:ext>
            </p:extLst>
          </p:nvPr>
        </p:nvGraphicFramePr>
        <p:xfrm>
          <a:off x="4986992" y="1615529"/>
          <a:ext cx="182563" cy="107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05" name="Worksheet" r:id="rId256" imgW="1124023" imgH="171450" progId="Excel.Sheet.12">
                  <p:link updateAutomatic="1"/>
                </p:oleObj>
              </mc:Choice>
              <mc:Fallback>
                <p:oleObj name="Worksheet" r:id="rId256" imgW="1124023" imgH="171450" progId="Excel.Sheet.12">
                  <p:link updateAutomatic="1"/>
                  <p:pic>
                    <p:nvPicPr>
                      <p:cNvPr id="65" name="Object 64"/>
                      <p:cNvPicPr preferRelativeResize="0"/>
                      <p:nvPr/>
                    </p:nvPicPr>
                    <p:blipFill>
                      <a:blip r:embed="rId229"/>
                      <a:stretch>
                        <a:fillRect/>
                      </a:stretch>
                    </p:blipFill>
                    <p:spPr>
                      <a:xfrm>
                        <a:off x="4986992" y="1615529"/>
                        <a:ext cx="182563" cy="107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5"/>
          <p:cNvGraphicFramePr>
            <a:graphicFrameLocks/>
          </p:cNvGraphicFramePr>
          <p:nvPr>
            <p:custDataLst>
              <p:tags r:id="rId66"/>
            </p:custDataLst>
            <p:extLst>
              <p:ext uri="{D42A27DB-BD31-4B8C-83A1-F6EECF244321}">
                <p14:modId xmlns:p14="http://schemas.microsoft.com/office/powerpoint/2010/main" val="1254323716"/>
              </p:ext>
            </p:extLst>
          </p:nvPr>
        </p:nvGraphicFramePr>
        <p:xfrm>
          <a:off x="4988779" y="1910828"/>
          <a:ext cx="182563" cy="10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06" name="Worksheet" r:id="rId257" imgW="1124023" imgH="171450" progId="Excel.Sheet.12">
                  <p:link updateAutomatic="1"/>
                </p:oleObj>
              </mc:Choice>
              <mc:Fallback>
                <p:oleObj name="Worksheet" r:id="rId257" imgW="1124023" imgH="171450" progId="Excel.Sheet.12">
                  <p:link updateAutomatic="1"/>
                  <p:pic>
                    <p:nvPicPr>
                      <p:cNvPr id="66" name="Object 65"/>
                      <p:cNvPicPr preferRelativeResize="0"/>
                      <p:nvPr/>
                    </p:nvPicPr>
                    <p:blipFill>
                      <a:blip r:embed="rId229"/>
                      <a:stretch>
                        <a:fillRect/>
                      </a:stretch>
                    </p:blipFill>
                    <p:spPr>
                      <a:xfrm>
                        <a:off x="4988779" y="1910828"/>
                        <a:ext cx="182563" cy="104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/>
          <p:cNvGraphicFramePr>
            <a:graphicFrameLocks/>
          </p:cNvGraphicFramePr>
          <p:nvPr>
            <p:custDataLst>
              <p:tags r:id="rId67"/>
            </p:custDataLst>
            <p:extLst>
              <p:ext uri="{D42A27DB-BD31-4B8C-83A1-F6EECF244321}">
                <p14:modId xmlns:p14="http://schemas.microsoft.com/office/powerpoint/2010/main" val="1522035389"/>
              </p:ext>
            </p:extLst>
          </p:nvPr>
        </p:nvGraphicFramePr>
        <p:xfrm>
          <a:off x="4986992" y="1753641"/>
          <a:ext cx="182563" cy="10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07" name="Worksheet" r:id="rId258" imgW="1124023" imgH="171450" progId="Excel.Sheet.12">
                  <p:link updateAutomatic="1"/>
                </p:oleObj>
              </mc:Choice>
              <mc:Fallback>
                <p:oleObj name="Worksheet" r:id="rId258" imgW="1124023" imgH="171450" progId="Excel.Sheet.12">
                  <p:link updateAutomatic="1"/>
                  <p:pic>
                    <p:nvPicPr>
                      <p:cNvPr id="67" name="Object 66"/>
                      <p:cNvPicPr preferRelativeResize="0"/>
                      <p:nvPr/>
                    </p:nvPicPr>
                    <p:blipFill>
                      <a:blip r:embed="rId233"/>
                      <a:stretch>
                        <a:fillRect/>
                      </a:stretch>
                    </p:blipFill>
                    <p:spPr>
                      <a:xfrm>
                        <a:off x="4986992" y="1753641"/>
                        <a:ext cx="182563" cy="104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Object 122"/>
          <p:cNvGraphicFramePr>
            <a:graphicFrameLocks/>
          </p:cNvGraphicFramePr>
          <p:nvPr>
            <p:custDataLst>
              <p:tags r:id="rId68"/>
            </p:custDataLst>
            <p:extLst>
              <p:ext uri="{D42A27DB-BD31-4B8C-83A1-F6EECF244321}">
                <p14:modId xmlns:p14="http://schemas.microsoft.com/office/powerpoint/2010/main" val="1283164358"/>
              </p:ext>
            </p:extLst>
          </p:nvPr>
        </p:nvGraphicFramePr>
        <p:xfrm>
          <a:off x="5463474" y="1624172"/>
          <a:ext cx="184150" cy="115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08" name="Worksheet" r:id="rId259" imgW="1124023" imgH="171450" progId="Excel.Sheet.12">
                  <p:link updateAutomatic="1"/>
                </p:oleObj>
              </mc:Choice>
              <mc:Fallback>
                <p:oleObj name="Worksheet" r:id="rId259" imgW="1124023" imgH="171450" progId="Excel.Sheet.12">
                  <p:link updateAutomatic="1"/>
                  <p:pic>
                    <p:nvPicPr>
                      <p:cNvPr id="123" name="Object 122"/>
                      <p:cNvPicPr preferRelativeResize="0"/>
                      <p:nvPr/>
                    </p:nvPicPr>
                    <p:blipFill>
                      <a:blip r:embed="rId229"/>
                      <a:stretch>
                        <a:fillRect/>
                      </a:stretch>
                    </p:blipFill>
                    <p:spPr>
                      <a:xfrm>
                        <a:off x="5463474" y="1624172"/>
                        <a:ext cx="184150" cy="115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Object 123"/>
          <p:cNvGraphicFramePr>
            <a:graphicFrameLocks/>
          </p:cNvGraphicFramePr>
          <p:nvPr>
            <p:custDataLst>
              <p:tags r:id="rId69"/>
            </p:custDataLst>
            <p:extLst>
              <p:ext uri="{D42A27DB-BD31-4B8C-83A1-F6EECF244321}">
                <p14:modId xmlns:p14="http://schemas.microsoft.com/office/powerpoint/2010/main" val="1950360464"/>
              </p:ext>
            </p:extLst>
          </p:nvPr>
        </p:nvGraphicFramePr>
        <p:xfrm>
          <a:off x="5463474" y="1897222"/>
          <a:ext cx="185738" cy="116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09" name="Worksheet" r:id="rId260" imgW="1124023" imgH="171450" progId="Excel.Sheet.12">
                  <p:link updateAutomatic="1"/>
                </p:oleObj>
              </mc:Choice>
              <mc:Fallback>
                <p:oleObj name="Worksheet" r:id="rId260" imgW="1124023" imgH="171450" progId="Excel.Sheet.12">
                  <p:link updateAutomatic="1"/>
                  <p:pic>
                    <p:nvPicPr>
                      <p:cNvPr id="124" name="Object 123"/>
                      <p:cNvPicPr preferRelativeResize="0"/>
                      <p:nvPr/>
                    </p:nvPicPr>
                    <p:blipFill>
                      <a:blip r:embed="rId229"/>
                      <a:stretch>
                        <a:fillRect/>
                      </a:stretch>
                    </p:blipFill>
                    <p:spPr>
                      <a:xfrm>
                        <a:off x="5463474" y="1897222"/>
                        <a:ext cx="185738" cy="116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148"/>
          <p:cNvGraphicFramePr>
            <a:graphicFrameLocks/>
          </p:cNvGraphicFramePr>
          <p:nvPr>
            <p:custDataLst>
              <p:tags r:id="rId70"/>
            </p:custDataLst>
            <p:extLst>
              <p:ext uri="{D42A27DB-BD31-4B8C-83A1-F6EECF244321}">
                <p14:modId xmlns:p14="http://schemas.microsoft.com/office/powerpoint/2010/main" val="784511902"/>
              </p:ext>
            </p:extLst>
          </p:nvPr>
        </p:nvGraphicFramePr>
        <p:xfrm>
          <a:off x="5463474" y="1763873"/>
          <a:ext cx="184150" cy="11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10" name="Worksheet" r:id="rId261" imgW="1124023" imgH="171450" progId="Excel.Sheet.12">
                  <p:link updateAutomatic="1"/>
                </p:oleObj>
              </mc:Choice>
              <mc:Fallback>
                <p:oleObj name="Worksheet" r:id="rId261" imgW="1124023" imgH="171450" progId="Excel.Sheet.12">
                  <p:link updateAutomatic="1"/>
                  <p:pic>
                    <p:nvPicPr>
                      <p:cNvPr id="149" name="Object 148"/>
                      <p:cNvPicPr preferRelativeResize="0"/>
                      <p:nvPr/>
                    </p:nvPicPr>
                    <p:blipFill>
                      <a:blip r:embed="rId233"/>
                      <a:stretch>
                        <a:fillRect/>
                      </a:stretch>
                    </p:blipFill>
                    <p:spPr>
                      <a:xfrm>
                        <a:off x="5463474" y="1763873"/>
                        <a:ext cx="184150" cy="11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71"/>
          <p:cNvGraphicFramePr>
            <a:graphicFrameLocks/>
          </p:cNvGraphicFramePr>
          <p:nvPr>
            <p:custDataLst>
              <p:tags r:id="rId71"/>
            </p:custDataLst>
            <p:extLst>
              <p:ext uri="{D42A27DB-BD31-4B8C-83A1-F6EECF244321}">
                <p14:modId xmlns:p14="http://schemas.microsoft.com/office/powerpoint/2010/main" val="1858794460"/>
              </p:ext>
            </p:extLst>
          </p:nvPr>
        </p:nvGraphicFramePr>
        <p:xfrm>
          <a:off x="6855726" y="1621039"/>
          <a:ext cx="180975" cy="107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11" name="Worksheet" r:id="rId262" imgW="1124023" imgH="171450" progId="Excel.Sheet.12">
                  <p:link updateAutomatic="1"/>
                </p:oleObj>
              </mc:Choice>
              <mc:Fallback>
                <p:oleObj name="Worksheet" r:id="rId262" imgW="1124023" imgH="171450" progId="Excel.Sheet.12">
                  <p:link updateAutomatic="1"/>
                  <p:pic>
                    <p:nvPicPr>
                      <p:cNvPr id="72" name="Object 71"/>
                      <p:cNvPicPr preferRelativeResize="0"/>
                      <p:nvPr/>
                    </p:nvPicPr>
                    <p:blipFill>
                      <a:blip r:embed="rId240"/>
                      <a:stretch>
                        <a:fillRect/>
                      </a:stretch>
                    </p:blipFill>
                    <p:spPr>
                      <a:xfrm>
                        <a:off x="6855726" y="1621039"/>
                        <a:ext cx="180975" cy="107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72"/>
          <p:cNvGraphicFramePr>
            <a:graphicFrameLocks/>
          </p:cNvGraphicFramePr>
          <p:nvPr>
            <p:custDataLst>
              <p:tags r:id="rId72"/>
            </p:custDataLst>
            <p:extLst>
              <p:ext uri="{D42A27DB-BD31-4B8C-83A1-F6EECF244321}">
                <p14:modId xmlns:p14="http://schemas.microsoft.com/office/powerpoint/2010/main" val="4198889372"/>
              </p:ext>
            </p:extLst>
          </p:nvPr>
        </p:nvGraphicFramePr>
        <p:xfrm>
          <a:off x="6855726" y="1893224"/>
          <a:ext cx="180975" cy="10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12" name="Worksheet" r:id="rId263" imgW="1124023" imgH="171450" progId="Excel.Sheet.12">
                  <p:link updateAutomatic="1"/>
                </p:oleObj>
              </mc:Choice>
              <mc:Fallback>
                <p:oleObj name="Worksheet" r:id="rId263" imgW="1124023" imgH="171450" progId="Excel.Sheet.12">
                  <p:link updateAutomatic="1"/>
                  <p:pic>
                    <p:nvPicPr>
                      <p:cNvPr id="73" name="Object 72"/>
                      <p:cNvPicPr preferRelativeResize="0"/>
                      <p:nvPr/>
                    </p:nvPicPr>
                    <p:blipFill>
                      <a:blip r:embed="rId240"/>
                      <a:stretch>
                        <a:fillRect/>
                      </a:stretch>
                    </p:blipFill>
                    <p:spPr>
                      <a:xfrm>
                        <a:off x="6855726" y="1893224"/>
                        <a:ext cx="180975" cy="104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73"/>
          <p:cNvGraphicFramePr>
            <a:graphicFrameLocks/>
          </p:cNvGraphicFramePr>
          <p:nvPr>
            <p:custDataLst>
              <p:tags r:id="rId73"/>
            </p:custDataLst>
            <p:extLst>
              <p:ext uri="{D42A27DB-BD31-4B8C-83A1-F6EECF244321}">
                <p14:modId xmlns:p14="http://schemas.microsoft.com/office/powerpoint/2010/main" val="910596620"/>
              </p:ext>
            </p:extLst>
          </p:nvPr>
        </p:nvGraphicFramePr>
        <p:xfrm>
          <a:off x="6855726" y="1759151"/>
          <a:ext cx="180975" cy="10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13" name="Worksheet" r:id="rId264" imgW="1124023" imgH="171450" progId="Excel.Sheet.12">
                  <p:link updateAutomatic="1"/>
                </p:oleObj>
              </mc:Choice>
              <mc:Fallback>
                <p:oleObj name="Worksheet" r:id="rId264" imgW="1124023" imgH="171450" progId="Excel.Sheet.12">
                  <p:link updateAutomatic="1"/>
                  <p:pic>
                    <p:nvPicPr>
                      <p:cNvPr id="74" name="Object 73"/>
                      <p:cNvPicPr preferRelativeResize="0"/>
                      <p:nvPr/>
                    </p:nvPicPr>
                    <p:blipFill>
                      <a:blip r:embed="rId243"/>
                      <a:stretch>
                        <a:fillRect/>
                      </a:stretch>
                    </p:blipFill>
                    <p:spPr>
                      <a:xfrm>
                        <a:off x="6855726" y="1759151"/>
                        <a:ext cx="180975" cy="104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81"/>
          <p:cNvGraphicFramePr>
            <a:graphicFrameLocks/>
          </p:cNvGraphicFramePr>
          <p:nvPr>
            <p:custDataLst>
              <p:tags r:id="rId74"/>
            </p:custDataLst>
            <p:extLst>
              <p:ext uri="{D42A27DB-BD31-4B8C-83A1-F6EECF244321}">
                <p14:modId xmlns:p14="http://schemas.microsoft.com/office/powerpoint/2010/main" val="1186240456"/>
              </p:ext>
            </p:extLst>
          </p:nvPr>
        </p:nvGraphicFramePr>
        <p:xfrm>
          <a:off x="5919771" y="1621039"/>
          <a:ext cx="184150" cy="107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14" name="Worksheet" r:id="rId265" imgW="1124023" imgH="171450" progId="Excel.Sheet.12">
                  <p:link updateAutomatic="1"/>
                </p:oleObj>
              </mc:Choice>
              <mc:Fallback>
                <p:oleObj name="Worksheet" r:id="rId265" imgW="1124023" imgH="171450" progId="Excel.Sheet.12">
                  <p:link updateAutomatic="1"/>
                  <p:pic>
                    <p:nvPicPr>
                      <p:cNvPr id="82" name="Object 81"/>
                      <p:cNvPicPr preferRelativeResize="0"/>
                      <p:nvPr/>
                    </p:nvPicPr>
                    <p:blipFill>
                      <a:blip r:embed="rId266"/>
                      <a:stretch>
                        <a:fillRect/>
                      </a:stretch>
                    </p:blipFill>
                    <p:spPr>
                      <a:xfrm>
                        <a:off x="5919771" y="1621039"/>
                        <a:ext cx="184150" cy="107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97"/>
          <p:cNvGraphicFramePr>
            <a:graphicFrameLocks/>
          </p:cNvGraphicFramePr>
          <p:nvPr>
            <p:custDataLst>
              <p:tags r:id="rId75"/>
            </p:custDataLst>
            <p:extLst>
              <p:ext uri="{D42A27DB-BD31-4B8C-83A1-F6EECF244321}">
                <p14:modId xmlns:p14="http://schemas.microsoft.com/office/powerpoint/2010/main" val="457072416"/>
              </p:ext>
            </p:extLst>
          </p:nvPr>
        </p:nvGraphicFramePr>
        <p:xfrm>
          <a:off x="5918671" y="1899463"/>
          <a:ext cx="182563" cy="10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15" name="Worksheet" r:id="rId267" imgW="1124023" imgH="171450" progId="Excel.Sheet.12">
                  <p:link updateAutomatic="1"/>
                </p:oleObj>
              </mc:Choice>
              <mc:Fallback>
                <p:oleObj name="Worksheet" r:id="rId267" imgW="1124023" imgH="171450" progId="Excel.Sheet.12">
                  <p:link updateAutomatic="1"/>
                  <p:pic>
                    <p:nvPicPr>
                      <p:cNvPr id="98" name="Object 97"/>
                      <p:cNvPicPr preferRelativeResize="0"/>
                      <p:nvPr/>
                    </p:nvPicPr>
                    <p:blipFill>
                      <a:blip r:embed="rId268"/>
                      <a:stretch>
                        <a:fillRect/>
                      </a:stretch>
                    </p:blipFill>
                    <p:spPr>
                      <a:xfrm>
                        <a:off x="5918671" y="1899463"/>
                        <a:ext cx="182563" cy="104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98"/>
          <p:cNvGraphicFramePr>
            <a:graphicFrameLocks/>
          </p:cNvGraphicFramePr>
          <p:nvPr>
            <p:custDataLst>
              <p:tags r:id="rId76"/>
            </p:custDataLst>
            <p:extLst>
              <p:ext uri="{D42A27DB-BD31-4B8C-83A1-F6EECF244321}">
                <p14:modId xmlns:p14="http://schemas.microsoft.com/office/powerpoint/2010/main" val="3110604176"/>
              </p:ext>
            </p:extLst>
          </p:nvPr>
        </p:nvGraphicFramePr>
        <p:xfrm>
          <a:off x="5918183" y="1765013"/>
          <a:ext cx="182563" cy="10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16" name="Worksheet" r:id="rId269" imgW="1124023" imgH="171450" progId="Excel.Sheet.12">
                  <p:link updateAutomatic="1"/>
                </p:oleObj>
              </mc:Choice>
              <mc:Fallback>
                <p:oleObj name="Worksheet" r:id="rId269" imgW="1124023" imgH="171450" progId="Excel.Sheet.12">
                  <p:link updateAutomatic="1"/>
                  <p:pic>
                    <p:nvPicPr>
                      <p:cNvPr id="99" name="Object 98"/>
                      <p:cNvPicPr preferRelativeResize="0"/>
                      <p:nvPr/>
                    </p:nvPicPr>
                    <p:blipFill>
                      <a:blip r:embed="rId270"/>
                      <a:stretch>
                        <a:fillRect/>
                      </a:stretch>
                    </p:blipFill>
                    <p:spPr>
                      <a:xfrm>
                        <a:off x="5918183" y="1765013"/>
                        <a:ext cx="182563" cy="104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6"/>
          <p:cNvGraphicFramePr>
            <a:graphicFrameLocks/>
          </p:cNvGraphicFramePr>
          <p:nvPr>
            <p:custDataLst>
              <p:tags r:id="rId77"/>
            </p:custDataLst>
            <p:extLst>
              <p:ext uri="{D42A27DB-BD31-4B8C-83A1-F6EECF244321}">
                <p14:modId xmlns:p14="http://schemas.microsoft.com/office/powerpoint/2010/main" val="3538338681"/>
              </p:ext>
            </p:extLst>
          </p:nvPr>
        </p:nvGraphicFramePr>
        <p:xfrm>
          <a:off x="6389911" y="1626396"/>
          <a:ext cx="182563" cy="106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17" name="Worksheet" r:id="rId271" imgW="1124023" imgH="171450" progId="Excel.Sheet.12">
                  <p:link updateAutomatic="1"/>
                </p:oleObj>
              </mc:Choice>
              <mc:Fallback>
                <p:oleObj name="Worksheet" r:id="rId271" imgW="1124023" imgH="171450" progId="Excel.Sheet.12">
                  <p:link updateAutomatic="1"/>
                  <p:pic>
                    <p:nvPicPr>
                      <p:cNvPr id="77" name="Object 76"/>
                      <p:cNvPicPr preferRelativeResize="0"/>
                      <p:nvPr/>
                    </p:nvPicPr>
                    <p:blipFill>
                      <a:blip r:embed="rId272"/>
                      <a:stretch>
                        <a:fillRect/>
                      </a:stretch>
                    </p:blipFill>
                    <p:spPr>
                      <a:xfrm>
                        <a:off x="6389911" y="1626396"/>
                        <a:ext cx="182563" cy="106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/>
          <p:cNvGraphicFramePr>
            <a:graphicFrameLocks/>
          </p:cNvGraphicFramePr>
          <p:nvPr>
            <p:custDataLst>
              <p:tags r:id="rId78"/>
            </p:custDataLst>
            <p:extLst>
              <p:ext uri="{D42A27DB-BD31-4B8C-83A1-F6EECF244321}">
                <p14:modId xmlns:p14="http://schemas.microsoft.com/office/powerpoint/2010/main" val="3066255757"/>
              </p:ext>
            </p:extLst>
          </p:nvPr>
        </p:nvGraphicFramePr>
        <p:xfrm>
          <a:off x="6389911" y="1891509"/>
          <a:ext cx="182563" cy="10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18" name="Worksheet" r:id="rId273" imgW="1124023" imgH="171450" progId="Excel.Sheet.12">
                  <p:link updateAutomatic="1"/>
                </p:oleObj>
              </mc:Choice>
              <mc:Fallback>
                <p:oleObj name="Worksheet" r:id="rId273" imgW="1124023" imgH="171450" progId="Excel.Sheet.12">
                  <p:link updateAutomatic="1"/>
                  <p:pic>
                    <p:nvPicPr>
                      <p:cNvPr id="78" name="Object 77"/>
                      <p:cNvPicPr preferRelativeResize="0"/>
                      <p:nvPr/>
                    </p:nvPicPr>
                    <p:blipFill>
                      <a:blip r:embed="rId223"/>
                      <a:stretch>
                        <a:fillRect/>
                      </a:stretch>
                    </p:blipFill>
                    <p:spPr>
                      <a:xfrm>
                        <a:off x="6389911" y="1891509"/>
                        <a:ext cx="182563" cy="104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78"/>
          <p:cNvGraphicFramePr>
            <a:graphicFrameLocks/>
          </p:cNvGraphicFramePr>
          <p:nvPr>
            <p:custDataLst>
              <p:tags r:id="rId79"/>
            </p:custDataLst>
            <p:extLst>
              <p:ext uri="{D42A27DB-BD31-4B8C-83A1-F6EECF244321}">
                <p14:modId xmlns:p14="http://schemas.microsoft.com/office/powerpoint/2010/main" val="246314187"/>
              </p:ext>
            </p:extLst>
          </p:nvPr>
        </p:nvGraphicFramePr>
        <p:xfrm>
          <a:off x="6389911" y="1762921"/>
          <a:ext cx="182563" cy="10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19" name="Worksheet" r:id="rId274" imgW="1124023" imgH="171450" progId="Excel.Sheet.12">
                  <p:link updateAutomatic="1"/>
                </p:oleObj>
              </mc:Choice>
              <mc:Fallback>
                <p:oleObj name="Worksheet" r:id="rId274" imgW="1124023" imgH="171450" progId="Excel.Sheet.12">
                  <p:link updateAutomatic="1"/>
                  <p:pic>
                    <p:nvPicPr>
                      <p:cNvPr id="79" name="Object 78"/>
                      <p:cNvPicPr preferRelativeResize="0"/>
                      <p:nvPr/>
                    </p:nvPicPr>
                    <p:blipFill>
                      <a:blip r:embed="rId231"/>
                      <a:stretch>
                        <a:fillRect/>
                      </a:stretch>
                    </p:blipFill>
                    <p:spPr>
                      <a:xfrm>
                        <a:off x="6389911" y="1762921"/>
                        <a:ext cx="182563" cy="104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" name="Object 198"/>
          <p:cNvGraphicFramePr>
            <a:graphicFrameLocks/>
          </p:cNvGraphicFramePr>
          <p:nvPr>
            <p:custDataLst>
              <p:tags r:id="rId80"/>
            </p:custDataLst>
            <p:extLst>
              <p:ext uri="{D42A27DB-BD31-4B8C-83A1-F6EECF244321}">
                <p14:modId xmlns:p14="http://schemas.microsoft.com/office/powerpoint/2010/main" val="1169553320"/>
              </p:ext>
            </p:extLst>
          </p:nvPr>
        </p:nvGraphicFramePr>
        <p:xfrm>
          <a:off x="8775659" y="2344807"/>
          <a:ext cx="182562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20" name="Worksheet" r:id="rId275" imgW="1124023" imgH="171450" progId="Excel.Sheet.12">
                  <p:link updateAutomatic="1"/>
                </p:oleObj>
              </mc:Choice>
              <mc:Fallback>
                <p:oleObj name="Worksheet" r:id="rId275" imgW="1124023" imgH="171450" progId="Excel.Sheet.12">
                  <p:link updateAutomatic="1"/>
                  <p:pic>
                    <p:nvPicPr>
                      <p:cNvPr id="69" name="Object 68"/>
                      <p:cNvPicPr preferRelativeResize="0"/>
                      <p:nvPr/>
                    </p:nvPicPr>
                    <p:blipFill>
                      <a:blip r:embed="rId276"/>
                      <a:stretch>
                        <a:fillRect/>
                      </a:stretch>
                    </p:blipFill>
                    <p:spPr>
                      <a:xfrm>
                        <a:off x="8775659" y="2344807"/>
                        <a:ext cx="182562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" name="Object 200"/>
          <p:cNvGraphicFramePr>
            <a:graphicFrameLocks/>
          </p:cNvGraphicFramePr>
          <p:nvPr>
            <p:custDataLst>
              <p:tags r:id="rId81"/>
            </p:custDataLst>
            <p:extLst>
              <p:ext uri="{D42A27DB-BD31-4B8C-83A1-F6EECF244321}">
                <p14:modId xmlns:p14="http://schemas.microsoft.com/office/powerpoint/2010/main" val="1505018879"/>
              </p:ext>
            </p:extLst>
          </p:nvPr>
        </p:nvGraphicFramePr>
        <p:xfrm>
          <a:off x="9487536" y="1766932"/>
          <a:ext cx="182562" cy="10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21" name="Worksheet" r:id="rId244" imgW="1124023" imgH="171450" progId="Excel.Sheet.12">
                  <p:link updateAutomatic="1"/>
                </p:oleObj>
              </mc:Choice>
              <mc:Fallback>
                <p:oleObj name="Worksheet" r:id="rId244" imgW="1124023" imgH="171450" progId="Excel.Sheet.12">
                  <p:link updateAutomatic="1"/>
                  <p:pic>
                    <p:nvPicPr>
                      <p:cNvPr id="80" name="Object 79"/>
                      <p:cNvPicPr preferRelativeResize="0"/>
                      <p:nvPr/>
                    </p:nvPicPr>
                    <p:blipFill>
                      <a:blip r:embed="rId245"/>
                      <a:stretch>
                        <a:fillRect/>
                      </a:stretch>
                    </p:blipFill>
                    <p:spPr>
                      <a:xfrm>
                        <a:off x="9487536" y="1766932"/>
                        <a:ext cx="182562" cy="106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" name="Object 201"/>
          <p:cNvGraphicFramePr>
            <a:graphicFrameLocks/>
          </p:cNvGraphicFramePr>
          <p:nvPr>
            <p:custDataLst>
              <p:tags r:id="rId82"/>
            </p:custDataLst>
            <p:extLst>
              <p:ext uri="{D42A27DB-BD31-4B8C-83A1-F6EECF244321}">
                <p14:modId xmlns:p14="http://schemas.microsoft.com/office/powerpoint/2010/main" val="3198906426"/>
              </p:ext>
            </p:extLst>
          </p:nvPr>
        </p:nvGraphicFramePr>
        <p:xfrm>
          <a:off x="8998911" y="1773116"/>
          <a:ext cx="185737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22" name="Worksheet" r:id="rId246" imgW="1124023" imgH="171450" progId="Excel.Sheet.12">
                  <p:link updateAutomatic="1"/>
                </p:oleObj>
              </mc:Choice>
              <mc:Fallback>
                <p:oleObj name="Worksheet" r:id="rId246" imgW="1124023" imgH="171450" progId="Excel.Sheet.12">
                  <p:link updateAutomatic="1"/>
                  <p:pic>
                    <p:nvPicPr>
                      <p:cNvPr id="100" name="Object 99"/>
                      <p:cNvPicPr preferRelativeResize="0"/>
                      <p:nvPr/>
                    </p:nvPicPr>
                    <p:blipFill>
                      <a:blip r:embed="rId245"/>
                      <a:stretch>
                        <a:fillRect/>
                      </a:stretch>
                    </p:blipFill>
                    <p:spPr>
                      <a:xfrm>
                        <a:off x="8998911" y="1773116"/>
                        <a:ext cx="185737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" name="Object 205"/>
          <p:cNvGraphicFramePr>
            <a:graphicFrameLocks/>
          </p:cNvGraphicFramePr>
          <p:nvPr>
            <p:custDataLst>
              <p:tags r:id="rId83"/>
            </p:custDataLst>
            <p:extLst>
              <p:ext uri="{D42A27DB-BD31-4B8C-83A1-F6EECF244321}">
                <p14:modId xmlns:p14="http://schemas.microsoft.com/office/powerpoint/2010/main" val="3418277354"/>
              </p:ext>
            </p:extLst>
          </p:nvPr>
        </p:nvGraphicFramePr>
        <p:xfrm>
          <a:off x="8559824" y="1764107"/>
          <a:ext cx="182563" cy="10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23" name="Worksheet" r:id="rId247" imgW="1124023" imgH="171450" progId="Excel.Sheet.12">
                  <p:link updateAutomatic="1"/>
                </p:oleObj>
              </mc:Choice>
              <mc:Fallback>
                <p:oleObj name="Worksheet" r:id="rId247" imgW="1124023" imgH="171450" progId="Excel.Sheet.12">
                  <p:link updateAutomatic="1"/>
                  <p:pic>
                    <p:nvPicPr>
                      <p:cNvPr id="157" name="Object 156"/>
                      <p:cNvPicPr preferRelativeResize="0"/>
                      <p:nvPr/>
                    </p:nvPicPr>
                    <p:blipFill>
                      <a:blip r:embed="rId248"/>
                      <a:stretch>
                        <a:fillRect/>
                      </a:stretch>
                    </p:blipFill>
                    <p:spPr>
                      <a:xfrm>
                        <a:off x="8559824" y="1764107"/>
                        <a:ext cx="182563" cy="106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" name="Object 206"/>
          <p:cNvGraphicFramePr>
            <a:graphicFrameLocks/>
          </p:cNvGraphicFramePr>
          <p:nvPr>
            <p:custDataLst>
              <p:tags r:id="rId84"/>
            </p:custDataLst>
            <p:extLst>
              <p:ext uri="{D42A27DB-BD31-4B8C-83A1-F6EECF244321}">
                <p14:modId xmlns:p14="http://schemas.microsoft.com/office/powerpoint/2010/main" val="1514614654"/>
              </p:ext>
            </p:extLst>
          </p:nvPr>
        </p:nvGraphicFramePr>
        <p:xfrm>
          <a:off x="9922696" y="1775763"/>
          <a:ext cx="18097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24" name="Worksheet" r:id="rId249" imgW="1124023" imgH="171450" progId="Excel.Sheet.12">
                  <p:link updateAutomatic="1"/>
                </p:oleObj>
              </mc:Choice>
              <mc:Fallback>
                <p:oleObj name="Worksheet" r:id="rId249" imgW="1124023" imgH="171450" progId="Excel.Sheet.12">
                  <p:link updateAutomatic="1"/>
                  <p:pic>
                    <p:nvPicPr>
                      <p:cNvPr id="75" name="Object 74"/>
                      <p:cNvPicPr preferRelativeResize="0"/>
                      <p:nvPr/>
                    </p:nvPicPr>
                    <p:blipFill>
                      <a:blip r:embed="rId250"/>
                      <a:stretch>
                        <a:fillRect/>
                      </a:stretch>
                    </p:blipFill>
                    <p:spPr>
                      <a:xfrm>
                        <a:off x="9922696" y="1775763"/>
                        <a:ext cx="18097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" name="Object 207"/>
          <p:cNvGraphicFramePr>
            <a:graphicFrameLocks/>
          </p:cNvGraphicFramePr>
          <p:nvPr>
            <p:custDataLst>
              <p:tags r:id="rId85"/>
            </p:custDataLst>
            <p:extLst>
              <p:ext uri="{D42A27DB-BD31-4B8C-83A1-F6EECF244321}">
                <p14:modId xmlns:p14="http://schemas.microsoft.com/office/powerpoint/2010/main" val="1016943258"/>
              </p:ext>
            </p:extLst>
          </p:nvPr>
        </p:nvGraphicFramePr>
        <p:xfrm>
          <a:off x="8081562" y="1767451"/>
          <a:ext cx="182563" cy="10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25" name="Worksheet" r:id="rId251" imgW="1124023" imgH="171450" progId="Excel.Sheet.12">
                  <p:link updateAutomatic="1"/>
                </p:oleObj>
              </mc:Choice>
              <mc:Fallback>
                <p:oleObj name="Worksheet" r:id="rId251" imgW="1124023" imgH="171450" progId="Excel.Sheet.12">
                  <p:link updateAutomatic="1"/>
                  <p:pic>
                    <p:nvPicPr>
                      <p:cNvPr id="70" name="Object 69"/>
                      <p:cNvPicPr preferRelativeResize="0"/>
                      <p:nvPr/>
                    </p:nvPicPr>
                    <p:blipFill>
                      <a:blip r:embed="rId248"/>
                      <a:stretch>
                        <a:fillRect/>
                      </a:stretch>
                    </p:blipFill>
                    <p:spPr>
                      <a:xfrm>
                        <a:off x="8081562" y="1767451"/>
                        <a:ext cx="182563" cy="106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" name="Object 208"/>
          <p:cNvGraphicFramePr>
            <a:graphicFrameLocks/>
          </p:cNvGraphicFramePr>
          <p:nvPr>
            <p:custDataLst>
              <p:tags r:id="rId86"/>
            </p:custDataLst>
            <p:extLst>
              <p:ext uri="{D42A27DB-BD31-4B8C-83A1-F6EECF244321}">
                <p14:modId xmlns:p14="http://schemas.microsoft.com/office/powerpoint/2010/main" val="2550611691"/>
              </p:ext>
            </p:extLst>
          </p:nvPr>
        </p:nvGraphicFramePr>
        <p:xfrm>
          <a:off x="7645538" y="1773954"/>
          <a:ext cx="182562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26" name="Worksheet" r:id="rId252" imgW="1124023" imgH="171450" progId="Excel.Sheet.12">
                  <p:link updateAutomatic="1"/>
                </p:oleObj>
              </mc:Choice>
              <mc:Fallback>
                <p:oleObj name="Worksheet" r:id="rId252" imgW="1124023" imgH="171450" progId="Excel.Sheet.12">
                  <p:link updateAutomatic="1"/>
                  <p:pic>
                    <p:nvPicPr>
                      <p:cNvPr id="68" name="Object 67"/>
                      <p:cNvPicPr preferRelativeResize="0"/>
                      <p:nvPr/>
                    </p:nvPicPr>
                    <p:blipFill>
                      <a:blip r:embed="rId245"/>
                      <a:stretch>
                        <a:fillRect/>
                      </a:stretch>
                    </p:blipFill>
                    <p:spPr>
                      <a:xfrm>
                        <a:off x="7645538" y="1773954"/>
                        <a:ext cx="182562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" name="Object 209"/>
          <p:cNvGraphicFramePr>
            <a:graphicFrameLocks/>
          </p:cNvGraphicFramePr>
          <p:nvPr>
            <p:custDataLst>
              <p:tags r:id="rId87"/>
            </p:custDataLst>
            <p:extLst>
              <p:ext uri="{D42A27DB-BD31-4B8C-83A1-F6EECF244321}">
                <p14:modId xmlns:p14="http://schemas.microsoft.com/office/powerpoint/2010/main" val="4159849535"/>
              </p:ext>
            </p:extLst>
          </p:nvPr>
        </p:nvGraphicFramePr>
        <p:xfrm>
          <a:off x="9487536" y="1919332"/>
          <a:ext cx="182562" cy="10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27" name="Worksheet" r:id="rId244" imgW="1124023" imgH="171450" progId="Excel.Sheet.12">
                  <p:link updateAutomatic="1"/>
                </p:oleObj>
              </mc:Choice>
              <mc:Fallback>
                <p:oleObj name="Worksheet" r:id="rId244" imgW="1124023" imgH="171450" progId="Excel.Sheet.12">
                  <p:link updateAutomatic="1"/>
                  <p:pic>
                    <p:nvPicPr>
                      <p:cNvPr id="80" name="Object 79"/>
                      <p:cNvPicPr preferRelativeResize="0"/>
                      <p:nvPr/>
                    </p:nvPicPr>
                    <p:blipFill>
                      <a:blip r:embed="rId245"/>
                      <a:stretch>
                        <a:fillRect/>
                      </a:stretch>
                    </p:blipFill>
                    <p:spPr>
                      <a:xfrm>
                        <a:off x="9487536" y="1919332"/>
                        <a:ext cx="182562" cy="106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" name="Object 210"/>
          <p:cNvGraphicFramePr>
            <a:graphicFrameLocks/>
          </p:cNvGraphicFramePr>
          <p:nvPr>
            <p:custDataLst>
              <p:tags r:id="rId88"/>
            </p:custDataLst>
            <p:extLst>
              <p:ext uri="{D42A27DB-BD31-4B8C-83A1-F6EECF244321}">
                <p14:modId xmlns:p14="http://schemas.microsoft.com/office/powerpoint/2010/main" val="3040951469"/>
              </p:ext>
            </p:extLst>
          </p:nvPr>
        </p:nvGraphicFramePr>
        <p:xfrm>
          <a:off x="8998911" y="1925516"/>
          <a:ext cx="185737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28" name="Worksheet" r:id="rId246" imgW="1124023" imgH="171450" progId="Excel.Sheet.12">
                  <p:link updateAutomatic="1"/>
                </p:oleObj>
              </mc:Choice>
              <mc:Fallback>
                <p:oleObj name="Worksheet" r:id="rId246" imgW="1124023" imgH="171450" progId="Excel.Sheet.12">
                  <p:link updateAutomatic="1"/>
                  <p:pic>
                    <p:nvPicPr>
                      <p:cNvPr id="100" name="Object 99"/>
                      <p:cNvPicPr preferRelativeResize="0"/>
                      <p:nvPr/>
                    </p:nvPicPr>
                    <p:blipFill>
                      <a:blip r:embed="rId245"/>
                      <a:stretch>
                        <a:fillRect/>
                      </a:stretch>
                    </p:blipFill>
                    <p:spPr>
                      <a:xfrm>
                        <a:off x="8998911" y="1925516"/>
                        <a:ext cx="185737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" name="Object 211"/>
          <p:cNvGraphicFramePr>
            <a:graphicFrameLocks/>
          </p:cNvGraphicFramePr>
          <p:nvPr>
            <p:custDataLst>
              <p:tags r:id="rId89"/>
            </p:custDataLst>
            <p:extLst>
              <p:ext uri="{D42A27DB-BD31-4B8C-83A1-F6EECF244321}">
                <p14:modId xmlns:p14="http://schemas.microsoft.com/office/powerpoint/2010/main" val="1239078202"/>
              </p:ext>
            </p:extLst>
          </p:nvPr>
        </p:nvGraphicFramePr>
        <p:xfrm>
          <a:off x="8559824" y="1916507"/>
          <a:ext cx="182563" cy="10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29" name="Worksheet" r:id="rId247" imgW="1124023" imgH="171450" progId="Excel.Sheet.12">
                  <p:link updateAutomatic="1"/>
                </p:oleObj>
              </mc:Choice>
              <mc:Fallback>
                <p:oleObj name="Worksheet" r:id="rId247" imgW="1124023" imgH="171450" progId="Excel.Sheet.12">
                  <p:link updateAutomatic="1"/>
                  <p:pic>
                    <p:nvPicPr>
                      <p:cNvPr id="157" name="Object 156"/>
                      <p:cNvPicPr preferRelativeResize="0"/>
                      <p:nvPr/>
                    </p:nvPicPr>
                    <p:blipFill>
                      <a:blip r:embed="rId248"/>
                      <a:stretch>
                        <a:fillRect/>
                      </a:stretch>
                    </p:blipFill>
                    <p:spPr>
                      <a:xfrm>
                        <a:off x="8559824" y="1916507"/>
                        <a:ext cx="182563" cy="106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" name="Object 212"/>
          <p:cNvGraphicFramePr>
            <a:graphicFrameLocks/>
          </p:cNvGraphicFramePr>
          <p:nvPr>
            <p:custDataLst>
              <p:tags r:id="rId90"/>
            </p:custDataLst>
            <p:extLst>
              <p:ext uri="{D42A27DB-BD31-4B8C-83A1-F6EECF244321}">
                <p14:modId xmlns:p14="http://schemas.microsoft.com/office/powerpoint/2010/main" val="1702379826"/>
              </p:ext>
            </p:extLst>
          </p:nvPr>
        </p:nvGraphicFramePr>
        <p:xfrm>
          <a:off x="9922696" y="1928163"/>
          <a:ext cx="18097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30" name="Worksheet" r:id="rId249" imgW="1124023" imgH="171450" progId="Excel.Sheet.12">
                  <p:link updateAutomatic="1"/>
                </p:oleObj>
              </mc:Choice>
              <mc:Fallback>
                <p:oleObj name="Worksheet" r:id="rId249" imgW="1124023" imgH="171450" progId="Excel.Sheet.12">
                  <p:link updateAutomatic="1"/>
                  <p:pic>
                    <p:nvPicPr>
                      <p:cNvPr id="75" name="Object 74"/>
                      <p:cNvPicPr preferRelativeResize="0"/>
                      <p:nvPr/>
                    </p:nvPicPr>
                    <p:blipFill>
                      <a:blip r:embed="rId250"/>
                      <a:stretch>
                        <a:fillRect/>
                      </a:stretch>
                    </p:blipFill>
                    <p:spPr>
                      <a:xfrm>
                        <a:off x="9922696" y="1928163"/>
                        <a:ext cx="18097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" name="Object 213"/>
          <p:cNvGraphicFramePr>
            <a:graphicFrameLocks/>
          </p:cNvGraphicFramePr>
          <p:nvPr>
            <p:custDataLst>
              <p:tags r:id="rId91"/>
            </p:custDataLst>
            <p:extLst>
              <p:ext uri="{D42A27DB-BD31-4B8C-83A1-F6EECF244321}">
                <p14:modId xmlns:p14="http://schemas.microsoft.com/office/powerpoint/2010/main" val="1175701182"/>
              </p:ext>
            </p:extLst>
          </p:nvPr>
        </p:nvGraphicFramePr>
        <p:xfrm>
          <a:off x="8081562" y="1919851"/>
          <a:ext cx="182563" cy="10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31" name="Worksheet" r:id="rId251" imgW="1124023" imgH="171450" progId="Excel.Sheet.12">
                  <p:link updateAutomatic="1"/>
                </p:oleObj>
              </mc:Choice>
              <mc:Fallback>
                <p:oleObj name="Worksheet" r:id="rId251" imgW="1124023" imgH="171450" progId="Excel.Sheet.12">
                  <p:link updateAutomatic="1"/>
                  <p:pic>
                    <p:nvPicPr>
                      <p:cNvPr id="70" name="Object 69"/>
                      <p:cNvPicPr preferRelativeResize="0"/>
                      <p:nvPr/>
                    </p:nvPicPr>
                    <p:blipFill>
                      <a:blip r:embed="rId248"/>
                      <a:stretch>
                        <a:fillRect/>
                      </a:stretch>
                    </p:blipFill>
                    <p:spPr>
                      <a:xfrm>
                        <a:off x="8081562" y="1919851"/>
                        <a:ext cx="182563" cy="106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" name="Object 214"/>
          <p:cNvGraphicFramePr>
            <a:graphicFrameLocks/>
          </p:cNvGraphicFramePr>
          <p:nvPr>
            <p:custDataLst>
              <p:tags r:id="rId92"/>
            </p:custDataLst>
            <p:extLst>
              <p:ext uri="{D42A27DB-BD31-4B8C-83A1-F6EECF244321}">
                <p14:modId xmlns:p14="http://schemas.microsoft.com/office/powerpoint/2010/main" val="2146730577"/>
              </p:ext>
            </p:extLst>
          </p:nvPr>
        </p:nvGraphicFramePr>
        <p:xfrm>
          <a:off x="7645538" y="1926354"/>
          <a:ext cx="182562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32" name="Worksheet" r:id="rId252" imgW="1124023" imgH="171450" progId="Excel.Sheet.12">
                  <p:link updateAutomatic="1"/>
                </p:oleObj>
              </mc:Choice>
              <mc:Fallback>
                <p:oleObj name="Worksheet" r:id="rId252" imgW="1124023" imgH="171450" progId="Excel.Sheet.12">
                  <p:link updateAutomatic="1"/>
                  <p:pic>
                    <p:nvPicPr>
                      <p:cNvPr id="68" name="Object 67"/>
                      <p:cNvPicPr preferRelativeResize="0"/>
                      <p:nvPr/>
                    </p:nvPicPr>
                    <p:blipFill>
                      <a:blip r:embed="rId245"/>
                      <a:stretch>
                        <a:fillRect/>
                      </a:stretch>
                    </p:blipFill>
                    <p:spPr>
                      <a:xfrm>
                        <a:off x="7645538" y="1926354"/>
                        <a:ext cx="182562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" name="Object 215"/>
          <p:cNvGraphicFramePr>
            <a:graphicFrameLocks/>
          </p:cNvGraphicFramePr>
          <p:nvPr>
            <p:custDataLst>
              <p:tags r:id="rId93"/>
            </p:custDataLst>
            <p:extLst>
              <p:ext uri="{D42A27DB-BD31-4B8C-83A1-F6EECF244321}">
                <p14:modId xmlns:p14="http://schemas.microsoft.com/office/powerpoint/2010/main" val="2507175916"/>
              </p:ext>
            </p:extLst>
          </p:nvPr>
        </p:nvGraphicFramePr>
        <p:xfrm>
          <a:off x="3744991" y="1597675"/>
          <a:ext cx="185737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33" name="Worksheet" r:id="rId222" imgW="1124023" imgH="171450" progId="Excel.Sheet.12">
                  <p:link updateAutomatic="1"/>
                </p:oleObj>
              </mc:Choice>
              <mc:Fallback>
                <p:oleObj name="Worksheet" r:id="rId222" imgW="1124023" imgH="171450" progId="Excel.Sheet.12">
                  <p:link updateAutomatic="1"/>
                  <p:pic>
                    <p:nvPicPr>
                      <p:cNvPr id="18" name="Object 17"/>
                      <p:cNvPicPr preferRelativeResize="0"/>
                      <p:nvPr/>
                    </p:nvPicPr>
                    <p:blipFill>
                      <a:blip r:embed="rId223"/>
                      <a:stretch>
                        <a:fillRect/>
                      </a:stretch>
                    </p:blipFill>
                    <p:spPr>
                      <a:xfrm>
                        <a:off x="3744991" y="1597675"/>
                        <a:ext cx="185737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" name="Object 216"/>
          <p:cNvGraphicFramePr>
            <a:graphicFrameLocks/>
          </p:cNvGraphicFramePr>
          <p:nvPr>
            <p:custDataLst>
              <p:tags r:id="rId94"/>
            </p:custDataLst>
            <p:extLst>
              <p:ext uri="{D42A27DB-BD31-4B8C-83A1-F6EECF244321}">
                <p14:modId xmlns:p14="http://schemas.microsoft.com/office/powerpoint/2010/main" val="2005626529"/>
              </p:ext>
            </p:extLst>
          </p:nvPr>
        </p:nvGraphicFramePr>
        <p:xfrm>
          <a:off x="3744991" y="1759732"/>
          <a:ext cx="185737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34" name="Worksheet" r:id="rId230" imgW="1124023" imgH="171450" progId="Excel.Sheet.12">
                  <p:link updateAutomatic="1"/>
                </p:oleObj>
              </mc:Choice>
              <mc:Fallback>
                <p:oleObj name="Worksheet" r:id="rId230" imgW="1124023" imgH="171450" progId="Excel.Sheet.12">
                  <p:link updateAutomatic="1"/>
                  <p:pic>
                    <p:nvPicPr>
                      <p:cNvPr id="9" name="Object 8"/>
                      <p:cNvPicPr preferRelativeResize="0"/>
                      <p:nvPr/>
                    </p:nvPicPr>
                    <p:blipFill>
                      <a:blip r:embed="rId231"/>
                      <a:stretch>
                        <a:fillRect/>
                      </a:stretch>
                    </p:blipFill>
                    <p:spPr>
                      <a:xfrm>
                        <a:off x="3744991" y="1759732"/>
                        <a:ext cx="185737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" name="Object 217"/>
          <p:cNvGraphicFramePr>
            <a:graphicFrameLocks/>
          </p:cNvGraphicFramePr>
          <p:nvPr>
            <p:custDataLst>
              <p:tags r:id="rId95"/>
            </p:custDataLst>
            <p:extLst>
              <p:ext uri="{D42A27DB-BD31-4B8C-83A1-F6EECF244321}">
                <p14:modId xmlns:p14="http://schemas.microsoft.com/office/powerpoint/2010/main" val="2263918416"/>
              </p:ext>
            </p:extLst>
          </p:nvPr>
        </p:nvGraphicFramePr>
        <p:xfrm>
          <a:off x="3738918" y="1898174"/>
          <a:ext cx="185737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35" name="Worksheet" r:id="rId224" imgW="1124023" imgH="171450" progId="Excel.Sheet.12">
                  <p:link updateAutomatic="1"/>
                </p:oleObj>
              </mc:Choice>
              <mc:Fallback>
                <p:oleObj name="Worksheet" r:id="rId224" imgW="1124023" imgH="171450" progId="Excel.Sheet.12">
                  <p:link updateAutomatic="1"/>
                  <p:pic>
                    <p:nvPicPr>
                      <p:cNvPr id="20" name="Object 19"/>
                      <p:cNvPicPr preferRelativeResize="0"/>
                      <p:nvPr/>
                    </p:nvPicPr>
                    <p:blipFill>
                      <a:blip r:embed="rId225"/>
                      <a:stretch>
                        <a:fillRect/>
                      </a:stretch>
                    </p:blipFill>
                    <p:spPr>
                      <a:xfrm>
                        <a:off x="3738918" y="1898174"/>
                        <a:ext cx="185737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" name="Text Box 45__________"/>
          <p:cNvSpPr txBox="1">
            <a:spLocks noChangeArrowheads="1"/>
          </p:cNvSpPr>
          <p:nvPr>
            <p:custDataLst>
              <p:tags r:id="rId96"/>
            </p:custDataLst>
          </p:nvPr>
        </p:nvSpPr>
        <p:spPr bwMode="auto">
          <a:xfrm>
            <a:off x="7036701" y="2704550"/>
            <a:ext cx="2135230" cy="186849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/>
            <a:r>
              <a:rPr lang="de-DE" altLang="en-US" sz="1000" b="1" dirty="0" smtClean="0"/>
              <a:t>Supplier Escalations</a:t>
            </a:r>
            <a:endParaRPr lang="de-DE" altLang="en-US" sz="1000" b="1" dirty="0"/>
          </a:p>
        </p:txBody>
      </p:sp>
      <p:graphicFrame>
        <p:nvGraphicFramePr>
          <p:cNvPr id="220" name="Object 219"/>
          <p:cNvGraphicFramePr>
            <a:graphicFrameLocks/>
          </p:cNvGraphicFramePr>
          <p:nvPr>
            <p:custDataLst>
              <p:tags r:id="rId97"/>
            </p:custDataLst>
            <p:extLst>
              <p:ext uri="{D42A27DB-BD31-4B8C-83A1-F6EECF244321}">
                <p14:modId xmlns:p14="http://schemas.microsoft.com/office/powerpoint/2010/main" val="2658693352"/>
              </p:ext>
            </p:extLst>
          </p:nvPr>
        </p:nvGraphicFramePr>
        <p:xfrm>
          <a:off x="8775866" y="2745084"/>
          <a:ext cx="182562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36" name="Worksheet" r:id="rId275" imgW="1124023" imgH="171450" progId="Excel.Sheet.12">
                  <p:link updateAutomatic="1"/>
                </p:oleObj>
              </mc:Choice>
              <mc:Fallback>
                <p:oleObj name="Worksheet" r:id="rId275" imgW="1124023" imgH="171450" progId="Excel.Sheet.12">
                  <p:link updateAutomatic="1"/>
                  <p:pic>
                    <p:nvPicPr>
                      <p:cNvPr id="199" name="Object 198"/>
                      <p:cNvPicPr preferRelativeResize="0"/>
                      <p:nvPr/>
                    </p:nvPicPr>
                    <p:blipFill>
                      <a:blip r:embed="rId276"/>
                      <a:stretch>
                        <a:fillRect/>
                      </a:stretch>
                    </p:blipFill>
                    <p:spPr>
                      <a:xfrm>
                        <a:off x="8775866" y="2745084"/>
                        <a:ext cx="182562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" name="Object 220"/>
          <p:cNvGraphicFramePr>
            <a:graphicFrameLocks/>
          </p:cNvGraphicFramePr>
          <p:nvPr>
            <p:custDataLst>
              <p:tags r:id="rId98"/>
            </p:custDataLst>
            <p:extLst>
              <p:ext uri="{D42A27DB-BD31-4B8C-83A1-F6EECF244321}">
                <p14:modId xmlns:p14="http://schemas.microsoft.com/office/powerpoint/2010/main" val="3546349763"/>
              </p:ext>
            </p:extLst>
          </p:nvPr>
        </p:nvGraphicFramePr>
        <p:xfrm>
          <a:off x="3740505" y="5907760"/>
          <a:ext cx="182562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37" name="Worksheet" r:id="rId275" imgW="1124023" imgH="171450" progId="Excel.Sheet.12">
                  <p:link updateAutomatic="1"/>
                </p:oleObj>
              </mc:Choice>
              <mc:Fallback>
                <p:oleObj name="Worksheet" r:id="rId275" imgW="1124023" imgH="171450" progId="Excel.Sheet.12">
                  <p:link updateAutomatic="1"/>
                  <p:pic>
                    <p:nvPicPr>
                      <p:cNvPr id="199" name="Object 198"/>
                      <p:cNvPicPr preferRelativeResize="0"/>
                      <p:nvPr/>
                    </p:nvPicPr>
                    <p:blipFill>
                      <a:blip r:embed="rId276"/>
                      <a:stretch>
                        <a:fillRect/>
                      </a:stretch>
                    </p:blipFill>
                    <p:spPr>
                      <a:xfrm>
                        <a:off x="3740505" y="5907760"/>
                        <a:ext cx="182562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" name="Object 221"/>
          <p:cNvGraphicFramePr>
            <a:graphicFrameLocks/>
          </p:cNvGraphicFramePr>
          <p:nvPr>
            <p:custDataLst>
              <p:tags r:id="rId99"/>
            </p:custDataLst>
            <p:extLst>
              <p:ext uri="{D42A27DB-BD31-4B8C-83A1-F6EECF244321}">
                <p14:modId xmlns:p14="http://schemas.microsoft.com/office/powerpoint/2010/main" val="1909154643"/>
              </p:ext>
            </p:extLst>
          </p:nvPr>
        </p:nvGraphicFramePr>
        <p:xfrm>
          <a:off x="3475660" y="5073958"/>
          <a:ext cx="182562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38" name="Worksheet" r:id="rId275" imgW="1124023" imgH="171450" progId="Excel.Sheet.12">
                  <p:link updateAutomatic="1"/>
                </p:oleObj>
              </mc:Choice>
              <mc:Fallback>
                <p:oleObj name="Worksheet" r:id="rId275" imgW="1124023" imgH="171450" progId="Excel.Sheet.12">
                  <p:link updateAutomatic="1"/>
                  <p:pic>
                    <p:nvPicPr>
                      <p:cNvPr id="221" name="Object 220"/>
                      <p:cNvPicPr preferRelativeResize="0"/>
                      <p:nvPr/>
                    </p:nvPicPr>
                    <p:blipFill>
                      <a:blip r:embed="rId276"/>
                      <a:stretch>
                        <a:fillRect/>
                      </a:stretch>
                    </p:blipFill>
                    <p:spPr>
                      <a:xfrm>
                        <a:off x="3475660" y="5073958"/>
                        <a:ext cx="182562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" name="Text Box 37____________________________________________________________"/>
          <p:cNvSpPr txBox="1">
            <a:spLocks noChangeArrowheads="1"/>
          </p:cNvSpPr>
          <p:nvPr>
            <p:custDataLst>
              <p:tags r:id="rId100"/>
            </p:custDataLst>
          </p:nvPr>
        </p:nvSpPr>
        <p:spPr bwMode="auto">
          <a:xfrm>
            <a:off x="9066772" y="4113614"/>
            <a:ext cx="1036899" cy="555465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Lean@ChP</a:t>
            </a:r>
            <a:endParaRPr lang="de-DE" altLang="en-US" sz="1000" b="1" dirty="0"/>
          </a:p>
        </p:txBody>
      </p:sp>
      <p:graphicFrame>
        <p:nvGraphicFramePr>
          <p:cNvPr id="226" name="Object 225"/>
          <p:cNvGraphicFramePr>
            <a:graphicFrameLocks/>
          </p:cNvGraphicFramePr>
          <p:nvPr>
            <p:custDataLst>
              <p:tags r:id="rId101"/>
            </p:custDataLst>
            <p:extLst>
              <p:ext uri="{D42A27DB-BD31-4B8C-83A1-F6EECF244321}">
                <p14:modId xmlns:p14="http://schemas.microsoft.com/office/powerpoint/2010/main" val="84056922"/>
              </p:ext>
            </p:extLst>
          </p:nvPr>
        </p:nvGraphicFramePr>
        <p:xfrm>
          <a:off x="9821371" y="4213661"/>
          <a:ext cx="182562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39" name="Worksheet" r:id="rId275" imgW="1124023" imgH="171450" progId="Excel.Sheet.12">
                  <p:link updateAutomatic="1"/>
                </p:oleObj>
              </mc:Choice>
              <mc:Fallback>
                <p:oleObj name="Worksheet" r:id="rId275" imgW="1124023" imgH="171450" progId="Excel.Sheet.12">
                  <p:link updateAutomatic="1"/>
                  <p:pic>
                    <p:nvPicPr>
                      <p:cNvPr id="221" name="Object 220"/>
                      <p:cNvPicPr preferRelativeResize="0"/>
                      <p:nvPr/>
                    </p:nvPicPr>
                    <p:blipFill>
                      <a:blip r:embed="rId276"/>
                      <a:stretch>
                        <a:fillRect/>
                      </a:stretch>
                    </p:blipFill>
                    <p:spPr>
                      <a:xfrm>
                        <a:off x="9821371" y="4213661"/>
                        <a:ext cx="182562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" name="Text Box 37______________________________________"/>
          <p:cNvSpPr txBox="1">
            <a:spLocks noChangeArrowheads="1"/>
          </p:cNvSpPr>
          <p:nvPr>
            <p:custDataLst>
              <p:tags r:id="rId102"/>
            </p:custDataLst>
          </p:nvPr>
        </p:nvSpPr>
        <p:spPr bwMode="auto">
          <a:xfrm>
            <a:off x="2385469" y="2176129"/>
            <a:ext cx="4260565" cy="374263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en-US"/>
            </a:defPPr>
            <a:lvl1pPr>
              <a:defRPr sz="1200" b="1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 smtClean="0">
                <a:solidFill>
                  <a:srgbClr val="7030A0"/>
                </a:solidFill>
              </a:rPr>
              <a:t>PS-DI</a:t>
            </a:r>
            <a:endParaRPr lang="de-DE" altLang="en-US" dirty="0">
              <a:solidFill>
                <a:srgbClr val="7030A0"/>
              </a:solidFill>
            </a:endParaRPr>
          </a:p>
          <a:p>
            <a:r>
              <a:rPr lang="de-DE" altLang="en-US" dirty="0"/>
              <a:t>      </a:t>
            </a:r>
            <a:r>
              <a:rPr lang="de-DE" altLang="en-US" dirty="0" smtClean="0"/>
              <a:t>        </a:t>
            </a:r>
            <a:r>
              <a:rPr lang="de-DE" altLang="en-US" sz="1000" dirty="0" smtClean="0">
                <a:solidFill>
                  <a:srgbClr val="7030A0"/>
                </a:solidFill>
              </a:rPr>
              <a:t>CRIN  Nozzle</a:t>
            </a:r>
            <a:endParaRPr lang="de-DE" altLang="en-US" sz="1000" dirty="0">
              <a:solidFill>
                <a:srgbClr val="0070C0"/>
              </a:solidFill>
            </a:endParaRPr>
          </a:p>
        </p:txBody>
      </p:sp>
      <p:sp>
        <p:nvSpPr>
          <p:cNvPr id="228" name="Text Box 37_______________________________________"/>
          <p:cNvSpPr txBox="1">
            <a:spLocks noChangeArrowheads="1"/>
          </p:cNvSpPr>
          <p:nvPr>
            <p:custDataLst>
              <p:tags r:id="rId103"/>
            </p:custDataLst>
          </p:nvPr>
        </p:nvSpPr>
        <p:spPr bwMode="auto">
          <a:xfrm>
            <a:off x="2389959" y="2753934"/>
            <a:ext cx="4256075" cy="283167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noFill/>
            <a:miter lim="800000"/>
            <a:headEnd/>
            <a:tailEnd/>
          </a:ln>
        </p:spPr>
        <p:txBody>
          <a:bodyPr wrap="square" lIns="0" tIns="54864" rIns="0" bIns="0" anchor="t">
            <a:noAutofit/>
          </a:bodyPr>
          <a:lstStyle>
            <a:defPPr>
              <a:defRPr lang="en-US"/>
            </a:defPPr>
            <a:lvl1pPr>
              <a:defRPr sz="1200" b="1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dirty="0" smtClean="0"/>
              <a:t>Vol.</a:t>
            </a:r>
          </a:p>
        </p:txBody>
      </p:sp>
      <p:sp>
        <p:nvSpPr>
          <p:cNvPr id="256" name="Text Box 37_________________________________"/>
          <p:cNvSpPr txBox="1">
            <a:spLocks noChangeArrowheads="1"/>
          </p:cNvSpPr>
          <p:nvPr>
            <p:custDataLst>
              <p:tags r:id="rId104"/>
            </p:custDataLst>
          </p:nvPr>
        </p:nvSpPr>
        <p:spPr bwMode="auto">
          <a:xfrm>
            <a:off x="2376133" y="4388546"/>
            <a:ext cx="4285723" cy="510778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en-US"/>
            </a:defPPr>
            <a:lvl1pPr>
              <a:defRPr sz="1200" b="1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endParaRPr lang="de-DE" altLang="en-US" sz="1000" dirty="0" smtClean="0"/>
          </a:p>
          <a:p>
            <a:r>
              <a:rPr lang="de-DE" altLang="en-US" sz="1000" dirty="0" smtClean="0"/>
              <a:t> IDC</a:t>
            </a:r>
          </a:p>
          <a:p>
            <a:endParaRPr lang="de-DE" altLang="en-US" sz="1000" dirty="0" smtClean="0"/>
          </a:p>
        </p:txBody>
      </p:sp>
      <p:sp>
        <p:nvSpPr>
          <p:cNvPr id="257" name="Text Box 37__________________________________"/>
          <p:cNvSpPr txBox="1">
            <a:spLocks noChangeArrowheads="1"/>
          </p:cNvSpPr>
          <p:nvPr>
            <p:custDataLst>
              <p:tags r:id="rId105"/>
            </p:custDataLst>
          </p:nvPr>
        </p:nvSpPr>
        <p:spPr bwMode="auto">
          <a:xfrm>
            <a:off x="2377975" y="3056841"/>
            <a:ext cx="4268059" cy="152543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en-US"/>
            </a:defPPr>
            <a:lvl1pPr>
              <a:defRPr sz="1200" b="1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dirty="0" smtClean="0"/>
              <a:t> LIWAKS	    N/A</a:t>
            </a:r>
          </a:p>
        </p:txBody>
      </p:sp>
      <p:sp>
        <p:nvSpPr>
          <p:cNvPr id="258" name="Text Box 37________________________________________"/>
          <p:cNvSpPr txBox="1">
            <a:spLocks noChangeArrowheads="1"/>
          </p:cNvSpPr>
          <p:nvPr>
            <p:custDataLst>
              <p:tags r:id="rId106"/>
            </p:custDataLst>
          </p:nvPr>
        </p:nvSpPr>
        <p:spPr bwMode="auto">
          <a:xfrm>
            <a:off x="2395595" y="3293775"/>
            <a:ext cx="4250439" cy="340519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noFill/>
            <a:miter lim="800000"/>
            <a:headEnd/>
            <a:tailEnd/>
          </a:ln>
        </p:spPr>
        <p:txBody>
          <a:bodyPr wrap="square" lIns="0" tIns="146304" rIns="0" bIns="0" anchor="ctr" anchorCtr="0">
            <a:noAutofit/>
          </a:bodyPr>
          <a:lstStyle>
            <a:defPPr>
              <a:defRPr lang="en-US"/>
            </a:defPPr>
            <a:lvl1pPr>
              <a:defRPr sz="1200" b="1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de-DE" altLang="en-US" sz="1000" dirty="0" smtClean="0"/>
              <a:t> TCT                      N/A</a:t>
            </a:r>
          </a:p>
          <a:p>
            <a:endParaRPr lang="de-DE" altLang="en-US" sz="1000" dirty="0"/>
          </a:p>
        </p:txBody>
      </p:sp>
      <p:sp>
        <p:nvSpPr>
          <p:cNvPr id="259" name="Text Box 37_________________________________________"/>
          <p:cNvSpPr txBox="1">
            <a:spLocks noChangeArrowheads="1"/>
          </p:cNvSpPr>
          <p:nvPr>
            <p:custDataLst>
              <p:tags r:id="rId107"/>
            </p:custDataLst>
          </p:nvPr>
        </p:nvSpPr>
        <p:spPr bwMode="auto">
          <a:xfrm>
            <a:off x="2382484" y="3656264"/>
            <a:ext cx="4263550" cy="173909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en-US"/>
            </a:defPPr>
            <a:lvl1pPr>
              <a:defRPr sz="1200" b="1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dirty="0" smtClean="0"/>
              <a:t> Inv. Acc.</a:t>
            </a:r>
          </a:p>
        </p:txBody>
      </p:sp>
      <p:sp>
        <p:nvSpPr>
          <p:cNvPr id="260" name="Text Box 37__________________________________________"/>
          <p:cNvSpPr txBox="1">
            <a:spLocks noChangeArrowheads="1"/>
          </p:cNvSpPr>
          <p:nvPr>
            <p:custDataLst>
              <p:tags r:id="rId108"/>
            </p:custDataLst>
          </p:nvPr>
        </p:nvSpPr>
        <p:spPr bwMode="auto">
          <a:xfrm>
            <a:off x="2381881" y="3849889"/>
            <a:ext cx="4264153" cy="510778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en-US"/>
            </a:defPPr>
            <a:lvl1pPr>
              <a:defRPr sz="1200" b="1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endParaRPr lang="de-DE" altLang="en-US" sz="1000" dirty="0" smtClean="0"/>
          </a:p>
          <a:p>
            <a:r>
              <a:rPr lang="de-DE" altLang="en-US" sz="1000" dirty="0" smtClean="0"/>
              <a:t> Prod.</a:t>
            </a:r>
          </a:p>
          <a:p>
            <a:endParaRPr lang="de-DE" altLang="en-US" sz="1000" dirty="0" smtClean="0"/>
          </a:p>
        </p:txBody>
      </p:sp>
      <p:sp>
        <p:nvSpPr>
          <p:cNvPr id="448" name="TextBox 447"/>
          <p:cNvSpPr txBox="1"/>
          <p:nvPr>
            <p:custDataLst>
              <p:tags r:id="rId109"/>
            </p:custDataLst>
          </p:nvPr>
        </p:nvSpPr>
        <p:spPr>
          <a:xfrm>
            <a:off x="2908711" y="2782099"/>
            <a:ext cx="228841" cy="2142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  <a:p>
            <a:pPr marR="0" defTabSz="914400" eaLnBrk="1" fontAlgn="auto" latinLnBrk="0" hangingPunct="1"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lang="en-US" sz="800" b="1" kern="0" dirty="0" smtClean="0">
                <a:solidFill>
                  <a:srgbClr val="000000"/>
                </a:solidFill>
              </a:rPr>
              <a:t>CF</a:t>
            </a: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84" name="Object 183"/>
          <p:cNvGraphicFramePr>
            <a:graphicFrameLocks/>
          </p:cNvGraphicFramePr>
          <p:nvPr>
            <p:custDataLst>
              <p:tags r:id="rId110"/>
            </p:custDataLst>
            <p:extLst>
              <p:ext uri="{D42A27DB-BD31-4B8C-83A1-F6EECF244321}">
                <p14:modId xmlns:p14="http://schemas.microsoft.com/office/powerpoint/2010/main" val="3814223907"/>
              </p:ext>
            </p:extLst>
          </p:nvPr>
        </p:nvGraphicFramePr>
        <p:xfrm>
          <a:off x="3139383" y="2801199"/>
          <a:ext cx="18097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40" name="Worksheet" r:id="rId277" imgW="1124085" imgH="171450" progId="Excel.Sheet.12">
                  <p:link updateAutomatic="1"/>
                </p:oleObj>
              </mc:Choice>
              <mc:Fallback>
                <p:oleObj name="Worksheet" r:id="rId277" imgW="1124085" imgH="171450" progId="Excel.Sheet.12">
                  <p:link updateAutomatic="1"/>
                  <p:pic>
                    <p:nvPicPr>
                      <p:cNvPr id="184" name="Object 183"/>
                      <p:cNvPicPr preferRelativeResize="0"/>
                      <p:nvPr/>
                    </p:nvPicPr>
                    <p:blipFill>
                      <a:blip r:embed="rId278"/>
                      <a:stretch>
                        <a:fillRect/>
                      </a:stretch>
                    </p:blipFill>
                    <p:spPr>
                      <a:xfrm>
                        <a:off x="3139383" y="2801199"/>
                        <a:ext cx="18097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" name="Object 184"/>
          <p:cNvGraphicFramePr>
            <a:graphicFrameLocks/>
          </p:cNvGraphicFramePr>
          <p:nvPr>
            <p:custDataLst>
              <p:tags r:id="rId111"/>
            </p:custDataLst>
            <p:extLst>
              <p:ext uri="{D42A27DB-BD31-4B8C-83A1-F6EECF244321}">
                <p14:modId xmlns:p14="http://schemas.microsoft.com/office/powerpoint/2010/main" val="1359659395"/>
              </p:ext>
            </p:extLst>
          </p:nvPr>
        </p:nvGraphicFramePr>
        <p:xfrm>
          <a:off x="3139383" y="2929787"/>
          <a:ext cx="18097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41" name="Worksheet" r:id="rId279" imgW="1124085" imgH="171450" progId="Excel.Sheet.12">
                  <p:link updateAutomatic="1"/>
                </p:oleObj>
              </mc:Choice>
              <mc:Fallback>
                <p:oleObj name="Worksheet" r:id="rId279" imgW="1124085" imgH="171450" progId="Excel.Sheet.12">
                  <p:link updateAutomatic="1"/>
                  <p:pic>
                    <p:nvPicPr>
                      <p:cNvPr id="185" name="Object 184"/>
                      <p:cNvPicPr preferRelativeResize="0"/>
                      <p:nvPr/>
                    </p:nvPicPr>
                    <p:blipFill>
                      <a:blip r:embed="rId280"/>
                      <a:stretch>
                        <a:fillRect/>
                      </a:stretch>
                    </p:blipFill>
                    <p:spPr>
                      <a:xfrm>
                        <a:off x="3139383" y="2929787"/>
                        <a:ext cx="18097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" name="Object 165"/>
          <p:cNvGraphicFramePr>
            <a:graphicFrameLocks/>
          </p:cNvGraphicFramePr>
          <p:nvPr>
            <p:custDataLst>
              <p:tags r:id="rId112"/>
            </p:custDataLst>
            <p:extLst>
              <p:ext uri="{D42A27DB-BD31-4B8C-83A1-F6EECF244321}">
                <p14:modId xmlns:p14="http://schemas.microsoft.com/office/powerpoint/2010/main" val="2076159594"/>
              </p:ext>
            </p:extLst>
          </p:nvPr>
        </p:nvGraphicFramePr>
        <p:xfrm>
          <a:off x="3142559" y="3101886"/>
          <a:ext cx="182563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42" name="Worksheet" r:id="rId281" imgW="1124023" imgH="171450" progId="Excel.Sheet.12">
                  <p:link updateAutomatic="1"/>
                </p:oleObj>
              </mc:Choice>
              <mc:Fallback>
                <p:oleObj name="Worksheet" r:id="rId281" imgW="1124023" imgH="171450" progId="Excel.Sheet.12">
                  <p:link updateAutomatic="1"/>
                  <p:pic>
                    <p:nvPicPr>
                      <p:cNvPr id="166" name="Object 165"/>
                      <p:cNvPicPr preferRelativeResize="0"/>
                      <p:nvPr/>
                    </p:nvPicPr>
                    <p:blipFill>
                      <a:blip r:embed="rId282"/>
                      <a:stretch>
                        <a:fillRect/>
                      </a:stretch>
                    </p:blipFill>
                    <p:spPr>
                      <a:xfrm>
                        <a:off x="3142559" y="3101886"/>
                        <a:ext cx="182563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" name="Object 185"/>
          <p:cNvGraphicFramePr>
            <a:graphicFrameLocks/>
          </p:cNvGraphicFramePr>
          <p:nvPr>
            <p:custDataLst>
              <p:tags r:id="rId113"/>
            </p:custDataLst>
            <p:extLst>
              <p:ext uri="{D42A27DB-BD31-4B8C-83A1-F6EECF244321}">
                <p14:modId xmlns:p14="http://schemas.microsoft.com/office/powerpoint/2010/main" val="936119619"/>
              </p:ext>
            </p:extLst>
          </p:nvPr>
        </p:nvGraphicFramePr>
        <p:xfrm>
          <a:off x="3505970" y="2793260"/>
          <a:ext cx="18732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43" name="Worksheet" r:id="rId283" imgW="1124085" imgH="171450" progId="Excel.Sheet.12">
                  <p:link updateAutomatic="1"/>
                </p:oleObj>
              </mc:Choice>
              <mc:Fallback>
                <p:oleObj name="Worksheet" r:id="rId283" imgW="1124085" imgH="171450" progId="Excel.Sheet.12">
                  <p:link updateAutomatic="1"/>
                  <p:pic>
                    <p:nvPicPr>
                      <p:cNvPr id="186" name="Object 185"/>
                      <p:cNvPicPr preferRelativeResize="0"/>
                      <p:nvPr/>
                    </p:nvPicPr>
                    <p:blipFill>
                      <a:blip r:embed="rId284"/>
                      <a:stretch>
                        <a:fillRect/>
                      </a:stretch>
                    </p:blipFill>
                    <p:spPr>
                      <a:xfrm>
                        <a:off x="3505970" y="2793260"/>
                        <a:ext cx="18732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" name="Object 186"/>
          <p:cNvGraphicFramePr>
            <a:graphicFrameLocks/>
          </p:cNvGraphicFramePr>
          <p:nvPr>
            <p:custDataLst>
              <p:tags r:id="rId114"/>
            </p:custDataLst>
            <p:extLst>
              <p:ext uri="{D42A27DB-BD31-4B8C-83A1-F6EECF244321}">
                <p14:modId xmlns:p14="http://schemas.microsoft.com/office/powerpoint/2010/main" val="2391410471"/>
              </p:ext>
            </p:extLst>
          </p:nvPr>
        </p:nvGraphicFramePr>
        <p:xfrm>
          <a:off x="3505970" y="2925022"/>
          <a:ext cx="187325" cy="10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44" name="Worksheet" r:id="rId285" imgW="1124085" imgH="171450" progId="Excel.Sheet.12">
                  <p:link updateAutomatic="1"/>
                </p:oleObj>
              </mc:Choice>
              <mc:Fallback>
                <p:oleObj name="Worksheet" r:id="rId285" imgW="1124085" imgH="171450" progId="Excel.Sheet.12">
                  <p:link updateAutomatic="1"/>
                  <p:pic>
                    <p:nvPicPr>
                      <p:cNvPr id="187" name="Object 186"/>
                      <p:cNvPicPr preferRelativeResize="0"/>
                      <p:nvPr/>
                    </p:nvPicPr>
                    <p:blipFill>
                      <a:blip r:embed="rId286"/>
                      <a:stretch>
                        <a:fillRect/>
                      </a:stretch>
                    </p:blipFill>
                    <p:spPr>
                      <a:xfrm>
                        <a:off x="3505970" y="2925022"/>
                        <a:ext cx="187325" cy="108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" name="Object 203"/>
          <p:cNvGraphicFramePr>
            <a:graphicFrameLocks/>
          </p:cNvGraphicFramePr>
          <p:nvPr>
            <p:custDataLst>
              <p:tags r:id="rId115"/>
            </p:custDataLst>
            <p:extLst>
              <p:ext uri="{D42A27DB-BD31-4B8C-83A1-F6EECF244321}">
                <p14:modId xmlns:p14="http://schemas.microsoft.com/office/powerpoint/2010/main" val="1800541519"/>
              </p:ext>
            </p:extLst>
          </p:nvPr>
        </p:nvGraphicFramePr>
        <p:xfrm>
          <a:off x="3138070" y="3338395"/>
          <a:ext cx="184150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45" name="Worksheet" r:id="rId287" imgW="1124023" imgH="171450" progId="Excel.Sheet.12">
                  <p:link updateAutomatic="1"/>
                </p:oleObj>
              </mc:Choice>
              <mc:Fallback>
                <p:oleObj name="Worksheet" r:id="rId287" imgW="1124023" imgH="171450" progId="Excel.Sheet.12">
                  <p:link updateAutomatic="1"/>
                  <p:pic>
                    <p:nvPicPr>
                      <p:cNvPr id="204" name="Object 203"/>
                      <p:cNvPicPr preferRelativeResize="0"/>
                      <p:nvPr/>
                    </p:nvPicPr>
                    <p:blipFill>
                      <a:blip r:embed="rId288"/>
                      <a:stretch>
                        <a:fillRect/>
                      </a:stretch>
                    </p:blipFill>
                    <p:spPr>
                      <a:xfrm>
                        <a:off x="3138070" y="3338395"/>
                        <a:ext cx="184150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" name="Object 204"/>
          <p:cNvGraphicFramePr>
            <a:graphicFrameLocks/>
          </p:cNvGraphicFramePr>
          <p:nvPr>
            <p:custDataLst>
              <p:tags r:id="rId116"/>
            </p:custDataLst>
            <p:extLst>
              <p:ext uri="{D42A27DB-BD31-4B8C-83A1-F6EECF244321}">
                <p14:modId xmlns:p14="http://schemas.microsoft.com/office/powerpoint/2010/main" val="1919029535"/>
              </p:ext>
            </p:extLst>
          </p:nvPr>
        </p:nvGraphicFramePr>
        <p:xfrm>
          <a:off x="3144046" y="3466374"/>
          <a:ext cx="182562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46" name="Worksheet" r:id="rId289" imgW="1124023" imgH="171450" progId="Excel.Sheet.12">
                  <p:link updateAutomatic="1"/>
                </p:oleObj>
              </mc:Choice>
              <mc:Fallback>
                <p:oleObj name="Worksheet" r:id="rId289" imgW="1124023" imgH="171450" progId="Excel.Sheet.12">
                  <p:link updateAutomatic="1"/>
                  <p:pic>
                    <p:nvPicPr>
                      <p:cNvPr id="205" name="Object 204"/>
                      <p:cNvPicPr preferRelativeResize="0"/>
                      <p:nvPr/>
                    </p:nvPicPr>
                    <p:blipFill>
                      <a:blip r:embed="rId288"/>
                      <a:stretch>
                        <a:fillRect/>
                      </a:stretch>
                    </p:blipFill>
                    <p:spPr>
                      <a:xfrm>
                        <a:off x="3144046" y="3466374"/>
                        <a:ext cx="182562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" name="Object 243"/>
          <p:cNvGraphicFramePr>
            <a:graphicFrameLocks/>
          </p:cNvGraphicFramePr>
          <p:nvPr>
            <p:custDataLst>
              <p:tags r:id="rId117"/>
            </p:custDataLst>
            <p:extLst>
              <p:ext uri="{D42A27DB-BD31-4B8C-83A1-F6EECF244321}">
                <p14:modId xmlns:p14="http://schemas.microsoft.com/office/powerpoint/2010/main" val="1232715235"/>
              </p:ext>
            </p:extLst>
          </p:nvPr>
        </p:nvGraphicFramePr>
        <p:xfrm>
          <a:off x="3142362" y="3691582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47" name="Worksheet" r:id="rId290" imgW="1124023" imgH="171450" progId="Excel.Sheet.12">
                  <p:link updateAutomatic="1"/>
                </p:oleObj>
              </mc:Choice>
              <mc:Fallback>
                <p:oleObj name="Worksheet" r:id="rId290" imgW="1124023" imgH="171450" progId="Excel.Sheet.12">
                  <p:link updateAutomatic="1"/>
                  <p:pic>
                    <p:nvPicPr>
                      <p:cNvPr id="244" name="Object 243"/>
                      <p:cNvPicPr preferRelativeResize="0"/>
                      <p:nvPr/>
                    </p:nvPicPr>
                    <p:blipFill>
                      <a:blip r:embed="rId205"/>
                      <a:stretch>
                        <a:fillRect/>
                      </a:stretch>
                    </p:blipFill>
                    <p:spPr>
                      <a:xfrm>
                        <a:off x="3142362" y="3691582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" name="Object 244"/>
          <p:cNvGraphicFramePr>
            <a:graphicFrameLocks/>
          </p:cNvGraphicFramePr>
          <p:nvPr>
            <p:custDataLst>
              <p:tags r:id="rId118"/>
            </p:custDataLst>
            <p:extLst>
              <p:ext uri="{D42A27DB-BD31-4B8C-83A1-F6EECF244321}">
                <p14:modId xmlns:p14="http://schemas.microsoft.com/office/powerpoint/2010/main" val="394023700"/>
              </p:ext>
            </p:extLst>
          </p:nvPr>
        </p:nvGraphicFramePr>
        <p:xfrm>
          <a:off x="3500108" y="3691582"/>
          <a:ext cx="185737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48" name="Worksheet" r:id="rId291" imgW="1124023" imgH="171450" progId="Excel.Sheet.12">
                  <p:link updateAutomatic="1"/>
                </p:oleObj>
              </mc:Choice>
              <mc:Fallback>
                <p:oleObj name="Worksheet" r:id="rId291" imgW="1124023" imgH="171450" progId="Excel.Sheet.12">
                  <p:link updateAutomatic="1"/>
                  <p:pic>
                    <p:nvPicPr>
                      <p:cNvPr id="245" name="Object 244"/>
                      <p:cNvPicPr preferRelativeResize="0"/>
                      <p:nvPr/>
                    </p:nvPicPr>
                    <p:blipFill>
                      <a:blip r:embed="rId205"/>
                      <a:stretch>
                        <a:fillRect/>
                      </a:stretch>
                    </p:blipFill>
                    <p:spPr>
                      <a:xfrm>
                        <a:off x="3500108" y="3691582"/>
                        <a:ext cx="185737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" name="Object 249"/>
          <p:cNvGraphicFramePr>
            <a:graphicFrameLocks/>
          </p:cNvGraphicFramePr>
          <p:nvPr>
            <p:custDataLst>
              <p:tags r:id="rId119"/>
            </p:custDataLst>
            <p:extLst>
              <p:ext uri="{D42A27DB-BD31-4B8C-83A1-F6EECF244321}">
                <p14:modId xmlns:p14="http://schemas.microsoft.com/office/powerpoint/2010/main" val="2304243399"/>
              </p:ext>
            </p:extLst>
          </p:nvPr>
        </p:nvGraphicFramePr>
        <p:xfrm>
          <a:off x="3144056" y="3937894"/>
          <a:ext cx="18256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49" name="Worksheet" r:id="rId292" imgW="1124023" imgH="171450" progId="Excel.Sheet.12">
                  <p:link updateAutomatic="1"/>
                </p:oleObj>
              </mc:Choice>
              <mc:Fallback>
                <p:oleObj name="Worksheet" r:id="rId292" imgW="1124023" imgH="171450" progId="Excel.Sheet.12">
                  <p:link updateAutomatic="1"/>
                  <p:pic>
                    <p:nvPicPr>
                      <p:cNvPr id="250" name="Object 249"/>
                      <p:cNvPicPr preferRelativeResize="0"/>
                      <p:nvPr/>
                    </p:nvPicPr>
                    <p:blipFill>
                      <a:blip r:embed="rId225"/>
                      <a:stretch>
                        <a:fillRect/>
                      </a:stretch>
                    </p:blipFill>
                    <p:spPr>
                      <a:xfrm>
                        <a:off x="3144056" y="3937894"/>
                        <a:ext cx="18256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" name="Object 250"/>
          <p:cNvGraphicFramePr>
            <a:graphicFrameLocks/>
          </p:cNvGraphicFramePr>
          <p:nvPr>
            <p:custDataLst>
              <p:tags r:id="rId120"/>
            </p:custDataLst>
            <p:extLst>
              <p:ext uri="{D42A27DB-BD31-4B8C-83A1-F6EECF244321}">
                <p14:modId xmlns:p14="http://schemas.microsoft.com/office/powerpoint/2010/main" val="2596659747"/>
              </p:ext>
            </p:extLst>
          </p:nvPr>
        </p:nvGraphicFramePr>
        <p:xfrm>
          <a:off x="3144056" y="4193481"/>
          <a:ext cx="18097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50" name="Worksheet" r:id="rId293" imgW="1124023" imgH="171450" progId="Excel.Sheet.12">
                  <p:link updateAutomatic="1"/>
                </p:oleObj>
              </mc:Choice>
              <mc:Fallback>
                <p:oleObj name="Worksheet" r:id="rId293" imgW="1124023" imgH="171450" progId="Excel.Sheet.12">
                  <p:link updateAutomatic="1"/>
                  <p:pic>
                    <p:nvPicPr>
                      <p:cNvPr id="251" name="Object 250"/>
                      <p:cNvPicPr preferRelativeResize="0"/>
                      <p:nvPr/>
                    </p:nvPicPr>
                    <p:blipFill>
                      <a:blip r:embed="rId225"/>
                      <a:stretch>
                        <a:fillRect/>
                      </a:stretch>
                    </p:blipFill>
                    <p:spPr>
                      <a:xfrm>
                        <a:off x="3144056" y="4193481"/>
                        <a:ext cx="18097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" name="Object 251"/>
          <p:cNvGraphicFramePr>
            <a:graphicFrameLocks/>
          </p:cNvGraphicFramePr>
          <p:nvPr>
            <p:custDataLst>
              <p:tags r:id="rId121"/>
            </p:custDataLst>
            <p:extLst>
              <p:ext uri="{D42A27DB-BD31-4B8C-83A1-F6EECF244321}">
                <p14:modId xmlns:p14="http://schemas.microsoft.com/office/powerpoint/2010/main" val="3589139654"/>
              </p:ext>
            </p:extLst>
          </p:nvPr>
        </p:nvGraphicFramePr>
        <p:xfrm>
          <a:off x="3144056" y="4066481"/>
          <a:ext cx="18097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51" name="Worksheet" r:id="rId294" imgW="1124023" imgH="171450" progId="Excel.Sheet.12">
                  <p:link updateAutomatic="1"/>
                </p:oleObj>
              </mc:Choice>
              <mc:Fallback>
                <p:oleObj name="Worksheet" r:id="rId294" imgW="1124023" imgH="171450" progId="Excel.Sheet.12">
                  <p:link updateAutomatic="1"/>
                  <p:pic>
                    <p:nvPicPr>
                      <p:cNvPr id="252" name="Object 251"/>
                      <p:cNvPicPr preferRelativeResize="0"/>
                      <p:nvPr/>
                    </p:nvPicPr>
                    <p:blipFill>
                      <a:blip r:embed="rId231"/>
                      <a:stretch>
                        <a:fillRect/>
                      </a:stretch>
                    </p:blipFill>
                    <p:spPr>
                      <a:xfrm>
                        <a:off x="3144056" y="4066481"/>
                        <a:ext cx="18097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" name="Object 252"/>
          <p:cNvGraphicFramePr>
            <a:graphicFrameLocks/>
          </p:cNvGraphicFramePr>
          <p:nvPr>
            <p:custDataLst>
              <p:tags r:id="rId122"/>
            </p:custDataLst>
            <p:extLst>
              <p:ext uri="{D42A27DB-BD31-4B8C-83A1-F6EECF244321}">
                <p14:modId xmlns:p14="http://schemas.microsoft.com/office/powerpoint/2010/main" val="1204052260"/>
              </p:ext>
            </p:extLst>
          </p:nvPr>
        </p:nvGraphicFramePr>
        <p:xfrm>
          <a:off x="3504871" y="3935912"/>
          <a:ext cx="185737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52" name="Worksheet" r:id="rId295" imgW="1124023" imgH="171450" progId="Excel.Sheet.12">
                  <p:link updateAutomatic="1"/>
                </p:oleObj>
              </mc:Choice>
              <mc:Fallback>
                <p:oleObj name="Worksheet" r:id="rId295" imgW="1124023" imgH="171450" progId="Excel.Sheet.12">
                  <p:link updateAutomatic="1"/>
                  <p:pic>
                    <p:nvPicPr>
                      <p:cNvPr id="253" name="Object 252"/>
                      <p:cNvPicPr preferRelativeResize="0"/>
                      <p:nvPr/>
                    </p:nvPicPr>
                    <p:blipFill>
                      <a:blip r:embed="rId296"/>
                      <a:stretch>
                        <a:fillRect/>
                      </a:stretch>
                    </p:blipFill>
                    <p:spPr>
                      <a:xfrm>
                        <a:off x="3504871" y="3935912"/>
                        <a:ext cx="185737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" name="Object 253"/>
          <p:cNvGraphicFramePr>
            <a:graphicFrameLocks/>
          </p:cNvGraphicFramePr>
          <p:nvPr>
            <p:custDataLst>
              <p:tags r:id="rId123"/>
            </p:custDataLst>
            <p:extLst>
              <p:ext uri="{D42A27DB-BD31-4B8C-83A1-F6EECF244321}">
                <p14:modId xmlns:p14="http://schemas.microsoft.com/office/powerpoint/2010/main" val="3977814936"/>
              </p:ext>
            </p:extLst>
          </p:nvPr>
        </p:nvGraphicFramePr>
        <p:xfrm>
          <a:off x="3500108" y="4191499"/>
          <a:ext cx="18732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53" name="Worksheet" r:id="rId297" imgW="1124023" imgH="171450" progId="Excel.Sheet.12">
                  <p:link updateAutomatic="1"/>
                </p:oleObj>
              </mc:Choice>
              <mc:Fallback>
                <p:oleObj name="Worksheet" r:id="rId297" imgW="1124023" imgH="171450" progId="Excel.Sheet.12">
                  <p:link updateAutomatic="1"/>
                  <p:pic>
                    <p:nvPicPr>
                      <p:cNvPr id="254" name="Object 253"/>
                      <p:cNvPicPr preferRelativeResize="0"/>
                      <p:nvPr/>
                    </p:nvPicPr>
                    <p:blipFill>
                      <a:blip r:embed="rId298"/>
                      <a:stretch>
                        <a:fillRect/>
                      </a:stretch>
                    </p:blipFill>
                    <p:spPr>
                      <a:xfrm>
                        <a:off x="3500108" y="4191499"/>
                        <a:ext cx="18732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" name="Object 254"/>
          <p:cNvGraphicFramePr>
            <a:graphicFrameLocks/>
          </p:cNvGraphicFramePr>
          <p:nvPr>
            <p:custDataLst>
              <p:tags r:id="rId124"/>
            </p:custDataLst>
            <p:extLst>
              <p:ext uri="{D42A27DB-BD31-4B8C-83A1-F6EECF244321}">
                <p14:modId xmlns:p14="http://schemas.microsoft.com/office/powerpoint/2010/main" val="637501390"/>
              </p:ext>
            </p:extLst>
          </p:nvPr>
        </p:nvGraphicFramePr>
        <p:xfrm>
          <a:off x="3500108" y="4064499"/>
          <a:ext cx="18732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54" name="Worksheet" r:id="rId299" imgW="1124023" imgH="171450" progId="Excel.Sheet.12">
                  <p:link updateAutomatic="1"/>
                </p:oleObj>
              </mc:Choice>
              <mc:Fallback>
                <p:oleObj name="Worksheet" r:id="rId299" imgW="1124023" imgH="171450" progId="Excel.Sheet.12">
                  <p:link updateAutomatic="1"/>
                  <p:pic>
                    <p:nvPicPr>
                      <p:cNvPr id="255" name="Object 254"/>
                      <p:cNvPicPr preferRelativeResize="0"/>
                      <p:nvPr/>
                    </p:nvPicPr>
                    <p:blipFill>
                      <a:blip r:embed="rId233"/>
                      <a:stretch>
                        <a:fillRect/>
                      </a:stretch>
                    </p:blipFill>
                    <p:spPr>
                      <a:xfrm>
                        <a:off x="3500108" y="4064499"/>
                        <a:ext cx="18732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8" name="Object 607"/>
          <p:cNvGraphicFramePr>
            <a:graphicFrameLocks/>
          </p:cNvGraphicFramePr>
          <p:nvPr>
            <p:custDataLst>
              <p:tags r:id="rId125"/>
            </p:custDataLst>
            <p:extLst>
              <p:ext uri="{D42A27DB-BD31-4B8C-83A1-F6EECF244321}">
                <p14:modId xmlns:p14="http://schemas.microsoft.com/office/powerpoint/2010/main" val="3774063180"/>
              </p:ext>
            </p:extLst>
          </p:nvPr>
        </p:nvGraphicFramePr>
        <p:xfrm>
          <a:off x="3142374" y="4456201"/>
          <a:ext cx="18097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55" name="Worksheet" r:id="rId300" imgW="1124023" imgH="171450" progId="Excel.Sheet.12">
                  <p:link updateAutomatic="1"/>
                </p:oleObj>
              </mc:Choice>
              <mc:Fallback>
                <p:oleObj name="Worksheet" r:id="rId300" imgW="1124023" imgH="171450" progId="Excel.Sheet.12">
                  <p:link updateAutomatic="1"/>
                  <p:pic>
                    <p:nvPicPr>
                      <p:cNvPr id="608" name="Object 607"/>
                      <p:cNvPicPr preferRelativeResize="0"/>
                      <p:nvPr/>
                    </p:nvPicPr>
                    <p:blipFill>
                      <a:blip r:embed="rId225"/>
                      <a:stretch>
                        <a:fillRect/>
                      </a:stretch>
                    </p:blipFill>
                    <p:spPr>
                      <a:xfrm>
                        <a:off x="3142374" y="4456201"/>
                        <a:ext cx="18097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9" name="Object 608"/>
          <p:cNvGraphicFramePr>
            <a:graphicFrameLocks/>
          </p:cNvGraphicFramePr>
          <p:nvPr>
            <p:custDataLst>
              <p:tags r:id="rId126"/>
            </p:custDataLst>
            <p:extLst>
              <p:ext uri="{D42A27DB-BD31-4B8C-83A1-F6EECF244321}">
                <p14:modId xmlns:p14="http://schemas.microsoft.com/office/powerpoint/2010/main" val="2228761787"/>
              </p:ext>
            </p:extLst>
          </p:nvPr>
        </p:nvGraphicFramePr>
        <p:xfrm>
          <a:off x="3142374" y="4721313"/>
          <a:ext cx="180975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56" name="Worksheet" r:id="rId301" imgW="1124023" imgH="171450" progId="Excel.Sheet.12">
                  <p:link updateAutomatic="1"/>
                </p:oleObj>
              </mc:Choice>
              <mc:Fallback>
                <p:oleObj name="Worksheet" r:id="rId301" imgW="1124023" imgH="171450" progId="Excel.Sheet.12">
                  <p:link updateAutomatic="1"/>
                  <p:pic>
                    <p:nvPicPr>
                      <p:cNvPr id="609" name="Object 608"/>
                      <p:cNvPicPr preferRelativeResize="0"/>
                      <p:nvPr/>
                    </p:nvPicPr>
                    <p:blipFill>
                      <a:blip r:embed="rId225"/>
                      <a:stretch>
                        <a:fillRect/>
                      </a:stretch>
                    </p:blipFill>
                    <p:spPr>
                      <a:xfrm>
                        <a:off x="3142374" y="4721313"/>
                        <a:ext cx="180975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0" name="Object 609"/>
          <p:cNvGraphicFramePr>
            <a:graphicFrameLocks/>
          </p:cNvGraphicFramePr>
          <p:nvPr>
            <p:custDataLst>
              <p:tags r:id="rId127"/>
            </p:custDataLst>
            <p:extLst>
              <p:ext uri="{D42A27DB-BD31-4B8C-83A1-F6EECF244321}">
                <p14:modId xmlns:p14="http://schemas.microsoft.com/office/powerpoint/2010/main" val="3333671284"/>
              </p:ext>
            </p:extLst>
          </p:nvPr>
        </p:nvGraphicFramePr>
        <p:xfrm>
          <a:off x="3142374" y="4589551"/>
          <a:ext cx="18097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57" name="Worksheet" r:id="rId302" imgW="1124023" imgH="171450" progId="Excel.Sheet.12">
                  <p:link updateAutomatic="1"/>
                </p:oleObj>
              </mc:Choice>
              <mc:Fallback>
                <p:oleObj name="Worksheet" r:id="rId302" imgW="1124023" imgH="171450" progId="Excel.Sheet.12">
                  <p:link updateAutomatic="1"/>
                  <p:pic>
                    <p:nvPicPr>
                      <p:cNvPr id="610" name="Object 609"/>
                      <p:cNvPicPr preferRelativeResize="0"/>
                      <p:nvPr/>
                    </p:nvPicPr>
                    <p:blipFill>
                      <a:blip r:embed="rId231"/>
                      <a:stretch>
                        <a:fillRect/>
                      </a:stretch>
                    </p:blipFill>
                    <p:spPr>
                      <a:xfrm>
                        <a:off x="3142374" y="4589551"/>
                        <a:ext cx="18097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" name="Object 610"/>
          <p:cNvGraphicFramePr>
            <a:graphicFrameLocks/>
          </p:cNvGraphicFramePr>
          <p:nvPr>
            <p:custDataLst>
              <p:tags r:id="rId128"/>
            </p:custDataLst>
            <p:extLst>
              <p:ext uri="{D42A27DB-BD31-4B8C-83A1-F6EECF244321}">
                <p14:modId xmlns:p14="http://schemas.microsoft.com/office/powerpoint/2010/main" val="1276675633"/>
              </p:ext>
            </p:extLst>
          </p:nvPr>
        </p:nvGraphicFramePr>
        <p:xfrm>
          <a:off x="3497328" y="4454317"/>
          <a:ext cx="18732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58" name="Worksheet" r:id="rId303" imgW="1124023" imgH="171450" progId="Excel.Sheet.12">
                  <p:link updateAutomatic="1"/>
                </p:oleObj>
              </mc:Choice>
              <mc:Fallback>
                <p:oleObj name="Worksheet" r:id="rId303" imgW="1124023" imgH="171450" progId="Excel.Sheet.12">
                  <p:link updateAutomatic="1"/>
                  <p:pic>
                    <p:nvPicPr>
                      <p:cNvPr id="611" name="Object 610"/>
                      <p:cNvPicPr preferRelativeResize="0"/>
                      <p:nvPr/>
                    </p:nvPicPr>
                    <p:blipFill>
                      <a:blip r:embed="rId296"/>
                      <a:stretch>
                        <a:fillRect/>
                      </a:stretch>
                    </p:blipFill>
                    <p:spPr>
                      <a:xfrm>
                        <a:off x="3497328" y="4454317"/>
                        <a:ext cx="18732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2" name="Object 611"/>
          <p:cNvGraphicFramePr>
            <a:graphicFrameLocks/>
          </p:cNvGraphicFramePr>
          <p:nvPr>
            <p:custDataLst>
              <p:tags r:id="rId129"/>
            </p:custDataLst>
            <p:extLst>
              <p:ext uri="{D42A27DB-BD31-4B8C-83A1-F6EECF244321}">
                <p14:modId xmlns:p14="http://schemas.microsoft.com/office/powerpoint/2010/main" val="3833086356"/>
              </p:ext>
            </p:extLst>
          </p:nvPr>
        </p:nvGraphicFramePr>
        <p:xfrm>
          <a:off x="3497328" y="4719429"/>
          <a:ext cx="187325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59" name="Worksheet" r:id="rId304" imgW="1124023" imgH="171450" progId="Excel.Sheet.12">
                  <p:link updateAutomatic="1"/>
                </p:oleObj>
              </mc:Choice>
              <mc:Fallback>
                <p:oleObj name="Worksheet" r:id="rId304" imgW="1124023" imgH="171450" progId="Excel.Sheet.12">
                  <p:link updateAutomatic="1"/>
                  <p:pic>
                    <p:nvPicPr>
                      <p:cNvPr id="612" name="Object 611"/>
                      <p:cNvPicPr preferRelativeResize="0"/>
                      <p:nvPr/>
                    </p:nvPicPr>
                    <p:blipFill>
                      <a:blip r:embed="rId298"/>
                      <a:stretch>
                        <a:fillRect/>
                      </a:stretch>
                    </p:blipFill>
                    <p:spPr>
                      <a:xfrm>
                        <a:off x="3497328" y="4719429"/>
                        <a:ext cx="187325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3" name="Object 612"/>
          <p:cNvGraphicFramePr>
            <a:graphicFrameLocks/>
          </p:cNvGraphicFramePr>
          <p:nvPr>
            <p:custDataLst>
              <p:tags r:id="rId130"/>
            </p:custDataLst>
            <p:extLst>
              <p:ext uri="{D42A27DB-BD31-4B8C-83A1-F6EECF244321}">
                <p14:modId xmlns:p14="http://schemas.microsoft.com/office/powerpoint/2010/main" val="350379098"/>
              </p:ext>
            </p:extLst>
          </p:nvPr>
        </p:nvGraphicFramePr>
        <p:xfrm>
          <a:off x="3497328" y="4587667"/>
          <a:ext cx="18732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60" name="Worksheet" r:id="rId305" imgW="1124023" imgH="171450" progId="Excel.Sheet.12">
                  <p:link updateAutomatic="1"/>
                </p:oleObj>
              </mc:Choice>
              <mc:Fallback>
                <p:oleObj name="Worksheet" r:id="rId305" imgW="1124023" imgH="171450" progId="Excel.Sheet.12">
                  <p:link updateAutomatic="1"/>
                  <p:pic>
                    <p:nvPicPr>
                      <p:cNvPr id="613" name="Object 612"/>
                      <p:cNvPicPr preferRelativeResize="0"/>
                      <p:nvPr/>
                    </p:nvPicPr>
                    <p:blipFill>
                      <a:blip r:embed="rId233"/>
                      <a:stretch>
                        <a:fillRect/>
                      </a:stretch>
                    </p:blipFill>
                    <p:spPr>
                      <a:xfrm>
                        <a:off x="3497328" y="4587667"/>
                        <a:ext cx="18732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" name="Text Box 37___________________________________"/>
          <p:cNvSpPr txBox="1">
            <a:spLocks noChangeArrowheads="1"/>
          </p:cNvSpPr>
          <p:nvPr>
            <p:custDataLst>
              <p:tags r:id="rId131"/>
            </p:custDataLst>
          </p:nvPr>
        </p:nvSpPr>
        <p:spPr bwMode="auto">
          <a:xfrm>
            <a:off x="3991774" y="2174665"/>
            <a:ext cx="623983" cy="412151"/>
          </a:xfrm>
          <a:prstGeom prst="roundRect">
            <a:avLst/>
          </a:prstGeom>
          <a:solidFill>
            <a:schemeClr val="bg1">
              <a:alpha val="0"/>
            </a:schemeClr>
          </a:solidFill>
          <a:ln w="317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en-US"/>
            </a:defPPr>
            <a:lvl1pPr>
              <a:defRPr sz="1200" b="1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 smtClean="0">
                <a:solidFill>
                  <a:srgbClr val="002060"/>
                </a:solidFill>
              </a:rPr>
              <a:t> </a:t>
            </a:r>
            <a:r>
              <a:rPr lang="de-DE" altLang="en-US" dirty="0" smtClean="0">
                <a:solidFill>
                  <a:srgbClr val="00B050"/>
                </a:solidFill>
              </a:rPr>
              <a:t>CC-AS</a:t>
            </a:r>
            <a:endParaRPr lang="de-DE" altLang="en-US" dirty="0">
              <a:solidFill>
                <a:srgbClr val="00B050"/>
              </a:solidFill>
            </a:endParaRPr>
          </a:p>
          <a:p>
            <a:r>
              <a:rPr lang="de-DE" altLang="en-US" dirty="0" smtClean="0">
                <a:solidFill>
                  <a:srgbClr val="002060"/>
                </a:solidFill>
              </a:rPr>
              <a:t>  </a:t>
            </a:r>
            <a:r>
              <a:rPr lang="de-DE" altLang="en-US" sz="1000" dirty="0" smtClean="0">
                <a:solidFill>
                  <a:srgbClr val="00B050"/>
                </a:solidFill>
              </a:rPr>
              <a:t>ESP9</a:t>
            </a:r>
            <a:endParaRPr lang="de-DE" altLang="en-US" sz="1000" dirty="0" smtClean="0"/>
          </a:p>
        </p:txBody>
      </p:sp>
      <p:sp>
        <p:nvSpPr>
          <p:cNvPr id="469" name="Text Box 37___________________________________________"/>
          <p:cNvSpPr txBox="1">
            <a:spLocks noChangeArrowheads="1"/>
          </p:cNvSpPr>
          <p:nvPr>
            <p:custDataLst>
              <p:tags r:id="rId132"/>
            </p:custDataLst>
          </p:nvPr>
        </p:nvSpPr>
        <p:spPr bwMode="auto">
          <a:xfrm>
            <a:off x="5331501" y="2174667"/>
            <a:ext cx="623983" cy="453622"/>
          </a:xfrm>
          <a:prstGeom prst="roundRect">
            <a:avLst/>
          </a:prstGeom>
          <a:solidFill>
            <a:schemeClr val="bg1">
              <a:alpha val="0"/>
            </a:schemeClr>
          </a:solidFill>
          <a:ln w="317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en-US"/>
            </a:defPPr>
            <a:lvl1pPr>
              <a:defRPr sz="1200" b="1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 smtClean="0">
                <a:solidFill>
                  <a:srgbClr val="002060"/>
                </a:solidFill>
              </a:rPr>
              <a:t> PS-GI</a:t>
            </a:r>
            <a:endParaRPr lang="de-DE" altLang="en-US" dirty="0">
              <a:solidFill>
                <a:srgbClr val="002060"/>
              </a:solidFill>
            </a:endParaRPr>
          </a:p>
          <a:p>
            <a:r>
              <a:rPr lang="de-DE" altLang="en-US" dirty="0">
                <a:solidFill>
                  <a:srgbClr val="002060"/>
                </a:solidFill>
              </a:rPr>
              <a:t> </a:t>
            </a:r>
            <a:r>
              <a:rPr lang="de-DE" altLang="en-US" dirty="0" smtClean="0">
                <a:solidFill>
                  <a:srgbClr val="002060"/>
                </a:solidFill>
              </a:rPr>
              <a:t> </a:t>
            </a:r>
            <a:r>
              <a:rPr lang="de-DE" altLang="en-US" sz="1000" dirty="0" smtClean="0">
                <a:solidFill>
                  <a:srgbClr val="002060"/>
                </a:solidFill>
              </a:rPr>
              <a:t>HDP5</a:t>
            </a:r>
          </a:p>
        </p:txBody>
      </p:sp>
      <p:sp>
        <p:nvSpPr>
          <p:cNvPr id="470" name="Text Box 37____________________________________"/>
          <p:cNvSpPr txBox="1">
            <a:spLocks noChangeArrowheads="1"/>
          </p:cNvSpPr>
          <p:nvPr>
            <p:custDataLst>
              <p:tags r:id="rId133"/>
            </p:custDataLst>
          </p:nvPr>
        </p:nvSpPr>
        <p:spPr bwMode="auto">
          <a:xfrm>
            <a:off x="4664765" y="2166194"/>
            <a:ext cx="623983" cy="448875"/>
          </a:xfrm>
          <a:prstGeom prst="roundRect">
            <a:avLst/>
          </a:prstGeom>
          <a:solidFill>
            <a:schemeClr val="bg1">
              <a:alpha val="0"/>
            </a:schemeClr>
          </a:solidFill>
          <a:ln w="317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en-US"/>
            </a:defPPr>
            <a:lvl1pPr>
              <a:defRPr sz="1200" b="1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 smtClean="0">
                <a:solidFill>
                  <a:srgbClr val="002060"/>
                </a:solidFill>
              </a:rPr>
              <a:t> PS-GI</a:t>
            </a:r>
            <a:endParaRPr lang="de-DE" altLang="en-US" dirty="0">
              <a:solidFill>
                <a:srgbClr val="002060"/>
              </a:solidFill>
            </a:endParaRPr>
          </a:p>
          <a:p>
            <a:r>
              <a:rPr lang="de-DE" altLang="en-US" dirty="0">
                <a:solidFill>
                  <a:srgbClr val="002060"/>
                </a:solidFill>
              </a:rPr>
              <a:t> </a:t>
            </a:r>
            <a:r>
              <a:rPr lang="de-DE" altLang="en-US" sz="1000" dirty="0" smtClean="0">
                <a:solidFill>
                  <a:srgbClr val="002060"/>
                </a:solidFill>
              </a:rPr>
              <a:t>HDEV5</a:t>
            </a:r>
            <a:endParaRPr lang="de-DE" altLang="en-US" sz="1000" dirty="0" smtClean="0"/>
          </a:p>
        </p:txBody>
      </p:sp>
      <p:sp>
        <p:nvSpPr>
          <p:cNvPr id="502" name="Text Box 37_____________________________________"/>
          <p:cNvSpPr txBox="1">
            <a:spLocks noChangeArrowheads="1"/>
          </p:cNvSpPr>
          <p:nvPr>
            <p:custDataLst>
              <p:tags r:id="rId134"/>
            </p:custDataLst>
          </p:nvPr>
        </p:nvSpPr>
        <p:spPr bwMode="auto">
          <a:xfrm>
            <a:off x="6022051" y="2174665"/>
            <a:ext cx="623983" cy="460251"/>
          </a:xfrm>
          <a:prstGeom prst="roundRect">
            <a:avLst/>
          </a:prstGeom>
          <a:solidFill>
            <a:schemeClr val="bg1">
              <a:alpha val="0"/>
            </a:schemeClr>
          </a:solidFill>
          <a:ln w="317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en-US"/>
            </a:defPPr>
            <a:lvl1pPr>
              <a:defRPr sz="1200" b="1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 smtClean="0">
                <a:solidFill>
                  <a:srgbClr val="002060"/>
                </a:solidFill>
              </a:rPr>
              <a:t> </a:t>
            </a:r>
            <a:r>
              <a:rPr lang="de-DE" altLang="en-US" dirty="0" smtClean="0">
                <a:solidFill>
                  <a:srgbClr val="00B0F0"/>
                </a:solidFill>
              </a:rPr>
              <a:t>PS-PI</a:t>
            </a:r>
            <a:endParaRPr lang="de-DE" altLang="en-US" dirty="0">
              <a:solidFill>
                <a:srgbClr val="00B0F0"/>
              </a:solidFill>
            </a:endParaRPr>
          </a:p>
          <a:p>
            <a:r>
              <a:rPr lang="de-DE" altLang="en-US" dirty="0">
                <a:solidFill>
                  <a:srgbClr val="00B0F0"/>
                </a:solidFill>
              </a:rPr>
              <a:t> </a:t>
            </a:r>
            <a:r>
              <a:rPr lang="de-DE" altLang="en-US" dirty="0" smtClean="0">
                <a:solidFill>
                  <a:srgbClr val="00B0F0"/>
                </a:solidFill>
              </a:rPr>
              <a:t> </a:t>
            </a:r>
            <a:r>
              <a:rPr lang="de-DE" altLang="en-US" sz="1000" dirty="0" smtClean="0">
                <a:solidFill>
                  <a:srgbClr val="00B0F0"/>
                </a:solidFill>
              </a:rPr>
              <a:t>EV14</a:t>
            </a:r>
          </a:p>
        </p:txBody>
      </p:sp>
      <p:graphicFrame>
        <p:nvGraphicFramePr>
          <p:cNvPr id="200" name="Object 199"/>
          <p:cNvGraphicFramePr>
            <a:graphicFrameLocks/>
          </p:cNvGraphicFramePr>
          <p:nvPr>
            <p:custDataLst>
              <p:tags r:id="rId135"/>
            </p:custDataLst>
            <p:extLst>
              <p:ext uri="{D42A27DB-BD31-4B8C-83A1-F6EECF244321}">
                <p14:modId xmlns:p14="http://schemas.microsoft.com/office/powerpoint/2010/main" val="2973175899"/>
              </p:ext>
            </p:extLst>
          </p:nvPr>
        </p:nvGraphicFramePr>
        <p:xfrm>
          <a:off x="4162718" y="2783449"/>
          <a:ext cx="182563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61" name="Worksheet" r:id="rId306" imgW="1124085" imgH="171450" progId="Excel.Sheet.12">
                  <p:link updateAutomatic="1"/>
                </p:oleObj>
              </mc:Choice>
              <mc:Fallback>
                <p:oleObj name="Worksheet" r:id="rId306" imgW="1124085" imgH="171450" progId="Excel.Sheet.12">
                  <p:link updateAutomatic="1"/>
                  <p:pic>
                    <p:nvPicPr>
                      <p:cNvPr id="200" name="Object 199"/>
                      <p:cNvPicPr preferRelativeResize="0"/>
                      <p:nvPr/>
                    </p:nvPicPr>
                    <p:blipFill>
                      <a:blip r:embed="rId307"/>
                      <a:stretch>
                        <a:fillRect/>
                      </a:stretch>
                    </p:blipFill>
                    <p:spPr>
                      <a:xfrm>
                        <a:off x="4162718" y="2783449"/>
                        <a:ext cx="182563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" name="Object 202"/>
          <p:cNvGraphicFramePr>
            <a:graphicFrameLocks/>
          </p:cNvGraphicFramePr>
          <p:nvPr>
            <p:custDataLst>
              <p:tags r:id="rId136"/>
            </p:custDataLst>
            <p:extLst>
              <p:ext uri="{D42A27DB-BD31-4B8C-83A1-F6EECF244321}">
                <p14:modId xmlns:p14="http://schemas.microsoft.com/office/powerpoint/2010/main" val="2467925365"/>
              </p:ext>
            </p:extLst>
          </p:nvPr>
        </p:nvGraphicFramePr>
        <p:xfrm>
          <a:off x="4162718" y="2912037"/>
          <a:ext cx="182563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62" name="Worksheet" r:id="rId308" imgW="1124085" imgH="171450" progId="Excel.Sheet.12">
                  <p:link updateAutomatic="1"/>
                </p:oleObj>
              </mc:Choice>
              <mc:Fallback>
                <p:oleObj name="Worksheet" r:id="rId308" imgW="1124085" imgH="171450" progId="Excel.Sheet.12">
                  <p:link updateAutomatic="1"/>
                  <p:pic>
                    <p:nvPicPr>
                      <p:cNvPr id="203" name="Object 202"/>
                      <p:cNvPicPr preferRelativeResize="0"/>
                      <p:nvPr/>
                    </p:nvPicPr>
                    <p:blipFill>
                      <a:blip r:embed="rId309"/>
                      <a:stretch>
                        <a:fillRect/>
                      </a:stretch>
                    </p:blipFill>
                    <p:spPr>
                      <a:xfrm>
                        <a:off x="4162718" y="2912037"/>
                        <a:ext cx="182563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" name="Object 170"/>
          <p:cNvGraphicFramePr>
            <a:graphicFrameLocks/>
          </p:cNvGraphicFramePr>
          <p:nvPr>
            <p:custDataLst>
              <p:tags r:id="rId137"/>
            </p:custDataLst>
            <p:extLst>
              <p:ext uri="{D42A27DB-BD31-4B8C-83A1-F6EECF244321}">
                <p14:modId xmlns:p14="http://schemas.microsoft.com/office/powerpoint/2010/main" val="3780568678"/>
              </p:ext>
            </p:extLst>
          </p:nvPr>
        </p:nvGraphicFramePr>
        <p:xfrm>
          <a:off x="4162606" y="3080853"/>
          <a:ext cx="182563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63" name="Worksheet" r:id="rId310" imgW="1124023" imgH="171450" progId="Excel.Sheet.12">
                  <p:link updateAutomatic="1"/>
                </p:oleObj>
              </mc:Choice>
              <mc:Fallback>
                <p:oleObj name="Worksheet" r:id="rId310" imgW="1124023" imgH="171450" progId="Excel.Sheet.12">
                  <p:link updateAutomatic="1"/>
                  <p:pic>
                    <p:nvPicPr>
                      <p:cNvPr id="171" name="Object 170"/>
                      <p:cNvPicPr preferRelativeResize="0"/>
                      <p:nvPr/>
                    </p:nvPicPr>
                    <p:blipFill>
                      <a:blip r:embed="rId311"/>
                      <a:stretch>
                        <a:fillRect/>
                      </a:stretch>
                    </p:blipFill>
                    <p:spPr>
                      <a:xfrm>
                        <a:off x="4162606" y="3080853"/>
                        <a:ext cx="182563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" name="Object 237"/>
          <p:cNvGraphicFramePr>
            <a:graphicFrameLocks/>
          </p:cNvGraphicFramePr>
          <p:nvPr>
            <p:custDataLst>
              <p:tags r:id="rId138"/>
            </p:custDataLst>
            <p:extLst>
              <p:ext uri="{D42A27DB-BD31-4B8C-83A1-F6EECF244321}">
                <p14:modId xmlns:p14="http://schemas.microsoft.com/office/powerpoint/2010/main" val="3618612278"/>
              </p:ext>
            </p:extLst>
          </p:nvPr>
        </p:nvGraphicFramePr>
        <p:xfrm>
          <a:off x="4171071" y="3332424"/>
          <a:ext cx="18256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64" name="Worksheet" r:id="rId312" imgW="1124023" imgH="171450" progId="Excel.Sheet.12">
                  <p:link updateAutomatic="1"/>
                </p:oleObj>
              </mc:Choice>
              <mc:Fallback>
                <p:oleObj name="Worksheet" r:id="rId312" imgW="1124023" imgH="171450" progId="Excel.Sheet.12">
                  <p:link updateAutomatic="1"/>
                  <p:pic>
                    <p:nvPicPr>
                      <p:cNvPr id="238" name="Object 237"/>
                      <p:cNvPicPr preferRelativeResize="0"/>
                      <p:nvPr/>
                    </p:nvPicPr>
                    <p:blipFill>
                      <a:blip r:embed="rId313"/>
                      <a:stretch>
                        <a:fillRect/>
                      </a:stretch>
                    </p:blipFill>
                    <p:spPr>
                      <a:xfrm>
                        <a:off x="4171071" y="3332424"/>
                        <a:ext cx="18256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" name="Object 238"/>
          <p:cNvGraphicFramePr>
            <a:graphicFrameLocks/>
          </p:cNvGraphicFramePr>
          <p:nvPr>
            <p:custDataLst>
              <p:tags r:id="rId139"/>
            </p:custDataLst>
            <p:extLst>
              <p:ext uri="{D42A27DB-BD31-4B8C-83A1-F6EECF244321}">
                <p14:modId xmlns:p14="http://schemas.microsoft.com/office/powerpoint/2010/main" val="1521614267"/>
              </p:ext>
            </p:extLst>
          </p:nvPr>
        </p:nvGraphicFramePr>
        <p:xfrm>
          <a:off x="4171072" y="3462903"/>
          <a:ext cx="182563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65" name="Worksheet" r:id="rId314" imgW="1124023" imgH="171450" progId="Excel.Sheet.12">
                  <p:link updateAutomatic="1"/>
                </p:oleObj>
              </mc:Choice>
              <mc:Fallback>
                <p:oleObj name="Worksheet" r:id="rId314" imgW="1124023" imgH="171450" progId="Excel.Sheet.12">
                  <p:link updateAutomatic="1"/>
                  <p:pic>
                    <p:nvPicPr>
                      <p:cNvPr id="239" name="Object 238"/>
                      <p:cNvPicPr preferRelativeResize="0"/>
                      <p:nvPr/>
                    </p:nvPicPr>
                    <p:blipFill>
                      <a:blip r:embed="rId315"/>
                      <a:stretch>
                        <a:fillRect/>
                      </a:stretch>
                    </p:blipFill>
                    <p:spPr>
                      <a:xfrm>
                        <a:off x="4171072" y="3462903"/>
                        <a:ext cx="182563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" name="Object 248"/>
          <p:cNvGraphicFramePr>
            <a:graphicFrameLocks/>
          </p:cNvGraphicFramePr>
          <p:nvPr>
            <p:custDataLst>
              <p:tags r:id="rId140"/>
            </p:custDataLst>
            <p:extLst>
              <p:ext uri="{D42A27DB-BD31-4B8C-83A1-F6EECF244321}">
                <p14:modId xmlns:p14="http://schemas.microsoft.com/office/powerpoint/2010/main" val="158476872"/>
              </p:ext>
            </p:extLst>
          </p:nvPr>
        </p:nvGraphicFramePr>
        <p:xfrm>
          <a:off x="4171071" y="3702381"/>
          <a:ext cx="182563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66" name="Worksheet" r:id="rId316" imgW="1124023" imgH="171450" progId="Excel.Sheet.12">
                  <p:link updateAutomatic="1"/>
                </p:oleObj>
              </mc:Choice>
              <mc:Fallback>
                <p:oleObj name="Worksheet" r:id="rId316" imgW="1124023" imgH="171450" progId="Excel.Sheet.12">
                  <p:link updateAutomatic="1"/>
                  <p:pic>
                    <p:nvPicPr>
                      <p:cNvPr id="249" name="Object 248"/>
                      <p:cNvPicPr preferRelativeResize="0"/>
                      <p:nvPr/>
                    </p:nvPicPr>
                    <p:blipFill>
                      <a:blip r:embed="rId207"/>
                      <a:stretch>
                        <a:fillRect/>
                      </a:stretch>
                    </p:blipFill>
                    <p:spPr>
                      <a:xfrm>
                        <a:off x="4171071" y="3702381"/>
                        <a:ext cx="182563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" name="Object 604"/>
          <p:cNvGraphicFramePr>
            <a:graphicFrameLocks/>
          </p:cNvGraphicFramePr>
          <p:nvPr>
            <p:custDataLst>
              <p:tags r:id="rId141"/>
            </p:custDataLst>
            <p:extLst>
              <p:ext uri="{D42A27DB-BD31-4B8C-83A1-F6EECF244321}">
                <p14:modId xmlns:p14="http://schemas.microsoft.com/office/powerpoint/2010/main" val="2352109799"/>
              </p:ext>
            </p:extLst>
          </p:nvPr>
        </p:nvGraphicFramePr>
        <p:xfrm>
          <a:off x="4177951" y="3922214"/>
          <a:ext cx="182562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67" name="Worksheet" r:id="rId317" imgW="1124023" imgH="171450" progId="Excel.Sheet.12">
                  <p:link updateAutomatic="1"/>
                </p:oleObj>
              </mc:Choice>
              <mc:Fallback>
                <p:oleObj name="Worksheet" r:id="rId317" imgW="1124023" imgH="171450" progId="Excel.Sheet.12">
                  <p:link updateAutomatic="1"/>
                  <p:pic>
                    <p:nvPicPr>
                      <p:cNvPr id="605" name="Object 604"/>
                      <p:cNvPicPr preferRelativeResize="0"/>
                      <p:nvPr/>
                    </p:nvPicPr>
                    <p:blipFill>
                      <a:blip r:embed="rId318"/>
                      <a:stretch>
                        <a:fillRect/>
                      </a:stretch>
                    </p:blipFill>
                    <p:spPr>
                      <a:xfrm>
                        <a:off x="4177951" y="3922214"/>
                        <a:ext cx="182562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6" name="Object 605"/>
          <p:cNvGraphicFramePr>
            <a:graphicFrameLocks/>
          </p:cNvGraphicFramePr>
          <p:nvPr>
            <p:custDataLst>
              <p:tags r:id="rId142"/>
            </p:custDataLst>
            <p:extLst>
              <p:ext uri="{D42A27DB-BD31-4B8C-83A1-F6EECF244321}">
                <p14:modId xmlns:p14="http://schemas.microsoft.com/office/powerpoint/2010/main" val="900761222"/>
              </p:ext>
            </p:extLst>
          </p:nvPr>
        </p:nvGraphicFramePr>
        <p:xfrm>
          <a:off x="4179538" y="4177801"/>
          <a:ext cx="182563" cy="9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68" name="Worksheet" r:id="rId319" imgW="1124023" imgH="171450" progId="Excel.Sheet.12">
                  <p:link updateAutomatic="1"/>
                </p:oleObj>
              </mc:Choice>
              <mc:Fallback>
                <p:oleObj name="Worksheet" r:id="rId319" imgW="1124023" imgH="171450" progId="Excel.Sheet.12">
                  <p:link updateAutomatic="1"/>
                  <p:pic>
                    <p:nvPicPr>
                      <p:cNvPr id="606" name="Object 605"/>
                      <p:cNvPicPr preferRelativeResize="0"/>
                      <p:nvPr/>
                    </p:nvPicPr>
                    <p:blipFill>
                      <a:blip r:embed="rId229"/>
                      <a:stretch>
                        <a:fillRect/>
                      </a:stretch>
                    </p:blipFill>
                    <p:spPr>
                      <a:xfrm>
                        <a:off x="4179538" y="4177801"/>
                        <a:ext cx="182563" cy="93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7" name="Object 606"/>
          <p:cNvGraphicFramePr>
            <a:graphicFrameLocks/>
          </p:cNvGraphicFramePr>
          <p:nvPr>
            <p:custDataLst>
              <p:tags r:id="rId143"/>
            </p:custDataLst>
            <p:extLst>
              <p:ext uri="{D42A27DB-BD31-4B8C-83A1-F6EECF244321}">
                <p14:modId xmlns:p14="http://schemas.microsoft.com/office/powerpoint/2010/main" val="3260629330"/>
              </p:ext>
            </p:extLst>
          </p:nvPr>
        </p:nvGraphicFramePr>
        <p:xfrm>
          <a:off x="4179538" y="4050801"/>
          <a:ext cx="18256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69" name="Worksheet" r:id="rId320" imgW="1124023" imgH="171450" progId="Excel.Sheet.12">
                  <p:link updateAutomatic="1"/>
                </p:oleObj>
              </mc:Choice>
              <mc:Fallback>
                <p:oleObj name="Worksheet" r:id="rId320" imgW="1124023" imgH="171450" progId="Excel.Sheet.12">
                  <p:link updateAutomatic="1"/>
                  <p:pic>
                    <p:nvPicPr>
                      <p:cNvPr id="607" name="Object 606"/>
                      <p:cNvPicPr preferRelativeResize="0"/>
                      <p:nvPr/>
                    </p:nvPicPr>
                    <p:blipFill>
                      <a:blip r:embed="rId233"/>
                      <a:stretch>
                        <a:fillRect/>
                      </a:stretch>
                    </p:blipFill>
                    <p:spPr>
                      <a:xfrm>
                        <a:off x="4179538" y="4050801"/>
                        <a:ext cx="18256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" name="Object 623"/>
          <p:cNvGraphicFramePr>
            <a:graphicFrameLocks/>
          </p:cNvGraphicFramePr>
          <p:nvPr>
            <p:custDataLst>
              <p:tags r:id="rId144"/>
            </p:custDataLst>
            <p:extLst>
              <p:ext uri="{D42A27DB-BD31-4B8C-83A1-F6EECF244321}">
                <p14:modId xmlns:p14="http://schemas.microsoft.com/office/powerpoint/2010/main" val="1667190228"/>
              </p:ext>
            </p:extLst>
          </p:nvPr>
        </p:nvGraphicFramePr>
        <p:xfrm>
          <a:off x="4179547" y="4449265"/>
          <a:ext cx="18256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70" name="Worksheet" r:id="rId321" imgW="1124023" imgH="171450" progId="Excel.Sheet.12">
                  <p:link updateAutomatic="1"/>
                </p:oleObj>
              </mc:Choice>
              <mc:Fallback>
                <p:oleObj name="Worksheet" r:id="rId321" imgW="1124023" imgH="171450" progId="Excel.Sheet.12">
                  <p:link updateAutomatic="1"/>
                  <p:pic>
                    <p:nvPicPr>
                      <p:cNvPr id="624" name="Object 623"/>
                      <p:cNvPicPr preferRelativeResize="0"/>
                      <p:nvPr/>
                    </p:nvPicPr>
                    <p:blipFill>
                      <a:blip r:embed="rId225"/>
                      <a:stretch>
                        <a:fillRect/>
                      </a:stretch>
                    </p:blipFill>
                    <p:spPr>
                      <a:xfrm>
                        <a:off x="4179547" y="4449265"/>
                        <a:ext cx="18256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" name="Object 624"/>
          <p:cNvGraphicFramePr>
            <a:graphicFrameLocks/>
          </p:cNvGraphicFramePr>
          <p:nvPr>
            <p:custDataLst>
              <p:tags r:id="rId145"/>
            </p:custDataLst>
            <p:extLst>
              <p:ext uri="{D42A27DB-BD31-4B8C-83A1-F6EECF244321}">
                <p14:modId xmlns:p14="http://schemas.microsoft.com/office/powerpoint/2010/main" val="2713545146"/>
              </p:ext>
            </p:extLst>
          </p:nvPr>
        </p:nvGraphicFramePr>
        <p:xfrm>
          <a:off x="4179547" y="4714377"/>
          <a:ext cx="182563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71" name="Worksheet" r:id="rId322" imgW="1124023" imgH="171450" progId="Excel.Sheet.12">
                  <p:link updateAutomatic="1"/>
                </p:oleObj>
              </mc:Choice>
              <mc:Fallback>
                <p:oleObj name="Worksheet" r:id="rId322" imgW="1124023" imgH="171450" progId="Excel.Sheet.12">
                  <p:link updateAutomatic="1"/>
                  <p:pic>
                    <p:nvPicPr>
                      <p:cNvPr id="625" name="Object 624"/>
                      <p:cNvPicPr preferRelativeResize="0"/>
                      <p:nvPr/>
                    </p:nvPicPr>
                    <p:blipFill>
                      <a:blip r:embed="rId225"/>
                      <a:stretch>
                        <a:fillRect/>
                      </a:stretch>
                    </p:blipFill>
                    <p:spPr>
                      <a:xfrm>
                        <a:off x="4179547" y="4714377"/>
                        <a:ext cx="182563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" name="Object 625"/>
          <p:cNvGraphicFramePr>
            <a:graphicFrameLocks/>
          </p:cNvGraphicFramePr>
          <p:nvPr>
            <p:custDataLst>
              <p:tags r:id="rId146"/>
            </p:custDataLst>
            <p:extLst>
              <p:ext uri="{D42A27DB-BD31-4B8C-83A1-F6EECF244321}">
                <p14:modId xmlns:p14="http://schemas.microsoft.com/office/powerpoint/2010/main" val="695533887"/>
              </p:ext>
            </p:extLst>
          </p:nvPr>
        </p:nvGraphicFramePr>
        <p:xfrm>
          <a:off x="4179547" y="4582615"/>
          <a:ext cx="182563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72" name="Worksheet" r:id="rId323" imgW="1124023" imgH="171450" progId="Excel.Sheet.12">
                  <p:link updateAutomatic="1"/>
                </p:oleObj>
              </mc:Choice>
              <mc:Fallback>
                <p:oleObj name="Worksheet" r:id="rId323" imgW="1124023" imgH="171450" progId="Excel.Sheet.12">
                  <p:link updateAutomatic="1"/>
                  <p:pic>
                    <p:nvPicPr>
                      <p:cNvPr id="626" name="Object 625"/>
                      <p:cNvPicPr preferRelativeResize="0"/>
                      <p:nvPr/>
                    </p:nvPicPr>
                    <p:blipFill>
                      <a:blip r:embed="rId231"/>
                      <a:stretch>
                        <a:fillRect/>
                      </a:stretch>
                    </p:blipFill>
                    <p:spPr>
                      <a:xfrm>
                        <a:off x="4179547" y="4582615"/>
                        <a:ext cx="182563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" name="Object 167"/>
          <p:cNvGraphicFramePr>
            <a:graphicFrameLocks/>
          </p:cNvGraphicFramePr>
          <p:nvPr>
            <p:custDataLst>
              <p:tags r:id="rId147"/>
            </p:custDataLst>
            <p:extLst>
              <p:ext uri="{D42A27DB-BD31-4B8C-83A1-F6EECF244321}">
                <p14:modId xmlns:p14="http://schemas.microsoft.com/office/powerpoint/2010/main" val="1639872224"/>
              </p:ext>
            </p:extLst>
          </p:nvPr>
        </p:nvGraphicFramePr>
        <p:xfrm>
          <a:off x="6241037" y="3078274"/>
          <a:ext cx="182563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73" name="Worksheet" r:id="rId324" imgW="1124023" imgH="171450" progId="Excel.Sheet.12">
                  <p:link updateAutomatic="1"/>
                </p:oleObj>
              </mc:Choice>
              <mc:Fallback>
                <p:oleObj name="Worksheet" r:id="rId324" imgW="1124023" imgH="171450" progId="Excel.Sheet.12">
                  <p:link updateAutomatic="1"/>
                  <p:pic>
                    <p:nvPicPr>
                      <p:cNvPr id="168" name="Object 167"/>
                      <p:cNvPicPr preferRelativeResize="0"/>
                      <p:nvPr/>
                    </p:nvPicPr>
                    <p:blipFill>
                      <a:blip r:embed="rId245"/>
                      <a:stretch>
                        <a:fillRect/>
                      </a:stretch>
                    </p:blipFill>
                    <p:spPr>
                      <a:xfrm>
                        <a:off x="6241037" y="3078274"/>
                        <a:ext cx="182563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" name="Object 187"/>
          <p:cNvGraphicFramePr>
            <a:graphicFrameLocks/>
          </p:cNvGraphicFramePr>
          <p:nvPr>
            <p:custDataLst>
              <p:tags r:id="rId148"/>
            </p:custDataLst>
            <p:extLst>
              <p:ext uri="{D42A27DB-BD31-4B8C-83A1-F6EECF244321}">
                <p14:modId xmlns:p14="http://schemas.microsoft.com/office/powerpoint/2010/main" val="888995459"/>
              </p:ext>
            </p:extLst>
          </p:nvPr>
        </p:nvGraphicFramePr>
        <p:xfrm>
          <a:off x="6238640" y="2767116"/>
          <a:ext cx="182563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74" name="Worksheet" r:id="rId325" imgW="1124085" imgH="171450" progId="Excel.Sheet.12">
                  <p:link updateAutomatic="1"/>
                </p:oleObj>
              </mc:Choice>
              <mc:Fallback>
                <p:oleObj name="Worksheet" r:id="rId325" imgW="1124085" imgH="171450" progId="Excel.Sheet.12">
                  <p:link updateAutomatic="1"/>
                  <p:pic>
                    <p:nvPicPr>
                      <p:cNvPr id="188" name="Object 187"/>
                      <p:cNvPicPr preferRelativeResize="0"/>
                      <p:nvPr/>
                    </p:nvPicPr>
                    <p:blipFill>
                      <a:blip r:embed="rId326"/>
                      <a:stretch>
                        <a:fillRect/>
                      </a:stretch>
                    </p:blipFill>
                    <p:spPr>
                      <a:xfrm>
                        <a:off x="6238640" y="2767116"/>
                        <a:ext cx="182563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" name="Object 189"/>
          <p:cNvGraphicFramePr>
            <a:graphicFrameLocks/>
          </p:cNvGraphicFramePr>
          <p:nvPr>
            <p:custDataLst>
              <p:tags r:id="rId149"/>
            </p:custDataLst>
            <p:extLst>
              <p:ext uri="{D42A27DB-BD31-4B8C-83A1-F6EECF244321}">
                <p14:modId xmlns:p14="http://schemas.microsoft.com/office/powerpoint/2010/main" val="1083413525"/>
              </p:ext>
            </p:extLst>
          </p:nvPr>
        </p:nvGraphicFramePr>
        <p:xfrm>
          <a:off x="6238639" y="2913797"/>
          <a:ext cx="182563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75" name="Worksheet" r:id="rId327" imgW="1124085" imgH="171450" progId="Excel.Sheet.12">
                  <p:link updateAutomatic="1"/>
                </p:oleObj>
              </mc:Choice>
              <mc:Fallback>
                <p:oleObj name="Worksheet" r:id="rId327" imgW="1124085" imgH="171450" progId="Excel.Sheet.12">
                  <p:link updateAutomatic="1"/>
                  <p:pic>
                    <p:nvPicPr>
                      <p:cNvPr id="190" name="Object 189"/>
                      <p:cNvPicPr preferRelativeResize="0"/>
                      <p:nvPr/>
                    </p:nvPicPr>
                    <p:blipFill>
                      <a:blip r:embed="rId328"/>
                      <a:stretch>
                        <a:fillRect/>
                      </a:stretch>
                    </p:blipFill>
                    <p:spPr>
                      <a:xfrm>
                        <a:off x="6238639" y="2913797"/>
                        <a:ext cx="182563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" name="Object 228"/>
          <p:cNvGraphicFramePr>
            <a:graphicFrameLocks/>
          </p:cNvGraphicFramePr>
          <p:nvPr>
            <p:custDataLst>
              <p:tags r:id="rId150"/>
            </p:custDataLst>
            <p:extLst>
              <p:ext uri="{D42A27DB-BD31-4B8C-83A1-F6EECF244321}">
                <p14:modId xmlns:p14="http://schemas.microsoft.com/office/powerpoint/2010/main" val="3091409505"/>
              </p:ext>
            </p:extLst>
          </p:nvPr>
        </p:nvGraphicFramePr>
        <p:xfrm>
          <a:off x="6246367" y="3341940"/>
          <a:ext cx="182563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76" name="Worksheet" r:id="rId329" imgW="1124023" imgH="171450" progId="Excel.Sheet.12">
                  <p:link updateAutomatic="1"/>
                </p:oleObj>
              </mc:Choice>
              <mc:Fallback>
                <p:oleObj name="Worksheet" r:id="rId329" imgW="1124023" imgH="171450" progId="Excel.Sheet.12">
                  <p:link updateAutomatic="1"/>
                  <p:pic>
                    <p:nvPicPr>
                      <p:cNvPr id="229" name="Object 228"/>
                      <p:cNvPicPr preferRelativeResize="0"/>
                      <p:nvPr/>
                    </p:nvPicPr>
                    <p:blipFill>
                      <a:blip r:embed="rId313"/>
                      <a:stretch>
                        <a:fillRect/>
                      </a:stretch>
                    </p:blipFill>
                    <p:spPr>
                      <a:xfrm>
                        <a:off x="6246367" y="3341940"/>
                        <a:ext cx="182563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" name="Object 229"/>
          <p:cNvGraphicFramePr>
            <a:graphicFrameLocks/>
          </p:cNvGraphicFramePr>
          <p:nvPr>
            <p:custDataLst>
              <p:tags r:id="rId151"/>
            </p:custDataLst>
            <p:extLst>
              <p:ext uri="{D42A27DB-BD31-4B8C-83A1-F6EECF244321}">
                <p14:modId xmlns:p14="http://schemas.microsoft.com/office/powerpoint/2010/main" val="3448029905"/>
              </p:ext>
            </p:extLst>
          </p:nvPr>
        </p:nvGraphicFramePr>
        <p:xfrm>
          <a:off x="6249436" y="3465858"/>
          <a:ext cx="18256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77" name="Worksheet" r:id="rId330" imgW="1124023" imgH="171450" progId="Excel.Sheet.12">
                  <p:link updateAutomatic="1"/>
                </p:oleObj>
              </mc:Choice>
              <mc:Fallback>
                <p:oleObj name="Worksheet" r:id="rId330" imgW="1124023" imgH="171450" progId="Excel.Sheet.12">
                  <p:link updateAutomatic="1"/>
                  <p:pic>
                    <p:nvPicPr>
                      <p:cNvPr id="230" name="Object 229"/>
                      <p:cNvPicPr preferRelativeResize="0"/>
                      <p:nvPr/>
                    </p:nvPicPr>
                    <p:blipFill>
                      <a:blip r:embed="rId331"/>
                      <a:stretch>
                        <a:fillRect/>
                      </a:stretch>
                    </p:blipFill>
                    <p:spPr>
                      <a:xfrm>
                        <a:off x="6249436" y="3465858"/>
                        <a:ext cx="18256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" name="Object 245"/>
          <p:cNvGraphicFramePr>
            <a:graphicFrameLocks/>
          </p:cNvGraphicFramePr>
          <p:nvPr>
            <p:custDataLst>
              <p:tags r:id="rId152"/>
            </p:custDataLst>
            <p:extLst>
              <p:ext uri="{D42A27DB-BD31-4B8C-83A1-F6EECF244321}">
                <p14:modId xmlns:p14="http://schemas.microsoft.com/office/powerpoint/2010/main" val="2135377689"/>
              </p:ext>
            </p:extLst>
          </p:nvPr>
        </p:nvGraphicFramePr>
        <p:xfrm>
          <a:off x="6248445" y="3703742"/>
          <a:ext cx="18256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78" name="Worksheet" r:id="rId332" imgW="1124023" imgH="171450" progId="Excel.Sheet.12">
                  <p:link updateAutomatic="1"/>
                </p:oleObj>
              </mc:Choice>
              <mc:Fallback>
                <p:oleObj name="Worksheet" r:id="rId332" imgW="1124023" imgH="171450" progId="Excel.Sheet.12">
                  <p:link updateAutomatic="1"/>
                  <p:pic>
                    <p:nvPicPr>
                      <p:cNvPr id="246" name="Object 245"/>
                      <p:cNvPicPr preferRelativeResize="0"/>
                      <p:nvPr/>
                    </p:nvPicPr>
                    <p:blipFill>
                      <a:blip r:embed="rId205"/>
                      <a:stretch>
                        <a:fillRect/>
                      </a:stretch>
                    </p:blipFill>
                    <p:spPr>
                      <a:xfrm>
                        <a:off x="6248445" y="3703742"/>
                        <a:ext cx="18256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" name="Object 287"/>
          <p:cNvGraphicFramePr>
            <a:graphicFrameLocks/>
          </p:cNvGraphicFramePr>
          <p:nvPr>
            <p:custDataLst>
              <p:tags r:id="rId153"/>
            </p:custDataLst>
            <p:extLst>
              <p:ext uri="{D42A27DB-BD31-4B8C-83A1-F6EECF244321}">
                <p14:modId xmlns:p14="http://schemas.microsoft.com/office/powerpoint/2010/main" val="2501556617"/>
              </p:ext>
            </p:extLst>
          </p:nvPr>
        </p:nvGraphicFramePr>
        <p:xfrm>
          <a:off x="6260617" y="3916991"/>
          <a:ext cx="182562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79" name="Worksheet" r:id="rId333" imgW="1124023" imgH="171450" progId="Excel.Sheet.12">
                  <p:link updateAutomatic="1"/>
                </p:oleObj>
              </mc:Choice>
              <mc:Fallback>
                <p:oleObj name="Worksheet" r:id="rId333" imgW="1124023" imgH="171450" progId="Excel.Sheet.12">
                  <p:link updateAutomatic="1"/>
                  <p:pic>
                    <p:nvPicPr>
                      <p:cNvPr id="288" name="Object 287"/>
                      <p:cNvPicPr preferRelativeResize="0"/>
                      <p:nvPr/>
                    </p:nvPicPr>
                    <p:blipFill>
                      <a:blip r:embed="rId334"/>
                      <a:stretch>
                        <a:fillRect/>
                      </a:stretch>
                    </p:blipFill>
                    <p:spPr>
                      <a:xfrm>
                        <a:off x="6260617" y="3916991"/>
                        <a:ext cx="182562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" name="Object 290"/>
          <p:cNvGraphicFramePr>
            <a:graphicFrameLocks/>
          </p:cNvGraphicFramePr>
          <p:nvPr>
            <p:custDataLst>
              <p:tags r:id="rId154"/>
            </p:custDataLst>
            <p:extLst>
              <p:ext uri="{D42A27DB-BD31-4B8C-83A1-F6EECF244321}">
                <p14:modId xmlns:p14="http://schemas.microsoft.com/office/powerpoint/2010/main" val="2134005982"/>
              </p:ext>
            </p:extLst>
          </p:nvPr>
        </p:nvGraphicFramePr>
        <p:xfrm>
          <a:off x="6256912" y="4172578"/>
          <a:ext cx="182563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80" name="Worksheet" r:id="rId335" imgW="1124085" imgH="171450" progId="Excel.Sheet.12">
                  <p:link updateAutomatic="1"/>
                </p:oleObj>
              </mc:Choice>
              <mc:Fallback>
                <p:oleObj name="Worksheet" r:id="rId335" imgW="1124085" imgH="171450" progId="Excel.Sheet.12">
                  <p:link updateAutomatic="1"/>
                  <p:pic>
                    <p:nvPicPr>
                      <p:cNvPr id="291" name="Object 290"/>
                      <p:cNvPicPr preferRelativeResize="0"/>
                      <p:nvPr/>
                    </p:nvPicPr>
                    <p:blipFill>
                      <a:blip r:embed="rId336"/>
                      <a:stretch>
                        <a:fillRect/>
                      </a:stretch>
                    </p:blipFill>
                    <p:spPr>
                      <a:xfrm>
                        <a:off x="6256912" y="4172578"/>
                        <a:ext cx="182563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" name="Object 292"/>
          <p:cNvGraphicFramePr>
            <a:graphicFrameLocks/>
          </p:cNvGraphicFramePr>
          <p:nvPr>
            <p:custDataLst>
              <p:tags r:id="rId155"/>
            </p:custDataLst>
            <p:extLst>
              <p:ext uri="{D42A27DB-BD31-4B8C-83A1-F6EECF244321}">
                <p14:modId xmlns:p14="http://schemas.microsoft.com/office/powerpoint/2010/main" val="3506953509"/>
              </p:ext>
            </p:extLst>
          </p:nvPr>
        </p:nvGraphicFramePr>
        <p:xfrm>
          <a:off x="6256912" y="4045578"/>
          <a:ext cx="18256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81" name="Worksheet" r:id="rId337" imgW="1124023" imgH="171450" progId="Excel.Sheet.12">
                  <p:link updateAutomatic="1"/>
                </p:oleObj>
              </mc:Choice>
              <mc:Fallback>
                <p:oleObj name="Worksheet" r:id="rId337" imgW="1124023" imgH="171450" progId="Excel.Sheet.12">
                  <p:link updateAutomatic="1"/>
                  <p:pic>
                    <p:nvPicPr>
                      <p:cNvPr id="293" name="Object 292"/>
                      <p:cNvPicPr preferRelativeResize="0"/>
                      <p:nvPr/>
                    </p:nvPicPr>
                    <p:blipFill>
                      <a:blip r:embed="rId243"/>
                      <a:stretch>
                        <a:fillRect/>
                      </a:stretch>
                    </p:blipFill>
                    <p:spPr>
                      <a:xfrm>
                        <a:off x="6256912" y="4045578"/>
                        <a:ext cx="18256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" name="Object 613"/>
          <p:cNvGraphicFramePr>
            <a:graphicFrameLocks/>
          </p:cNvGraphicFramePr>
          <p:nvPr>
            <p:custDataLst>
              <p:tags r:id="rId156"/>
            </p:custDataLst>
            <p:extLst>
              <p:ext uri="{D42A27DB-BD31-4B8C-83A1-F6EECF244321}">
                <p14:modId xmlns:p14="http://schemas.microsoft.com/office/powerpoint/2010/main" val="3109067006"/>
              </p:ext>
            </p:extLst>
          </p:nvPr>
        </p:nvGraphicFramePr>
        <p:xfrm>
          <a:off x="6256912" y="4444042"/>
          <a:ext cx="18256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82" name="Worksheet" r:id="rId338" imgW="1124023" imgH="171450" progId="Excel.Sheet.12">
                  <p:link updateAutomatic="1"/>
                </p:oleObj>
              </mc:Choice>
              <mc:Fallback>
                <p:oleObj name="Worksheet" r:id="rId338" imgW="1124023" imgH="171450" progId="Excel.Sheet.12">
                  <p:link updateAutomatic="1"/>
                  <p:pic>
                    <p:nvPicPr>
                      <p:cNvPr id="614" name="Object 613"/>
                      <p:cNvPicPr preferRelativeResize="0"/>
                      <p:nvPr/>
                    </p:nvPicPr>
                    <p:blipFill>
                      <a:blip r:embed="rId334"/>
                      <a:stretch>
                        <a:fillRect/>
                      </a:stretch>
                    </p:blipFill>
                    <p:spPr>
                      <a:xfrm>
                        <a:off x="6256912" y="4444042"/>
                        <a:ext cx="18256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" name="Object 614"/>
          <p:cNvGraphicFramePr>
            <a:graphicFrameLocks/>
          </p:cNvGraphicFramePr>
          <p:nvPr>
            <p:custDataLst>
              <p:tags r:id="rId157"/>
            </p:custDataLst>
            <p:extLst>
              <p:ext uri="{D42A27DB-BD31-4B8C-83A1-F6EECF244321}">
                <p14:modId xmlns:p14="http://schemas.microsoft.com/office/powerpoint/2010/main" val="1627964750"/>
              </p:ext>
            </p:extLst>
          </p:nvPr>
        </p:nvGraphicFramePr>
        <p:xfrm>
          <a:off x="6256912" y="4709154"/>
          <a:ext cx="182563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83" name="Worksheet" r:id="rId339" imgW="1124085" imgH="171450" progId="Excel.Sheet.12">
                  <p:link updateAutomatic="1"/>
                </p:oleObj>
              </mc:Choice>
              <mc:Fallback>
                <p:oleObj name="Worksheet" r:id="rId339" imgW="1124085" imgH="171450" progId="Excel.Sheet.12">
                  <p:link updateAutomatic="1"/>
                  <p:pic>
                    <p:nvPicPr>
                      <p:cNvPr id="615" name="Object 614"/>
                      <p:cNvPicPr preferRelativeResize="0"/>
                      <p:nvPr/>
                    </p:nvPicPr>
                    <p:blipFill>
                      <a:blip r:embed="rId336"/>
                      <a:stretch>
                        <a:fillRect/>
                      </a:stretch>
                    </p:blipFill>
                    <p:spPr>
                      <a:xfrm>
                        <a:off x="6256912" y="4709154"/>
                        <a:ext cx="182563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" name="Object 615"/>
          <p:cNvGraphicFramePr>
            <a:graphicFrameLocks/>
          </p:cNvGraphicFramePr>
          <p:nvPr>
            <p:custDataLst>
              <p:tags r:id="rId158"/>
            </p:custDataLst>
            <p:extLst>
              <p:ext uri="{D42A27DB-BD31-4B8C-83A1-F6EECF244321}">
                <p14:modId xmlns:p14="http://schemas.microsoft.com/office/powerpoint/2010/main" val="1983800131"/>
              </p:ext>
            </p:extLst>
          </p:nvPr>
        </p:nvGraphicFramePr>
        <p:xfrm>
          <a:off x="6256912" y="4577392"/>
          <a:ext cx="182563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84" name="Worksheet" r:id="rId340" imgW="1124023" imgH="171450" progId="Excel.Sheet.12">
                  <p:link updateAutomatic="1"/>
                </p:oleObj>
              </mc:Choice>
              <mc:Fallback>
                <p:oleObj name="Worksheet" r:id="rId340" imgW="1124023" imgH="171450" progId="Excel.Sheet.12">
                  <p:link updateAutomatic="1"/>
                  <p:pic>
                    <p:nvPicPr>
                      <p:cNvPr id="616" name="Object 615"/>
                      <p:cNvPicPr preferRelativeResize="0"/>
                      <p:nvPr/>
                    </p:nvPicPr>
                    <p:blipFill>
                      <a:blip r:embed="rId243"/>
                      <a:stretch>
                        <a:fillRect/>
                      </a:stretch>
                    </p:blipFill>
                    <p:spPr>
                      <a:xfrm>
                        <a:off x="6256912" y="4577392"/>
                        <a:ext cx="182563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" name="Object 168"/>
          <p:cNvGraphicFramePr>
            <a:graphicFrameLocks/>
          </p:cNvGraphicFramePr>
          <p:nvPr>
            <p:custDataLst>
              <p:tags r:id="rId159"/>
            </p:custDataLst>
            <p:extLst>
              <p:ext uri="{D42A27DB-BD31-4B8C-83A1-F6EECF244321}">
                <p14:modId xmlns:p14="http://schemas.microsoft.com/office/powerpoint/2010/main" val="1583949498"/>
              </p:ext>
            </p:extLst>
          </p:nvPr>
        </p:nvGraphicFramePr>
        <p:xfrm>
          <a:off x="5534593" y="3078267"/>
          <a:ext cx="182562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85" name="Worksheet" r:id="rId341" imgW="1124023" imgH="171450" progId="Excel.Sheet.12">
                  <p:link updateAutomatic="1"/>
                </p:oleObj>
              </mc:Choice>
              <mc:Fallback>
                <p:oleObj name="Worksheet" r:id="rId341" imgW="1124023" imgH="171450" progId="Excel.Sheet.12">
                  <p:link updateAutomatic="1"/>
                  <p:pic>
                    <p:nvPicPr>
                      <p:cNvPr id="169" name="Object 168"/>
                      <p:cNvPicPr preferRelativeResize="0"/>
                      <p:nvPr/>
                    </p:nvPicPr>
                    <p:blipFill>
                      <a:blip r:embed="rId248"/>
                      <a:stretch>
                        <a:fillRect/>
                      </a:stretch>
                    </p:blipFill>
                    <p:spPr>
                      <a:xfrm>
                        <a:off x="5534593" y="3078267"/>
                        <a:ext cx="182562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" name="Object 190"/>
          <p:cNvGraphicFramePr>
            <a:graphicFrameLocks/>
          </p:cNvGraphicFramePr>
          <p:nvPr>
            <p:custDataLst>
              <p:tags r:id="rId160"/>
            </p:custDataLst>
            <p:extLst>
              <p:ext uri="{D42A27DB-BD31-4B8C-83A1-F6EECF244321}">
                <p14:modId xmlns:p14="http://schemas.microsoft.com/office/powerpoint/2010/main" val="4206189196"/>
              </p:ext>
            </p:extLst>
          </p:nvPr>
        </p:nvGraphicFramePr>
        <p:xfrm>
          <a:off x="5533004" y="2795694"/>
          <a:ext cx="18415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86" name="Worksheet" r:id="rId342" imgW="1124085" imgH="171450" progId="Excel.Sheet.12">
                  <p:link updateAutomatic="1"/>
                </p:oleObj>
              </mc:Choice>
              <mc:Fallback>
                <p:oleObj name="Worksheet" r:id="rId342" imgW="1124085" imgH="171450" progId="Excel.Sheet.12">
                  <p:link updateAutomatic="1"/>
                  <p:pic>
                    <p:nvPicPr>
                      <p:cNvPr id="191" name="Object 190"/>
                      <p:cNvPicPr preferRelativeResize="0"/>
                      <p:nvPr/>
                    </p:nvPicPr>
                    <p:blipFill>
                      <a:blip r:embed="rId343"/>
                      <a:stretch>
                        <a:fillRect/>
                      </a:stretch>
                    </p:blipFill>
                    <p:spPr>
                      <a:xfrm>
                        <a:off x="5533004" y="2795694"/>
                        <a:ext cx="18415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" name="Object 191"/>
          <p:cNvGraphicFramePr>
            <a:graphicFrameLocks/>
          </p:cNvGraphicFramePr>
          <p:nvPr>
            <p:custDataLst>
              <p:tags r:id="rId161"/>
            </p:custDataLst>
            <p:extLst>
              <p:ext uri="{D42A27DB-BD31-4B8C-83A1-F6EECF244321}">
                <p14:modId xmlns:p14="http://schemas.microsoft.com/office/powerpoint/2010/main" val="901445880"/>
              </p:ext>
            </p:extLst>
          </p:nvPr>
        </p:nvGraphicFramePr>
        <p:xfrm>
          <a:off x="5533004" y="2924282"/>
          <a:ext cx="18415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87" name="Worksheet" r:id="rId344" imgW="1124085" imgH="171450" progId="Excel.Sheet.12">
                  <p:link updateAutomatic="1"/>
                </p:oleObj>
              </mc:Choice>
              <mc:Fallback>
                <p:oleObj name="Worksheet" r:id="rId344" imgW="1124085" imgH="171450" progId="Excel.Sheet.12">
                  <p:link updateAutomatic="1"/>
                  <p:pic>
                    <p:nvPicPr>
                      <p:cNvPr id="192" name="Object 191"/>
                      <p:cNvPicPr preferRelativeResize="0"/>
                      <p:nvPr/>
                    </p:nvPicPr>
                    <p:blipFill>
                      <a:blip r:embed="rId328"/>
                      <a:stretch>
                        <a:fillRect/>
                      </a:stretch>
                    </p:blipFill>
                    <p:spPr>
                      <a:xfrm>
                        <a:off x="5533004" y="2924282"/>
                        <a:ext cx="18415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" name="Object 231"/>
          <p:cNvGraphicFramePr>
            <a:graphicFrameLocks/>
          </p:cNvGraphicFramePr>
          <p:nvPr>
            <p:custDataLst>
              <p:tags r:id="rId162"/>
            </p:custDataLst>
            <p:extLst>
              <p:ext uri="{D42A27DB-BD31-4B8C-83A1-F6EECF244321}">
                <p14:modId xmlns:p14="http://schemas.microsoft.com/office/powerpoint/2010/main" val="95798032"/>
              </p:ext>
            </p:extLst>
          </p:nvPr>
        </p:nvGraphicFramePr>
        <p:xfrm>
          <a:off x="5538333" y="3351287"/>
          <a:ext cx="184150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88" name="Worksheet" r:id="rId345" imgW="1124023" imgH="171450" progId="Excel.Sheet.12">
                  <p:link updateAutomatic="1"/>
                </p:oleObj>
              </mc:Choice>
              <mc:Fallback>
                <p:oleObj name="Worksheet" r:id="rId345" imgW="1124023" imgH="171450" progId="Excel.Sheet.12">
                  <p:link updateAutomatic="1"/>
                  <p:pic>
                    <p:nvPicPr>
                      <p:cNvPr id="232" name="Object 231"/>
                      <p:cNvPicPr preferRelativeResize="0"/>
                      <p:nvPr/>
                    </p:nvPicPr>
                    <p:blipFill>
                      <a:blip r:embed="rId313"/>
                      <a:stretch>
                        <a:fillRect/>
                      </a:stretch>
                    </p:blipFill>
                    <p:spPr>
                      <a:xfrm>
                        <a:off x="5538333" y="3351287"/>
                        <a:ext cx="184150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" name="Object 232"/>
          <p:cNvGraphicFramePr>
            <a:graphicFrameLocks/>
          </p:cNvGraphicFramePr>
          <p:nvPr>
            <p:custDataLst>
              <p:tags r:id="rId163"/>
            </p:custDataLst>
            <p:extLst>
              <p:ext uri="{D42A27DB-BD31-4B8C-83A1-F6EECF244321}">
                <p14:modId xmlns:p14="http://schemas.microsoft.com/office/powerpoint/2010/main" val="3338040148"/>
              </p:ext>
            </p:extLst>
          </p:nvPr>
        </p:nvGraphicFramePr>
        <p:xfrm>
          <a:off x="5537478" y="3475389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89" name="Worksheet" r:id="rId346" imgW="1124023" imgH="171450" progId="Excel.Sheet.12">
                  <p:link updateAutomatic="1"/>
                </p:oleObj>
              </mc:Choice>
              <mc:Fallback>
                <p:oleObj name="Worksheet" r:id="rId346" imgW="1124023" imgH="171450" progId="Excel.Sheet.12">
                  <p:link updateAutomatic="1"/>
                  <p:pic>
                    <p:nvPicPr>
                      <p:cNvPr id="233" name="Object 232"/>
                      <p:cNvPicPr preferRelativeResize="0"/>
                      <p:nvPr/>
                    </p:nvPicPr>
                    <p:blipFill>
                      <a:blip r:embed="rId266"/>
                      <a:stretch>
                        <a:fillRect/>
                      </a:stretch>
                    </p:blipFill>
                    <p:spPr>
                      <a:xfrm>
                        <a:off x="5537478" y="3475389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" name="Object 246"/>
          <p:cNvGraphicFramePr>
            <a:graphicFrameLocks/>
          </p:cNvGraphicFramePr>
          <p:nvPr>
            <p:custDataLst>
              <p:tags r:id="rId164"/>
            </p:custDataLst>
            <p:extLst>
              <p:ext uri="{D42A27DB-BD31-4B8C-83A1-F6EECF244321}">
                <p14:modId xmlns:p14="http://schemas.microsoft.com/office/powerpoint/2010/main" val="2535852529"/>
              </p:ext>
            </p:extLst>
          </p:nvPr>
        </p:nvGraphicFramePr>
        <p:xfrm>
          <a:off x="5537478" y="3704949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90" name="Worksheet" r:id="rId347" imgW="1124023" imgH="171450" progId="Excel.Sheet.12">
                  <p:link updateAutomatic="1"/>
                </p:oleObj>
              </mc:Choice>
              <mc:Fallback>
                <p:oleObj name="Worksheet" r:id="rId347" imgW="1124023" imgH="171450" progId="Excel.Sheet.12">
                  <p:link updateAutomatic="1"/>
                  <p:pic>
                    <p:nvPicPr>
                      <p:cNvPr id="247" name="Object 246"/>
                      <p:cNvPicPr preferRelativeResize="0"/>
                      <p:nvPr/>
                    </p:nvPicPr>
                    <p:blipFill>
                      <a:blip r:embed="rId205"/>
                      <a:stretch>
                        <a:fillRect/>
                      </a:stretch>
                    </p:blipFill>
                    <p:spPr>
                      <a:xfrm>
                        <a:off x="5537478" y="3704949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" name="Object 296"/>
          <p:cNvGraphicFramePr>
            <a:graphicFrameLocks/>
          </p:cNvGraphicFramePr>
          <p:nvPr>
            <p:custDataLst>
              <p:tags r:id="rId165"/>
            </p:custDataLst>
            <p:extLst>
              <p:ext uri="{D42A27DB-BD31-4B8C-83A1-F6EECF244321}">
                <p14:modId xmlns:p14="http://schemas.microsoft.com/office/powerpoint/2010/main" val="1905366406"/>
              </p:ext>
            </p:extLst>
          </p:nvPr>
        </p:nvGraphicFramePr>
        <p:xfrm>
          <a:off x="5539066" y="3921673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91" name="Worksheet" r:id="rId348" imgW="1124023" imgH="171450" progId="Excel.Sheet.12">
                  <p:link updateAutomatic="1"/>
                </p:oleObj>
              </mc:Choice>
              <mc:Fallback>
                <p:oleObj name="Worksheet" r:id="rId348" imgW="1124023" imgH="171450" progId="Excel.Sheet.12">
                  <p:link updateAutomatic="1"/>
                  <p:pic>
                    <p:nvPicPr>
                      <p:cNvPr id="297" name="Object 296"/>
                      <p:cNvPicPr preferRelativeResize="0"/>
                      <p:nvPr/>
                    </p:nvPicPr>
                    <p:blipFill>
                      <a:blip r:embed="rId268"/>
                      <a:stretch>
                        <a:fillRect/>
                      </a:stretch>
                    </p:blipFill>
                    <p:spPr>
                      <a:xfrm>
                        <a:off x="5539066" y="3921673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" name="Object 297"/>
          <p:cNvGraphicFramePr>
            <a:graphicFrameLocks/>
          </p:cNvGraphicFramePr>
          <p:nvPr>
            <p:custDataLst>
              <p:tags r:id="rId166"/>
            </p:custDataLst>
            <p:extLst>
              <p:ext uri="{D42A27DB-BD31-4B8C-83A1-F6EECF244321}">
                <p14:modId xmlns:p14="http://schemas.microsoft.com/office/powerpoint/2010/main" val="3928298623"/>
              </p:ext>
            </p:extLst>
          </p:nvPr>
        </p:nvGraphicFramePr>
        <p:xfrm>
          <a:off x="5537478" y="4177260"/>
          <a:ext cx="184150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92" name="Worksheet" r:id="rId349" imgW="1124085" imgH="171450" progId="Excel.Sheet.12">
                  <p:link updateAutomatic="1"/>
                </p:oleObj>
              </mc:Choice>
              <mc:Fallback>
                <p:oleObj name="Worksheet" r:id="rId349" imgW="1124085" imgH="171450" progId="Excel.Sheet.12">
                  <p:link updateAutomatic="1"/>
                  <p:pic>
                    <p:nvPicPr>
                      <p:cNvPr id="298" name="Object 297"/>
                      <p:cNvPicPr preferRelativeResize="0"/>
                      <p:nvPr/>
                    </p:nvPicPr>
                    <p:blipFill>
                      <a:blip r:embed="rId350"/>
                      <a:stretch>
                        <a:fillRect/>
                      </a:stretch>
                    </p:blipFill>
                    <p:spPr>
                      <a:xfrm>
                        <a:off x="5537478" y="4177260"/>
                        <a:ext cx="184150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" name="Object 298"/>
          <p:cNvGraphicFramePr>
            <a:graphicFrameLocks/>
          </p:cNvGraphicFramePr>
          <p:nvPr>
            <p:custDataLst>
              <p:tags r:id="rId167"/>
            </p:custDataLst>
            <p:extLst>
              <p:ext uri="{D42A27DB-BD31-4B8C-83A1-F6EECF244321}">
                <p14:modId xmlns:p14="http://schemas.microsoft.com/office/powerpoint/2010/main" val="3181425188"/>
              </p:ext>
            </p:extLst>
          </p:nvPr>
        </p:nvGraphicFramePr>
        <p:xfrm>
          <a:off x="5537478" y="4050260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93" name="Worksheet" r:id="rId351" imgW="1124023" imgH="171450" progId="Excel.Sheet.12">
                  <p:link updateAutomatic="1"/>
                </p:oleObj>
              </mc:Choice>
              <mc:Fallback>
                <p:oleObj name="Worksheet" r:id="rId351" imgW="1124023" imgH="171450" progId="Excel.Sheet.12">
                  <p:link updateAutomatic="1"/>
                  <p:pic>
                    <p:nvPicPr>
                      <p:cNvPr id="299" name="Object 298"/>
                      <p:cNvPicPr preferRelativeResize="0"/>
                      <p:nvPr/>
                    </p:nvPicPr>
                    <p:blipFill>
                      <a:blip r:embed="rId231"/>
                      <a:stretch>
                        <a:fillRect/>
                      </a:stretch>
                    </p:blipFill>
                    <p:spPr>
                      <a:xfrm>
                        <a:off x="5537478" y="4050260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" name="Object 616"/>
          <p:cNvGraphicFramePr>
            <a:graphicFrameLocks/>
          </p:cNvGraphicFramePr>
          <p:nvPr>
            <p:custDataLst>
              <p:tags r:id="rId168"/>
            </p:custDataLst>
            <p:extLst>
              <p:ext uri="{D42A27DB-BD31-4B8C-83A1-F6EECF244321}">
                <p14:modId xmlns:p14="http://schemas.microsoft.com/office/powerpoint/2010/main" val="832499914"/>
              </p:ext>
            </p:extLst>
          </p:nvPr>
        </p:nvGraphicFramePr>
        <p:xfrm>
          <a:off x="5537478" y="4445747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94" name="Worksheet" r:id="rId352" imgW="1124023" imgH="171450" progId="Excel.Sheet.12">
                  <p:link updateAutomatic="1"/>
                </p:oleObj>
              </mc:Choice>
              <mc:Fallback>
                <p:oleObj name="Worksheet" r:id="rId352" imgW="1124023" imgH="171450" progId="Excel.Sheet.12">
                  <p:link updateAutomatic="1"/>
                  <p:pic>
                    <p:nvPicPr>
                      <p:cNvPr id="617" name="Object 616"/>
                      <p:cNvPicPr preferRelativeResize="0"/>
                      <p:nvPr/>
                    </p:nvPicPr>
                    <p:blipFill>
                      <a:blip r:embed="rId268"/>
                      <a:stretch>
                        <a:fillRect/>
                      </a:stretch>
                    </p:blipFill>
                    <p:spPr>
                      <a:xfrm>
                        <a:off x="5537478" y="4445747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" name="Object 617"/>
          <p:cNvGraphicFramePr>
            <a:graphicFrameLocks/>
          </p:cNvGraphicFramePr>
          <p:nvPr>
            <p:custDataLst>
              <p:tags r:id="rId169"/>
            </p:custDataLst>
            <p:extLst>
              <p:ext uri="{D42A27DB-BD31-4B8C-83A1-F6EECF244321}">
                <p14:modId xmlns:p14="http://schemas.microsoft.com/office/powerpoint/2010/main" val="1254782386"/>
              </p:ext>
            </p:extLst>
          </p:nvPr>
        </p:nvGraphicFramePr>
        <p:xfrm>
          <a:off x="5537478" y="4710859"/>
          <a:ext cx="18415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95" name="Worksheet" r:id="rId353" imgW="1124085" imgH="171450" progId="Excel.Sheet.12">
                  <p:link updateAutomatic="1"/>
                </p:oleObj>
              </mc:Choice>
              <mc:Fallback>
                <p:oleObj name="Worksheet" r:id="rId353" imgW="1124085" imgH="171450" progId="Excel.Sheet.12">
                  <p:link updateAutomatic="1"/>
                  <p:pic>
                    <p:nvPicPr>
                      <p:cNvPr id="618" name="Object 617"/>
                      <p:cNvPicPr preferRelativeResize="0"/>
                      <p:nvPr/>
                    </p:nvPicPr>
                    <p:blipFill>
                      <a:blip r:embed="rId336"/>
                      <a:stretch>
                        <a:fillRect/>
                      </a:stretch>
                    </p:blipFill>
                    <p:spPr>
                      <a:xfrm>
                        <a:off x="5537478" y="4710859"/>
                        <a:ext cx="184150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" name="Object 619"/>
          <p:cNvGraphicFramePr>
            <a:graphicFrameLocks/>
          </p:cNvGraphicFramePr>
          <p:nvPr>
            <p:custDataLst>
              <p:tags r:id="rId170"/>
            </p:custDataLst>
            <p:extLst>
              <p:ext uri="{D42A27DB-BD31-4B8C-83A1-F6EECF244321}">
                <p14:modId xmlns:p14="http://schemas.microsoft.com/office/powerpoint/2010/main" val="2015590299"/>
              </p:ext>
            </p:extLst>
          </p:nvPr>
        </p:nvGraphicFramePr>
        <p:xfrm>
          <a:off x="5537478" y="4579097"/>
          <a:ext cx="18415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96" name="Worksheet" r:id="rId354" imgW="1124023" imgH="171450" progId="Excel.Sheet.12">
                  <p:link updateAutomatic="1"/>
                </p:oleObj>
              </mc:Choice>
              <mc:Fallback>
                <p:oleObj name="Worksheet" r:id="rId354" imgW="1124023" imgH="171450" progId="Excel.Sheet.12">
                  <p:link updateAutomatic="1"/>
                  <p:pic>
                    <p:nvPicPr>
                      <p:cNvPr id="620" name="Object 619"/>
                      <p:cNvPicPr preferRelativeResize="0"/>
                      <p:nvPr/>
                    </p:nvPicPr>
                    <p:blipFill>
                      <a:blip r:embed="rId231"/>
                      <a:stretch>
                        <a:fillRect/>
                      </a:stretch>
                    </p:blipFill>
                    <p:spPr>
                      <a:xfrm>
                        <a:off x="5537478" y="4579097"/>
                        <a:ext cx="18415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" name="Object 193"/>
          <p:cNvGraphicFramePr>
            <a:graphicFrameLocks/>
          </p:cNvGraphicFramePr>
          <p:nvPr>
            <p:custDataLst>
              <p:tags r:id="rId171"/>
            </p:custDataLst>
            <p:extLst>
              <p:ext uri="{D42A27DB-BD31-4B8C-83A1-F6EECF244321}">
                <p14:modId xmlns:p14="http://schemas.microsoft.com/office/powerpoint/2010/main" val="162713811"/>
              </p:ext>
            </p:extLst>
          </p:nvPr>
        </p:nvGraphicFramePr>
        <p:xfrm>
          <a:off x="4859782" y="2776593"/>
          <a:ext cx="182563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97" name="Worksheet" r:id="rId355" imgW="1124085" imgH="171450" progId="Excel.Sheet.12">
                  <p:link updateAutomatic="1"/>
                </p:oleObj>
              </mc:Choice>
              <mc:Fallback>
                <p:oleObj name="Worksheet" r:id="rId355" imgW="1124085" imgH="171450" progId="Excel.Sheet.12">
                  <p:link updateAutomatic="1"/>
                  <p:pic>
                    <p:nvPicPr>
                      <p:cNvPr id="194" name="Object 193"/>
                      <p:cNvPicPr preferRelativeResize="0"/>
                      <p:nvPr/>
                    </p:nvPicPr>
                    <p:blipFill>
                      <a:blip r:embed="rId356"/>
                      <a:stretch>
                        <a:fillRect/>
                      </a:stretch>
                    </p:blipFill>
                    <p:spPr>
                      <a:xfrm>
                        <a:off x="4859782" y="2776593"/>
                        <a:ext cx="182563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" name="Object 234"/>
          <p:cNvGraphicFramePr>
            <a:graphicFrameLocks/>
          </p:cNvGraphicFramePr>
          <p:nvPr>
            <p:custDataLst>
              <p:tags r:id="rId172"/>
            </p:custDataLst>
            <p:extLst>
              <p:ext uri="{D42A27DB-BD31-4B8C-83A1-F6EECF244321}">
                <p14:modId xmlns:p14="http://schemas.microsoft.com/office/powerpoint/2010/main" val="4216245266"/>
              </p:ext>
            </p:extLst>
          </p:nvPr>
        </p:nvGraphicFramePr>
        <p:xfrm>
          <a:off x="4859274" y="3339715"/>
          <a:ext cx="182563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98" name="Worksheet" r:id="rId357" imgW="1124023" imgH="171450" progId="Excel.Sheet.12">
                  <p:link updateAutomatic="1"/>
                </p:oleObj>
              </mc:Choice>
              <mc:Fallback>
                <p:oleObj name="Worksheet" r:id="rId357" imgW="1124023" imgH="171450" progId="Excel.Sheet.12">
                  <p:link updateAutomatic="1"/>
                  <p:pic>
                    <p:nvPicPr>
                      <p:cNvPr id="235" name="Object 234"/>
                      <p:cNvPicPr preferRelativeResize="0"/>
                      <p:nvPr/>
                    </p:nvPicPr>
                    <p:blipFill>
                      <a:blip r:embed="rId313"/>
                      <a:stretch>
                        <a:fillRect/>
                      </a:stretch>
                    </p:blipFill>
                    <p:spPr>
                      <a:xfrm>
                        <a:off x="4859274" y="3339715"/>
                        <a:ext cx="182563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" name="Object 235"/>
          <p:cNvGraphicFramePr>
            <a:graphicFrameLocks/>
          </p:cNvGraphicFramePr>
          <p:nvPr>
            <p:custDataLst>
              <p:tags r:id="rId173"/>
            </p:custDataLst>
            <p:extLst>
              <p:ext uri="{D42A27DB-BD31-4B8C-83A1-F6EECF244321}">
                <p14:modId xmlns:p14="http://schemas.microsoft.com/office/powerpoint/2010/main" val="3624901444"/>
              </p:ext>
            </p:extLst>
          </p:nvPr>
        </p:nvGraphicFramePr>
        <p:xfrm>
          <a:off x="4859274" y="3469695"/>
          <a:ext cx="18256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99" name="Worksheet" r:id="rId358" imgW="1124023" imgH="171450" progId="Excel.Sheet.12">
                  <p:link updateAutomatic="1"/>
                </p:oleObj>
              </mc:Choice>
              <mc:Fallback>
                <p:oleObj name="Worksheet" r:id="rId358" imgW="1124023" imgH="171450" progId="Excel.Sheet.12">
                  <p:link updateAutomatic="1"/>
                  <p:pic>
                    <p:nvPicPr>
                      <p:cNvPr id="236" name="Object 235"/>
                      <p:cNvPicPr preferRelativeResize="0"/>
                      <p:nvPr/>
                    </p:nvPicPr>
                    <p:blipFill>
                      <a:blip r:embed="rId313"/>
                      <a:stretch>
                        <a:fillRect/>
                      </a:stretch>
                    </p:blipFill>
                    <p:spPr>
                      <a:xfrm>
                        <a:off x="4859274" y="3469695"/>
                        <a:ext cx="18256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" name="Object 247"/>
          <p:cNvGraphicFramePr>
            <a:graphicFrameLocks/>
          </p:cNvGraphicFramePr>
          <p:nvPr>
            <p:custDataLst>
              <p:tags r:id="rId174"/>
            </p:custDataLst>
            <p:extLst>
              <p:ext uri="{D42A27DB-BD31-4B8C-83A1-F6EECF244321}">
                <p14:modId xmlns:p14="http://schemas.microsoft.com/office/powerpoint/2010/main" val="1514673229"/>
              </p:ext>
            </p:extLst>
          </p:nvPr>
        </p:nvGraphicFramePr>
        <p:xfrm>
          <a:off x="4859782" y="3708145"/>
          <a:ext cx="185737" cy="10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00" name="Worksheet" r:id="rId359" imgW="1124023" imgH="171450" progId="Excel.Sheet.12">
                  <p:link updateAutomatic="1"/>
                </p:oleObj>
              </mc:Choice>
              <mc:Fallback>
                <p:oleObj name="Worksheet" r:id="rId359" imgW="1124023" imgH="171450" progId="Excel.Sheet.12">
                  <p:link updateAutomatic="1"/>
                  <p:pic>
                    <p:nvPicPr>
                      <p:cNvPr id="248" name="Object 247"/>
                      <p:cNvPicPr preferRelativeResize="0"/>
                      <p:nvPr/>
                    </p:nvPicPr>
                    <p:blipFill>
                      <a:blip r:embed="rId205"/>
                      <a:stretch>
                        <a:fillRect/>
                      </a:stretch>
                    </p:blipFill>
                    <p:spPr>
                      <a:xfrm>
                        <a:off x="4859782" y="3708145"/>
                        <a:ext cx="185737" cy="106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" name="Object 299"/>
          <p:cNvGraphicFramePr>
            <a:graphicFrameLocks/>
          </p:cNvGraphicFramePr>
          <p:nvPr>
            <p:custDataLst>
              <p:tags r:id="rId175"/>
            </p:custDataLst>
            <p:extLst>
              <p:ext uri="{D42A27DB-BD31-4B8C-83A1-F6EECF244321}">
                <p14:modId xmlns:p14="http://schemas.microsoft.com/office/powerpoint/2010/main" val="68116024"/>
              </p:ext>
            </p:extLst>
          </p:nvPr>
        </p:nvGraphicFramePr>
        <p:xfrm>
          <a:off x="4857687" y="3920053"/>
          <a:ext cx="185737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01" name="Worksheet" r:id="rId360" imgW="1124023" imgH="171450" progId="Excel.Sheet.12">
                  <p:link updateAutomatic="1"/>
                </p:oleObj>
              </mc:Choice>
              <mc:Fallback>
                <p:oleObj name="Worksheet" r:id="rId360" imgW="1124023" imgH="171450" progId="Excel.Sheet.12">
                  <p:link updateAutomatic="1"/>
                  <p:pic>
                    <p:nvPicPr>
                      <p:cNvPr id="300" name="Object 299"/>
                      <p:cNvPicPr preferRelativeResize="0"/>
                      <p:nvPr/>
                    </p:nvPicPr>
                    <p:blipFill>
                      <a:blip r:embed="rId296"/>
                      <a:stretch>
                        <a:fillRect/>
                      </a:stretch>
                    </p:blipFill>
                    <p:spPr>
                      <a:xfrm>
                        <a:off x="4857687" y="3920053"/>
                        <a:ext cx="185737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3" name="Object 602"/>
          <p:cNvGraphicFramePr>
            <a:graphicFrameLocks/>
          </p:cNvGraphicFramePr>
          <p:nvPr>
            <p:custDataLst>
              <p:tags r:id="rId176"/>
            </p:custDataLst>
            <p:extLst>
              <p:ext uri="{D42A27DB-BD31-4B8C-83A1-F6EECF244321}">
                <p14:modId xmlns:p14="http://schemas.microsoft.com/office/powerpoint/2010/main" val="268475211"/>
              </p:ext>
            </p:extLst>
          </p:nvPr>
        </p:nvGraphicFramePr>
        <p:xfrm>
          <a:off x="4859274" y="4175640"/>
          <a:ext cx="182563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02" name="Worksheet" r:id="rId361" imgW="1124023" imgH="171450" progId="Excel.Sheet.12">
                  <p:link updateAutomatic="1"/>
                </p:oleObj>
              </mc:Choice>
              <mc:Fallback>
                <p:oleObj name="Worksheet" r:id="rId361" imgW="1124023" imgH="171450" progId="Excel.Sheet.12">
                  <p:link updateAutomatic="1"/>
                  <p:pic>
                    <p:nvPicPr>
                      <p:cNvPr id="603" name="Object 602"/>
                      <p:cNvPicPr preferRelativeResize="0"/>
                      <p:nvPr/>
                    </p:nvPicPr>
                    <p:blipFill>
                      <a:blip r:embed="rId313"/>
                      <a:stretch>
                        <a:fillRect/>
                      </a:stretch>
                    </p:blipFill>
                    <p:spPr>
                      <a:xfrm>
                        <a:off x="4859274" y="4175640"/>
                        <a:ext cx="182563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" name="Object 603"/>
          <p:cNvGraphicFramePr>
            <a:graphicFrameLocks/>
          </p:cNvGraphicFramePr>
          <p:nvPr>
            <p:custDataLst>
              <p:tags r:id="rId177"/>
            </p:custDataLst>
            <p:extLst>
              <p:ext uri="{D42A27DB-BD31-4B8C-83A1-F6EECF244321}">
                <p14:modId xmlns:p14="http://schemas.microsoft.com/office/powerpoint/2010/main" val="2871978712"/>
              </p:ext>
            </p:extLst>
          </p:nvPr>
        </p:nvGraphicFramePr>
        <p:xfrm>
          <a:off x="4859274" y="4048640"/>
          <a:ext cx="18256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03" name="Worksheet" r:id="rId362" imgW="1124023" imgH="171450" progId="Excel.Sheet.12">
                  <p:link updateAutomatic="1"/>
                </p:oleObj>
              </mc:Choice>
              <mc:Fallback>
                <p:oleObj name="Worksheet" r:id="rId362" imgW="1124023" imgH="171450" progId="Excel.Sheet.12">
                  <p:link updateAutomatic="1"/>
                  <p:pic>
                    <p:nvPicPr>
                      <p:cNvPr id="604" name="Object 603"/>
                      <p:cNvPicPr preferRelativeResize="0"/>
                      <p:nvPr/>
                    </p:nvPicPr>
                    <p:blipFill>
                      <a:blip r:embed="rId270"/>
                      <a:stretch>
                        <a:fillRect/>
                      </a:stretch>
                    </p:blipFill>
                    <p:spPr>
                      <a:xfrm>
                        <a:off x="4859274" y="4048640"/>
                        <a:ext cx="18256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" name="Object 620"/>
          <p:cNvGraphicFramePr>
            <a:graphicFrameLocks/>
          </p:cNvGraphicFramePr>
          <p:nvPr>
            <p:custDataLst>
              <p:tags r:id="rId178"/>
            </p:custDataLst>
            <p:extLst>
              <p:ext uri="{D42A27DB-BD31-4B8C-83A1-F6EECF244321}">
                <p14:modId xmlns:p14="http://schemas.microsoft.com/office/powerpoint/2010/main" val="3189014853"/>
              </p:ext>
            </p:extLst>
          </p:nvPr>
        </p:nvGraphicFramePr>
        <p:xfrm>
          <a:off x="4859274" y="4446354"/>
          <a:ext cx="182563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04" name="Worksheet" r:id="rId363" imgW="1124085" imgH="171450" progId="Excel.Sheet.12">
                  <p:link updateAutomatic="1"/>
                </p:oleObj>
              </mc:Choice>
              <mc:Fallback>
                <p:oleObj name="Worksheet" r:id="rId363" imgW="1124085" imgH="171450" progId="Excel.Sheet.12">
                  <p:link updateAutomatic="1"/>
                  <p:pic>
                    <p:nvPicPr>
                      <p:cNvPr id="621" name="Object 620"/>
                      <p:cNvPicPr preferRelativeResize="0"/>
                      <p:nvPr/>
                    </p:nvPicPr>
                    <p:blipFill>
                      <a:blip r:embed="rId336"/>
                      <a:stretch>
                        <a:fillRect/>
                      </a:stretch>
                    </p:blipFill>
                    <p:spPr>
                      <a:xfrm>
                        <a:off x="4859274" y="4446354"/>
                        <a:ext cx="182563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" name="Object 621"/>
          <p:cNvGraphicFramePr>
            <a:graphicFrameLocks/>
          </p:cNvGraphicFramePr>
          <p:nvPr>
            <p:custDataLst>
              <p:tags r:id="rId179"/>
            </p:custDataLst>
            <p:extLst>
              <p:ext uri="{D42A27DB-BD31-4B8C-83A1-F6EECF244321}">
                <p14:modId xmlns:p14="http://schemas.microsoft.com/office/powerpoint/2010/main" val="3055736583"/>
              </p:ext>
            </p:extLst>
          </p:nvPr>
        </p:nvGraphicFramePr>
        <p:xfrm>
          <a:off x="4859274" y="4708292"/>
          <a:ext cx="182563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05" name="Worksheet" r:id="rId364" imgW="1124085" imgH="171450" progId="Excel.Sheet.12">
                  <p:link updateAutomatic="1"/>
                </p:oleObj>
              </mc:Choice>
              <mc:Fallback>
                <p:oleObj name="Worksheet" r:id="rId364" imgW="1124085" imgH="171450" progId="Excel.Sheet.12">
                  <p:link updateAutomatic="1"/>
                  <p:pic>
                    <p:nvPicPr>
                      <p:cNvPr id="622" name="Object 621"/>
                      <p:cNvPicPr preferRelativeResize="0"/>
                      <p:nvPr/>
                    </p:nvPicPr>
                    <p:blipFill>
                      <a:blip r:embed="rId336"/>
                      <a:stretch>
                        <a:fillRect/>
                      </a:stretch>
                    </p:blipFill>
                    <p:spPr>
                      <a:xfrm>
                        <a:off x="4859274" y="4708292"/>
                        <a:ext cx="182563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" name="Object 622"/>
          <p:cNvGraphicFramePr>
            <a:graphicFrameLocks/>
          </p:cNvGraphicFramePr>
          <p:nvPr>
            <p:custDataLst>
              <p:tags r:id="rId180"/>
            </p:custDataLst>
            <p:extLst>
              <p:ext uri="{D42A27DB-BD31-4B8C-83A1-F6EECF244321}">
                <p14:modId xmlns:p14="http://schemas.microsoft.com/office/powerpoint/2010/main" val="2161646492"/>
              </p:ext>
            </p:extLst>
          </p:nvPr>
        </p:nvGraphicFramePr>
        <p:xfrm>
          <a:off x="4859274" y="4578117"/>
          <a:ext cx="182563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06" name="Worksheet" r:id="rId365" imgW="1124085" imgH="171450" progId="Excel.Sheet.12">
                  <p:link updateAutomatic="1"/>
                </p:oleObj>
              </mc:Choice>
              <mc:Fallback>
                <p:oleObj name="Worksheet" r:id="rId365" imgW="1124085" imgH="171450" progId="Excel.Sheet.12">
                  <p:link updateAutomatic="1"/>
                  <p:pic>
                    <p:nvPicPr>
                      <p:cNvPr id="623" name="Object 622"/>
                      <p:cNvPicPr preferRelativeResize="0"/>
                      <p:nvPr/>
                    </p:nvPicPr>
                    <p:blipFill>
                      <a:blip r:embed="rId366"/>
                      <a:stretch>
                        <a:fillRect/>
                      </a:stretch>
                    </p:blipFill>
                    <p:spPr>
                      <a:xfrm>
                        <a:off x="4859274" y="4578117"/>
                        <a:ext cx="182563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/>
          </p:cNvGraphicFramePr>
          <p:nvPr>
            <p:custDataLst>
              <p:tags r:id="rId181"/>
            </p:custDataLst>
            <p:extLst>
              <p:ext uri="{D42A27DB-BD31-4B8C-83A1-F6EECF244321}">
                <p14:modId xmlns:p14="http://schemas.microsoft.com/office/powerpoint/2010/main" val="15043886"/>
              </p:ext>
            </p:extLst>
          </p:nvPr>
        </p:nvGraphicFramePr>
        <p:xfrm>
          <a:off x="4863796" y="3086131"/>
          <a:ext cx="18097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07" name="Worksheet" r:id="rId367" imgW="1124023" imgH="171450" progId="Excel.Sheet.12">
                  <p:link updateAutomatic="1"/>
                </p:oleObj>
              </mc:Choice>
              <mc:Fallback>
                <p:oleObj name="Worksheet" r:id="rId367" imgW="1124023" imgH="171450" progId="Excel.Sheet.12">
                  <p:link updateAutomatic="1"/>
                  <p:pic>
                    <p:nvPicPr>
                      <p:cNvPr id="24" name="Object 23"/>
                      <p:cNvPicPr preferRelativeResize="0"/>
                      <p:nvPr/>
                    </p:nvPicPr>
                    <p:blipFill>
                      <a:blip r:embed="rId250"/>
                      <a:stretch>
                        <a:fillRect/>
                      </a:stretch>
                    </p:blipFill>
                    <p:spPr>
                      <a:xfrm>
                        <a:off x="4863796" y="3086131"/>
                        <a:ext cx="18097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" name="Object 326"/>
          <p:cNvGraphicFramePr>
            <a:graphicFrameLocks/>
          </p:cNvGraphicFramePr>
          <p:nvPr>
            <p:custDataLst>
              <p:tags r:id="rId182"/>
            </p:custDataLst>
            <p:extLst>
              <p:ext uri="{D42A27DB-BD31-4B8C-83A1-F6EECF244321}">
                <p14:modId xmlns:p14="http://schemas.microsoft.com/office/powerpoint/2010/main" val="2511698669"/>
              </p:ext>
            </p:extLst>
          </p:nvPr>
        </p:nvGraphicFramePr>
        <p:xfrm>
          <a:off x="4863796" y="2911531"/>
          <a:ext cx="182562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08" name="Worksheet" r:id="rId368" imgW="1124085" imgH="171450" progId="Excel.Sheet.12">
                  <p:link updateAutomatic="1"/>
                </p:oleObj>
              </mc:Choice>
              <mc:Fallback>
                <p:oleObj name="Worksheet" r:id="rId368" imgW="1124085" imgH="171450" progId="Excel.Sheet.12">
                  <p:link updateAutomatic="1"/>
                  <p:pic>
                    <p:nvPicPr>
                      <p:cNvPr id="327" name="Object 326"/>
                      <p:cNvPicPr preferRelativeResize="0"/>
                      <p:nvPr/>
                    </p:nvPicPr>
                    <p:blipFill>
                      <a:blip r:embed="rId280"/>
                      <a:stretch>
                        <a:fillRect/>
                      </a:stretch>
                    </p:blipFill>
                    <p:spPr>
                      <a:xfrm>
                        <a:off x="4863796" y="2911531"/>
                        <a:ext cx="182562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" name="Text Box 37____________________________________________"/>
          <p:cNvSpPr txBox="1">
            <a:spLocks noChangeArrowheads="1"/>
          </p:cNvSpPr>
          <p:nvPr>
            <p:custDataLst>
              <p:tags r:id="rId183"/>
            </p:custDataLst>
          </p:nvPr>
        </p:nvSpPr>
        <p:spPr bwMode="auto">
          <a:xfrm>
            <a:off x="2389959" y="2572887"/>
            <a:ext cx="4260565" cy="165694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en-US"/>
            </a:defPPr>
            <a:lvl1pPr>
              <a:defRPr sz="1200" b="1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dirty="0" smtClean="0"/>
              <a:t> Incidents	    N/A</a:t>
            </a:r>
            <a:endParaRPr lang="de-DE" altLang="en-US" sz="1000" dirty="0"/>
          </a:p>
        </p:txBody>
      </p:sp>
      <p:graphicFrame>
        <p:nvGraphicFramePr>
          <p:cNvPr id="161" name="Object 160"/>
          <p:cNvGraphicFramePr>
            <a:graphicFrameLocks/>
          </p:cNvGraphicFramePr>
          <p:nvPr>
            <p:custDataLst>
              <p:tags r:id="rId184"/>
            </p:custDataLst>
            <p:extLst>
              <p:ext uri="{D42A27DB-BD31-4B8C-83A1-F6EECF244321}">
                <p14:modId xmlns:p14="http://schemas.microsoft.com/office/powerpoint/2010/main" val="2422845623"/>
              </p:ext>
            </p:extLst>
          </p:nvPr>
        </p:nvGraphicFramePr>
        <p:xfrm>
          <a:off x="3129328" y="2590188"/>
          <a:ext cx="18256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09" name="Worksheet" r:id="rId369" imgW="1124023" imgH="171450" progId="Excel.Sheet.12">
                  <p:link updateAutomatic="1"/>
                </p:oleObj>
              </mc:Choice>
              <mc:Fallback>
                <p:oleObj name="Worksheet" r:id="rId369" imgW="1124023" imgH="171450" progId="Excel.Sheet.12">
                  <p:link updateAutomatic="1"/>
                  <p:pic>
                    <p:nvPicPr>
                      <p:cNvPr id="161" name="Object 160"/>
                      <p:cNvPicPr preferRelativeResize="0"/>
                      <p:nvPr/>
                    </p:nvPicPr>
                    <p:blipFill>
                      <a:blip r:embed="rId205"/>
                      <a:stretch>
                        <a:fillRect/>
                      </a:stretch>
                    </p:blipFill>
                    <p:spPr>
                      <a:xfrm>
                        <a:off x="3129328" y="2590188"/>
                        <a:ext cx="18256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" name="Object 164"/>
          <p:cNvGraphicFramePr>
            <a:graphicFrameLocks/>
          </p:cNvGraphicFramePr>
          <p:nvPr>
            <p:custDataLst>
              <p:tags r:id="rId185"/>
            </p:custDataLst>
            <p:extLst>
              <p:ext uri="{D42A27DB-BD31-4B8C-83A1-F6EECF244321}">
                <p14:modId xmlns:p14="http://schemas.microsoft.com/office/powerpoint/2010/main" val="173666125"/>
              </p:ext>
            </p:extLst>
          </p:nvPr>
        </p:nvGraphicFramePr>
        <p:xfrm>
          <a:off x="4162105" y="2591691"/>
          <a:ext cx="18256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10" name="Worksheet" r:id="rId370" imgW="1124023" imgH="171450" progId="Excel.Sheet.12">
                  <p:link updateAutomatic="1"/>
                </p:oleObj>
              </mc:Choice>
              <mc:Fallback>
                <p:oleObj name="Worksheet" r:id="rId370" imgW="1124023" imgH="171450" progId="Excel.Sheet.12">
                  <p:link updateAutomatic="1"/>
                  <p:pic>
                    <p:nvPicPr>
                      <p:cNvPr id="165" name="Object 164"/>
                      <p:cNvPicPr preferRelativeResize="0"/>
                      <p:nvPr/>
                    </p:nvPicPr>
                    <p:blipFill>
                      <a:blip r:embed="rId205"/>
                      <a:stretch>
                        <a:fillRect/>
                      </a:stretch>
                    </p:blipFill>
                    <p:spPr>
                      <a:xfrm>
                        <a:off x="4162105" y="2591691"/>
                        <a:ext cx="18256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" name="Object 163"/>
          <p:cNvGraphicFramePr>
            <a:graphicFrameLocks/>
          </p:cNvGraphicFramePr>
          <p:nvPr>
            <p:custDataLst>
              <p:tags r:id="rId186"/>
            </p:custDataLst>
            <p:extLst>
              <p:ext uri="{D42A27DB-BD31-4B8C-83A1-F6EECF244321}">
                <p14:modId xmlns:p14="http://schemas.microsoft.com/office/powerpoint/2010/main" val="261221434"/>
              </p:ext>
            </p:extLst>
          </p:nvPr>
        </p:nvGraphicFramePr>
        <p:xfrm>
          <a:off x="4859274" y="2589215"/>
          <a:ext cx="18256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11" name="Worksheet" r:id="rId371" imgW="1124023" imgH="171450" progId="Excel.Sheet.12">
                  <p:link updateAutomatic="1"/>
                </p:oleObj>
              </mc:Choice>
              <mc:Fallback>
                <p:oleObj name="Worksheet" r:id="rId371" imgW="1124023" imgH="171450" progId="Excel.Sheet.12">
                  <p:link updateAutomatic="1"/>
                  <p:pic>
                    <p:nvPicPr>
                      <p:cNvPr id="164" name="Object 163"/>
                      <p:cNvPicPr preferRelativeResize="0"/>
                      <p:nvPr/>
                    </p:nvPicPr>
                    <p:blipFill>
                      <a:blip r:embed="rId205"/>
                      <a:stretch>
                        <a:fillRect/>
                      </a:stretch>
                    </p:blipFill>
                    <p:spPr>
                      <a:xfrm>
                        <a:off x="4859274" y="2589215"/>
                        <a:ext cx="18256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" name="Object 162"/>
          <p:cNvGraphicFramePr>
            <a:graphicFrameLocks/>
          </p:cNvGraphicFramePr>
          <p:nvPr>
            <p:custDataLst>
              <p:tags r:id="rId187"/>
            </p:custDataLst>
            <p:extLst>
              <p:ext uri="{D42A27DB-BD31-4B8C-83A1-F6EECF244321}">
                <p14:modId xmlns:p14="http://schemas.microsoft.com/office/powerpoint/2010/main" val="2789995755"/>
              </p:ext>
            </p:extLst>
          </p:nvPr>
        </p:nvGraphicFramePr>
        <p:xfrm>
          <a:off x="5539473" y="2595019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12" name="Worksheet" r:id="rId372" imgW="1124023" imgH="171450" progId="Excel.Sheet.12">
                  <p:link updateAutomatic="1"/>
                </p:oleObj>
              </mc:Choice>
              <mc:Fallback>
                <p:oleObj name="Worksheet" r:id="rId372" imgW="1124023" imgH="171450" progId="Excel.Sheet.12">
                  <p:link updateAutomatic="1"/>
                  <p:pic>
                    <p:nvPicPr>
                      <p:cNvPr id="163" name="Object 162"/>
                      <p:cNvPicPr preferRelativeResize="0"/>
                      <p:nvPr/>
                    </p:nvPicPr>
                    <p:blipFill>
                      <a:blip r:embed="rId248"/>
                      <a:stretch>
                        <a:fillRect/>
                      </a:stretch>
                    </p:blipFill>
                    <p:spPr>
                      <a:xfrm>
                        <a:off x="5539473" y="2595019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" name="Object 161"/>
          <p:cNvGraphicFramePr>
            <a:graphicFrameLocks/>
          </p:cNvGraphicFramePr>
          <p:nvPr>
            <p:custDataLst>
              <p:tags r:id="rId188"/>
            </p:custDataLst>
            <p:extLst>
              <p:ext uri="{D42A27DB-BD31-4B8C-83A1-F6EECF244321}">
                <p14:modId xmlns:p14="http://schemas.microsoft.com/office/powerpoint/2010/main" val="2478296491"/>
              </p:ext>
            </p:extLst>
          </p:nvPr>
        </p:nvGraphicFramePr>
        <p:xfrm>
          <a:off x="6241036" y="2585359"/>
          <a:ext cx="18256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13" name="Worksheet" r:id="rId373" imgW="1124023" imgH="171450" progId="Excel.Sheet.12">
                  <p:link updateAutomatic="1"/>
                </p:oleObj>
              </mc:Choice>
              <mc:Fallback>
                <p:oleObj name="Worksheet" r:id="rId373" imgW="1124023" imgH="171450" progId="Excel.Sheet.12">
                  <p:link updateAutomatic="1"/>
                  <p:pic>
                    <p:nvPicPr>
                      <p:cNvPr id="162" name="Object 161"/>
                      <p:cNvPicPr preferRelativeResize="0"/>
                      <p:nvPr/>
                    </p:nvPicPr>
                    <p:blipFill>
                      <a:blip r:embed="rId250"/>
                      <a:stretch>
                        <a:fillRect/>
                      </a:stretch>
                    </p:blipFill>
                    <p:spPr>
                      <a:xfrm>
                        <a:off x="6241036" y="2585359"/>
                        <a:ext cx="18256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" name="Object 269"/>
          <p:cNvGraphicFramePr>
            <a:graphicFrameLocks/>
          </p:cNvGraphicFramePr>
          <p:nvPr>
            <p:custDataLst>
              <p:tags r:id="rId189"/>
            </p:custDataLst>
            <p:extLst>
              <p:ext uri="{D42A27DB-BD31-4B8C-83A1-F6EECF244321}">
                <p14:modId xmlns:p14="http://schemas.microsoft.com/office/powerpoint/2010/main" val="2281627791"/>
              </p:ext>
            </p:extLst>
          </p:nvPr>
        </p:nvGraphicFramePr>
        <p:xfrm>
          <a:off x="8713116" y="3545628"/>
          <a:ext cx="182562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14" name="Worksheet" r:id="rId275" imgW="1124023" imgH="171450" progId="Excel.Sheet.12">
                  <p:link updateAutomatic="1"/>
                </p:oleObj>
              </mc:Choice>
              <mc:Fallback>
                <p:oleObj name="Worksheet" r:id="rId275" imgW="1124023" imgH="171450" progId="Excel.Sheet.12">
                  <p:link updateAutomatic="1"/>
                  <p:pic>
                    <p:nvPicPr>
                      <p:cNvPr id="220" name="Object 219"/>
                      <p:cNvPicPr preferRelativeResize="0"/>
                      <p:nvPr/>
                    </p:nvPicPr>
                    <p:blipFill>
                      <a:blip r:embed="rId276"/>
                      <a:stretch>
                        <a:fillRect/>
                      </a:stretch>
                    </p:blipFill>
                    <p:spPr>
                      <a:xfrm>
                        <a:off x="8713116" y="3545628"/>
                        <a:ext cx="182562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" name="TextBox 223"/>
          <p:cNvSpPr txBox="1"/>
          <p:nvPr>
            <p:custDataLst>
              <p:tags r:id="rId190"/>
            </p:custDataLst>
          </p:nvPr>
        </p:nvSpPr>
        <p:spPr>
          <a:xfrm>
            <a:off x="2065834" y="5035914"/>
            <a:ext cx="414981" cy="1779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Sustainability</a:t>
            </a: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Index</a:t>
            </a: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5" name="TextBox 224"/>
          <p:cNvSpPr txBox="1"/>
          <p:nvPr>
            <p:custDataLst>
              <p:tags r:id="rId191"/>
            </p:custDataLst>
          </p:nvPr>
        </p:nvSpPr>
        <p:spPr>
          <a:xfrm>
            <a:off x="2879909" y="3331400"/>
            <a:ext cx="228841" cy="2142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  <a:p>
            <a:pPr marR="0" defTabSz="914400" eaLnBrk="1" fontAlgn="auto" latinLnBrk="0" hangingPunct="1"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lang="en-US" sz="800" b="1" kern="0" dirty="0" smtClean="0">
                <a:solidFill>
                  <a:srgbClr val="000000"/>
                </a:solidFill>
              </a:rPr>
              <a:t>CF</a:t>
            </a: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1" name="TextBox 230"/>
          <p:cNvSpPr txBox="1"/>
          <p:nvPr>
            <p:custDataLst>
              <p:tags r:id="rId192"/>
            </p:custDataLst>
          </p:nvPr>
        </p:nvSpPr>
        <p:spPr>
          <a:xfrm>
            <a:off x="2908711" y="3921002"/>
            <a:ext cx="228841" cy="2142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  <a:p>
            <a:pPr marR="0" defTabSz="914400" eaLnBrk="1" fontAlgn="auto" latinLnBrk="0" hangingPunct="1"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lang="en-US" sz="800" kern="0" dirty="0" smtClean="0">
                <a:solidFill>
                  <a:srgbClr val="000000"/>
                </a:solidFill>
              </a:rPr>
              <a:t>FC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lang="en-US" sz="800" b="1" kern="0" dirty="0" smtClean="0">
                <a:solidFill>
                  <a:srgbClr val="000000"/>
                </a:solidFill>
              </a:rPr>
              <a:t>CF</a:t>
            </a: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4" name="TextBox 233"/>
          <p:cNvSpPr txBox="1"/>
          <p:nvPr>
            <p:custDataLst>
              <p:tags r:id="rId193"/>
            </p:custDataLst>
          </p:nvPr>
        </p:nvSpPr>
        <p:spPr>
          <a:xfrm>
            <a:off x="2892022" y="4437730"/>
            <a:ext cx="228841" cy="2142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  <a:p>
            <a:pPr marR="0" defTabSz="914400" eaLnBrk="1" fontAlgn="auto" latinLnBrk="0" hangingPunct="1"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lang="en-US" sz="800" kern="0" dirty="0" smtClean="0">
                <a:solidFill>
                  <a:srgbClr val="000000"/>
                </a:solidFill>
              </a:rPr>
              <a:t>FC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lang="en-US" sz="800" b="1" kern="0" dirty="0" smtClean="0">
                <a:solidFill>
                  <a:srgbClr val="000000"/>
                </a:solidFill>
              </a:rPr>
              <a:t>CF</a:t>
            </a: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237" name="Object 236"/>
          <p:cNvGraphicFramePr>
            <a:graphicFrameLocks/>
          </p:cNvGraphicFramePr>
          <p:nvPr>
            <p:custDataLst>
              <p:tags r:id="rId194"/>
            </p:custDataLst>
            <p:extLst>
              <p:ext uri="{D42A27DB-BD31-4B8C-83A1-F6EECF244321}">
                <p14:modId xmlns:p14="http://schemas.microsoft.com/office/powerpoint/2010/main" val="2674205214"/>
              </p:ext>
            </p:extLst>
          </p:nvPr>
        </p:nvGraphicFramePr>
        <p:xfrm>
          <a:off x="9296599" y="5265027"/>
          <a:ext cx="18097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15" name="Worksheet" r:id="rId212" imgW="1124023" imgH="171450" progId="Excel.Sheet.12">
                  <p:link updateAutomatic="1"/>
                </p:oleObj>
              </mc:Choice>
              <mc:Fallback>
                <p:oleObj name="Worksheet" r:id="rId212" imgW="1124023" imgH="171450" progId="Excel.Sheet.12">
                  <p:link updateAutomatic="1"/>
                  <p:pic>
                    <p:nvPicPr>
                      <p:cNvPr id="631" name="Object 630"/>
                      <p:cNvPicPr preferRelativeResize="0"/>
                      <p:nvPr/>
                    </p:nvPicPr>
                    <p:blipFill>
                      <a:blip r:embed="rId207"/>
                      <a:stretch>
                        <a:fillRect/>
                      </a:stretch>
                    </p:blipFill>
                    <p:spPr>
                      <a:xfrm>
                        <a:off x="9296599" y="5265027"/>
                        <a:ext cx="18097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" name="TextBox 240"/>
          <p:cNvSpPr txBox="1"/>
          <p:nvPr>
            <p:custDataLst>
              <p:tags r:id="rId195"/>
            </p:custDataLst>
          </p:nvPr>
        </p:nvSpPr>
        <p:spPr>
          <a:xfrm>
            <a:off x="9023550" y="5106980"/>
            <a:ext cx="230397" cy="849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Overall</a:t>
            </a:r>
            <a:endParaRPr lang="en-US" sz="500" kern="0" dirty="0" smtClean="0">
              <a:solidFill>
                <a:srgbClr val="000000"/>
              </a:solidFill>
            </a:endParaRPr>
          </a:p>
        </p:txBody>
      </p:sp>
      <p:sp>
        <p:nvSpPr>
          <p:cNvPr id="261" name="TextBox 260"/>
          <p:cNvSpPr txBox="1"/>
          <p:nvPr>
            <p:custDataLst>
              <p:tags r:id="rId196"/>
            </p:custDataLst>
          </p:nvPr>
        </p:nvSpPr>
        <p:spPr>
          <a:xfrm>
            <a:off x="8965214" y="5236925"/>
            <a:ext cx="315605" cy="1446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Capable</a:t>
            </a: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Associates</a:t>
            </a:r>
            <a:endParaRPr lang="en-US" sz="500" kern="0" dirty="0" smtClean="0">
              <a:solidFill>
                <a:srgbClr val="00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69654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2" descr="30%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2478" y="4309754"/>
            <a:ext cx="10009423" cy="1199923"/>
          </a:xfrm>
          <a:prstGeom prst="rect">
            <a:avLst/>
          </a:prstGeom>
          <a:solidFill>
            <a:srgbClr val="0C98D5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107" name="Text Box 45__________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970932" y="4385516"/>
            <a:ext cx="1281334" cy="54864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ChP CptM  curriculum/ technical trn.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>
            <p:custDataLst>
              <p:tags r:id="rId5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" name="Rectangle 17" descr="30%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1187" y="3211259"/>
            <a:ext cx="10009424" cy="1052357"/>
          </a:xfrm>
          <a:prstGeom prst="rect">
            <a:avLst/>
          </a:prstGeom>
          <a:solidFill>
            <a:srgbClr val="BE1D7A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03" name="Picture 102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72"/>
          <a:srcRect l="55849" t="69109" r="34102" b="25206"/>
          <a:stretch/>
        </p:blipFill>
        <p:spPr>
          <a:xfrm>
            <a:off x="363496" y="3365505"/>
            <a:ext cx="1223912" cy="389426"/>
          </a:xfrm>
          <a:prstGeom prst="rect">
            <a:avLst/>
          </a:prstGeom>
        </p:spPr>
      </p:pic>
      <p:sp>
        <p:nvSpPr>
          <p:cNvPr id="104" name="Rectangle 13" descr="30%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91187" y="2441076"/>
            <a:ext cx="10009424" cy="734628"/>
          </a:xfrm>
          <a:prstGeom prst="rect">
            <a:avLst/>
          </a:prstGeom>
          <a:solidFill>
            <a:srgbClr val="75B442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106" name="Rectangle 3" descr="30%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96748" y="1169498"/>
            <a:ext cx="9995156" cy="1237845"/>
          </a:xfrm>
          <a:prstGeom prst="rect">
            <a:avLst/>
          </a:prstGeom>
          <a:solidFill>
            <a:srgbClr val="04A3B3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10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strike="noStrike" kern="0" cap="none" normalizeH="0" baseline="0" noProof="0" smtClean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 </a:t>
            </a:r>
            <a:r>
              <a:rPr kumimoji="0" lang="en-US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Diesel Systems | ChP/DBE | 1/10/2018</a:t>
            </a:r>
            <a:endParaRPr kumimoji="0" lang="en-US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11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2017 Robert Bosch LLC and affiliates. All rights reserved.</a:t>
            </a:r>
            <a:endParaRPr kumimoji="0" lang="en-US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12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10</a:t>
            </a:r>
            <a:endParaRPr kumimoji="0" lang="en-US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50" b="0" i="0" u="none" strike="noStrike" kern="0" cap="none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7" name="TextBox 176"/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ChP 2018 TaC Workshop Format Updates</a:t>
            </a:r>
            <a:endParaRPr kumimoji="0" lang="en-US" sz="2800" b="0" i="0" u="none" strike="noStrike" kern="0" cap="none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193" name="Text Box 4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611630" y="250233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156" name="Title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dirty="0" smtClean="0">
                <a:solidFill>
                  <a:srgbClr val="A80163"/>
                </a:solidFill>
              </a:rPr>
              <a:t>ChP </a:t>
            </a:r>
            <a:r>
              <a:rPr lang="en-US" sz="2800" dirty="0" err="1" smtClean="0">
                <a:solidFill>
                  <a:srgbClr val="A80163"/>
                </a:solidFill>
              </a:rPr>
              <a:t>TaC</a:t>
            </a:r>
            <a:r>
              <a:rPr lang="en-US" sz="2800" dirty="0" smtClean="0">
                <a:solidFill>
                  <a:srgbClr val="A80163"/>
                </a:solidFill>
              </a:rPr>
              <a:t> 2018 – HRL </a:t>
            </a:r>
            <a:r>
              <a:rPr lang="en-US" sz="2800" dirty="0">
                <a:solidFill>
                  <a:srgbClr val="A80163"/>
                </a:solidFill>
              </a:rPr>
              <a:t>– CF MM.18 - CF a.m. MM.18</a:t>
            </a:r>
          </a:p>
        </p:txBody>
      </p:sp>
      <p:sp>
        <p:nvSpPr>
          <p:cNvPr id="77" name="Text Box 37_______________________________________________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734194" y="3353636"/>
            <a:ext cx="155448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HR 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CSS Survey Results 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79" name="Text Box 45_________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299681" y="5014677"/>
            <a:ext cx="952586" cy="448863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ChP CSR Roadmap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124" name="Text Box 37_________________________________________________________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131042" y="3351495"/>
            <a:ext cx="173736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Complaince Training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125" name="Text Box 37__________________________________________________________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341178" y="3351495"/>
            <a:ext cx="173736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Industry 4.0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128" name="Text Box 37____________________________________________________________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920906" y="3351495"/>
            <a:ext cx="173736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Lean@ChP Sustainability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08" name="Picture 107"/>
          <p:cNvPicPr>
            <a:picLocks noChangeAspect="1"/>
          </p:cNvPicPr>
          <p:nvPr>
            <p:custDataLst>
              <p:tags r:id="rId22"/>
            </p:custDataLst>
          </p:nvPr>
        </p:nvPicPr>
        <p:blipFill rotWithShape="1">
          <a:blip r:embed="rId72"/>
          <a:srcRect l="55671" t="54390" r="33593" b="37489"/>
          <a:stretch/>
        </p:blipFill>
        <p:spPr>
          <a:xfrm>
            <a:off x="289526" y="2439093"/>
            <a:ext cx="1371851" cy="583766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>
            <p:custDataLst>
              <p:tags r:id="rId23"/>
            </p:custDataLst>
          </p:nvPr>
        </p:nvPicPr>
        <p:blipFill rotWithShape="1">
          <a:blip r:embed="rId72"/>
          <a:srcRect l="56357" t="79565" r="32908" b="11704"/>
          <a:stretch/>
        </p:blipFill>
        <p:spPr>
          <a:xfrm>
            <a:off x="352530" y="4480276"/>
            <a:ext cx="1170774" cy="535567"/>
          </a:xfrm>
          <a:prstGeom prst="rect">
            <a:avLst/>
          </a:prstGeom>
        </p:spPr>
      </p:pic>
      <p:graphicFrame>
        <p:nvGraphicFramePr>
          <p:cNvPr id="15" name="Object 14"/>
          <p:cNvGraphicFramePr>
            <a:graphicFrameLocks/>
          </p:cNvGraphicFramePr>
          <p:nvPr>
            <p:custDataLst>
              <p:tags r:id="rId24"/>
            </p:custDataLst>
            <p:extLst/>
          </p:nvPr>
        </p:nvGraphicFramePr>
        <p:xfrm>
          <a:off x="3008313" y="3588093"/>
          <a:ext cx="182562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96" name="Worksheet" r:id="rId73" imgW="1124023" imgH="171450" progId="Excel.Sheet.12">
                  <p:link updateAutomatic="1"/>
                </p:oleObj>
              </mc:Choice>
              <mc:Fallback>
                <p:oleObj name="Worksheet" r:id="rId73" imgW="1124023" imgH="171450" progId="Excel.Sheet.12">
                  <p:link updateAutomatic="1"/>
                  <p:pic>
                    <p:nvPicPr>
                      <p:cNvPr id="15" name="Object 14"/>
                      <p:cNvPicPr preferRelativeResize="0"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3008313" y="3588093"/>
                        <a:ext cx="182562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/>
          </p:cNvGraphicFramePr>
          <p:nvPr>
            <p:custDataLst>
              <p:tags r:id="rId25"/>
            </p:custDataLst>
            <p:extLst/>
          </p:nvPr>
        </p:nvGraphicFramePr>
        <p:xfrm>
          <a:off x="4795838" y="3578531"/>
          <a:ext cx="18097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97" name="Worksheet" r:id="rId75" imgW="1124023" imgH="171450" progId="Excel.Sheet.12">
                  <p:link updateAutomatic="1"/>
                </p:oleObj>
              </mc:Choice>
              <mc:Fallback>
                <p:oleObj name="Worksheet" r:id="rId75" imgW="1124023" imgH="171450" progId="Excel.Sheet.12">
                  <p:link updateAutomatic="1"/>
                  <p:pic>
                    <p:nvPicPr>
                      <p:cNvPr id="16" name="Object 15"/>
                      <p:cNvPicPr preferRelativeResize="0"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4795838" y="3578531"/>
                        <a:ext cx="18097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/>
          </p:cNvGraphicFramePr>
          <p:nvPr>
            <p:custDataLst>
              <p:tags r:id="rId26"/>
            </p:custDataLst>
            <p:extLst/>
          </p:nvPr>
        </p:nvGraphicFramePr>
        <p:xfrm>
          <a:off x="6592888" y="3611920"/>
          <a:ext cx="18097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98" name="Worksheet" r:id="rId76" imgW="1124023" imgH="171450" progId="Excel.Sheet.12">
                  <p:link updateAutomatic="1"/>
                </p:oleObj>
              </mc:Choice>
              <mc:Fallback>
                <p:oleObj name="Worksheet" r:id="rId76" imgW="1124023" imgH="171450" progId="Excel.Sheet.12">
                  <p:link updateAutomatic="1"/>
                  <p:pic>
                    <p:nvPicPr>
                      <p:cNvPr id="17" name="Object 16"/>
                      <p:cNvPicPr preferRelativeResize="0"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6592888" y="3611920"/>
                        <a:ext cx="18097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/>
          </p:cNvGraphicFramePr>
          <p:nvPr>
            <p:custDataLst>
              <p:tags r:id="rId27"/>
            </p:custDataLst>
            <p:extLst/>
          </p:nvPr>
        </p:nvGraphicFramePr>
        <p:xfrm>
          <a:off x="8393113" y="3632612"/>
          <a:ext cx="184150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99" name="Worksheet" r:id="rId77" imgW="1124023" imgH="171450" progId="Excel.Sheet.12">
                  <p:link updateAutomatic="1"/>
                </p:oleObj>
              </mc:Choice>
              <mc:Fallback>
                <p:oleObj name="Worksheet" r:id="rId77" imgW="1124023" imgH="171450" progId="Excel.Sheet.12">
                  <p:link updateAutomatic="1"/>
                  <p:pic>
                    <p:nvPicPr>
                      <p:cNvPr id="18" name="Object 17"/>
                      <p:cNvPicPr preferRelativeResize="0"/>
                      <p:nvPr/>
                    </p:nvPicPr>
                    <p:blipFill>
                      <a:blip r:embed="rId78"/>
                      <a:stretch>
                        <a:fillRect/>
                      </a:stretch>
                    </p:blipFill>
                    <p:spPr>
                      <a:xfrm>
                        <a:off x="8393113" y="3632612"/>
                        <a:ext cx="184150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/>
          </p:cNvGraphicFramePr>
          <p:nvPr>
            <p:custDataLst>
              <p:tags r:id="rId28"/>
            </p:custDataLst>
            <p:extLst>
              <p:ext uri="{D42A27DB-BD31-4B8C-83A1-F6EECF244321}">
                <p14:modId xmlns:p14="http://schemas.microsoft.com/office/powerpoint/2010/main" val="1089832048"/>
              </p:ext>
            </p:extLst>
          </p:nvPr>
        </p:nvGraphicFramePr>
        <p:xfrm>
          <a:off x="10055568" y="5129347"/>
          <a:ext cx="171768" cy="88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00" name="Worksheet" r:id="rId79" imgW="1124023" imgH="171450" progId="Excel.Sheet.12">
                  <p:link updateAutomatic="1"/>
                </p:oleObj>
              </mc:Choice>
              <mc:Fallback>
                <p:oleObj name="Worksheet" r:id="rId79" imgW="1124023" imgH="171450" progId="Excel.Sheet.12">
                  <p:link updateAutomatic="1"/>
                  <p:pic>
                    <p:nvPicPr>
                      <p:cNvPr id="27" name="Object 26"/>
                      <p:cNvPicPr preferRelativeResize="0"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10055568" y="5129347"/>
                        <a:ext cx="171768" cy="88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5" name="Picture 114"/>
          <p:cNvPicPr>
            <a:picLocks noChangeAspect="1"/>
          </p:cNvPicPr>
          <p:nvPr>
            <p:custDataLst>
              <p:tags r:id="rId29"/>
            </p:custDataLst>
          </p:nvPr>
        </p:nvPicPr>
        <p:blipFill rotWithShape="1">
          <a:blip r:embed="rId72"/>
          <a:srcRect l="56300" t="43528" r="31595" b="50381"/>
          <a:stretch/>
        </p:blipFill>
        <p:spPr>
          <a:xfrm>
            <a:off x="303491" y="1169883"/>
            <a:ext cx="1480583" cy="396762"/>
          </a:xfrm>
          <a:prstGeom prst="rect">
            <a:avLst/>
          </a:prstGeom>
        </p:spPr>
      </p:pic>
      <p:graphicFrame>
        <p:nvGraphicFramePr>
          <p:cNvPr id="140" name="Object 139"/>
          <p:cNvGraphicFramePr>
            <a:graphicFrameLocks/>
          </p:cNvGraphicFramePr>
          <p:nvPr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3737137186"/>
              </p:ext>
            </p:extLst>
          </p:nvPr>
        </p:nvGraphicFramePr>
        <p:xfrm>
          <a:off x="9964161" y="4516802"/>
          <a:ext cx="182562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01" name="Worksheet" r:id="rId79" imgW="1124023" imgH="171450" progId="Excel.Sheet.12">
                  <p:link updateAutomatic="1"/>
                </p:oleObj>
              </mc:Choice>
              <mc:Fallback>
                <p:oleObj name="Worksheet" r:id="rId79" imgW="1124023" imgH="171450" progId="Excel.Sheet.12">
                  <p:link updateAutomatic="1"/>
                  <p:pic>
                    <p:nvPicPr>
                      <p:cNvPr id="140" name="Object 139"/>
                      <p:cNvPicPr preferRelativeResize="0"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9964161" y="4516802"/>
                        <a:ext cx="182562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TextBox 89"/>
          <p:cNvSpPr txBox="1"/>
          <p:nvPr>
            <p:custDataLst>
              <p:tags r:id="rId31"/>
            </p:custDataLst>
          </p:nvPr>
        </p:nvSpPr>
        <p:spPr>
          <a:xfrm>
            <a:off x="2504450" y="5565499"/>
            <a:ext cx="7954000" cy="4891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Traffic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light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logic    -&gt; If Scenario is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specified</a:t>
            </a:r>
            <a:r>
              <a:rPr lang="en-US" sz="900" b="1" kern="0" noProof="0" dirty="0">
                <a:solidFill>
                  <a:srgbClr val="000000"/>
                </a:solidFill>
              </a:rPr>
              <a:t> </a:t>
            </a:r>
            <a:r>
              <a:rPr lang="en-US" sz="900" b="1" kern="0" noProof="0" dirty="0" smtClean="0">
                <a:solidFill>
                  <a:srgbClr val="000000"/>
                </a:solidFill>
              </a:rPr>
              <a:t>=</a:t>
            </a:r>
            <a:r>
              <a:rPr lang="en-US" sz="900" b="1" kern="0" dirty="0" smtClean="0">
                <a:solidFill>
                  <a:srgbClr val="000000"/>
                </a:solidFill>
              </a:rPr>
              <a:t> </a:t>
            </a:r>
            <a:r>
              <a:rPr lang="en-US" sz="1100" b="1" kern="0" dirty="0" smtClean="0">
                <a:solidFill>
                  <a:schemeClr val="accent3"/>
                </a:solidFill>
              </a:rPr>
              <a:t>C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F</a:t>
            </a: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 a.m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en-US" sz="1050" b="1" kern="0" dirty="0">
                <a:solidFill>
                  <a:schemeClr val="accent3"/>
                </a:solidFill>
              </a:rPr>
              <a:t>xx </a:t>
            </a:r>
            <a:r>
              <a:rPr kumimoji="0" lang="en-US" sz="1050" b="1" i="0" u="none" strike="noStrike" kern="0" cap="none" spc="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vs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respective scenario</a:t>
            </a:r>
            <a:r>
              <a:rPr lang="en-US" sz="800" b="1" kern="0" dirty="0" smtClean="0">
                <a:solidFill>
                  <a:srgbClr val="000000"/>
                </a:solidFill>
              </a:rPr>
              <a:t> </a:t>
            </a:r>
            <a:r>
              <a:rPr lang="en-US" sz="800" b="1" kern="0" dirty="0">
                <a:solidFill>
                  <a:srgbClr val="000000"/>
                </a:solidFill>
              </a:rPr>
              <a:t>(</a:t>
            </a:r>
            <a:r>
              <a:rPr lang="en-US" sz="900" b="1" kern="0" dirty="0">
                <a:solidFill>
                  <a:schemeClr val="accent3"/>
                </a:solidFill>
              </a:rPr>
              <a:t>TBP, </a:t>
            </a:r>
            <a:r>
              <a:rPr lang="en-US" sz="900" b="1" kern="0" dirty="0" smtClean="0">
                <a:solidFill>
                  <a:schemeClr val="accent3"/>
                </a:solidFill>
              </a:rPr>
              <a:t>Stretch, </a:t>
            </a:r>
            <a:r>
              <a:rPr lang="en-US" sz="900" b="1" kern="0" dirty="0">
                <a:solidFill>
                  <a:schemeClr val="accent3"/>
                </a:solidFill>
              </a:rPr>
              <a:t>FC, PULi and CF</a:t>
            </a:r>
            <a:r>
              <a:rPr lang="en-US" sz="800" b="1" kern="0" dirty="0" smtClean="0">
                <a:solidFill>
                  <a:srgbClr val="000000"/>
                </a:solidFill>
              </a:rPr>
              <a:t>) 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lang="en-US" sz="900" b="1" kern="0" dirty="0" smtClean="0">
                <a:solidFill>
                  <a:srgbClr val="000000"/>
                </a:solidFill>
              </a:rPr>
              <a:t>	     -&gt;  If there’s no Scenario specified = </a:t>
            </a:r>
            <a:r>
              <a:rPr lang="en-US" sz="1000" b="1" kern="0" dirty="0">
                <a:solidFill>
                  <a:schemeClr val="accent3"/>
                </a:solidFill>
              </a:rPr>
              <a:t>CF </a:t>
            </a:r>
            <a:r>
              <a:rPr lang="en-US" sz="1000" b="1" kern="0" dirty="0" smtClean="0">
                <a:solidFill>
                  <a:schemeClr val="accent3"/>
                </a:solidFill>
              </a:rPr>
              <a:t>a.m. xx </a:t>
            </a:r>
            <a:r>
              <a:rPr lang="en-US" sz="1000" b="1" kern="0" dirty="0">
                <a:solidFill>
                  <a:schemeClr val="accent3"/>
                </a:solidFill>
              </a:rPr>
              <a:t>vs</a:t>
            </a:r>
            <a:r>
              <a:rPr lang="en-US" sz="900" b="1" kern="0" dirty="0" smtClean="0">
                <a:solidFill>
                  <a:srgbClr val="000000"/>
                </a:solidFill>
              </a:rPr>
              <a:t>. Pre-defined target or upper limit (</a:t>
            </a:r>
            <a:r>
              <a:rPr lang="en-US" sz="800" b="1" kern="0" dirty="0" smtClean="0">
                <a:solidFill>
                  <a:srgbClr val="000000"/>
                </a:solidFill>
              </a:rPr>
              <a:t>Available at TaC Excel)</a:t>
            </a:r>
          </a:p>
          <a:p>
            <a:r>
              <a:rPr kumimoji="0" lang="en-US" sz="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</a:t>
            </a:r>
            <a:r>
              <a:rPr lang="en-US" sz="800" b="1" kern="0" dirty="0">
                <a:solidFill>
                  <a:srgbClr val="000000"/>
                </a:solidFill>
              </a:rPr>
              <a:t> </a:t>
            </a:r>
            <a:r>
              <a:rPr lang="en-US" sz="800" b="1" kern="0" dirty="0" smtClean="0">
                <a:solidFill>
                  <a:srgbClr val="000000"/>
                </a:solidFill>
              </a:rPr>
              <a:t>    -</a:t>
            </a:r>
            <a:r>
              <a:rPr lang="en-US" sz="800" b="1" kern="0" dirty="0">
                <a:solidFill>
                  <a:srgbClr val="000000"/>
                </a:solidFill>
              </a:rPr>
              <a:t>&gt;</a:t>
            </a:r>
            <a:r>
              <a:rPr lang="en-US" sz="800" b="1" kern="0" dirty="0" smtClean="0">
                <a:solidFill>
                  <a:srgbClr val="000000"/>
                </a:solidFill>
              </a:rPr>
              <a:t>              Deployed in separate </a:t>
            </a:r>
            <a:r>
              <a:rPr lang="en-US" sz="800" b="1" kern="0" dirty="0" err="1" smtClean="0">
                <a:solidFill>
                  <a:srgbClr val="000000"/>
                </a:solidFill>
              </a:rPr>
              <a:t>TaC</a:t>
            </a:r>
            <a:endParaRPr kumimoji="0" lang="en-US" sz="800" b="1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96" name="Object 95"/>
          <p:cNvGraphicFramePr>
            <a:graphicFrameLocks/>
          </p:cNvGraphicFramePr>
          <p:nvPr>
            <p:custDataLst>
              <p:tags r:id="rId32"/>
            </p:custDataLst>
            <p:extLst>
              <p:ext uri="{D42A27DB-BD31-4B8C-83A1-F6EECF244321}">
                <p14:modId xmlns:p14="http://schemas.microsoft.com/office/powerpoint/2010/main" val="3594146058"/>
              </p:ext>
            </p:extLst>
          </p:nvPr>
        </p:nvGraphicFramePr>
        <p:xfrm>
          <a:off x="3740505" y="5907760"/>
          <a:ext cx="182562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02" name="Worksheet" r:id="rId80" imgW="1124023" imgH="171450" progId="Excel.Sheet.12">
                  <p:link updateAutomatic="1"/>
                </p:oleObj>
              </mc:Choice>
              <mc:Fallback>
                <p:oleObj name="Worksheet" r:id="rId80" imgW="1124023" imgH="171450" progId="Excel.Sheet.12">
                  <p:link updateAutomatic="1"/>
                  <p:pic>
                    <p:nvPicPr>
                      <p:cNvPr id="221" name="Object 220"/>
                      <p:cNvPicPr preferRelativeResize="0"/>
                      <p:nvPr/>
                    </p:nvPicPr>
                    <p:blipFill>
                      <a:blip r:embed="rId81"/>
                      <a:stretch>
                        <a:fillRect/>
                      </a:stretch>
                    </p:blipFill>
                    <p:spPr>
                      <a:xfrm>
                        <a:off x="3740505" y="5907760"/>
                        <a:ext cx="182562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Text Box 36____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2520379" y="1249691"/>
            <a:ext cx="3928961" cy="924232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t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Budget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       </a:t>
            </a: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Skilled Training           </a:t>
            </a:r>
            <a:r>
              <a:rPr lang="de-DE" altLang="en-US" dirty="0">
                <a:solidFill>
                  <a:schemeClr val="tx1"/>
                </a:solidFill>
              </a:rPr>
              <a:t> </a:t>
            </a:r>
            <a:r>
              <a:rPr lang="de-DE" altLang="en-US" dirty="0" smtClean="0">
                <a:solidFill>
                  <a:schemeClr val="tx1"/>
                </a:solidFill>
              </a:rPr>
              <a:t>Total</a:t>
            </a:r>
            <a:r>
              <a:rPr kumimoji="0" lang="de-DE" altLang="en-US" sz="1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           Plant            HRL</a:t>
            </a: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                   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97" name="TextBox 96"/>
          <p:cNvSpPr txBox="1"/>
          <p:nvPr>
            <p:custDataLst>
              <p:tags r:id="rId34"/>
            </p:custDataLst>
          </p:nvPr>
        </p:nvSpPr>
        <p:spPr>
          <a:xfrm>
            <a:off x="3217543" y="1702347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TBP</a:t>
            </a:r>
          </a:p>
        </p:txBody>
      </p:sp>
      <p:sp>
        <p:nvSpPr>
          <p:cNvPr id="98" name="TextBox 97"/>
          <p:cNvSpPr txBox="1"/>
          <p:nvPr>
            <p:custDataLst>
              <p:tags r:id="rId35"/>
            </p:custDataLst>
          </p:nvPr>
        </p:nvSpPr>
        <p:spPr>
          <a:xfrm>
            <a:off x="3236851" y="1986199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CF</a:t>
            </a:r>
          </a:p>
        </p:txBody>
      </p:sp>
      <p:sp>
        <p:nvSpPr>
          <p:cNvPr id="116" name="TextBox 115"/>
          <p:cNvSpPr txBox="1"/>
          <p:nvPr>
            <p:custDataLst>
              <p:tags r:id="rId36"/>
            </p:custDataLst>
          </p:nvPr>
        </p:nvSpPr>
        <p:spPr>
          <a:xfrm>
            <a:off x="3231369" y="1838147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FC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3382015" y="1677902"/>
            <a:ext cx="184150" cy="377835"/>
            <a:chOff x="3638550" y="1475259"/>
            <a:chExt cx="184150" cy="377835"/>
          </a:xfrm>
        </p:grpSpPr>
        <p:sp>
          <p:nvSpPr>
            <p:cNvPr id="119" name="Rectangle 118"/>
            <p:cNvSpPr/>
            <p:nvPr>
              <p:custDataLst>
                <p:tags r:id="rId67"/>
              </p:custDataLst>
            </p:nvPr>
          </p:nvSpPr>
          <p:spPr>
            <a:xfrm>
              <a:off x="3638550" y="1475259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32" name="Rectangle 131"/>
            <p:cNvSpPr/>
            <p:nvPr>
              <p:custDataLst>
                <p:tags r:id="rId68"/>
              </p:custDataLst>
            </p:nvPr>
          </p:nvSpPr>
          <p:spPr>
            <a:xfrm>
              <a:off x="3638550" y="1608885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33" name="Rectangle 132"/>
            <p:cNvSpPr/>
            <p:nvPr>
              <p:custDataLst>
                <p:tags r:id="rId69"/>
              </p:custDataLst>
            </p:nvPr>
          </p:nvSpPr>
          <p:spPr>
            <a:xfrm>
              <a:off x="3638550" y="1744663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</p:grpSp>
      <p:graphicFrame>
        <p:nvGraphicFramePr>
          <p:cNvPr id="129" name="Object 128"/>
          <p:cNvGraphicFramePr>
            <a:graphicFrameLocks/>
          </p:cNvGraphicFramePr>
          <p:nvPr>
            <p:custDataLst>
              <p:tags r:id="rId37"/>
            </p:custDataLst>
            <p:extLst>
              <p:ext uri="{D42A27DB-BD31-4B8C-83A1-F6EECF244321}">
                <p14:modId xmlns:p14="http://schemas.microsoft.com/office/powerpoint/2010/main" val="1221169054"/>
              </p:ext>
            </p:extLst>
          </p:nvPr>
        </p:nvGraphicFramePr>
        <p:xfrm>
          <a:off x="5040555" y="1692731"/>
          <a:ext cx="182562" cy="10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03" name="Worksheet" r:id="rId82" imgW="1124023" imgH="171450" progId="Excel.Sheet.12">
                  <p:link updateAutomatic="1"/>
                </p:oleObj>
              </mc:Choice>
              <mc:Fallback>
                <p:oleObj name="Worksheet" r:id="rId82" imgW="1124023" imgH="171450" progId="Excel.Sheet.12">
                  <p:link updateAutomatic="1"/>
                  <p:pic>
                    <p:nvPicPr>
                      <p:cNvPr id="129" name="Object 128"/>
                      <p:cNvPicPr preferRelativeResize="0"/>
                      <p:nvPr/>
                    </p:nvPicPr>
                    <p:blipFill>
                      <a:blip r:embed="rId83"/>
                      <a:stretch>
                        <a:fillRect/>
                      </a:stretch>
                    </p:blipFill>
                    <p:spPr>
                      <a:xfrm>
                        <a:off x="5040555" y="1692731"/>
                        <a:ext cx="182562" cy="106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Object 129"/>
          <p:cNvGraphicFramePr>
            <a:graphicFrameLocks/>
          </p:cNvGraphicFramePr>
          <p:nvPr>
            <p:custDataLst>
              <p:tags r:id="rId38"/>
            </p:custDataLst>
            <p:extLst>
              <p:ext uri="{D42A27DB-BD31-4B8C-83A1-F6EECF244321}">
                <p14:modId xmlns:p14="http://schemas.microsoft.com/office/powerpoint/2010/main" val="602385247"/>
              </p:ext>
            </p:extLst>
          </p:nvPr>
        </p:nvGraphicFramePr>
        <p:xfrm>
          <a:off x="5040555" y="1951494"/>
          <a:ext cx="182562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04" name="Worksheet" r:id="rId84" imgW="1124023" imgH="171450" progId="Excel.Sheet.12">
                  <p:link updateAutomatic="1"/>
                </p:oleObj>
              </mc:Choice>
              <mc:Fallback>
                <p:oleObj name="Worksheet" r:id="rId84" imgW="1124023" imgH="171450" progId="Excel.Sheet.12">
                  <p:link updateAutomatic="1"/>
                  <p:pic>
                    <p:nvPicPr>
                      <p:cNvPr id="130" name="Object 129"/>
                      <p:cNvPicPr preferRelativeResize="0"/>
                      <p:nvPr/>
                    </p:nvPicPr>
                    <p:blipFill>
                      <a:blip r:embed="rId85"/>
                      <a:stretch>
                        <a:fillRect/>
                      </a:stretch>
                    </p:blipFill>
                    <p:spPr>
                      <a:xfrm>
                        <a:off x="5040555" y="1951494"/>
                        <a:ext cx="182562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Object 130"/>
          <p:cNvGraphicFramePr>
            <a:graphicFrameLocks/>
          </p:cNvGraphicFramePr>
          <p:nvPr>
            <p:custDataLst>
              <p:tags r:id="rId39"/>
            </p:custDataLst>
            <p:extLst>
              <p:ext uri="{D42A27DB-BD31-4B8C-83A1-F6EECF244321}">
                <p14:modId xmlns:p14="http://schemas.microsoft.com/office/powerpoint/2010/main" val="2341075092"/>
              </p:ext>
            </p:extLst>
          </p:nvPr>
        </p:nvGraphicFramePr>
        <p:xfrm>
          <a:off x="5038967" y="1821319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05" name="Worksheet" r:id="rId86" imgW="1124023" imgH="171450" progId="Excel.Sheet.12">
                  <p:link updateAutomatic="1"/>
                </p:oleObj>
              </mc:Choice>
              <mc:Fallback>
                <p:oleObj name="Worksheet" r:id="rId86" imgW="1124023" imgH="171450" progId="Excel.Sheet.12">
                  <p:link updateAutomatic="1"/>
                  <p:pic>
                    <p:nvPicPr>
                      <p:cNvPr id="131" name="Object 130"/>
                      <p:cNvPicPr preferRelativeResize="0"/>
                      <p:nvPr/>
                    </p:nvPicPr>
                    <p:blipFill>
                      <a:blip r:embed="rId87"/>
                      <a:stretch>
                        <a:fillRect/>
                      </a:stretch>
                    </p:blipFill>
                    <p:spPr>
                      <a:xfrm>
                        <a:off x="5038967" y="1821319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/>
          </p:cNvGraphicFramePr>
          <p:nvPr>
            <p:custDataLst>
              <p:tags r:id="rId40"/>
            </p:custDataLst>
            <p:extLst>
              <p:ext uri="{D42A27DB-BD31-4B8C-83A1-F6EECF244321}">
                <p14:modId xmlns:p14="http://schemas.microsoft.com/office/powerpoint/2010/main" val="864575865"/>
              </p:ext>
            </p:extLst>
          </p:nvPr>
        </p:nvGraphicFramePr>
        <p:xfrm>
          <a:off x="4358773" y="1687776"/>
          <a:ext cx="182562" cy="10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06" name="Worksheet" r:id="rId82" imgW="1124023" imgH="171450" progId="Excel.Sheet.12">
                  <p:link updateAutomatic="1"/>
                </p:oleObj>
              </mc:Choice>
              <mc:Fallback>
                <p:oleObj name="Worksheet" r:id="rId82" imgW="1124023" imgH="171450" progId="Excel.Sheet.12">
                  <p:link updateAutomatic="1"/>
                  <p:pic>
                    <p:nvPicPr>
                      <p:cNvPr id="36" name="Object 35"/>
                      <p:cNvPicPr preferRelativeResize="0"/>
                      <p:nvPr/>
                    </p:nvPicPr>
                    <p:blipFill>
                      <a:blip r:embed="rId83"/>
                      <a:stretch>
                        <a:fillRect/>
                      </a:stretch>
                    </p:blipFill>
                    <p:spPr>
                      <a:xfrm>
                        <a:off x="4358773" y="1687776"/>
                        <a:ext cx="182562" cy="106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/>
          </p:cNvGraphicFramePr>
          <p:nvPr>
            <p:custDataLst>
              <p:tags r:id="rId41"/>
            </p:custDataLst>
            <p:extLst>
              <p:ext uri="{D42A27DB-BD31-4B8C-83A1-F6EECF244321}">
                <p14:modId xmlns:p14="http://schemas.microsoft.com/office/powerpoint/2010/main" val="3930070732"/>
              </p:ext>
            </p:extLst>
          </p:nvPr>
        </p:nvGraphicFramePr>
        <p:xfrm>
          <a:off x="4358773" y="1946539"/>
          <a:ext cx="182562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07" name="Worksheet" r:id="rId84" imgW="1124023" imgH="171450" progId="Excel.Sheet.12">
                  <p:link updateAutomatic="1"/>
                </p:oleObj>
              </mc:Choice>
              <mc:Fallback>
                <p:oleObj name="Worksheet" r:id="rId84" imgW="1124023" imgH="171450" progId="Excel.Sheet.12">
                  <p:link updateAutomatic="1"/>
                  <p:pic>
                    <p:nvPicPr>
                      <p:cNvPr id="37" name="Object 36"/>
                      <p:cNvPicPr preferRelativeResize="0"/>
                      <p:nvPr/>
                    </p:nvPicPr>
                    <p:blipFill>
                      <a:blip r:embed="rId85"/>
                      <a:stretch>
                        <a:fillRect/>
                      </a:stretch>
                    </p:blipFill>
                    <p:spPr>
                      <a:xfrm>
                        <a:off x="4358773" y="1946539"/>
                        <a:ext cx="182562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/>
          </p:cNvGraphicFramePr>
          <p:nvPr>
            <p:custDataLst>
              <p:tags r:id="rId42"/>
            </p:custDataLst>
            <p:extLst>
              <p:ext uri="{D42A27DB-BD31-4B8C-83A1-F6EECF244321}">
                <p14:modId xmlns:p14="http://schemas.microsoft.com/office/powerpoint/2010/main" val="2863286862"/>
              </p:ext>
            </p:extLst>
          </p:nvPr>
        </p:nvGraphicFramePr>
        <p:xfrm>
          <a:off x="4357185" y="1816364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08" name="Worksheet" r:id="rId86" imgW="1124023" imgH="171450" progId="Excel.Sheet.12">
                  <p:link updateAutomatic="1"/>
                </p:oleObj>
              </mc:Choice>
              <mc:Fallback>
                <p:oleObj name="Worksheet" r:id="rId86" imgW="1124023" imgH="171450" progId="Excel.Sheet.12">
                  <p:link updateAutomatic="1"/>
                  <p:pic>
                    <p:nvPicPr>
                      <p:cNvPr id="38" name="Object 37"/>
                      <p:cNvPicPr preferRelativeResize="0"/>
                      <p:nvPr/>
                    </p:nvPicPr>
                    <p:blipFill>
                      <a:blip r:embed="rId87"/>
                      <a:stretch>
                        <a:fillRect/>
                      </a:stretch>
                    </p:blipFill>
                    <p:spPr>
                      <a:xfrm>
                        <a:off x="4357185" y="1816364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/>
          </p:cNvGraphicFramePr>
          <p:nvPr>
            <p:custDataLst>
              <p:tags r:id="rId43"/>
            </p:custDataLst>
            <p:extLst>
              <p:ext uri="{D42A27DB-BD31-4B8C-83A1-F6EECF244321}">
                <p14:modId xmlns:p14="http://schemas.microsoft.com/office/powerpoint/2010/main" val="2307223630"/>
              </p:ext>
            </p:extLst>
          </p:nvPr>
        </p:nvGraphicFramePr>
        <p:xfrm>
          <a:off x="5713655" y="1692731"/>
          <a:ext cx="182562" cy="10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09" name="Worksheet" r:id="rId82" imgW="1124023" imgH="171450" progId="Excel.Sheet.12">
                  <p:link updateAutomatic="1"/>
                </p:oleObj>
              </mc:Choice>
              <mc:Fallback>
                <p:oleObj name="Worksheet" r:id="rId82" imgW="1124023" imgH="171450" progId="Excel.Sheet.12">
                  <p:link updateAutomatic="1"/>
                  <p:pic>
                    <p:nvPicPr>
                      <p:cNvPr id="129" name="Object 128"/>
                      <p:cNvPicPr preferRelativeResize="0"/>
                      <p:nvPr/>
                    </p:nvPicPr>
                    <p:blipFill>
                      <a:blip r:embed="rId83"/>
                      <a:stretch>
                        <a:fillRect/>
                      </a:stretch>
                    </p:blipFill>
                    <p:spPr>
                      <a:xfrm>
                        <a:off x="5713655" y="1692731"/>
                        <a:ext cx="182562" cy="106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Object 134"/>
          <p:cNvGraphicFramePr>
            <a:graphicFrameLocks/>
          </p:cNvGraphicFramePr>
          <p:nvPr>
            <p:custDataLst>
              <p:tags r:id="rId44"/>
            </p:custDataLst>
            <p:extLst>
              <p:ext uri="{D42A27DB-BD31-4B8C-83A1-F6EECF244321}">
                <p14:modId xmlns:p14="http://schemas.microsoft.com/office/powerpoint/2010/main" val="2079074129"/>
              </p:ext>
            </p:extLst>
          </p:nvPr>
        </p:nvGraphicFramePr>
        <p:xfrm>
          <a:off x="5713655" y="1951494"/>
          <a:ext cx="182562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10" name="Worksheet" r:id="rId84" imgW="1124023" imgH="171450" progId="Excel.Sheet.12">
                  <p:link updateAutomatic="1"/>
                </p:oleObj>
              </mc:Choice>
              <mc:Fallback>
                <p:oleObj name="Worksheet" r:id="rId84" imgW="1124023" imgH="171450" progId="Excel.Sheet.12">
                  <p:link updateAutomatic="1"/>
                  <p:pic>
                    <p:nvPicPr>
                      <p:cNvPr id="130" name="Object 129"/>
                      <p:cNvPicPr preferRelativeResize="0"/>
                      <p:nvPr/>
                    </p:nvPicPr>
                    <p:blipFill>
                      <a:blip r:embed="rId85"/>
                      <a:stretch>
                        <a:fillRect/>
                      </a:stretch>
                    </p:blipFill>
                    <p:spPr>
                      <a:xfrm>
                        <a:off x="5713655" y="1951494"/>
                        <a:ext cx="182562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ct 135"/>
          <p:cNvGraphicFramePr>
            <a:graphicFrameLocks/>
          </p:cNvGraphicFramePr>
          <p:nvPr>
            <p:custDataLst>
              <p:tags r:id="rId45"/>
            </p:custDataLst>
            <p:extLst>
              <p:ext uri="{D42A27DB-BD31-4B8C-83A1-F6EECF244321}">
                <p14:modId xmlns:p14="http://schemas.microsoft.com/office/powerpoint/2010/main" val="1799690570"/>
              </p:ext>
            </p:extLst>
          </p:nvPr>
        </p:nvGraphicFramePr>
        <p:xfrm>
          <a:off x="5712067" y="1821319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11" name="Worksheet" r:id="rId86" imgW="1124023" imgH="171450" progId="Excel.Sheet.12">
                  <p:link updateAutomatic="1"/>
                </p:oleObj>
              </mc:Choice>
              <mc:Fallback>
                <p:oleObj name="Worksheet" r:id="rId86" imgW="1124023" imgH="171450" progId="Excel.Sheet.12">
                  <p:link updateAutomatic="1"/>
                  <p:pic>
                    <p:nvPicPr>
                      <p:cNvPr id="131" name="Object 130"/>
                      <p:cNvPicPr preferRelativeResize="0"/>
                      <p:nvPr/>
                    </p:nvPicPr>
                    <p:blipFill>
                      <a:blip r:embed="rId87"/>
                      <a:stretch>
                        <a:fillRect/>
                      </a:stretch>
                    </p:blipFill>
                    <p:spPr>
                      <a:xfrm>
                        <a:off x="5712067" y="1821319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" name="Text Box 45____________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5836579" y="5019040"/>
            <a:ext cx="1192579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Staffing: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Ind. PC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141" name="Text Box 45_____________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7060139" y="5022067"/>
            <a:ext cx="1015443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Staffing: Need/Demand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142" name="Text Box 45_______________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3748722" y="5024205"/>
            <a:ext cx="112001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Associate Satisfaction Index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144" name="Text Box 45_________________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2792334" y="5015481"/>
            <a:ext cx="909973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Inspiring Working Condition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147" name="Object 146"/>
          <p:cNvGraphicFramePr>
            <a:graphicFrameLocks/>
          </p:cNvGraphicFramePr>
          <p:nvPr>
            <p:custDataLst>
              <p:tags r:id="rId50"/>
            </p:custDataLst>
            <p:extLst>
              <p:ext uri="{D42A27DB-BD31-4B8C-83A1-F6EECF244321}">
                <p14:modId xmlns:p14="http://schemas.microsoft.com/office/powerpoint/2010/main" val="3530866245"/>
              </p:ext>
            </p:extLst>
          </p:nvPr>
        </p:nvGraphicFramePr>
        <p:xfrm>
          <a:off x="7776373" y="5081671"/>
          <a:ext cx="185738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12" name="Worksheet" r:id="rId88" imgW="1124023" imgH="171450" progId="Excel.Sheet.12">
                  <p:link updateAutomatic="1"/>
                </p:oleObj>
              </mc:Choice>
              <mc:Fallback>
                <p:oleObj name="Worksheet" r:id="rId88" imgW="1124023" imgH="171450" progId="Excel.Sheet.12">
                  <p:link updateAutomatic="1"/>
                  <p:pic>
                    <p:nvPicPr>
                      <p:cNvPr id="204" name="Object 203"/>
                      <p:cNvPicPr preferRelativeResize="0"/>
                      <p:nvPr/>
                    </p:nvPicPr>
                    <p:blipFill>
                      <a:blip r:embed="rId89"/>
                      <a:stretch>
                        <a:fillRect/>
                      </a:stretch>
                    </p:blipFill>
                    <p:spPr>
                      <a:xfrm>
                        <a:off x="7776373" y="5081671"/>
                        <a:ext cx="185738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148"/>
          <p:cNvGraphicFramePr>
            <a:graphicFrameLocks/>
          </p:cNvGraphicFramePr>
          <p:nvPr>
            <p:custDataLst>
              <p:tags r:id="rId51"/>
            </p:custDataLst>
            <p:extLst>
              <p:ext uri="{D42A27DB-BD31-4B8C-83A1-F6EECF244321}">
                <p14:modId xmlns:p14="http://schemas.microsoft.com/office/powerpoint/2010/main" val="1696832099"/>
              </p:ext>
            </p:extLst>
          </p:nvPr>
        </p:nvGraphicFramePr>
        <p:xfrm>
          <a:off x="4597827" y="5058520"/>
          <a:ext cx="182563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13" name="Worksheet" r:id="rId90" imgW="1124023" imgH="171450" progId="Excel.Sheet.12">
                  <p:link updateAutomatic="1"/>
                </p:oleObj>
              </mc:Choice>
              <mc:Fallback>
                <p:oleObj name="Worksheet" r:id="rId90" imgW="1124023" imgH="171450" progId="Excel.Sheet.12">
                  <p:link updateAutomatic="1"/>
                  <p:pic>
                    <p:nvPicPr>
                      <p:cNvPr id="206" name="Object 205"/>
                      <p:cNvPicPr preferRelativeResize="0"/>
                      <p:nvPr/>
                    </p:nvPicPr>
                    <p:blipFill>
                      <a:blip r:embed="rId91"/>
                      <a:stretch>
                        <a:fillRect/>
                      </a:stretch>
                    </p:blipFill>
                    <p:spPr>
                      <a:xfrm>
                        <a:off x="4597827" y="5058520"/>
                        <a:ext cx="182563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" name="TextBox 149"/>
          <p:cNvSpPr txBox="1"/>
          <p:nvPr>
            <p:custDataLst>
              <p:tags r:id="rId52"/>
            </p:custDataLst>
          </p:nvPr>
        </p:nvSpPr>
        <p:spPr>
          <a:xfrm>
            <a:off x="6631249" y="5083595"/>
            <a:ext cx="196013" cy="843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TBP</a:t>
            </a:r>
          </a:p>
        </p:txBody>
      </p:sp>
      <p:sp>
        <p:nvSpPr>
          <p:cNvPr id="151" name="TextBox 150"/>
          <p:cNvSpPr txBox="1"/>
          <p:nvPr>
            <p:custDataLst>
              <p:tags r:id="rId53"/>
            </p:custDataLst>
          </p:nvPr>
        </p:nvSpPr>
        <p:spPr>
          <a:xfrm>
            <a:off x="6641377" y="5215040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PUL</a:t>
            </a:r>
          </a:p>
        </p:txBody>
      </p:sp>
      <p:sp>
        <p:nvSpPr>
          <p:cNvPr id="152" name="TextBox 151"/>
          <p:cNvSpPr txBox="1"/>
          <p:nvPr>
            <p:custDataLst>
              <p:tags r:id="rId54"/>
            </p:custDataLst>
          </p:nvPr>
        </p:nvSpPr>
        <p:spPr>
          <a:xfrm>
            <a:off x="6407373" y="5338662"/>
            <a:ext cx="375611" cy="857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CF (</a:t>
            </a:r>
            <a:r>
              <a:rPr kumimoji="0" lang="en-US" sz="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PULi</a:t>
            </a: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153" name="Object 152"/>
          <p:cNvGraphicFramePr>
            <a:graphicFrameLocks/>
          </p:cNvGraphicFramePr>
          <p:nvPr>
            <p:custDataLst>
              <p:tags r:id="rId55"/>
            </p:custDataLst>
            <p:extLst>
              <p:ext uri="{D42A27DB-BD31-4B8C-83A1-F6EECF244321}">
                <p14:modId xmlns:p14="http://schemas.microsoft.com/office/powerpoint/2010/main" val="3599551565"/>
              </p:ext>
            </p:extLst>
          </p:nvPr>
        </p:nvGraphicFramePr>
        <p:xfrm>
          <a:off x="6792123" y="5067384"/>
          <a:ext cx="18415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14" name="Worksheet" r:id="rId92" imgW="1124023" imgH="171450" progId="Excel.Sheet.12">
                  <p:link updateAutomatic="1"/>
                </p:oleObj>
              </mc:Choice>
              <mc:Fallback>
                <p:oleObj name="Worksheet" r:id="rId92" imgW="1124023" imgH="171450" progId="Excel.Sheet.12">
                  <p:link updateAutomatic="1"/>
                  <p:pic>
                    <p:nvPicPr>
                      <p:cNvPr id="211" name="Object 210"/>
                      <p:cNvPicPr preferRelativeResize="0"/>
                      <p:nvPr/>
                    </p:nvPicPr>
                    <p:blipFill>
                      <a:blip r:embed="rId93"/>
                      <a:stretch>
                        <a:fillRect/>
                      </a:stretch>
                    </p:blipFill>
                    <p:spPr>
                      <a:xfrm>
                        <a:off x="6792123" y="5067384"/>
                        <a:ext cx="18415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" name="Object 153"/>
          <p:cNvGraphicFramePr>
            <a:graphicFrameLocks/>
          </p:cNvGraphicFramePr>
          <p:nvPr>
            <p:custDataLst>
              <p:tags r:id="rId56"/>
            </p:custDataLst>
            <p:extLst>
              <p:ext uri="{D42A27DB-BD31-4B8C-83A1-F6EECF244321}">
                <p14:modId xmlns:p14="http://schemas.microsoft.com/office/powerpoint/2010/main" val="4102381883"/>
              </p:ext>
            </p:extLst>
          </p:nvPr>
        </p:nvGraphicFramePr>
        <p:xfrm>
          <a:off x="6792123" y="5332496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15" name="Worksheet" r:id="rId94" imgW="1124023" imgH="171450" progId="Excel.Sheet.12">
                  <p:link updateAutomatic="1"/>
                </p:oleObj>
              </mc:Choice>
              <mc:Fallback>
                <p:oleObj name="Worksheet" r:id="rId94" imgW="1124023" imgH="171450" progId="Excel.Sheet.12">
                  <p:link updateAutomatic="1"/>
                  <p:pic>
                    <p:nvPicPr>
                      <p:cNvPr id="212" name="Object 211"/>
                      <p:cNvPicPr preferRelativeResize="0"/>
                      <p:nvPr/>
                    </p:nvPicPr>
                    <p:blipFill>
                      <a:blip r:embed="rId95"/>
                      <a:stretch>
                        <a:fillRect/>
                      </a:stretch>
                    </p:blipFill>
                    <p:spPr>
                      <a:xfrm>
                        <a:off x="6792123" y="5332496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" name="Object 154"/>
          <p:cNvGraphicFramePr>
            <a:graphicFrameLocks/>
          </p:cNvGraphicFramePr>
          <p:nvPr>
            <p:custDataLst>
              <p:tags r:id="rId57"/>
            </p:custDataLst>
            <p:extLst>
              <p:ext uri="{D42A27DB-BD31-4B8C-83A1-F6EECF244321}">
                <p14:modId xmlns:p14="http://schemas.microsoft.com/office/powerpoint/2010/main" val="3260995112"/>
              </p:ext>
            </p:extLst>
          </p:nvPr>
        </p:nvGraphicFramePr>
        <p:xfrm>
          <a:off x="6795298" y="5191209"/>
          <a:ext cx="182563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16" name="Worksheet" r:id="rId96" imgW="1124023" imgH="171450" progId="Excel.Sheet.12">
                  <p:link updateAutomatic="1"/>
                </p:oleObj>
              </mc:Choice>
              <mc:Fallback>
                <p:oleObj name="Worksheet" r:id="rId96" imgW="1124023" imgH="171450" progId="Excel.Sheet.12">
                  <p:link updateAutomatic="1"/>
                  <p:pic>
                    <p:nvPicPr>
                      <p:cNvPr id="213" name="Object 212"/>
                      <p:cNvPicPr preferRelativeResize="0"/>
                      <p:nvPr/>
                    </p:nvPicPr>
                    <p:blipFill>
                      <a:blip r:embed="rId97"/>
                      <a:stretch>
                        <a:fillRect/>
                      </a:stretch>
                    </p:blipFill>
                    <p:spPr>
                      <a:xfrm>
                        <a:off x="6795298" y="5191209"/>
                        <a:ext cx="182563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" name="Object 157"/>
          <p:cNvGraphicFramePr>
            <a:graphicFrameLocks/>
          </p:cNvGraphicFramePr>
          <p:nvPr>
            <p:custDataLst>
              <p:tags r:id="rId58"/>
            </p:custDataLst>
            <p:extLst>
              <p:ext uri="{D42A27DB-BD31-4B8C-83A1-F6EECF244321}">
                <p14:modId xmlns:p14="http://schemas.microsoft.com/office/powerpoint/2010/main" val="350082975"/>
              </p:ext>
            </p:extLst>
          </p:nvPr>
        </p:nvGraphicFramePr>
        <p:xfrm>
          <a:off x="3461743" y="5063571"/>
          <a:ext cx="18097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17" name="Worksheet" r:id="rId98" imgW="1124023" imgH="171450" progId="Excel.Sheet.12">
                  <p:link updateAutomatic="1"/>
                </p:oleObj>
              </mc:Choice>
              <mc:Fallback>
                <p:oleObj name="Worksheet" r:id="rId98" imgW="1124023" imgH="171450" progId="Excel.Sheet.12">
                  <p:link updateAutomatic="1"/>
                  <p:pic>
                    <p:nvPicPr>
                      <p:cNvPr id="215" name="Object 214"/>
                      <p:cNvPicPr preferRelativeResize="0"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3461743" y="5063571"/>
                        <a:ext cx="18097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 Box 45___________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1508003" y="5003327"/>
            <a:ext cx="1209064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Safety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Environmental </a:t>
            </a:r>
          </a:p>
        </p:txBody>
      </p:sp>
      <p:graphicFrame>
        <p:nvGraphicFramePr>
          <p:cNvPr id="69" name="Object 68"/>
          <p:cNvGraphicFramePr>
            <a:graphicFrameLocks/>
          </p:cNvGraphicFramePr>
          <p:nvPr>
            <p:custDataLst>
              <p:tags r:id="rId60"/>
            </p:custDataLst>
            <p:extLst>
              <p:ext uri="{D42A27DB-BD31-4B8C-83A1-F6EECF244321}">
                <p14:modId xmlns:p14="http://schemas.microsoft.com/office/powerpoint/2010/main" val="2242780802"/>
              </p:ext>
            </p:extLst>
          </p:nvPr>
        </p:nvGraphicFramePr>
        <p:xfrm>
          <a:off x="2462735" y="5060042"/>
          <a:ext cx="18097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18" name="Worksheet" r:id="rId98" imgW="1124023" imgH="171450" progId="Excel.Sheet.12">
                  <p:link updateAutomatic="1"/>
                </p:oleObj>
              </mc:Choice>
              <mc:Fallback>
                <p:oleObj name="Worksheet" r:id="rId98" imgW="1124023" imgH="171450" progId="Excel.Sheet.12">
                  <p:link updateAutomatic="1"/>
                  <p:pic>
                    <p:nvPicPr>
                      <p:cNvPr id="133" name="Object 132"/>
                      <p:cNvPicPr preferRelativeResize="0"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2462735" y="5060042"/>
                        <a:ext cx="18097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Box 69"/>
          <p:cNvSpPr txBox="1"/>
          <p:nvPr>
            <p:custDataLst>
              <p:tags r:id="rId61"/>
            </p:custDataLst>
          </p:nvPr>
        </p:nvSpPr>
        <p:spPr>
          <a:xfrm>
            <a:off x="2065834" y="5028165"/>
            <a:ext cx="414981" cy="1779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Sustainability</a:t>
            </a: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Index</a:t>
            </a: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7" name="Text Box 45______"/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8123766" y="5020071"/>
            <a:ext cx="1132858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We lead</a:t>
            </a:r>
          </a:p>
          <a:p>
            <a:r>
              <a:rPr lang="de-DE" altLang="en-US" sz="1000" b="1" dirty="0" smtClean="0"/>
              <a:t>ChP</a:t>
            </a:r>
            <a:endParaRPr lang="de-DE" altLang="en-US" sz="1000" b="1" dirty="0" smtClean="0"/>
          </a:p>
        </p:txBody>
      </p:sp>
      <p:graphicFrame>
        <p:nvGraphicFramePr>
          <p:cNvPr id="71" name="Object 70"/>
          <p:cNvGraphicFramePr>
            <a:graphicFrameLocks/>
          </p:cNvGraphicFramePr>
          <p:nvPr>
            <p:custDataLst>
              <p:tags r:id="rId63"/>
            </p:custDataLst>
            <p:extLst>
              <p:ext uri="{D42A27DB-BD31-4B8C-83A1-F6EECF244321}">
                <p14:modId xmlns:p14="http://schemas.microsoft.com/office/powerpoint/2010/main" val="714350539"/>
              </p:ext>
            </p:extLst>
          </p:nvPr>
        </p:nvGraphicFramePr>
        <p:xfrm>
          <a:off x="9007631" y="5097658"/>
          <a:ext cx="18097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19" name="Worksheet" r:id="rId100" imgW="1124023" imgH="171450" progId="Excel.Sheet.12">
                  <p:link updateAutomatic="1"/>
                </p:oleObj>
              </mc:Choice>
              <mc:Fallback>
                <p:oleObj name="Worksheet" r:id="rId100" imgW="1124023" imgH="171450" progId="Excel.Sheet.12">
                  <p:link updateAutomatic="1"/>
                  <p:pic>
                    <p:nvPicPr>
                      <p:cNvPr id="631" name="Object 630"/>
                      <p:cNvPicPr preferRelativeResize="0"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9007631" y="5097658"/>
                        <a:ext cx="18097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71"/>
          <p:cNvGraphicFramePr>
            <a:graphicFrameLocks/>
          </p:cNvGraphicFramePr>
          <p:nvPr>
            <p:custDataLst>
              <p:tags r:id="rId64"/>
            </p:custDataLst>
            <p:extLst>
              <p:ext uri="{D42A27DB-BD31-4B8C-83A1-F6EECF244321}">
                <p14:modId xmlns:p14="http://schemas.microsoft.com/office/powerpoint/2010/main" val="2407781062"/>
              </p:ext>
            </p:extLst>
          </p:nvPr>
        </p:nvGraphicFramePr>
        <p:xfrm>
          <a:off x="9018518" y="5286799"/>
          <a:ext cx="18097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20" name="Worksheet" r:id="rId100" imgW="1124023" imgH="171450" progId="Excel.Sheet.12">
                  <p:link updateAutomatic="1"/>
                </p:oleObj>
              </mc:Choice>
              <mc:Fallback>
                <p:oleObj name="Worksheet" r:id="rId100" imgW="1124023" imgH="171450" progId="Excel.Sheet.12">
                  <p:link updateAutomatic="1"/>
                  <p:pic>
                    <p:nvPicPr>
                      <p:cNvPr id="237" name="Object 236"/>
                      <p:cNvPicPr preferRelativeResize="0"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9018518" y="5286799"/>
                        <a:ext cx="18097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Box 72"/>
          <p:cNvSpPr txBox="1"/>
          <p:nvPr>
            <p:custDataLst>
              <p:tags r:id="rId65"/>
            </p:custDataLst>
          </p:nvPr>
        </p:nvSpPr>
        <p:spPr>
          <a:xfrm>
            <a:off x="8745469" y="5128752"/>
            <a:ext cx="230397" cy="849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Overall</a:t>
            </a:r>
            <a:endParaRPr lang="en-US" sz="500" kern="0" dirty="0" smtClean="0">
              <a:solidFill>
                <a:srgbClr val="000000"/>
              </a:solidFill>
            </a:endParaRPr>
          </a:p>
        </p:txBody>
      </p:sp>
      <p:sp>
        <p:nvSpPr>
          <p:cNvPr id="74" name="TextBox 73"/>
          <p:cNvSpPr txBox="1"/>
          <p:nvPr>
            <p:custDataLst>
              <p:tags r:id="rId66"/>
            </p:custDataLst>
          </p:nvPr>
        </p:nvSpPr>
        <p:spPr>
          <a:xfrm>
            <a:off x="8687133" y="5258697"/>
            <a:ext cx="315605" cy="1446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Capable</a:t>
            </a: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Associates</a:t>
            </a:r>
            <a:endParaRPr lang="en-US" sz="500" kern="0" dirty="0" smtClean="0">
              <a:solidFill>
                <a:srgbClr val="00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9196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3" descr="30%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8487" y="2321161"/>
            <a:ext cx="10009424" cy="1409719"/>
          </a:xfrm>
          <a:prstGeom prst="rect">
            <a:avLst/>
          </a:prstGeom>
          <a:solidFill>
            <a:srgbClr val="75B442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2" name="Rectangle 2" descr="30%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2478" y="4864743"/>
            <a:ext cx="10009423" cy="644933"/>
          </a:xfrm>
          <a:prstGeom prst="rect">
            <a:avLst/>
          </a:prstGeom>
          <a:solidFill>
            <a:srgbClr val="0C98D5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73" name="Picture 72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84"/>
          <a:srcRect l="56357" t="79565" r="32908" b="11704"/>
          <a:stretch/>
        </p:blipFill>
        <p:spPr>
          <a:xfrm>
            <a:off x="329636" y="4912280"/>
            <a:ext cx="1170774" cy="535567"/>
          </a:xfrm>
          <a:prstGeom prst="rect">
            <a:avLst/>
          </a:prstGeom>
        </p:spPr>
      </p:pic>
      <p:sp>
        <p:nvSpPr>
          <p:cNvPr id="76" name="Rectangle 17" descr="30%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5207" y="3781588"/>
            <a:ext cx="10009424" cy="1047367"/>
          </a:xfrm>
          <a:prstGeom prst="rect">
            <a:avLst/>
          </a:prstGeom>
          <a:solidFill>
            <a:srgbClr val="BE1D7A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115" name="Picture 114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84"/>
          <a:srcRect l="55849" t="69109" r="34102" b="25206"/>
          <a:stretch/>
        </p:blipFill>
        <p:spPr>
          <a:xfrm>
            <a:off x="328531" y="3810318"/>
            <a:ext cx="1223912" cy="389426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84"/>
          <a:srcRect l="55671" t="54390" r="33593" b="37489"/>
          <a:stretch/>
        </p:blipFill>
        <p:spPr>
          <a:xfrm>
            <a:off x="311139" y="2348022"/>
            <a:ext cx="1371851" cy="583766"/>
          </a:xfrm>
          <a:prstGeom prst="rect">
            <a:avLst/>
          </a:prstGeom>
        </p:spPr>
      </p:pic>
      <p:sp>
        <p:nvSpPr>
          <p:cNvPr id="119" name="Rectangle 3" descr="30%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96748" y="1169498"/>
            <a:ext cx="9995156" cy="1115875"/>
          </a:xfrm>
          <a:prstGeom prst="rect">
            <a:avLst/>
          </a:prstGeom>
          <a:solidFill>
            <a:srgbClr val="04A3B3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11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strike="noStrike" kern="0" cap="none" normalizeH="0" baseline="0" noProof="0" smtClean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 </a:t>
            </a:r>
            <a:r>
              <a:rPr kumimoji="0" lang="en-US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Diesel Systems | ChP/DBE | 1/10/2018</a:t>
            </a:r>
            <a:endParaRPr kumimoji="0" lang="en-US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12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2017 Robert Bosch LLC and affiliates. All rights reserved.</a:t>
            </a:r>
            <a:endParaRPr kumimoji="0" lang="en-US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11</a:t>
            </a:r>
            <a:endParaRPr kumimoji="0" lang="en-US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7" name="TextBox 176"/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US" sz="2800" b="0" i="0" u="none" strike="noStrike" kern="0" cap="none" normalizeH="0" baseline="0" noProof="0" smtClean="0">
                <a:ln>
                  <a:noFill/>
                </a:ln>
                <a:effectLst/>
                <a:uLnTx/>
                <a:uFillTx/>
              </a:rPr>
              <a:t>ChP 2018 TaC Workshop Format Updates</a:t>
            </a:r>
            <a:endParaRPr kumimoji="0" lang="en-US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93" name="Text Box 4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82060" y="460869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endParaRPr lang="de-DE"/>
          </a:p>
        </p:txBody>
      </p:sp>
      <p:sp>
        <p:nvSpPr>
          <p:cNvPr id="156" name="Title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dirty="0" smtClean="0">
                <a:solidFill>
                  <a:srgbClr val="A80163"/>
                </a:solidFill>
              </a:rPr>
              <a:t>ChP </a:t>
            </a:r>
            <a:r>
              <a:rPr lang="en-US" sz="2800" dirty="0" err="1" smtClean="0">
                <a:solidFill>
                  <a:srgbClr val="A80163"/>
                </a:solidFill>
              </a:rPr>
              <a:t>TaC</a:t>
            </a:r>
            <a:r>
              <a:rPr lang="en-US" sz="2800" dirty="0" smtClean="0">
                <a:solidFill>
                  <a:srgbClr val="A80163"/>
                </a:solidFill>
              </a:rPr>
              <a:t> 2018 – HSE </a:t>
            </a:r>
            <a:r>
              <a:rPr lang="en-US" sz="2800" dirty="0">
                <a:solidFill>
                  <a:srgbClr val="A80163"/>
                </a:solidFill>
              </a:rPr>
              <a:t>– CF MM.18 - CF a.m. MM.18</a:t>
            </a:r>
          </a:p>
        </p:txBody>
      </p:sp>
      <p:sp>
        <p:nvSpPr>
          <p:cNvPr id="66" name="Text Box 37__________________________________________________________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699297" y="4105656"/>
            <a:ext cx="1693676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Industry 4.0</a:t>
            </a:r>
            <a:endParaRPr lang="de-DE" altLang="en-US" sz="1000" b="1" dirty="0"/>
          </a:p>
        </p:txBody>
      </p:sp>
      <p:sp>
        <p:nvSpPr>
          <p:cNvPr id="68" name="Text Box 37______________________________________________________________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056223" y="4105656"/>
            <a:ext cx="137160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/>
              <a:t>Lean@ChP</a:t>
            </a:r>
          </a:p>
        </p:txBody>
      </p:sp>
      <p:sp>
        <p:nvSpPr>
          <p:cNvPr id="70" name="Text Box 37___________________________________________________________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091074" y="4103195"/>
            <a:ext cx="173736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Audit Findings</a:t>
            </a:r>
            <a:endParaRPr lang="de-DE" altLang="en-US" sz="1000" b="1" dirty="0"/>
          </a:p>
        </p:txBody>
      </p:sp>
      <p:graphicFrame>
        <p:nvGraphicFramePr>
          <p:cNvPr id="16" name="Object 15"/>
          <p:cNvGraphicFramePr>
            <a:graphicFrameLocks/>
          </p:cNvGraphicFramePr>
          <p:nvPr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1699715875"/>
              </p:ext>
            </p:extLst>
          </p:nvPr>
        </p:nvGraphicFramePr>
        <p:xfrm>
          <a:off x="4089400" y="4178300"/>
          <a:ext cx="184150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66" name="Worksheet" r:id="rId85" imgW="1124023" imgH="171450" progId="Excel.Sheet.12">
                  <p:link updateAutomatic="1"/>
                </p:oleObj>
              </mc:Choice>
              <mc:Fallback>
                <p:oleObj name="Worksheet" r:id="rId85" imgW="1124023" imgH="171450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6"/>
                      <a:stretch>
                        <a:fillRect/>
                      </a:stretch>
                    </p:blipFill>
                    <p:spPr>
                      <a:xfrm>
                        <a:off x="4089400" y="4178300"/>
                        <a:ext cx="184150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/>
          </p:cNvGraphicFramePr>
          <p:nvPr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3578298694"/>
              </p:ext>
            </p:extLst>
          </p:nvPr>
        </p:nvGraphicFramePr>
        <p:xfrm>
          <a:off x="8556625" y="4176713"/>
          <a:ext cx="182563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67" name="Worksheet" r:id="rId87" imgW="1124023" imgH="171450" progId="Excel.Sheet.12">
                  <p:link updateAutomatic="1"/>
                </p:oleObj>
              </mc:Choice>
              <mc:Fallback>
                <p:oleObj name="Worksheet" r:id="rId87" imgW="1124023" imgH="171450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8"/>
                      <a:stretch>
                        <a:fillRect/>
                      </a:stretch>
                    </p:blipFill>
                    <p:spPr>
                      <a:xfrm>
                        <a:off x="8556625" y="4176713"/>
                        <a:ext cx="182563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/>
          </p:cNvGraphicFramePr>
          <p:nvPr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3112887042"/>
              </p:ext>
            </p:extLst>
          </p:nvPr>
        </p:nvGraphicFramePr>
        <p:xfrm>
          <a:off x="6165850" y="4178300"/>
          <a:ext cx="182563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68" name="Worksheet" r:id="rId89" imgW="1124023" imgH="171450" progId="Excel.Sheet.12">
                  <p:link updateAutomatic="1"/>
                </p:oleObj>
              </mc:Choice>
              <mc:Fallback>
                <p:oleObj name="Worksheet" r:id="rId89" imgW="1124023" imgH="171450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90"/>
                      <a:stretch>
                        <a:fillRect/>
                      </a:stretch>
                    </p:blipFill>
                    <p:spPr>
                      <a:xfrm>
                        <a:off x="6165850" y="4178300"/>
                        <a:ext cx="182563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" name="Picture 61"/>
          <p:cNvPicPr>
            <a:picLocks noChangeAspect="1"/>
          </p:cNvPicPr>
          <p:nvPr>
            <p:custDataLst>
              <p:tags r:id="rId23"/>
            </p:custDataLst>
          </p:nvPr>
        </p:nvPicPr>
        <p:blipFill rotWithShape="1">
          <a:blip r:embed="rId84"/>
          <a:srcRect l="56300" t="43528" r="31595" b="50381"/>
          <a:stretch/>
        </p:blipFill>
        <p:spPr>
          <a:xfrm>
            <a:off x="303491" y="1169883"/>
            <a:ext cx="1480583" cy="396762"/>
          </a:xfrm>
          <a:prstGeom prst="rect">
            <a:avLst/>
          </a:prstGeom>
        </p:spPr>
      </p:pic>
      <p:sp>
        <p:nvSpPr>
          <p:cNvPr id="88" name="TextBox 87"/>
          <p:cNvSpPr txBox="1"/>
          <p:nvPr>
            <p:custDataLst>
              <p:tags r:id="rId24"/>
            </p:custDataLst>
          </p:nvPr>
        </p:nvSpPr>
        <p:spPr>
          <a:xfrm>
            <a:off x="2504450" y="5565499"/>
            <a:ext cx="7954000" cy="4891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Traffic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light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logic    -&gt; If Scenario is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specified</a:t>
            </a:r>
            <a:r>
              <a:rPr lang="en-US" sz="900" b="1" kern="0" noProof="0" dirty="0">
                <a:solidFill>
                  <a:srgbClr val="000000"/>
                </a:solidFill>
              </a:rPr>
              <a:t> </a:t>
            </a:r>
            <a:r>
              <a:rPr lang="en-US" sz="900" b="1" kern="0" noProof="0" dirty="0" smtClean="0">
                <a:solidFill>
                  <a:srgbClr val="000000"/>
                </a:solidFill>
              </a:rPr>
              <a:t>=</a:t>
            </a:r>
            <a:r>
              <a:rPr lang="en-US" sz="900" b="1" kern="0" dirty="0" smtClean="0">
                <a:solidFill>
                  <a:srgbClr val="000000"/>
                </a:solidFill>
              </a:rPr>
              <a:t> </a:t>
            </a:r>
            <a:r>
              <a:rPr lang="en-US" sz="1100" b="1" kern="0" dirty="0" smtClean="0">
                <a:solidFill>
                  <a:schemeClr val="accent3"/>
                </a:solidFill>
              </a:rPr>
              <a:t>C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F</a:t>
            </a: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 a.m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en-US" sz="1050" b="1" kern="0" dirty="0">
                <a:solidFill>
                  <a:schemeClr val="accent3"/>
                </a:solidFill>
              </a:rPr>
              <a:t>xx </a:t>
            </a:r>
            <a:r>
              <a:rPr kumimoji="0" lang="en-US" sz="1050" b="1" i="0" u="none" strike="noStrike" kern="0" cap="none" spc="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vs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respective scenario</a:t>
            </a:r>
            <a:r>
              <a:rPr lang="en-US" sz="800" b="1" kern="0" dirty="0" smtClean="0">
                <a:solidFill>
                  <a:srgbClr val="000000"/>
                </a:solidFill>
              </a:rPr>
              <a:t> </a:t>
            </a:r>
            <a:r>
              <a:rPr lang="en-US" sz="800" b="1" kern="0" dirty="0">
                <a:solidFill>
                  <a:srgbClr val="000000"/>
                </a:solidFill>
              </a:rPr>
              <a:t>(</a:t>
            </a:r>
            <a:r>
              <a:rPr lang="en-US" sz="900" b="1" kern="0" dirty="0">
                <a:solidFill>
                  <a:schemeClr val="accent3"/>
                </a:solidFill>
              </a:rPr>
              <a:t>TBP, </a:t>
            </a:r>
            <a:r>
              <a:rPr lang="en-US" sz="900" b="1" kern="0" dirty="0" smtClean="0">
                <a:solidFill>
                  <a:schemeClr val="accent3"/>
                </a:solidFill>
              </a:rPr>
              <a:t>Stretch, </a:t>
            </a:r>
            <a:r>
              <a:rPr lang="en-US" sz="900" b="1" kern="0" dirty="0">
                <a:solidFill>
                  <a:schemeClr val="accent3"/>
                </a:solidFill>
              </a:rPr>
              <a:t>FC, PULi and CF</a:t>
            </a:r>
            <a:r>
              <a:rPr lang="en-US" sz="800" b="1" kern="0" dirty="0" smtClean="0">
                <a:solidFill>
                  <a:srgbClr val="000000"/>
                </a:solidFill>
              </a:rPr>
              <a:t>) 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lang="en-US" sz="900" b="1" kern="0" dirty="0" smtClean="0">
                <a:solidFill>
                  <a:srgbClr val="000000"/>
                </a:solidFill>
              </a:rPr>
              <a:t>	     -&gt;  If there’s no Scenario specified = </a:t>
            </a:r>
            <a:r>
              <a:rPr lang="en-US" sz="1000" b="1" kern="0" dirty="0">
                <a:solidFill>
                  <a:schemeClr val="accent3"/>
                </a:solidFill>
              </a:rPr>
              <a:t>CF </a:t>
            </a:r>
            <a:r>
              <a:rPr lang="en-US" sz="1000" b="1" kern="0" dirty="0" smtClean="0">
                <a:solidFill>
                  <a:schemeClr val="accent3"/>
                </a:solidFill>
              </a:rPr>
              <a:t>a.m. xx </a:t>
            </a:r>
            <a:r>
              <a:rPr lang="en-US" sz="1000" b="1" kern="0" dirty="0">
                <a:solidFill>
                  <a:schemeClr val="accent3"/>
                </a:solidFill>
              </a:rPr>
              <a:t>vs</a:t>
            </a:r>
            <a:r>
              <a:rPr lang="en-US" sz="900" b="1" kern="0" dirty="0" smtClean="0">
                <a:solidFill>
                  <a:srgbClr val="000000"/>
                </a:solidFill>
              </a:rPr>
              <a:t>. Pre-defined target or upper limit (</a:t>
            </a:r>
            <a:r>
              <a:rPr lang="en-US" sz="800" b="1" kern="0" dirty="0" smtClean="0">
                <a:solidFill>
                  <a:srgbClr val="000000"/>
                </a:solidFill>
              </a:rPr>
              <a:t>Available at TaC Excel)</a:t>
            </a:r>
          </a:p>
          <a:p>
            <a:r>
              <a:rPr kumimoji="0" lang="en-US" sz="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</a:t>
            </a:r>
            <a:r>
              <a:rPr lang="en-US" sz="800" b="1" kern="0" dirty="0">
                <a:solidFill>
                  <a:srgbClr val="000000"/>
                </a:solidFill>
              </a:rPr>
              <a:t> </a:t>
            </a:r>
            <a:r>
              <a:rPr lang="en-US" sz="800" b="1" kern="0" dirty="0" smtClean="0">
                <a:solidFill>
                  <a:srgbClr val="000000"/>
                </a:solidFill>
              </a:rPr>
              <a:t>    -</a:t>
            </a:r>
            <a:r>
              <a:rPr lang="en-US" sz="800" b="1" kern="0" dirty="0">
                <a:solidFill>
                  <a:srgbClr val="000000"/>
                </a:solidFill>
              </a:rPr>
              <a:t>&gt;</a:t>
            </a:r>
            <a:r>
              <a:rPr lang="en-US" sz="800" b="1" kern="0" dirty="0" smtClean="0">
                <a:solidFill>
                  <a:srgbClr val="000000"/>
                </a:solidFill>
              </a:rPr>
              <a:t>              Deployed in separate </a:t>
            </a:r>
            <a:r>
              <a:rPr lang="en-US" sz="800" b="1" kern="0" dirty="0" err="1" smtClean="0">
                <a:solidFill>
                  <a:srgbClr val="000000"/>
                </a:solidFill>
              </a:rPr>
              <a:t>TaC</a:t>
            </a:r>
            <a:endParaRPr kumimoji="0" lang="en-US" sz="800" b="1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93" name="Object 92"/>
          <p:cNvGraphicFramePr>
            <a:graphicFrameLocks/>
          </p:cNvGraphicFramePr>
          <p:nvPr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3594146058"/>
              </p:ext>
            </p:extLst>
          </p:nvPr>
        </p:nvGraphicFramePr>
        <p:xfrm>
          <a:off x="3740505" y="5907760"/>
          <a:ext cx="182562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69" name="Worksheet" r:id="rId91" imgW="1124023" imgH="171450" progId="Excel.Sheet.12">
                  <p:link updateAutomatic="1"/>
                </p:oleObj>
              </mc:Choice>
              <mc:Fallback>
                <p:oleObj name="Worksheet" r:id="rId91" imgW="1124023" imgH="171450" progId="Excel.Sheet.12">
                  <p:link updateAutomatic="1"/>
                  <p:pic>
                    <p:nvPicPr>
                      <p:cNvPr id="221" name="Object 220"/>
                      <p:cNvPicPr preferRelativeResize="0"/>
                      <p:nvPr/>
                    </p:nvPicPr>
                    <p:blipFill>
                      <a:blip r:embed="rId92"/>
                      <a:stretch>
                        <a:fillRect/>
                      </a:stretch>
                    </p:blipFill>
                    <p:spPr>
                      <a:xfrm>
                        <a:off x="3740505" y="5907760"/>
                        <a:ext cx="182562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Text Box 36____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520379" y="1249691"/>
            <a:ext cx="2186357" cy="924232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t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Budget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      Total</a:t>
            </a:r>
            <a:r>
              <a:rPr kumimoji="0" lang="de-DE" altLang="en-US" sz="1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       Service            HSE</a:t>
            </a: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                   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94" name="TextBox 93"/>
          <p:cNvSpPr txBox="1"/>
          <p:nvPr>
            <p:custDataLst>
              <p:tags r:id="rId27"/>
            </p:custDataLst>
          </p:nvPr>
        </p:nvSpPr>
        <p:spPr>
          <a:xfrm>
            <a:off x="2785743" y="1702347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TBP</a:t>
            </a:r>
          </a:p>
        </p:txBody>
      </p:sp>
      <p:sp>
        <p:nvSpPr>
          <p:cNvPr id="96" name="TextBox 95"/>
          <p:cNvSpPr txBox="1"/>
          <p:nvPr>
            <p:custDataLst>
              <p:tags r:id="rId28"/>
            </p:custDataLst>
          </p:nvPr>
        </p:nvSpPr>
        <p:spPr>
          <a:xfrm>
            <a:off x="2805051" y="1986199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CF</a:t>
            </a:r>
          </a:p>
        </p:txBody>
      </p:sp>
      <p:sp>
        <p:nvSpPr>
          <p:cNvPr id="97" name="TextBox 96"/>
          <p:cNvSpPr txBox="1"/>
          <p:nvPr>
            <p:custDataLst>
              <p:tags r:id="rId29"/>
            </p:custDataLst>
          </p:nvPr>
        </p:nvSpPr>
        <p:spPr>
          <a:xfrm>
            <a:off x="2799569" y="1838147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FC</a:t>
            </a:r>
          </a:p>
        </p:txBody>
      </p:sp>
      <p:graphicFrame>
        <p:nvGraphicFramePr>
          <p:cNvPr id="105" name="Object 104"/>
          <p:cNvGraphicFramePr>
            <a:graphicFrameLocks/>
          </p:cNvGraphicFramePr>
          <p:nvPr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687931718"/>
              </p:ext>
            </p:extLst>
          </p:nvPr>
        </p:nvGraphicFramePr>
        <p:xfrm>
          <a:off x="3582169" y="1692731"/>
          <a:ext cx="182562" cy="10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70" name="Worksheet" r:id="rId93" imgW="1124023" imgH="171450" progId="Excel.Sheet.12">
                  <p:link updateAutomatic="1"/>
                </p:oleObj>
              </mc:Choice>
              <mc:Fallback>
                <p:oleObj name="Worksheet" r:id="rId93" imgW="1124023" imgH="171450" progId="Excel.Sheet.12">
                  <p:link updateAutomatic="1"/>
                  <p:pic>
                    <p:nvPicPr>
                      <p:cNvPr id="129" name="Object 128"/>
                      <p:cNvPicPr preferRelativeResize="0"/>
                      <p:nvPr/>
                    </p:nvPicPr>
                    <p:blipFill>
                      <a:blip r:embed="rId94"/>
                      <a:stretch>
                        <a:fillRect/>
                      </a:stretch>
                    </p:blipFill>
                    <p:spPr>
                      <a:xfrm>
                        <a:off x="3582169" y="1692731"/>
                        <a:ext cx="182562" cy="106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105"/>
          <p:cNvGraphicFramePr>
            <a:graphicFrameLocks/>
          </p:cNvGraphicFramePr>
          <p:nvPr>
            <p:custDataLst>
              <p:tags r:id="rId31"/>
            </p:custDataLst>
            <p:extLst>
              <p:ext uri="{D42A27DB-BD31-4B8C-83A1-F6EECF244321}">
                <p14:modId xmlns:p14="http://schemas.microsoft.com/office/powerpoint/2010/main" val="1615148358"/>
              </p:ext>
            </p:extLst>
          </p:nvPr>
        </p:nvGraphicFramePr>
        <p:xfrm>
          <a:off x="3582169" y="1951494"/>
          <a:ext cx="182562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71" name="Worksheet" r:id="rId95" imgW="1124023" imgH="171450" progId="Excel.Sheet.12">
                  <p:link updateAutomatic="1"/>
                </p:oleObj>
              </mc:Choice>
              <mc:Fallback>
                <p:oleObj name="Worksheet" r:id="rId95" imgW="1124023" imgH="171450" progId="Excel.Sheet.12">
                  <p:link updateAutomatic="1"/>
                  <p:pic>
                    <p:nvPicPr>
                      <p:cNvPr id="130" name="Object 129"/>
                      <p:cNvPicPr preferRelativeResize="0"/>
                      <p:nvPr/>
                    </p:nvPicPr>
                    <p:blipFill>
                      <a:blip r:embed="rId96"/>
                      <a:stretch>
                        <a:fillRect/>
                      </a:stretch>
                    </p:blipFill>
                    <p:spPr>
                      <a:xfrm>
                        <a:off x="3582169" y="1951494"/>
                        <a:ext cx="182562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Object 106"/>
          <p:cNvGraphicFramePr>
            <a:graphicFrameLocks/>
          </p:cNvGraphicFramePr>
          <p:nvPr>
            <p:custDataLst>
              <p:tags r:id="rId32"/>
            </p:custDataLst>
            <p:extLst>
              <p:ext uri="{D42A27DB-BD31-4B8C-83A1-F6EECF244321}">
                <p14:modId xmlns:p14="http://schemas.microsoft.com/office/powerpoint/2010/main" val="1658502670"/>
              </p:ext>
            </p:extLst>
          </p:nvPr>
        </p:nvGraphicFramePr>
        <p:xfrm>
          <a:off x="3580581" y="1821319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72" name="Worksheet" r:id="rId97" imgW="1124023" imgH="171450" progId="Excel.Sheet.12">
                  <p:link updateAutomatic="1"/>
                </p:oleObj>
              </mc:Choice>
              <mc:Fallback>
                <p:oleObj name="Worksheet" r:id="rId97" imgW="1124023" imgH="171450" progId="Excel.Sheet.12">
                  <p:link updateAutomatic="1"/>
                  <p:pic>
                    <p:nvPicPr>
                      <p:cNvPr id="131" name="Object 130"/>
                      <p:cNvPicPr preferRelativeResize="0"/>
                      <p:nvPr/>
                    </p:nvPicPr>
                    <p:blipFill>
                      <a:blip r:embed="rId98"/>
                      <a:stretch>
                        <a:fillRect/>
                      </a:stretch>
                    </p:blipFill>
                    <p:spPr>
                      <a:xfrm>
                        <a:off x="3580581" y="1821319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Object 107"/>
          <p:cNvGraphicFramePr>
            <a:graphicFrameLocks/>
          </p:cNvGraphicFramePr>
          <p:nvPr>
            <p:custDataLst>
              <p:tags r:id="rId33"/>
            </p:custDataLst>
            <p:extLst>
              <p:ext uri="{D42A27DB-BD31-4B8C-83A1-F6EECF244321}">
                <p14:modId xmlns:p14="http://schemas.microsoft.com/office/powerpoint/2010/main" val="3496722719"/>
              </p:ext>
            </p:extLst>
          </p:nvPr>
        </p:nvGraphicFramePr>
        <p:xfrm>
          <a:off x="2968123" y="1687776"/>
          <a:ext cx="182562" cy="10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73" name="Worksheet" r:id="rId93" imgW="1124023" imgH="171450" progId="Excel.Sheet.12">
                  <p:link updateAutomatic="1"/>
                </p:oleObj>
              </mc:Choice>
              <mc:Fallback>
                <p:oleObj name="Worksheet" r:id="rId93" imgW="1124023" imgH="171450" progId="Excel.Sheet.12">
                  <p:link updateAutomatic="1"/>
                  <p:pic>
                    <p:nvPicPr>
                      <p:cNvPr id="36" name="Object 35"/>
                      <p:cNvPicPr preferRelativeResize="0"/>
                      <p:nvPr/>
                    </p:nvPicPr>
                    <p:blipFill>
                      <a:blip r:embed="rId94"/>
                      <a:stretch>
                        <a:fillRect/>
                      </a:stretch>
                    </p:blipFill>
                    <p:spPr>
                      <a:xfrm>
                        <a:off x="2968123" y="1687776"/>
                        <a:ext cx="182562" cy="106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ct 108"/>
          <p:cNvGraphicFramePr>
            <a:graphicFrameLocks/>
          </p:cNvGraphicFramePr>
          <p:nvPr>
            <p:custDataLst>
              <p:tags r:id="rId34"/>
            </p:custDataLst>
            <p:extLst>
              <p:ext uri="{D42A27DB-BD31-4B8C-83A1-F6EECF244321}">
                <p14:modId xmlns:p14="http://schemas.microsoft.com/office/powerpoint/2010/main" val="4082522459"/>
              </p:ext>
            </p:extLst>
          </p:nvPr>
        </p:nvGraphicFramePr>
        <p:xfrm>
          <a:off x="2968123" y="1946539"/>
          <a:ext cx="182562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74" name="Worksheet" r:id="rId95" imgW="1124023" imgH="171450" progId="Excel.Sheet.12">
                  <p:link updateAutomatic="1"/>
                </p:oleObj>
              </mc:Choice>
              <mc:Fallback>
                <p:oleObj name="Worksheet" r:id="rId95" imgW="1124023" imgH="171450" progId="Excel.Sheet.12">
                  <p:link updateAutomatic="1"/>
                  <p:pic>
                    <p:nvPicPr>
                      <p:cNvPr id="37" name="Object 36"/>
                      <p:cNvPicPr preferRelativeResize="0"/>
                      <p:nvPr/>
                    </p:nvPicPr>
                    <p:blipFill>
                      <a:blip r:embed="rId96"/>
                      <a:stretch>
                        <a:fillRect/>
                      </a:stretch>
                    </p:blipFill>
                    <p:spPr>
                      <a:xfrm>
                        <a:off x="2968123" y="1946539"/>
                        <a:ext cx="182562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ct 109"/>
          <p:cNvGraphicFramePr>
            <a:graphicFrameLocks/>
          </p:cNvGraphicFramePr>
          <p:nvPr>
            <p:custDataLst>
              <p:tags r:id="rId35"/>
            </p:custDataLst>
            <p:extLst>
              <p:ext uri="{D42A27DB-BD31-4B8C-83A1-F6EECF244321}">
                <p14:modId xmlns:p14="http://schemas.microsoft.com/office/powerpoint/2010/main" val="747189751"/>
              </p:ext>
            </p:extLst>
          </p:nvPr>
        </p:nvGraphicFramePr>
        <p:xfrm>
          <a:off x="2966535" y="1816364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75" name="Worksheet" r:id="rId97" imgW="1124023" imgH="171450" progId="Excel.Sheet.12">
                  <p:link updateAutomatic="1"/>
                </p:oleObj>
              </mc:Choice>
              <mc:Fallback>
                <p:oleObj name="Worksheet" r:id="rId97" imgW="1124023" imgH="171450" progId="Excel.Sheet.12">
                  <p:link updateAutomatic="1"/>
                  <p:pic>
                    <p:nvPicPr>
                      <p:cNvPr id="38" name="Object 37"/>
                      <p:cNvPicPr preferRelativeResize="0"/>
                      <p:nvPr/>
                    </p:nvPicPr>
                    <p:blipFill>
                      <a:blip r:embed="rId98"/>
                      <a:stretch>
                        <a:fillRect/>
                      </a:stretch>
                    </p:blipFill>
                    <p:spPr>
                      <a:xfrm>
                        <a:off x="2966535" y="1816364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ct 110"/>
          <p:cNvGraphicFramePr>
            <a:graphicFrameLocks/>
          </p:cNvGraphicFramePr>
          <p:nvPr>
            <p:custDataLst>
              <p:tags r:id="rId36"/>
            </p:custDataLst>
            <p:extLst>
              <p:ext uri="{D42A27DB-BD31-4B8C-83A1-F6EECF244321}">
                <p14:modId xmlns:p14="http://schemas.microsoft.com/office/powerpoint/2010/main" val="361325651"/>
              </p:ext>
            </p:extLst>
          </p:nvPr>
        </p:nvGraphicFramePr>
        <p:xfrm>
          <a:off x="4323005" y="1692731"/>
          <a:ext cx="182562" cy="10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76" name="Worksheet" r:id="rId93" imgW="1124023" imgH="171450" progId="Excel.Sheet.12">
                  <p:link updateAutomatic="1"/>
                </p:oleObj>
              </mc:Choice>
              <mc:Fallback>
                <p:oleObj name="Worksheet" r:id="rId93" imgW="1124023" imgH="171450" progId="Excel.Sheet.12">
                  <p:link updateAutomatic="1"/>
                  <p:pic>
                    <p:nvPicPr>
                      <p:cNvPr id="134" name="Object 133"/>
                      <p:cNvPicPr preferRelativeResize="0"/>
                      <p:nvPr/>
                    </p:nvPicPr>
                    <p:blipFill>
                      <a:blip r:embed="rId94"/>
                      <a:stretch>
                        <a:fillRect/>
                      </a:stretch>
                    </p:blipFill>
                    <p:spPr>
                      <a:xfrm>
                        <a:off x="4323005" y="1692731"/>
                        <a:ext cx="182562" cy="106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Object 111"/>
          <p:cNvGraphicFramePr>
            <a:graphicFrameLocks/>
          </p:cNvGraphicFramePr>
          <p:nvPr>
            <p:custDataLst>
              <p:tags r:id="rId37"/>
            </p:custDataLst>
            <p:extLst>
              <p:ext uri="{D42A27DB-BD31-4B8C-83A1-F6EECF244321}">
                <p14:modId xmlns:p14="http://schemas.microsoft.com/office/powerpoint/2010/main" val="2594882280"/>
              </p:ext>
            </p:extLst>
          </p:nvPr>
        </p:nvGraphicFramePr>
        <p:xfrm>
          <a:off x="4323005" y="1951494"/>
          <a:ext cx="182562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77" name="Worksheet" r:id="rId95" imgW="1124023" imgH="171450" progId="Excel.Sheet.12">
                  <p:link updateAutomatic="1"/>
                </p:oleObj>
              </mc:Choice>
              <mc:Fallback>
                <p:oleObj name="Worksheet" r:id="rId95" imgW="1124023" imgH="171450" progId="Excel.Sheet.12">
                  <p:link updateAutomatic="1"/>
                  <p:pic>
                    <p:nvPicPr>
                      <p:cNvPr id="135" name="Object 134"/>
                      <p:cNvPicPr preferRelativeResize="0"/>
                      <p:nvPr/>
                    </p:nvPicPr>
                    <p:blipFill>
                      <a:blip r:embed="rId96"/>
                      <a:stretch>
                        <a:fillRect/>
                      </a:stretch>
                    </p:blipFill>
                    <p:spPr>
                      <a:xfrm>
                        <a:off x="4323005" y="1951494"/>
                        <a:ext cx="182562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ct 112"/>
          <p:cNvGraphicFramePr>
            <a:graphicFrameLocks/>
          </p:cNvGraphicFramePr>
          <p:nvPr>
            <p:custDataLst>
              <p:tags r:id="rId38"/>
            </p:custDataLst>
            <p:extLst>
              <p:ext uri="{D42A27DB-BD31-4B8C-83A1-F6EECF244321}">
                <p14:modId xmlns:p14="http://schemas.microsoft.com/office/powerpoint/2010/main" val="3051666972"/>
              </p:ext>
            </p:extLst>
          </p:nvPr>
        </p:nvGraphicFramePr>
        <p:xfrm>
          <a:off x="4321417" y="1821319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78" name="Worksheet" r:id="rId97" imgW="1124023" imgH="171450" progId="Excel.Sheet.12">
                  <p:link updateAutomatic="1"/>
                </p:oleObj>
              </mc:Choice>
              <mc:Fallback>
                <p:oleObj name="Worksheet" r:id="rId97" imgW="1124023" imgH="171450" progId="Excel.Sheet.12">
                  <p:link updateAutomatic="1"/>
                  <p:pic>
                    <p:nvPicPr>
                      <p:cNvPr id="136" name="Object 135"/>
                      <p:cNvPicPr preferRelativeResize="0"/>
                      <p:nvPr/>
                    </p:nvPicPr>
                    <p:blipFill>
                      <a:blip r:embed="rId98"/>
                      <a:stretch>
                        <a:fillRect/>
                      </a:stretch>
                    </p:blipFill>
                    <p:spPr>
                      <a:xfrm>
                        <a:off x="4321417" y="1821319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" name="Text Box 37____________________________________________________________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923655" y="2781437"/>
            <a:ext cx="1693676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Wokers Comp./ </a:t>
            </a:r>
          </a:p>
          <a:p>
            <a:r>
              <a:rPr lang="de-DE" altLang="en-US" sz="1000" b="1" dirty="0" smtClean="0"/>
              <a:t>Light Duty</a:t>
            </a:r>
            <a:endParaRPr lang="de-DE" altLang="en-US" sz="1000" b="1" dirty="0"/>
          </a:p>
        </p:txBody>
      </p:sp>
      <p:graphicFrame>
        <p:nvGraphicFramePr>
          <p:cNvPr id="121" name="Object 120"/>
          <p:cNvGraphicFramePr>
            <a:graphicFrameLocks/>
          </p:cNvGraphicFramePr>
          <p:nvPr>
            <p:custDataLst>
              <p:tags r:id="rId40"/>
            </p:custDataLst>
            <p:extLst>
              <p:ext uri="{D42A27DB-BD31-4B8C-83A1-F6EECF244321}">
                <p14:modId xmlns:p14="http://schemas.microsoft.com/office/powerpoint/2010/main" val="125204079"/>
              </p:ext>
            </p:extLst>
          </p:nvPr>
        </p:nvGraphicFramePr>
        <p:xfrm>
          <a:off x="7313758" y="2854081"/>
          <a:ext cx="184150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79" name="Worksheet" r:id="rId85" imgW="1124023" imgH="171450" progId="Excel.Sheet.12">
                  <p:link updateAutomatic="1"/>
                </p:oleObj>
              </mc:Choice>
              <mc:Fallback>
                <p:oleObj name="Worksheet" r:id="rId85" imgW="1124023" imgH="171450" progId="Excel.Sheet.12">
                  <p:link updateAutomatic="1"/>
                  <p:pic>
                    <p:nvPicPr>
                      <p:cNvPr id="16" name="Object 15"/>
                      <p:cNvPicPr preferRelativeResize="0"/>
                      <p:nvPr/>
                    </p:nvPicPr>
                    <p:blipFill>
                      <a:blip r:embed="rId86"/>
                      <a:stretch>
                        <a:fillRect/>
                      </a:stretch>
                    </p:blipFill>
                    <p:spPr>
                      <a:xfrm>
                        <a:off x="7313758" y="2854081"/>
                        <a:ext cx="184150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" name="Text Box 37_____________________________________________________________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8228304" y="2787717"/>
            <a:ext cx="1693676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Medical Clinic</a:t>
            </a:r>
            <a:endParaRPr lang="de-DE" altLang="en-US" sz="1000" b="1" dirty="0"/>
          </a:p>
        </p:txBody>
      </p:sp>
      <p:graphicFrame>
        <p:nvGraphicFramePr>
          <p:cNvPr id="124" name="Object 123"/>
          <p:cNvGraphicFramePr>
            <a:graphicFrameLocks/>
          </p:cNvGraphicFramePr>
          <p:nvPr>
            <p:custDataLst>
              <p:tags r:id="rId42"/>
            </p:custDataLst>
            <p:extLst>
              <p:ext uri="{D42A27DB-BD31-4B8C-83A1-F6EECF244321}">
                <p14:modId xmlns:p14="http://schemas.microsoft.com/office/powerpoint/2010/main" val="3259635612"/>
              </p:ext>
            </p:extLst>
          </p:nvPr>
        </p:nvGraphicFramePr>
        <p:xfrm>
          <a:off x="9618407" y="2860361"/>
          <a:ext cx="184150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80" name="Worksheet" r:id="rId85" imgW="1124023" imgH="171450" progId="Excel.Sheet.12">
                  <p:link updateAutomatic="1"/>
                </p:oleObj>
              </mc:Choice>
              <mc:Fallback>
                <p:oleObj name="Worksheet" r:id="rId85" imgW="1124023" imgH="171450" progId="Excel.Sheet.12">
                  <p:link updateAutomatic="1"/>
                  <p:pic>
                    <p:nvPicPr>
                      <p:cNvPr id="121" name="Object 120"/>
                      <p:cNvPicPr preferRelativeResize="0"/>
                      <p:nvPr/>
                    </p:nvPicPr>
                    <p:blipFill>
                      <a:blip r:embed="rId86"/>
                      <a:stretch>
                        <a:fillRect/>
                      </a:stretch>
                    </p:blipFill>
                    <p:spPr>
                      <a:xfrm>
                        <a:off x="9618407" y="2860361"/>
                        <a:ext cx="184150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Object 124"/>
          <p:cNvGraphicFramePr>
            <a:graphicFrameLocks/>
          </p:cNvGraphicFramePr>
          <p:nvPr>
            <p:custDataLst>
              <p:tags r:id="rId43"/>
            </p:custDataLst>
            <p:extLst>
              <p:ext uri="{D42A27DB-BD31-4B8C-83A1-F6EECF244321}">
                <p14:modId xmlns:p14="http://schemas.microsoft.com/office/powerpoint/2010/main" val="3918655454"/>
              </p:ext>
            </p:extLst>
          </p:nvPr>
        </p:nvGraphicFramePr>
        <p:xfrm>
          <a:off x="7313758" y="3037741"/>
          <a:ext cx="184150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81" name="Worksheet" r:id="rId85" imgW="1124023" imgH="171450" progId="Excel.Sheet.12">
                  <p:link updateAutomatic="1"/>
                </p:oleObj>
              </mc:Choice>
              <mc:Fallback>
                <p:oleObj name="Worksheet" r:id="rId85" imgW="1124023" imgH="171450" progId="Excel.Sheet.12">
                  <p:link updateAutomatic="1"/>
                  <p:pic>
                    <p:nvPicPr>
                      <p:cNvPr id="121" name="Object 120"/>
                      <p:cNvPicPr preferRelativeResize="0"/>
                      <p:nvPr/>
                    </p:nvPicPr>
                    <p:blipFill>
                      <a:blip r:embed="rId86"/>
                      <a:stretch>
                        <a:fillRect/>
                      </a:stretch>
                    </p:blipFill>
                    <p:spPr>
                      <a:xfrm>
                        <a:off x="7313758" y="3037741"/>
                        <a:ext cx="184150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" name="TextBox 126"/>
          <p:cNvSpPr txBox="1"/>
          <p:nvPr>
            <p:custDataLst>
              <p:tags r:id="rId44"/>
            </p:custDataLst>
          </p:nvPr>
        </p:nvSpPr>
        <p:spPr>
          <a:xfrm>
            <a:off x="7109621" y="2867305"/>
            <a:ext cx="307558" cy="138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b="1" kern="0" dirty="0" smtClean="0">
                <a:solidFill>
                  <a:srgbClr val="00B050"/>
                </a:solidFill>
              </a:rPr>
              <a:t>CC</a:t>
            </a:r>
            <a:endParaRPr kumimoji="0" lang="en-US" sz="7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  <p:sp>
        <p:nvSpPr>
          <p:cNvPr id="128" name="TextBox 127"/>
          <p:cNvSpPr txBox="1"/>
          <p:nvPr>
            <p:custDataLst>
              <p:tags r:id="rId45"/>
            </p:custDataLst>
          </p:nvPr>
        </p:nvSpPr>
        <p:spPr>
          <a:xfrm>
            <a:off x="7117859" y="3042458"/>
            <a:ext cx="186196" cy="1168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b="1" kern="0" dirty="0" smtClean="0">
                <a:solidFill>
                  <a:srgbClr val="0070C0"/>
                </a:solidFill>
              </a:rPr>
              <a:t>PS</a:t>
            </a:r>
            <a:endParaRPr kumimoji="0" lang="en-US" sz="7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129" name="Text Box 37______________________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865944" y="1243652"/>
            <a:ext cx="3052506" cy="749141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defRPr sz="1200" b="1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 smtClean="0"/>
              <a:t>HSE Cockpit Chart</a:t>
            </a:r>
            <a:endParaRPr lang="de-DE" altLang="en-US" dirty="0"/>
          </a:p>
          <a:p>
            <a:r>
              <a:rPr lang="de-DE" altLang="en-US" dirty="0"/>
              <a:t>      </a:t>
            </a:r>
            <a:r>
              <a:rPr lang="de-DE" altLang="en-US" dirty="0" smtClean="0"/>
              <a:t>  </a:t>
            </a:r>
            <a:r>
              <a:rPr lang="de-DE" altLang="en-US" sz="1000" dirty="0" smtClean="0">
                <a:solidFill>
                  <a:srgbClr val="7030A0"/>
                </a:solidFill>
              </a:rPr>
              <a:t>MOE1     </a:t>
            </a:r>
            <a:r>
              <a:rPr lang="de-DE" altLang="en-US" sz="1000" dirty="0" smtClean="0">
                <a:solidFill>
                  <a:srgbClr val="00B050"/>
                </a:solidFill>
              </a:rPr>
              <a:t>MOE2     </a:t>
            </a:r>
            <a:r>
              <a:rPr lang="de-DE" altLang="en-US" sz="1000" dirty="0" smtClean="0">
                <a:solidFill>
                  <a:srgbClr val="08427E"/>
                </a:solidFill>
              </a:rPr>
              <a:t>MOE3</a:t>
            </a:r>
            <a:r>
              <a:rPr lang="de-DE" altLang="en-US" sz="1000" dirty="0" smtClean="0">
                <a:solidFill>
                  <a:srgbClr val="00B0F0"/>
                </a:solidFill>
              </a:rPr>
              <a:t> </a:t>
            </a:r>
            <a:r>
              <a:rPr lang="de-DE" altLang="en-US" sz="1000" dirty="0" smtClean="0"/>
              <a:t>    Support     ChP</a:t>
            </a:r>
            <a:endParaRPr lang="de-DE" altLang="en-US" sz="1000" dirty="0">
              <a:solidFill>
                <a:srgbClr val="00B0F0"/>
              </a:solidFill>
            </a:endParaRPr>
          </a:p>
          <a:p>
            <a:r>
              <a:rPr lang="de-DE" altLang="en-US" sz="1000" b="0" dirty="0" smtClean="0"/>
              <a:t>FC</a:t>
            </a:r>
          </a:p>
          <a:p>
            <a:r>
              <a:rPr lang="de-DE" altLang="en-US" sz="1000" dirty="0" smtClean="0"/>
              <a:t>CF</a:t>
            </a:r>
            <a:endParaRPr lang="de-DE" altLang="en-US" sz="1000" dirty="0"/>
          </a:p>
        </p:txBody>
      </p:sp>
      <p:graphicFrame>
        <p:nvGraphicFramePr>
          <p:cNvPr id="139" name="Object 138"/>
          <p:cNvGraphicFramePr>
            <a:graphicFrameLocks/>
          </p:cNvGraphicFramePr>
          <p:nvPr>
            <p:custDataLst>
              <p:tags r:id="rId47"/>
            </p:custDataLst>
            <p:extLst>
              <p:ext uri="{D42A27DB-BD31-4B8C-83A1-F6EECF244321}">
                <p14:modId xmlns:p14="http://schemas.microsoft.com/office/powerpoint/2010/main" val="3431539058"/>
              </p:ext>
            </p:extLst>
          </p:nvPr>
        </p:nvGraphicFramePr>
        <p:xfrm>
          <a:off x="6442896" y="1677672"/>
          <a:ext cx="18097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82" name="Worksheet" r:id="rId99" imgW="1124023" imgH="171450" progId="Excel.Sheet.12">
                  <p:link updateAutomatic="1"/>
                </p:oleObj>
              </mc:Choice>
              <mc:Fallback>
                <p:oleObj name="Worksheet" r:id="rId99" imgW="1124023" imgH="171450" progId="Excel.Sheet.12">
                  <p:link updateAutomatic="1"/>
                  <p:pic>
                    <p:nvPicPr>
                      <p:cNvPr id="172" name="Object 171"/>
                      <p:cNvPicPr preferRelativeResize="0"/>
                      <p:nvPr/>
                    </p:nvPicPr>
                    <p:blipFill>
                      <a:blip r:embed="rId100"/>
                      <a:stretch>
                        <a:fillRect/>
                      </a:stretch>
                    </p:blipFill>
                    <p:spPr>
                      <a:xfrm>
                        <a:off x="6442896" y="1677672"/>
                        <a:ext cx="18097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Object 139"/>
          <p:cNvGraphicFramePr>
            <a:graphicFrameLocks/>
          </p:cNvGraphicFramePr>
          <p:nvPr>
            <p:custDataLst>
              <p:tags r:id="rId48"/>
            </p:custDataLst>
            <p:extLst>
              <p:ext uri="{D42A27DB-BD31-4B8C-83A1-F6EECF244321}">
                <p14:modId xmlns:p14="http://schemas.microsoft.com/office/powerpoint/2010/main" val="710967608"/>
              </p:ext>
            </p:extLst>
          </p:nvPr>
        </p:nvGraphicFramePr>
        <p:xfrm>
          <a:off x="5859062" y="1669360"/>
          <a:ext cx="182563" cy="10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83" name="Worksheet" r:id="rId101" imgW="1124023" imgH="171450" progId="Excel.Sheet.12">
                  <p:link updateAutomatic="1"/>
                </p:oleObj>
              </mc:Choice>
              <mc:Fallback>
                <p:oleObj name="Worksheet" r:id="rId101" imgW="1124023" imgH="171450" progId="Excel.Sheet.12">
                  <p:link updateAutomatic="1"/>
                  <p:pic>
                    <p:nvPicPr>
                      <p:cNvPr id="173" name="Object 172"/>
                      <p:cNvPicPr preferRelativeResize="0"/>
                      <p:nvPr/>
                    </p:nvPicPr>
                    <p:blipFill>
                      <a:blip r:embed="rId102"/>
                      <a:stretch>
                        <a:fillRect/>
                      </a:stretch>
                    </p:blipFill>
                    <p:spPr>
                      <a:xfrm>
                        <a:off x="5859062" y="1669360"/>
                        <a:ext cx="182563" cy="106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Object 140"/>
          <p:cNvGraphicFramePr>
            <a:graphicFrameLocks/>
          </p:cNvGraphicFramePr>
          <p:nvPr>
            <p:custDataLst>
              <p:tags r:id="rId49"/>
            </p:custDataLst>
            <p:extLst>
              <p:ext uri="{D42A27DB-BD31-4B8C-83A1-F6EECF244321}">
                <p14:modId xmlns:p14="http://schemas.microsoft.com/office/powerpoint/2010/main" val="1479193473"/>
              </p:ext>
            </p:extLst>
          </p:nvPr>
        </p:nvGraphicFramePr>
        <p:xfrm>
          <a:off x="5334138" y="1675863"/>
          <a:ext cx="182562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84" name="Worksheet" r:id="rId103" imgW="1124023" imgH="171450" progId="Excel.Sheet.12">
                  <p:link updateAutomatic="1"/>
                </p:oleObj>
              </mc:Choice>
              <mc:Fallback>
                <p:oleObj name="Worksheet" r:id="rId103" imgW="1124023" imgH="171450" progId="Excel.Sheet.12">
                  <p:link updateAutomatic="1"/>
                  <p:pic>
                    <p:nvPicPr>
                      <p:cNvPr id="174" name="Object 173"/>
                      <p:cNvPicPr preferRelativeResize="0"/>
                      <p:nvPr/>
                    </p:nvPicPr>
                    <p:blipFill>
                      <a:blip r:embed="rId104"/>
                      <a:stretch>
                        <a:fillRect/>
                      </a:stretch>
                    </p:blipFill>
                    <p:spPr>
                      <a:xfrm>
                        <a:off x="5334138" y="1675863"/>
                        <a:ext cx="182562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Object 144"/>
          <p:cNvGraphicFramePr>
            <a:graphicFrameLocks/>
          </p:cNvGraphicFramePr>
          <p:nvPr>
            <p:custDataLst>
              <p:tags r:id="rId50"/>
            </p:custDataLst>
            <p:extLst>
              <p:ext uri="{D42A27DB-BD31-4B8C-83A1-F6EECF244321}">
                <p14:modId xmlns:p14="http://schemas.microsoft.com/office/powerpoint/2010/main" val="543077667"/>
              </p:ext>
            </p:extLst>
          </p:nvPr>
        </p:nvGraphicFramePr>
        <p:xfrm>
          <a:off x="6442896" y="1830072"/>
          <a:ext cx="18097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85" name="Worksheet" r:id="rId99" imgW="1124023" imgH="171450" progId="Excel.Sheet.12">
                  <p:link updateAutomatic="1"/>
                </p:oleObj>
              </mc:Choice>
              <mc:Fallback>
                <p:oleObj name="Worksheet" r:id="rId99" imgW="1124023" imgH="171450" progId="Excel.Sheet.12">
                  <p:link updateAutomatic="1"/>
                  <p:pic>
                    <p:nvPicPr>
                      <p:cNvPr id="179" name="Object 178"/>
                      <p:cNvPicPr preferRelativeResize="0"/>
                      <p:nvPr/>
                    </p:nvPicPr>
                    <p:blipFill>
                      <a:blip r:embed="rId100"/>
                      <a:stretch>
                        <a:fillRect/>
                      </a:stretch>
                    </p:blipFill>
                    <p:spPr>
                      <a:xfrm>
                        <a:off x="6442896" y="1830072"/>
                        <a:ext cx="18097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Object 145"/>
          <p:cNvGraphicFramePr>
            <a:graphicFrameLocks/>
          </p:cNvGraphicFramePr>
          <p:nvPr>
            <p:custDataLst>
              <p:tags r:id="rId51"/>
            </p:custDataLst>
            <p:extLst>
              <p:ext uri="{D42A27DB-BD31-4B8C-83A1-F6EECF244321}">
                <p14:modId xmlns:p14="http://schemas.microsoft.com/office/powerpoint/2010/main" val="758917770"/>
              </p:ext>
            </p:extLst>
          </p:nvPr>
        </p:nvGraphicFramePr>
        <p:xfrm>
          <a:off x="5859062" y="1821760"/>
          <a:ext cx="182563" cy="10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86" name="Worksheet" r:id="rId101" imgW="1124023" imgH="171450" progId="Excel.Sheet.12">
                  <p:link updateAutomatic="1"/>
                </p:oleObj>
              </mc:Choice>
              <mc:Fallback>
                <p:oleObj name="Worksheet" r:id="rId101" imgW="1124023" imgH="171450" progId="Excel.Sheet.12">
                  <p:link updateAutomatic="1"/>
                  <p:pic>
                    <p:nvPicPr>
                      <p:cNvPr id="180" name="Object 179"/>
                      <p:cNvPicPr preferRelativeResize="0"/>
                      <p:nvPr/>
                    </p:nvPicPr>
                    <p:blipFill>
                      <a:blip r:embed="rId102"/>
                      <a:stretch>
                        <a:fillRect/>
                      </a:stretch>
                    </p:blipFill>
                    <p:spPr>
                      <a:xfrm>
                        <a:off x="5859062" y="1821760"/>
                        <a:ext cx="182563" cy="106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Object 146"/>
          <p:cNvGraphicFramePr>
            <a:graphicFrameLocks/>
          </p:cNvGraphicFramePr>
          <p:nvPr>
            <p:custDataLst>
              <p:tags r:id="rId52"/>
            </p:custDataLst>
            <p:extLst>
              <p:ext uri="{D42A27DB-BD31-4B8C-83A1-F6EECF244321}">
                <p14:modId xmlns:p14="http://schemas.microsoft.com/office/powerpoint/2010/main" val="4121059684"/>
              </p:ext>
            </p:extLst>
          </p:nvPr>
        </p:nvGraphicFramePr>
        <p:xfrm>
          <a:off x="5334138" y="1828263"/>
          <a:ext cx="182562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87" name="Worksheet" r:id="rId103" imgW="1124023" imgH="171450" progId="Excel.Sheet.12">
                  <p:link updateAutomatic="1"/>
                </p:oleObj>
              </mc:Choice>
              <mc:Fallback>
                <p:oleObj name="Worksheet" r:id="rId103" imgW="1124023" imgH="171450" progId="Excel.Sheet.12">
                  <p:link updateAutomatic="1"/>
                  <p:pic>
                    <p:nvPicPr>
                      <p:cNvPr id="181" name="Object 180"/>
                      <p:cNvPicPr preferRelativeResize="0"/>
                      <p:nvPr/>
                    </p:nvPicPr>
                    <p:blipFill>
                      <a:blip r:embed="rId104"/>
                      <a:stretch>
                        <a:fillRect/>
                      </a:stretch>
                    </p:blipFill>
                    <p:spPr>
                      <a:xfrm>
                        <a:off x="5334138" y="1828263"/>
                        <a:ext cx="182562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148"/>
          <p:cNvGraphicFramePr>
            <a:graphicFrameLocks/>
          </p:cNvGraphicFramePr>
          <p:nvPr>
            <p:custDataLst>
              <p:tags r:id="rId53"/>
            </p:custDataLst>
            <p:extLst>
              <p:ext uri="{D42A27DB-BD31-4B8C-83A1-F6EECF244321}">
                <p14:modId xmlns:p14="http://schemas.microsoft.com/office/powerpoint/2010/main" val="72216225"/>
              </p:ext>
            </p:extLst>
          </p:nvPr>
        </p:nvGraphicFramePr>
        <p:xfrm>
          <a:off x="7008046" y="1671322"/>
          <a:ext cx="18097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88" name="Worksheet" r:id="rId99" imgW="1124023" imgH="171450" progId="Excel.Sheet.12">
                  <p:link updateAutomatic="1"/>
                </p:oleObj>
              </mc:Choice>
              <mc:Fallback>
                <p:oleObj name="Worksheet" r:id="rId99" imgW="1124023" imgH="171450" progId="Excel.Sheet.12">
                  <p:link updateAutomatic="1"/>
                  <p:pic>
                    <p:nvPicPr>
                      <p:cNvPr id="183" name="Object 182"/>
                      <p:cNvPicPr preferRelativeResize="0"/>
                      <p:nvPr/>
                    </p:nvPicPr>
                    <p:blipFill>
                      <a:blip r:embed="rId100"/>
                      <a:stretch>
                        <a:fillRect/>
                      </a:stretch>
                    </p:blipFill>
                    <p:spPr>
                      <a:xfrm>
                        <a:off x="7008046" y="1671322"/>
                        <a:ext cx="18097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Object 149"/>
          <p:cNvGraphicFramePr>
            <a:graphicFrameLocks/>
          </p:cNvGraphicFramePr>
          <p:nvPr>
            <p:custDataLst>
              <p:tags r:id="rId54"/>
            </p:custDataLst>
            <p:extLst>
              <p:ext uri="{D42A27DB-BD31-4B8C-83A1-F6EECF244321}">
                <p14:modId xmlns:p14="http://schemas.microsoft.com/office/powerpoint/2010/main" val="1761217139"/>
              </p:ext>
            </p:extLst>
          </p:nvPr>
        </p:nvGraphicFramePr>
        <p:xfrm>
          <a:off x="7008046" y="1823722"/>
          <a:ext cx="18097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89" name="Worksheet" r:id="rId99" imgW="1124023" imgH="171450" progId="Excel.Sheet.12">
                  <p:link updateAutomatic="1"/>
                </p:oleObj>
              </mc:Choice>
              <mc:Fallback>
                <p:oleObj name="Worksheet" r:id="rId99" imgW="1124023" imgH="171450" progId="Excel.Sheet.12">
                  <p:link updateAutomatic="1"/>
                  <p:pic>
                    <p:nvPicPr>
                      <p:cNvPr id="184" name="Object 183"/>
                      <p:cNvPicPr preferRelativeResize="0"/>
                      <p:nvPr/>
                    </p:nvPicPr>
                    <p:blipFill>
                      <a:blip r:embed="rId100"/>
                      <a:stretch>
                        <a:fillRect/>
                      </a:stretch>
                    </p:blipFill>
                    <p:spPr>
                      <a:xfrm>
                        <a:off x="7008046" y="1823722"/>
                        <a:ext cx="18097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Object 151"/>
          <p:cNvGraphicFramePr>
            <a:graphicFrameLocks/>
          </p:cNvGraphicFramePr>
          <p:nvPr>
            <p:custDataLst>
              <p:tags r:id="rId55"/>
            </p:custDataLst>
            <p:extLst>
              <p:ext uri="{D42A27DB-BD31-4B8C-83A1-F6EECF244321}">
                <p14:modId xmlns:p14="http://schemas.microsoft.com/office/powerpoint/2010/main" val="2228269180"/>
              </p:ext>
            </p:extLst>
          </p:nvPr>
        </p:nvGraphicFramePr>
        <p:xfrm>
          <a:off x="7535096" y="1677672"/>
          <a:ext cx="18097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90" name="Worksheet" r:id="rId99" imgW="1124023" imgH="171450" progId="Excel.Sheet.12">
                  <p:link updateAutomatic="1"/>
                </p:oleObj>
              </mc:Choice>
              <mc:Fallback>
                <p:oleObj name="Worksheet" r:id="rId99" imgW="1124023" imgH="171450" progId="Excel.Sheet.12">
                  <p:link updateAutomatic="1"/>
                  <p:pic>
                    <p:nvPicPr>
                      <p:cNvPr id="149" name="Object 148"/>
                      <p:cNvPicPr preferRelativeResize="0"/>
                      <p:nvPr/>
                    </p:nvPicPr>
                    <p:blipFill>
                      <a:blip r:embed="rId100"/>
                      <a:stretch>
                        <a:fillRect/>
                      </a:stretch>
                    </p:blipFill>
                    <p:spPr>
                      <a:xfrm>
                        <a:off x="7535096" y="1677672"/>
                        <a:ext cx="18097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" name="Object 152"/>
          <p:cNvGraphicFramePr>
            <a:graphicFrameLocks/>
          </p:cNvGraphicFramePr>
          <p:nvPr>
            <p:custDataLst>
              <p:tags r:id="rId56"/>
            </p:custDataLst>
            <p:extLst>
              <p:ext uri="{D42A27DB-BD31-4B8C-83A1-F6EECF244321}">
                <p14:modId xmlns:p14="http://schemas.microsoft.com/office/powerpoint/2010/main" val="3081395233"/>
              </p:ext>
            </p:extLst>
          </p:nvPr>
        </p:nvGraphicFramePr>
        <p:xfrm>
          <a:off x="7535096" y="1830072"/>
          <a:ext cx="18097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91" name="Worksheet" r:id="rId99" imgW="1124023" imgH="171450" progId="Excel.Sheet.12">
                  <p:link updateAutomatic="1"/>
                </p:oleObj>
              </mc:Choice>
              <mc:Fallback>
                <p:oleObj name="Worksheet" r:id="rId99" imgW="1124023" imgH="171450" progId="Excel.Sheet.12">
                  <p:link updateAutomatic="1"/>
                  <p:pic>
                    <p:nvPicPr>
                      <p:cNvPr id="150" name="Object 149"/>
                      <p:cNvPicPr preferRelativeResize="0"/>
                      <p:nvPr/>
                    </p:nvPicPr>
                    <p:blipFill>
                      <a:blip r:embed="rId100"/>
                      <a:stretch>
                        <a:fillRect/>
                      </a:stretch>
                    </p:blipFill>
                    <p:spPr>
                      <a:xfrm>
                        <a:off x="7535096" y="1830072"/>
                        <a:ext cx="18097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" name="Text Box 45___________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6065180" y="4949190"/>
            <a:ext cx="1192579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Staffing: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Ind. PC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157" name="Text Box 45____________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7288740" y="4952217"/>
            <a:ext cx="1015443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Staffing: Need/Demand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158" name="Text Box 45_____________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3748722" y="4954355"/>
            <a:ext cx="112001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Associate Satisfaction AS17 Index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160" name="Text Box 45________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2792334" y="4945631"/>
            <a:ext cx="909973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Inspiring Working Condition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161" name="Text Box 45__________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4909662" y="4953251"/>
            <a:ext cx="111507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Associate Retention rate</a:t>
            </a:r>
          </a:p>
        </p:txBody>
      </p:sp>
      <p:graphicFrame>
        <p:nvGraphicFramePr>
          <p:cNvPr id="162" name="Object 161"/>
          <p:cNvGraphicFramePr>
            <a:graphicFrameLocks/>
          </p:cNvGraphicFramePr>
          <p:nvPr>
            <p:custDataLst>
              <p:tags r:id="rId62"/>
            </p:custDataLst>
            <p:extLst>
              <p:ext uri="{D42A27DB-BD31-4B8C-83A1-F6EECF244321}">
                <p14:modId xmlns:p14="http://schemas.microsoft.com/office/powerpoint/2010/main" val="103453219"/>
              </p:ext>
            </p:extLst>
          </p:nvPr>
        </p:nvGraphicFramePr>
        <p:xfrm>
          <a:off x="5750082" y="5014535"/>
          <a:ext cx="184150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92" name="Worksheet" r:id="rId105" imgW="1124023" imgH="171450" progId="Excel.Sheet.12">
                  <p:link updateAutomatic="1"/>
                </p:oleObj>
              </mc:Choice>
              <mc:Fallback>
                <p:oleObj name="Worksheet" r:id="rId105" imgW="1124023" imgH="171450" progId="Excel.Sheet.12">
                  <p:link updateAutomatic="1"/>
                  <p:pic>
                    <p:nvPicPr>
                      <p:cNvPr id="176" name="Object 175"/>
                      <p:cNvPicPr preferRelativeResize="0"/>
                      <p:nvPr/>
                    </p:nvPicPr>
                    <p:blipFill>
                      <a:blip r:embed="rId86"/>
                      <a:stretch>
                        <a:fillRect/>
                      </a:stretch>
                    </p:blipFill>
                    <p:spPr>
                      <a:xfrm>
                        <a:off x="5750082" y="5014535"/>
                        <a:ext cx="184150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" name="Object 162"/>
          <p:cNvGraphicFramePr>
            <a:graphicFrameLocks/>
          </p:cNvGraphicFramePr>
          <p:nvPr>
            <p:custDataLst>
              <p:tags r:id="rId63"/>
            </p:custDataLst>
            <p:extLst>
              <p:ext uri="{D42A27DB-BD31-4B8C-83A1-F6EECF244321}">
                <p14:modId xmlns:p14="http://schemas.microsoft.com/office/powerpoint/2010/main" val="3903555337"/>
              </p:ext>
            </p:extLst>
          </p:nvPr>
        </p:nvGraphicFramePr>
        <p:xfrm>
          <a:off x="8004974" y="5011821"/>
          <a:ext cx="185738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93" name="Worksheet" r:id="rId106" imgW="1124023" imgH="171450" progId="Excel.Sheet.12">
                  <p:link updateAutomatic="1"/>
                </p:oleObj>
              </mc:Choice>
              <mc:Fallback>
                <p:oleObj name="Worksheet" r:id="rId106" imgW="1124023" imgH="171450" progId="Excel.Sheet.12">
                  <p:link updateAutomatic="1"/>
                  <p:pic>
                    <p:nvPicPr>
                      <p:cNvPr id="179" name="Object 178"/>
                      <p:cNvPicPr preferRelativeResize="0"/>
                      <p:nvPr/>
                    </p:nvPicPr>
                    <p:blipFill>
                      <a:blip r:embed="rId88"/>
                      <a:stretch>
                        <a:fillRect/>
                      </a:stretch>
                    </p:blipFill>
                    <p:spPr>
                      <a:xfrm>
                        <a:off x="8004974" y="5011821"/>
                        <a:ext cx="185738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" name="Object 164"/>
          <p:cNvGraphicFramePr>
            <a:graphicFrameLocks/>
          </p:cNvGraphicFramePr>
          <p:nvPr>
            <p:custDataLst>
              <p:tags r:id="rId64"/>
            </p:custDataLst>
            <p:extLst>
              <p:ext uri="{D42A27DB-BD31-4B8C-83A1-F6EECF244321}">
                <p14:modId xmlns:p14="http://schemas.microsoft.com/office/powerpoint/2010/main" val="1187449310"/>
              </p:ext>
            </p:extLst>
          </p:nvPr>
        </p:nvGraphicFramePr>
        <p:xfrm>
          <a:off x="4597827" y="4988670"/>
          <a:ext cx="182563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94" name="Worksheet" r:id="rId107" imgW="1124023" imgH="171450" progId="Excel.Sheet.12">
                  <p:link updateAutomatic="1"/>
                </p:oleObj>
              </mc:Choice>
              <mc:Fallback>
                <p:oleObj name="Worksheet" r:id="rId107" imgW="1124023" imgH="171450" progId="Excel.Sheet.12">
                  <p:link updateAutomatic="1"/>
                  <p:pic>
                    <p:nvPicPr>
                      <p:cNvPr id="183" name="Object 182"/>
                      <p:cNvPicPr preferRelativeResize="0"/>
                      <p:nvPr/>
                    </p:nvPicPr>
                    <p:blipFill>
                      <a:blip r:embed="rId108"/>
                      <a:stretch>
                        <a:fillRect/>
                      </a:stretch>
                    </p:blipFill>
                    <p:spPr>
                      <a:xfrm>
                        <a:off x="4597827" y="4988670"/>
                        <a:ext cx="182563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" name="TextBox 165"/>
          <p:cNvSpPr txBox="1"/>
          <p:nvPr>
            <p:custDataLst>
              <p:tags r:id="rId65"/>
            </p:custDataLst>
          </p:nvPr>
        </p:nvSpPr>
        <p:spPr>
          <a:xfrm>
            <a:off x="6859850" y="5013745"/>
            <a:ext cx="196013" cy="843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TBP</a:t>
            </a:r>
          </a:p>
        </p:txBody>
      </p:sp>
      <p:sp>
        <p:nvSpPr>
          <p:cNvPr id="167" name="TextBox 166"/>
          <p:cNvSpPr txBox="1"/>
          <p:nvPr>
            <p:custDataLst>
              <p:tags r:id="rId66"/>
            </p:custDataLst>
          </p:nvPr>
        </p:nvSpPr>
        <p:spPr>
          <a:xfrm>
            <a:off x="6869978" y="5145190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PUL</a:t>
            </a:r>
          </a:p>
        </p:txBody>
      </p:sp>
      <p:sp>
        <p:nvSpPr>
          <p:cNvPr id="168" name="TextBox 167"/>
          <p:cNvSpPr txBox="1"/>
          <p:nvPr>
            <p:custDataLst>
              <p:tags r:id="rId67"/>
            </p:custDataLst>
          </p:nvPr>
        </p:nvSpPr>
        <p:spPr>
          <a:xfrm>
            <a:off x="6635974" y="5268812"/>
            <a:ext cx="375611" cy="857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CF (</a:t>
            </a:r>
            <a:r>
              <a:rPr kumimoji="0" lang="en-US" sz="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PULi</a:t>
            </a: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169" name="Object 168"/>
          <p:cNvGraphicFramePr>
            <a:graphicFrameLocks/>
          </p:cNvGraphicFramePr>
          <p:nvPr>
            <p:custDataLst>
              <p:tags r:id="rId68"/>
            </p:custDataLst>
            <p:extLst>
              <p:ext uri="{D42A27DB-BD31-4B8C-83A1-F6EECF244321}">
                <p14:modId xmlns:p14="http://schemas.microsoft.com/office/powerpoint/2010/main" val="27849574"/>
              </p:ext>
            </p:extLst>
          </p:nvPr>
        </p:nvGraphicFramePr>
        <p:xfrm>
          <a:off x="7020724" y="4997534"/>
          <a:ext cx="18415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95" name="Worksheet" r:id="rId109" imgW="1124023" imgH="171450" progId="Excel.Sheet.12">
                  <p:link updateAutomatic="1"/>
                </p:oleObj>
              </mc:Choice>
              <mc:Fallback>
                <p:oleObj name="Worksheet" r:id="rId109" imgW="1124023" imgH="171450" progId="Excel.Sheet.12">
                  <p:link updateAutomatic="1"/>
                  <p:pic>
                    <p:nvPicPr>
                      <p:cNvPr id="191" name="Object 190"/>
                      <p:cNvPicPr preferRelativeResize="0"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7020724" y="4997534"/>
                        <a:ext cx="18415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" name="Object 169"/>
          <p:cNvGraphicFramePr>
            <a:graphicFrameLocks/>
          </p:cNvGraphicFramePr>
          <p:nvPr>
            <p:custDataLst>
              <p:tags r:id="rId69"/>
            </p:custDataLst>
            <p:extLst>
              <p:ext uri="{D42A27DB-BD31-4B8C-83A1-F6EECF244321}">
                <p14:modId xmlns:p14="http://schemas.microsoft.com/office/powerpoint/2010/main" val="3308864646"/>
              </p:ext>
            </p:extLst>
          </p:nvPr>
        </p:nvGraphicFramePr>
        <p:xfrm>
          <a:off x="7020724" y="5262646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96" name="Worksheet" r:id="rId111" imgW="1124023" imgH="171450" progId="Excel.Sheet.12">
                  <p:link updateAutomatic="1"/>
                </p:oleObj>
              </mc:Choice>
              <mc:Fallback>
                <p:oleObj name="Worksheet" r:id="rId111" imgW="1124023" imgH="171450" progId="Excel.Sheet.12">
                  <p:link updateAutomatic="1"/>
                  <p:pic>
                    <p:nvPicPr>
                      <p:cNvPr id="192" name="Object 191"/>
                      <p:cNvPicPr preferRelativeResize="0"/>
                      <p:nvPr/>
                    </p:nvPicPr>
                    <p:blipFill>
                      <a:blip r:embed="rId112"/>
                      <a:stretch>
                        <a:fillRect/>
                      </a:stretch>
                    </p:blipFill>
                    <p:spPr>
                      <a:xfrm>
                        <a:off x="7020724" y="5262646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" name="Object 170"/>
          <p:cNvGraphicFramePr>
            <a:graphicFrameLocks/>
          </p:cNvGraphicFramePr>
          <p:nvPr>
            <p:custDataLst>
              <p:tags r:id="rId70"/>
            </p:custDataLst>
            <p:extLst>
              <p:ext uri="{D42A27DB-BD31-4B8C-83A1-F6EECF244321}">
                <p14:modId xmlns:p14="http://schemas.microsoft.com/office/powerpoint/2010/main" val="3502010587"/>
              </p:ext>
            </p:extLst>
          </p:nvPr>
        </p:nvGraphicFramePr>
        <p:xfrm>
          <a:off x="7023899" y="5121359"/>
          <a:ext cx="182563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97" name="Worksheet" r:id="rId113" imgW="1124023" imgH="171450" progId="Excel.Sheet.12">
                  <p:link updateAutomatic="1"/>
                </p:oleObj>
              </mc:Choice>
              <mc:Fallback>
                <p:oleObj name="Worksheet" r:id="rId113" imgW="1124023" imgH="171450" progId="Excel.Sheet.12">
                  <p:link updateAutomatic="1"/>
                  <p:pic>
                    <p:nvPicPr>
                      <p:cNvPr id="194" name="Object 193"/>
                      <p:cNvPicPr preferRelativeResize="0"/>
                      <p:nvPr/>
                    </p:nvPicPr>
                    <p:blipFill>
                      <a:blip r:embed="rId114"/>
                      <a:stretch>
                        <a:fillRect/>
                      </a:stretch>
                    </p:blipFill>
                    <p:spPr>
                      <a:xfrm>
                        <a:off x="7023899" y="5121359"/>
                        <a:ext cx="182563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" name="Object 172"/>
          <p:cNvGraphicFramePr>
            <a:graphicFrameLocks/>
          </p:cNvGraphicFramePr>
          <p:nvPr>
            <p:custDataLst>
              <p:tags r:id="rId71"/>
            </p:custDataLst>
            <p:extLst>
              <p:ext uri="{D42A27DB-BD31-4B8C-83A1-F6EECF244321}">
                <p14:modId xmlns:p14="http://schemas.microsoft.com/office/powerpoint/2010/main" val="998302402"/>
              </p:ext>
            </p:extLst>
          </p:nvPr>
        </p:nvGraphicFramePr>
        <p:xfrm>
          <a:off x="3461743" y="4993721"/>
          <a:ext cx="18097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98" name="Worksheet" r:id="rId115" imgW="1124023" imgH="171450" progId="Excel.Sheet.12">
                  <p:link updateAutomatic="1"/>
                </p:oleObj>
              </mc:Choice>
              <mc:Fallback>
                <p:oleObj name="Worksheet" r:id="rId115" imgW="1124023" imgH="171450" progId="Excel.Sheet.12">
                  <p:link updateAutomatic="1"/>
                  <p:pic>
                    <p:nvPicPr>
                      <p:cNvPr id="196" name="Object 195"/>
                      <p:cNvPicPr preferRelativeResize="0"/>
                      <p:nvPr/>
                    </p:nvPicPr>
                    <p:blipFill>
                      <a:blip r:embed="rId86"/>
                      <a:stretch>
                        <a:fillRect/>
                      </a:stretch>
                    </p:blipFill>
                    <p:spPr>
                      <a:xfrm>
                        <a:off x="3461743" y="4993721"/>
                        <a:ext cx="18097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" name="TextBox 177"/>
          <p:cNvSpPr txBox="1"/>
          <p:nvPr>
            <p:custDataLst>
              <p:tags r:id="rId72"/>
            </p:custDataLst>
          </p:nvPr>
        </p:nvSpPr>
        <p:spPr>
          <a:xfrm>
            <a:off x="3452470" y="5119602"/>
            <a:ext cx="196013" cy="1382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Wastewater</a:t>
            </a: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" name="Text Box 45__"/>
          <p:cNvSpPr txBox="1"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2520379" y="2626382"/>
            <a:ext cx="2671973" cy="797988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t" anchorCtr="0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 defTabSz="914333"/>
            <a:r>
              <a:rPr lang="de-DE" altLang="en-US" sz="1000" b="1" dirty="0" smtClean="0">
                <a:solidFill>
                  <a:prstClr val="black"/>
                </a:solidFill>
              </a:rPr>
              <a:t>HSE Start-up</a:t>
            </a:r>
            <a:endParaRPr lang="de-DE" altLang="en-US" sz="1000" b="1" dirty="0">
              <a:solidFill>
                <a:prstClr val="black"/>
              </a:solidFill>
            </a:endParaRPr>
          </a:p>
          <a:p>
            <a:pPr algn="l" defTabSz="914333"/>
            <a:r>
              <a:rPr lang="de-DE" altLang="en-US" sz="1000" b="1" dirty="0">
                <a:solidFill>
                  <a:srgbClr val="7030A0"/>
                </a:solidFill>
              </a:rPr>
              <a:t>CRIN20C  Nozzle</a:t>
            </a:r>
            <a:r>
              <a:rPr lang="de-DE" altLang="en-US" sz="1000" b="1" dirty="0">
                <a:solidFill>
                  <a:prstClr val="black"/>
                </a:solidFill>
              </a:rPr>
              <a:t>   </a:t>
            </a:r>
            <a:r>
              <a:rPr lang="de-DE" altLang="en-US" sz="1000" b="1" dirty="0">
                <a:solidFill>
                  <a:srgbClr val="00B050"/>
                </a:solidFill>
              </a:rPr>
              <a:t>ESP9   IPB</a:t>
            </a:r>
            <a:r>
              <a:rPr lang="de-DE" altLang="en-US" sz="1000" b="1" dirty="0">
                <a:solidFill>
                  <a:prstClr val="black"/>
                </a:solidFill>
              </a:rPr>
              <a:t>   </a:t>
            </a:r>
            <a:r>
              <a:rPr lang="de-DE" altLang="en-US" sz="1000" b="1" dirty="0">
                <a:solidFill>
                  <a:srgbClr val="08427E"/>
                </a:solidFill>
              </a:rPr>
              <a:t>HDEV6</a:t>
            </a:r>
          </a:p>
          <a:p>
            <a:pPr algn="l" defTabSz="914333">
              <a:lnSpc>
                <a:spcPts val="360"/>
              </a:lnSpc>
              <a:spcBef>
                <a:spcPts val="0"/>
              </a:spcBef>
            </a:pPr>
            <a:r>
              <a:rPr lang="de-DE" altLang="en-US" sz="1000" b="1" dirty="0">
                <a:solidFill>
                  <a:srgbClr val="08427E"/>
                </a:solidFill>
              </a:rPr>
              <a:t>                   </a:t>
            </a:r>
            <a:r>
              <a:rPr lang="de-DE" altLang="en-US" sz="540" b="1" dirty="0">
                <a:solidFill>
                  <a:srgbClr val="7030A0"/>
                </a:solidFill>
              </a:rPr>
              <a:t>Module         </a:t>
            </a:r>
            <a:r>
              <a:rPr lang="de-DE" altLang="en-US" sz="540" b="1" dirty="0">
                <a:solidFill>
                  <a:srgbClr val="00B050"/>
                </a:solidFill>
              </a:rPr>
              <a:t>Components</a:t>
            </a:r>
            <a:r>
              <a:rPr lang="de-DE" altLang="en-US" sz="540" b="1" dirty="0">
                <a:solidFill>
                  <a:srgbClr val="0070C0"/>
                </a:solidFill>
              </a:rPr>
              <a:t> </a:t>
            </a:r>
            <a:r>
              <a:rPr lang="de-DE" altLang="en-US" sz="1000" b="1" dirty="0">
                <a:solidFill>
                  <a:srgbClr val="0070C0"/>
                </a:solidFill>
              </a:rPr>
              <a:t>  </a:t>
            </a:r>
            <a:endParaRPr lang="de-DE" altLang="en-US" sz="1000" b="1" dirty="0">
              <a:solidFill>
                <a:prstClr val="black"/>
              </a:solidFill>
            </a:endParaRPr>
          </a:p>
        </p:txBody>
      </p:sp>
      <p:graphicFrame>
        <p:nvGraphicFramePr>
          <p:cNvPr id="99" name="Object 98"/>
          <p:cNvGraphicFramePr>
            <a:graphicFrameLocks/>
          </p:cNvGraphicFramePr>
          <p:nvPr>
            <p:custDataLst>
              <p:tags r:id="rId74"/>
            </p:custDataLst>
            <p:extLst>
              <p:ext uri="{D42A27DB-BD31-4B8C-83A1-F6EECF244321}">
                <p14:modId xmlns:p14="http://schemas.microsoft.com/office/powerpoint/2010/main" val="4046898402"/>
              </p:ext>
            </p:extLst>
          </p:nvPr>
        </p:nvGraphicFramePr>
        <p:xfrm>
          <a:off x="2834948" y="3250441"/>
          <a:ext cx="182557" cy="9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99" name="Worksheet" r:id="rId116" imgW="1124023" imgH="171450" progId="Excel.Sheet.12">
                  <p:link updateAutomatic="1"/>
                </p:oleObj>
              </mc:Choice>
              <mc:Fallback>
                <p:oleObj name="Worksheet" r:id="rId116" imgW="1124023" imgH="171450" progId="Excel.Sheet.12">
                  <p:link updateAutomatic="1"/>
                  <p:pic>
                    <p:nvPicPr>
                      <p:cNvPr id="178" name="Object 177"/>
                      <p:cNvPicPr preferRelativeResize="0"/>
                      <p:nvPr/>
                    </p:nvPicPr>
                    <p:blipFill>
                      <a:blip r:embed="rId117"/>
                      <a:stretch>
                        <a:fillRect/>
                      </a:stretch>
                    </p:blipFill>
                    <p:spPr>
                      <a:xfrm>
                        <a:off x="2834948" y="3250441"/>
                        <a:ext cx="182557" cy="9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99"/>
          <p:cNvGraphicFramePr>
            <a:graphicFrameLocks/>
          </p:cNvGraphicFramePr>
          <p:nvPr>
            <p:custDataLst>
              <p:tags r:id="rId75"/>
            </p:custDataLst>
            <p:extLst>
              <p:ext uri="{D42A27DB-BD31-4B8C-83A1-F6EECF244321}">
                <p14:modId xmlns:p14="http://schemas.microsoft.com/office/powerpoint/2010/main" val="97854686"/>
              </p:ext>
            </p:extLst>
          </p:nvPr>
        </p:nvGraphicFramePr>
        <p:xfrm>
          <a:off x="3378274" y="3245715"/>
          <a:ext cx="184144" cy="119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400" name="Worksheet" r:id="rId118" imgW="1124023" imgH="171450" progId="Excel.Sheet.12">
                  <p:link updateAutomatic="1"/>
                </p:oleObj>
              </mc:Choice>
              <mc:Fallback>
                <p:oleObj name="Worksheet" r:id="rId118" imgW="1124023" imgH="171450" progId="Excel.Sheet.12">
                  <p:link updateAutomatic="1"/>
                  <p:pic>
                    <p:nvPicPr>
                      <p:cNvPr id="179" name="Object 178"/>
                      <p:cNvPicPr preferRelativeResize="0"/>
                      <p:nvPr/>
                    </p:nvPicPr>
                    <p:blipFill>
                      <a:blip r:embed="rId117"/>
                      <a:stretch>
                        <a:fillRect/>
                      </a:stretch>
                    </p:blipFill>
                    <p:spPr>
                      <a:xfrm>
                        <a:off x="3378274" y="3245715"/>
                        <a:ext cx="184144" cy="119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100"/>
          <p:cNvGraphicFramePr>
            <a:graphicFrameLocks/>
          </p:cNvGraphicFramePr>
          <p:nvPr>
            <p:custDataLst>
              <p:tags r:id="rId76"/>
            </p:custDataLst>
            <p:extLst>
              <p:ext uri="{D42A27DB-BD31-4B8C-83A1-F6EECF244321}">
                <p14:modId xmlns:p14="http://schemas.microsoft.com/office/powerpoint/2010/main" val="3774530211"/>
              </p:ext>
            </p:extLst>
          </p:nvPr>
        </p:nvGraphicFramePr>
        <p:xfrm>
          <a:off x="3822578" y="3249666"/>
          <a:ext cx="182557" cy="104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401" name="Worksheet" r:id="rId116" imgW="1124023" imgH="171450" progId="Excel.Sheet.12">
                  <p:link updateAutomatic="1"/>
                </p:oleObj>
              </mc:Choice>
              <mc:Fallback>
                <p:oleObj name="Worksheet" r:id="rId116" imgW="1124023" imgH="171450" progId="Excel.Sheet.12">
                  <p:link updateAutomatic="1"/>
                  <p:pic>
                    <p:nvPicPr>
                      <p:cNvPr id="180" name="Object 179"/>
                      <p:cNvPicPr preferRelativeResize="0"/>
                      <p:nvPr/>
                    </p:nvPicPr>
                    <p:blipFill>
                      <a:blip r:embed="rId117"/>
                      <a:stretch>
                        <a:fillRect/>
                      </a:stretch>
                    </p:blipFill>
                    <p:spPr>
                      <a:xfrm>
                        <a:off x="3822578" y="3249666"/>
                        <a:ext cx="182557" cy="104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101"/>
          <p:cNvGraphicFramePr>
            <a:graphicFrameLocks/>
          </p:cNvGraphicFramePr>
          <p:nvPr>
            <p:custDataLst>
              <p:tags r:id="rId77"/>
            </p:custDataLst>
            <p:extLst>
              <p:ext uri="{D42A27DB-BD31-4B8C-83A1-F6EECF244321}">
                <p14:modId xmlns:p14="http://schemas.microsoft.com/office/powerpoint/2010/main" val="4197247577"/>
              </p:ext>
            </p:extLst>
          </p:nvPr>
        </p:nvGraphicFramePr>
        <p:xfrm>
          <a:off x="4211236" y="3241984"/>
          <a:ext cx="184144" cy="112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402" name="Worksheet" r:id="rId118" imgW="1124023" imgH="171450" progId="Excel.Sheet.12">
                  <p:link updateAutomatic="1"/>
                </p:oleObj>
              </mc:Choice>
              <mc:Fallback>
                <p:oleObj name="Worksheet" r:id="rId118" imgW="1124023" imgH="171450" progId="Excel.Sheet.12">
                  <p:link updateAutomatic="1"/>
                  <p:pic>
                    <p:nvPicPr>
                      <p:cNvPr id="182" name="Object 181"/>
                      <p:cNvPicPr preferRelativeResize="0"/>
                      <p:nvPr/>
                    </p:nvPicPr>
                    <p:blipFill>
                      <a:blip r:embed="rId117"/>
                      <a:stretch>
                        <a:fillRect/>
                      </a:stretch>
                    </p:blipFill>
                    <p:spPr>
                      <a:xfrm>
                        <a:off x="4211236" y="3241984"/>
                        <a:ext cx="184144" cy="112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102"/>
          <p:cNvGraphicFramePr>
            <a:graphicFrameLocks/>
          </p:cNvGraphicFramePr>
          <p:nvPr>
            <p:custDataLst>
              <p:tags r:id="rId78"/>
            </p:custDataLst>
            <p:extLst>
              <p:ext uri="{D42A27DB-BD31-4B8C-83A1-F6EECF244321}">
                <p14:modId xmlns:p14="http://schemas.microsoft.com/office/powerpoint/2010/main" val="1127627756"/>
              </p:ext>
            </p:extLst>
          </p:nvPr>
        </p:nvGraphicFramePr>
        <p:xfrm>
          <a:off x="4655541" y="3249666"/>
          <a:ext cx="182557" cy="104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403" name="Worksheet" r:id="rId119" imgW="1124023" imgH="171450" progId="Excel.Sheet.12">
                  <p:link updateAutomatic="1"/>
                </p:oleObj>
              </mc:Choice>
              <mc:Fallback>
                <p:oleObj name="Worksheet" r:id="rId119" imgW="1124023" imgH="171450" progId="Excel.Sheet.12">
                  <p:link updateAutomatic="1"/>
                  <p:pic>
                    <p:nvPicPr>
                      <p:cNvPr id="183" name="Object 182"/>
                      <p:cNvPicPr preferRelativeResize="0"/>
                      <p:nvPr/>
                    </p:nvPicPr>
                    <p:blipFill>
                      <a:blip r:embed="rId120"/>
                      <a:stretch>
                        <a:fillRect/>
                      </a:stretch>
                    </p:blipFill>
                    <p:spPr>
                      <a:xfrm>
                        <a:off x="4655541" y="3249666"/>
                        <a:ext cx="182557" cy="104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Text Box 45_________"/>
          <p:cNvSpPr txBox="1">
            <a:spLocks noChangeArrowheads="1"/>
          </p:cNvSpPr>
          <p:nvPr>
            <p:custDataLst>
              <p:tags r:id="rId79"/>
            </p:custDataLst>
          </p:nvPr>
        </p:nvSpPr>
        <p:spPr bwMode="auto">
          <a:xfrm>
            <a:off x="1508003" y="4942364"/>
            <a:ext cx="1209064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Safety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Environmental </a:t>
            </a:r>
          </a:p>
        </p:txBody>
      </p:sp>
      <p:graphicFrame>
        <p:nvGraphicFramePr>
          <p:cNvPr id="89" name="Object 88"/>
          <p:cNvGraphicFramePr>
            <a:graphicFrameLocks/>
          </p:cNvGraphicFramePr>
          <p:nvPr>
            <p:custDataLst>
              <p:tags r:id="rId80"/>
            </p:custDataLst>
            <p:extLst>
              <p:ext uri="{D42A27DB-BD31-4B8C-83A1-F6EECF244321}">
                <p14:modId xmlns:p14="http://schemas.microsoft.com/office/powerpoint/2010/main" val="681668724"/>
              </p:ext>
            </p:extLst>
          </p:nvPr>
        </p:nvGraphicFramePr>
        <p:xfrm>
          <a:off x="2462735" y="4999079"/>
          <a:ext cx="18097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404" name="Worksheet" r:id="rId115" imgW="1124023" imgH="171450" progId="Excel.Sheet.12">
                  <p:link updateAutomatic="1"/>
                </p:oleObj>
              </mc:Choice>
              <mc:Fallback>
                <p:oleObj name="Worksheet" r:id="rId115" imgW="1124023" imgH="171450" progId="Excel.Sheet.12">
                  <p:link updateAutomatic="1"/>
                  <p:pic>
                    <p:nvPicPr>
                      <p:cNvPr id="133" name="Object 132"/>
                      <p:cNvPicPr preferRelativeResize="0"/>
                      <p:nvPr/>
                    </p:nvPicPr>
                    <p:blipFill>
                      <a:blip r:embed="rId86"/>
                      <a:stretch>
                        <a:fillRect/>
                      </a:stretch>
                    </p:blipFill>
                    <p:spPr>
                      <a:xfrm>
                        <a:off x="2462735" y="4999079"/>
                        <a:ext cx="18097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TextBox 89"/>
          <p:cNvSpPr txBox="1"/>
          <p:nvPr>
            <p:custDataLst>
              <p:tags r:id="rId81"/>
            </p:custDataLst>
          </p:nvPr>
        </p:nvSpPr>
        <p:spPr>
          <a:xfrm>
            <a:off x="2065834" y="4967202"/>
            <a:ext cx="414981" cy="1779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Sustainability</a:t>
            </a: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Index</a:t>
            </a: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9242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141" name="Rectangle 13" descr="30%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1187" y="2123459"/>
            <a:ext cx="10009424" cy="1124885"/>
          </a:xfrm>
          <a:prstGeom prst="rect">
            <a:avLst/>
          </a:prstGeom>
          <a:solidFill>
            <a:srgbClr val="75B442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" name="Rectangle 2" descr="30%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2478" y="4324921"/>
            <a:ext cx="10009423" cy="1184755"/>
          </a:xfrm>
          <a:prstGeom prst="rect">
            <a:avLst/>
          </a:prstGeom>
          <a:solidFill>
            <a:srgbClr val="0C98D5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34" name="Picture 133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63"/>
          <a:srcRect l="56357" t="79565" r="32908" b="11704"/>
          <a:stretch/>
        </p:blipFill>
        <p:spPr>
          <a:xfrm>
            <a:off x="312504" y="4354776"/>
            <a:ext cx="1170774" cy="535567"/>
          </a:xfrm>
          <a:prstGeom prst="rect">
            <a:avLst/>
          </a:prstGeom>
        </p:spPr>
      </p:pic>
      <p:sp>
        <p:nvSpPr>
          <p:cNvPr id="135" name="Rectangle 17" descr="30%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5207" y="3286695"/>
            <a:ext cx="10009424" cy="987971"/>
          </a:xfrm>
          <a:prstGeom prst="rect">
            <a:avLst/>
          </a:prstGeom>
          <a:solidFill>
            <a:srgbClr val="BE1D7A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36" name="Picture 135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63"/>
          <a:srcRect l="55849" t="69109" r="34102" b="25206"/>
          <a:stretch/>
        </p:blipFill>
        <p:spPr>
          <a:xfrm>
            <a:off x="328531" y="3331796"/>
            <a:ext cx="1223912" cy="389426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63"/>
          <a:srcRect l="55671" t="54390" r="33593" b="37489"/>
          <a:stretch/>
        </p:blipFill>
        <p:spPr>
          <a:xfrm>
            <a:off x="303491" y="2128380"/>
            <a:ext cx="1371851" cy="583766"/>
          </a:xfrm>
          <a:prstGeom prst="rect">
            <a:avLst/>
          </a:prstGeom>
        </p:spPr>
      </p:pic>
      <p:sp>
        <p:nvSpPr>
          <p:cNvPr id="139" name="Rectangle 3" descr="30%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96748" y="1169498"/>
            <a:ext cx="9995156" cy="940221"/>
          </a:xfrm>
          <a:prstGeom prst="rect">
            <a:avLst/>
          </a:prstGeom>
          <a:solidFill>
            <a:srgbClr val="04A3B3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11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strike="noStrike" kern="0" cap="none" normalizeH="0" baseline="0" noProof="0" smtClean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 </a:t>
            </a:r>
            <a:r>
              <a:rPr kumimoji="0" lang="en-US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Diesel Systems | ChP/DBE | 1/10/2018</a:t>
            </a:r>
            <a:endParaRPr kumimoji="0" lang="en-US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12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2017 Robert Bosch LLC and affiliates. All rights reserved.</a:t>
            </a:r>
            <a:endParaRPr kumimoji="0" lang="en-US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12</a:t>
            </a:r>
            <a:endParaRPr kumimoji="0" lang="en-US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7" name="TextBox 176"/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ChP 2018 TaC Workshop Format Updates</a:t>
            </a:r>
            <a:endParaRPr kumimoji="0" lang="en-US" sz="2800" b="0" i="0" u="none" strike="noStrike" kern="0" cap="none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89" name="Text Box 37____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379926" y="1368205"/>
            <a:ext cx="1828800" cy="496174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Budget</a:t>
            </a:r>
            <a:r>
              <a:rPr kumimoji="0" lang="de-DE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/>
            </a:r>
            <a:br>
              <a:rPr kumimoji="0" lang="de-DE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</a:br>
            <a:r>
              <a:rPr kumimoji="0" lang="de-DE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BPS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156" name="Title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dirty="0" smtClean="0">
                <a:solidFill>
                  <a:srgbClr val="A80163"/>
                </a:solidFill>
              </a:rPr>
              <a:t>ChP </a:t>
            </a:r>
            <a:r>
              <a:rPr lang="en-US" sz="2800" dirty="0" err="1" smtClean="0">
                <a:solidFill>
                  <a:srgbClr val="A80163"/>
                </a:solidFill>
              </a:rPr>
              <a:t>TaC</a:t>
            </a:r>
            <a:r>
              <a:rPr lang="en-US" sz="2800" dirty="0" smtClean="0">
                <a:solidFill>
                  <a:srgbClr val="A80163"/>
                </a:solidFill>
              </a:rPr>
              <a:t> 2018 – BPS </a:t>
            </a:r>
            <a:r>
              <a:rPr lang="en-US" sz="2800" dirty="0">
                <a:solidFill>
                  <a:srgbClr val="A80163"/>
                </a:solidFill>
              </a:rPr>
              <a:t>– CF MM.18 - CF a.m. MM.18</a:t>
            </a:r>
          </a:p>
        </p:txBody>
      </p:sp>
      <p:sp>
        <p:nvSpPr>
          <p:cNvPr id="83" name="Text Box 37___________________________________________________________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355417" y="3505600"/>
            <a:ext cx="1855383" cy="448948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BPS Excellence (BPS        Activities)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111" name="Text Box 37__________________________________________________________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983826" y="3359126"/>
            <a:ext cx="182880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Industry 4.0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113" name="Text Box 37_____________________________________________________________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421226" y="3333725"/>
            <a:ext cx="1926483" cy="891281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t" anchorCtr="0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Lean@ChP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(incl. Project Management)</a:t>
            </a:r>
          </a:p>
          <a:p>
            <a:pPr lvl="0">
              <a:defRPr/>
            </a:pPr>
            <a:r>
              <a:rPr lang="de-DE" altLang="en-US" sz="1000" b="1" dirty="0">
                <a:solidFill>
                  <a:prstClr val="black"/>
                </a:solidFill>
              </a:rPr>
              <a:t> </a:t>
            </a:r>
            <a:r>
              <a:rPr lang="de-DE" altLang="en-US" sz="1000" b="1" dirty="0" smtClean="0">
                <a:solidFill>
                  <a:prstClr val="black"/>
                </a:solidFill>
              </a:rPr>
              <a:t>        BPS</a:t>
            </a:r>
            <a:r>
              <a:rPr lang="de-DE" altLang="en-US" sz="1000" b="1" dirty="0" smtClean="0"/>
              <a:t>          </a:t>
            </a:r>
            <a:r>
              <a:rPr lang="de-DE" altLang="en-US" sz="1000" b="1" dirty="0"/>
              <a:t>Plant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131" name="Text Box 37_________________________________________________________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475600" y="3510986"/>
            <a:ext cx="182880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System CIP Index 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78" name="TextBox 77"/>
          <p:cNvSpPr txBox="1"/>
          <p:nvPr>
            <p:custDataLst>
              <p:tags r:id="rId21"/>
            </p:custDataLst>
          </p:nvPr>
        </p:nvSpPr>
        <p:spPr>
          <a:xfrm>
            <a:off x="5735492" y="1411343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TBP</a:t>
            </a:r>
          </a:p>
        </p:txBody>
      </p:sp>
      <p:sp>
        <p:nvSpPr>
          <p:cNvPr id="80" name="TextBox 79"/>
          <p:cNvSpPr txBox="1"/>
          <p:nvPr>
            <p:custDataLst>
              <p:tags r:id="rId22"/>
            </p:custDataLst>
          </p:nvPr>
        </p:nvSpPr>
        <p:spPr>
          <a:xfrm>
            <a:off x="5739639" y="1684940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CF</a:t>
            </a:r>
          </a:p>
        </p:txBody>
      </p:sp>
      <p:sp>
        <p:nvSpPr>
          <p:cNvPr id="81" name="TextBox 80"/>
          <p:cNvSpPr txBox="1"/>
          <p:nvPr>
            <p:custDataLst>
              <p:tags r:id="rId23"/>
            </p:custDataLst>
          </p:nvPr>
        </p:nvSpPr>
        <p:spPr>
          <a:xfrm>
            <a:off x="5733351" y="1546568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FC</a:t>
            </a:r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custDataLst>
              <p:tags r:id="rId24"/>
            </p:custDataLst>
            <p:extLst/>
          </p:nvPr>
        </p:nvGraphicFramePr>
        <p:xfrm>
          <a:off x="5945188" y="1425575"/>
          <a:ext cx="185737" cy="10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49" name="Worksheet" r:id="rId64" imgW="1124023" imgH="171450" progId="Excel.Sheet.12">
                  <p:link updateAutomatic="1"/>
                </p:oleObj>
              </mc:Choice>
              <mc:Fallback>
                <p:oleObj name="Worksheet" r:id="rId64" imgW="1124023" imgH="171450" progId="Excel.Sheet.12">
                  <p:link updateAutomatic="1"/>
                  <p:pic>
                    <p:nvPicPr>
                      <p:cNvPr id="2" name="Object 1"/>
                      <p:cNvPicPr preferRelativeResize="0"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5945188" y="1425575"/>
                        <a:ext cx="185737" cy="106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/>
          </p:cNvGraphicFramePr>
          <p:nvPr>
            <p:custDataLst>
              <p:tags r:id="rId25"/>
            </p:custDataLst>
            <p:extLst/>
          </p:nvPr>
        </p:nvGraphicFramePr>
        <p:xfrm>
          <a:off x="5949950" y="1709738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50" name="Worksheet" r:id="rId66" imgW="1124023" imgH="171450" progId="Excel.Sheet.12">
                  <p:link updateAutomatic="1"/>
                </p:oleObj>
              </mc:Choice>
              <mc:Fallback>
                <p:oleObj name="Worksheet" r:id="rId66" imgW="1124023" imgH="171450" progId="Excel.Sheet.12">
                  <p:link updateAutomatic="1"/>
                  <p:pic>
                    <p:nvPicPr>
                      <p:cNvPr id="3" name="Object 2"/>
                      <p:cNvPicPr preferRelativeResize="0"/>
                      <p:nvPr/>
                    </p:nvPicPr>
                    <p:blipFill>
                      <a:blip r:embed="rId67"/>
                      <a:stretch>
                        <a:fillRect/>
                      </a:stretch>
                    </p:blipFill>
                    <p:spPr>
                      <a:xfrm>
                        <a:off x="5949950" y="1709738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/>
          </p:cNvGraphicFramePr>
          <p:nvPr>
            <p:custDataLst>
              <p:tags r:id="rId26"/>
            </p:custDataLst>
            <p:extLst/>
          </p:nvPr>
        </p:nvGraphicFramePr>
        <p:xfrm>
          <a:off x="5949950" y="1566863"/>
          <a:ext cx="18415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51" name="Worksheet" r:id="rId68" imgW="1124023" imgH="171450" progId="Excel.Sheet.12">
                  <p:link updateAutomatic="1"/>
                </p:oleObj>
              </mc:Choice>
              <mc:Fallback>
                <p:oleObj name="Worksheet" r:id="rId68" imgW="1124023" imgH="171450" progId="Excel.Sheet.12">
                  <p:link updateAutomatic="1"/>
                  <p:pic>
                    <p:nvPicPr>
                      <p:cNvPr id="9" name="Object 8"/>
                      <p:cNvPicPr preferRelativeResize="0"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5949950" y="1566863"/>
                        <a:ext cx="184150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/>
          </p:cNvGraphicFramePr>
          <p:nvPr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2819250235"/>
              </p:ext>
            </p:extLst>
          </p:nvPr>
        </p:nvGraphicFramePr>
        <p:xfrm>
          <a:off x="9969819" y="3578305"/>
          <a:ext cx="18256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52" name="Worksheet" r:id="rId70" imgW="1124023" imgH="171450" progId="Excel.Sheet.12">
                  <p:link updateAutomatic="1"/>
                </p:oleObj>
              </mc:Choice>
              <mc:Fallback>
                <p:oleObj name="Worksheet" r:id="rId70" imgW="1124023" imgH="171450" progId="Excel.Sheet.12">
                  <p:link updateAutomatic="1"/>
                  <p:pic>
                    <p:nvPicPr>
                      <p:cNvPr id="13" name="Object 12"/>
                      <p:cNvPicPr preferRelativeResize="0"/>
                      <p:nvPr/>
                    </p:nvPicPr>
                    <p:blipFill>
                      <a:blip r:embed="rId71"/>
                      <a:stretch>
                        <a:fillRect/>
                      </a:stretch>
                    </p:blipFill>
                    <p:spPr>
                      <a:xfrm>
                        <a:off x="9969819" y="3578305"/>
                        <a:ext cx="18256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/>
          </p:cNvGraphicFramePr>
          <p:nvPr>
            <p:custDataLst>
              <p:tags r:id="rId28"/>
            </p:custDataLst>
            <p:extLst>
              <p:ext uri="{D42A27DB-BD31-4B8C-83A1-F6EECF244321}">
                <p14:modId xmlns:p14="http://schemas.microsoft.com/office/powerpoint/2010/main" val="1365471062"/>
              </p:ext>
            </p:extLst>
          </p:nvPr>
        </p:nvGraphicFramePr>
        <p:xfrm>
          <a:off x="3460750" y="3457575"/>
          <a:ext cx="182563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53" name="Worksheet" r:id="rId72" imgW="1124023" imgH="171450" progId="Excel.Sheet.12">
                  <p:link updateAutomatic="1"/>
                </p:oleObj>
              </mc:Choice>
              <mc:Fallback>
                <p:oleObj name="Worksheet" r:id="rId72" imgW="1124023" imgH="171450" progId="Excel.Sheet.12">
                  <p:link updateAutomatic="1"/>
                  <p:pic>
                    <p:nvPicPr>
                      <p:cNvPr id="25" name="Object 24"/>
                      <p:cNvPicPr preferRelativeResize="0"/>
                      <p:nvPr/>
                    </p:nvPicPr>
                    <p:blipFill>
                      <a:blip r:embed="rId73"/>
                      <a:stretch>
                        <a:fillRect/>
                      </a:stretch>
                    </p:blipFill>
                    <p:spPr>
                      <a:xfrm>
                        <a:off x="3460750" y="3457575"/>
                        <a:ext cx="182563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/>
          </p:cNvGraphicFramePr>
          <p:nvPr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617166310"/>
              </p:ext>
            </p:extLst>
          </p:nvPr>
        </p:nvGraphicFramePr>
        <p:xfrm>
          <a:off x="8049707" y="3587726"/>
          <a:ext cx="18097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54" name="Worksheet" r:id="rId74" imgW="1124023" imgH="171450" progId="Excel.Sheet.12">
                  <p:link updateAutomatic="1"/>
                </p:oleObj>
              </mc:Choice>
              <mc:Fallback>
                <p:oleObj name="Worksheet" r:id="rId74" imgW="1124023" imgH="171450" progId="Excel.Sheet.12">
                  <p:link updateAutomatic="1"/>
                  <p:pic>
                    <p:nvPicPr>
                      <p:cNvPr id="26" name="Object 25"/>
                      <p:cNvPicPr preferRelativeResize="0"/>
                      <p:nvPr/>
                    </p:nvPicPr>
                    <p:blipFill>
                      <a:blip r:embed="rId75"/>
                      <a:stretch>
                        <a:fillRect/>
                      </a:stretch>
                    </p:blipFill>
                    <p:spPr>
                      <a:xfrm>
                        <a:off x="8049707" y="3587726"/>
                        <a:ext cx="18097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5" name="Picture 74"/>
          <p:cNvPicPr>
            <a:picLocks noChangeAspect="1"/>
          </p:cNvPicPr>
          <p:nvPr>
            <p:custDataLst>
              <p:tags r:id="rId30"/>
            </p:custDataLst>
          </p:nvPr>
        </p:nvPicPr>
        <p:blipFill rotWithShape="1">
          <a:blip r:embed="rId63"/>
          <a:srcRect l="56300" t="43528" r="31595" b="50381"/>
          <a:stretch/>
        </p:blipFill>
        <p:spPr>
          <a:xfrm>
            <a:off x="303491" y="1169883"/>
            <a:ext cx="1480583" cy="396762"/>
          </a:xfrm>
          <a:prstGeom prst="rect">
            <a:avLst/>
          </a:prstGeom>
        </p:spPr>
      </p:pic>
      <p:sp>
        <p:nvSpPr>
          <p:cNvPr id="73" name="Text Box 45__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470117" y="2413643"/>
            <a:ext cx="1600200" cy="651819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t" anchorCtr="0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Master Plan Status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480" name="Object 479"/>
          <p:cNvGraphicFramePr>
            <a:graphicFrameLocks/>
          </p:cNvGraphicFramePr>
          <p:nvPr>
            <p:custDataLst>
              <p:tags r:id="rId32"/>
            </p:custDataLst>
            <p:extLst>
              <p:ext uri="{D42A27DB-BD31-4B8C-83A1-F6EECF244321}">
                <p14:modId xmlns:p14="http://schemas.microsoft.com/office/powerpoint/2010/main" val="3835287577"/>
              </p:ext>
            </p:extLst>
          </p:nvPr>
        </p:nvGraphicFramePr>
        <p:xfrm>
          <a:off x="3204336" y="2685901"/>
          <a:ext cx="182562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55" name="Worksheet" r:id="rId76" imgW="1124023" imgH="171450" progId="Excel.Sheet.12">
                  <p:link updateAutomatic="1"/>
                </p:oleObj>
              </mc:Choice>
              <mc:Fallback>
                <p:oleObj name="Worksheet" r:id="rId76" imgW="1124023" imgH="171450" progId="Excel.Sheet.12">
                  <p:link updateAutomatic="1"/>
                  <p:pic>
                    <p:nvPicPr>
                      <p:cNvPr id="480" name="Object 479"/>
                      <p:cNvPicPr preferRelativeResize="0"/>
                      <p:nvPr/>
                    </p:nvPicPr>
                    <p:blipFill>
                      <a:blip r:embed="rId75"/>
                      <a:stretch>
                        <a:fillRect/>
                      </a:stretch>
                    </p:blipFill>
                    <p:spPr>
                      <a:xfrm>
                        <a:off x="3204336" y="2685901"/>
                        <a:ext cx="182562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Text Box 37_____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1983826" y="3905779"/>
            <a:ext cx="1828800" cy="272415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Routing Accuracy</a:t>
            </a:r>
          </a:p>
        </p:txBody>
      </p:sp>
      <p:graphicFrame>
        <p:nvGraphicFramePr>
          <p:cNvPr id="122" name="Object 121"/>
          <p:cNvGraphicFramePr>
            <a:graphicFrameLocks/>
          </p:cNvGraphicFramePr>
          <p:nvPr>
            <p:custDataLst>
              <p:tags r:id="rId34"/>
            </p:custDataLst>
            <p:extLst>
              <p:ext uri="{D42A27DB-BD31-4B8C-83A1-F6EECF244321}">
                <p14:modId xmlns:p14="http://schemas.microsoft.com/office/powerpoint/2010/main" val="3836073502"/>
              </p:ext>
            </p:extLst>
          </p:nvPr>
        </p:nvGraphicFramePr>
        <p:xfrm>
          <a:off x="3484232" y="3998998"/>
          <a:ext cx="18415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56" name="Worksheet" r:id="rId77" imgW="1124023" imgH="171450" progId="Excel.Sheet.12">
                  <p:link updateAutomatic="1"/>
                </p:oleObj>
              </mc:Choice>
              <mc:Fallback>
                <p:oleObj name="Worksheet" r:id="rId77" imgW="1124023" imgH="171450" progId="Excel.Sheet.12">
                  <p:link updateAutomatic="1"/>
                  <p:pic>
                    <p:nvPicPr>
                      <p:cNvPr id="122" name="Object 121"/>
                      <p:cNvPicPr preferRelativeResize="0"/>
                      <p:nvPr/>
                    </p:nvPicPr>
                    <p:blipFill>
                      <a:blip r:embed="rId75"/>
                      <a:stretch>
                        <a:fillRect/>
                      </a:stretch>
                    </p:blipFill>
                    <p:spPr>
                      <a:xfrm>
                        <a:off x="3484232" y="3998998"/>
                        <a:ext cx="18415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62"/>
          <p:cNvSpPr txBox="1"/>
          <p:nvPr>
            <p:custDataLst>
              <p:tags r:id="rId35"/>
            </p:custDataLst>
          </p:nvPr>
        </p:nvSpPr>
        <p:spPr>
          <a:xfrm>
            <a:off x="2504450" y="5565499"/>
            <a:ext cx="7954000" cy="4891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Traffic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light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logic    -&gt; If Scenario is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specified</a:t>
            </a:r>
            <a:r>
              <a:rPr lang="en-US" sz="900" b="1" kern="0" noProof="0" dirty="0">
                <a:solidFill>
                  <a:srgbClr val="000000"/>
                </a:solidFill>
              </a:rPr>
              <a:t> </a:t>
            </a:r>
            <a:r>
              <a:rPr lang="en-US" sz="900" b="1" kern="0" noProof="0" dirty="0" smtClean="0">
                <a:solidFill>
                  <a:srgbClr val="000000"/>
                </a:solidFill>
              </a:rPr>
              <a:t>=</a:t>
            </a:r>
            <a:r>
              <a:rPr lang="en-US" sz="900" b="1" kern="0" dirty="0" smtClean="0">
                <a:solidFill>
                  <a:srgbClr val="000000"/>
                </a:solidFill>
              </a:rPr>
              <a:t> </a:t>
            </a:r>
            <a:r>
              <a:rPr lang="en-US" sz="1100" b="1" kern="0" dirty="0" smtClean="0">
                <a:solidFill>
                  <a:schemeClr val="accent3"/>
                </a:solidFill>
              </a:rPr>
              <a:t>C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F</a:t>
            </a: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 a.m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en-US" sz="1050" b="1" kern="0" dirty="0">
                <a:solidFill>
                  <a:schemeClr val="accent3"/>
                </a:solidFill>
              </a:rPr>
              <a:t>xx </a:t>
            </a:r>
            <a:r>
              <a:rPr kumimoji="0" lang="en-US" sz="1050" b="1" i="0" u="none" strike="noStrike" kern="0" cap="none" spc="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vs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respective scenario</a:t>
            </a:r>
            <a:r>
              <a:rPr lang="en-US" sz="800" b="1" kern="0" dirty="0" smtClean="0">
                <a:solidFill>
                  <a:srgbClr val="000000"/>
                </a:solidFill>
              </a:rPr>
              <a:t> </a:t>
            </a:r>
            <a:r>
              <a:rPr lang="en-US" sz="800" b="1" kern="0" dirty="0">
                <a:solidFill>
                  <a:srgbClr val="000000"/>
                </a:solidFill>
              </a:rPr>
              <a:t>(</a:t>
            </a:r>
            <a:r>
              <a:rPr lang="en-US" sz="900" b="1" kern="0" dirty="0">
                <a:solidFill>
                  <a:schemeClr val="accent3"/>
                </a:solidFill>
              </a:rPr>
              <a:t>TBP, </a:t>
            </a:r>
            <a:r>
              <a:rPr lang="en-US" sz="900" b="1" kern="0" dirty="0" smtClean="0">
                <a:solidFill>
                  <a:schemeClr val="accent3"/>
                </a:solidFill>
              </a:rPr>
              <a:t>Stretch, </a:t>
            </a:r>
            <a:r>
              <a:rPr lang="en-US" sz="900" b="1" kern="0" dirty="0">
                <a:solidFill>
                  <a:schemeClr val="accent3"/>
                </a:solidFill>
              </a:rPr>
              <a:t>FC, PULi and CF</a:t>
            </a:r>
            <a:r>
              <a:rPr lang="en-US" sz="800" b="1" kern="0" dirty="0" smtClean="0">
                <a:solidFill>
                  <a:srgbClr val="000000"/>
                </a:solidFill>
              </a:rPr>
              <a:t>) 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lang="en-US" sz="900" b="1" kern="0" dirty="0" smtClean="0">
                <a:solidFill>
                  <a:srgbClr val="000000"/>
                </a:solidFill>
              </a:rPr>
              <a:t>	     -&gt;  If there’s no Scenario specified = </a:t>
            </a:r>
            <a:r>
              <a:rPr lang="en-US" sz="1000" b="1" kern="0" dirty="0">
                <a:solidFill>
                  <a:schemeClr val="accent3"/>
                </a:solidFill>
              </a:rPr>
              <a:t>CF </a:t>
            </a:r>
            <a:r>
              <a:rPr lang="en-US" sz="1000" b="1" kern="0" dirty="0" smtClean="0">
                <a:solidFill>
                  <a:schemeClr val="accent3"/>
                </a:solidFill>
              </a:rPr>
              <a:t>a.m. xx </a:t>
            </a:r>
            <a:r>
              <a:rPr lang="en-US" sz="1000" b="1" kern="0" dirty="0">
                <a:solidFill>
                  <a:schemeClr val="accent3"/>
                </a:solidFill>
              </a:rPr>
              <a:t>vs</a:t>
            </a:r>
            <a:r>
              <a:rPr lang="en-US" sz="900" b="1" kern="0" dirty="0" smtClean="0">
                <a:solidFill>
                  <a:srgbClr val="000000"/>
                </a:solidFill>
              </a:rPr>
              <a:t>. Pre-defined target or upper limit (</a:t>
            </a:r>
            <a:r>
              <a:rPr lang="en-US" sz="800" b="1" kern="0" dirty="0" smtClean="0">
                <a:solidFill>
                  <a:srgbClr val="000000"/>
                </a:solidFill>
              </a:rPr>
              <a:t>Available at TaC Excel)</a:t>
            </a:r>
          </a:p>
          <a:p>
            <a:r>
              <a:rPr kumimoji="0" lang="en-US" sz="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</a:t>
            </a:r>
            <a:r>
              <a:rPr lang="en-US" sz="800" b="1" kern="0" dirty="0">
                <a:solidFill>
                  <a:srgbClr val="000000"/>
                </a:solidFill>
              </a:rPr>
              <a:t> </a:t>
            </a:r>
            <a:r>
              <a:rPr lang="en-US" sz="800" b="1" kern="0" dirty="0" smtClean="0">
                <a:solidFill>
                  <a:srgbClr val="000000"/>
                </a:solidFill>
              </a:rPr>
              <a:t>    -</a:t>
            </a:r>
            <a:r>
              <a:rPr lang="en-US" sz="800" b="1" kern="0" dirty="0">
                <a:solidFill>
                  <a:srgbClr val="000000"/>
                </a:solidFill>
              </a:rPr>
              <a:t>&gt;</a:t>
            </a:r>
            <a:r>
              <a:rPr lang="en-US" sz="800" b="1" kern="0" dirty="0" smtClean="0">
                <a:solidFill>
                  <a:srgbClr val="000000"/>
                </a:solidFill>
              </a:rPr>
              <a:t>              Deployed in separate </a:t>
            </a:r>
            <a:r>
              <a:rPr lang="en-US" sz="800" b="1" kern="0" dirty="0" err="1" smtClean="0">
                <a:solidFill>
                  <a:srgbClr val="000000"/>
                </a:solidFill>
              </a:rPr>
              <a:t>TaC</a:t>
            </a:r>
            <a:endParaRPr kumimoji="0" lang="en-US" sz="800" b="1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64" name="Object 63"/>
          <p:cNvGraphicFramePr>
            <a:graphicFrameLocks/>
          </p:cNvGraphicFramePr>
          <p:nvPr>
            <p:custDataLst>
              <p:tags r:id="rId36"/>
            </p:custDataLst>
            <p:extLst>
              <p:ext uri="{D42A27DB-BD31-4B8C-83A1-F6EECF244321}">
                <p14:modId xmlns:p14="http://schemas.microsoft.com/office/powerpoint/2010/main" val="3594146058"/>
              </p:ext>
            </p:extLst>
          </p:nvPr>
        </p:nvGraphicFramePr>
        <p:xfrm>
          <a:off x="3740505" y="5907760"/>
          <a:ext cx="182562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57" name="Worksheet" r:id="rId78" imgW="1124023" imgH="171450" progId="Excel.Sheet.12">
                  <p:link updateAutomatic="1"/>
                </p:oleObj>
              </mc:Choice>
              <mc:Fallback>
                <p:oleObj name="Worksheet" r:id="rId78" imgW="1124023" imgH="171450" progId="Excel.Sheet.12">
                  <p:link updateAutomatic="1"/>
                  <p:pic>
                    <p:nvPicPr>
                      <p:cNvPr id="221" name="Object 220"/>
                      <p:cNvPicPr preferRelativeResize="0"/>
                      <p:nvPr/>
                    </p:nvPicPr>
                    <p:blipFill>
                      <a:blip r:embed="rId79"/>
                      <a:stretch>
                        <a:fillRect/>
                      </a:stretch>
                    </p:blipFill>
                    <p:spPr>
                      <a:xfrm>
                        <a:off x="3740505" y="5907760"/>
                        <a:ext cx="182562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/>
          </p:cNvGraphicFramePr>
          <p:nvPr>
            <p:custDataLst>
              <p:tags r:id="rId37"/>
            </p:custDataLst>
            <p:extLst>
              <p:ext uri="{D42A27DB-BD31-4B8C-83A1-F6EECF244321}">
                <p14:modId xmlns:p14="http://schemas.microsoft.com/office/powerpoint/2010/main" val="3503022443"/>
              </p:ext>
            </p:extLst>
          </p:nvPr>
        </p:nvGraphicFramePr>
        <p:xfrm>
          <a:off x="3204336" y="2838301"/>
          <a:ext cx="182562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58" name="Worksheet" r:id="rId76" imgW="1124023" imgH="171450" progId="Excel.Sheet.12">
                  <p:link updateAutomatic="1"/>
                </p:oleObj>
              </mc:Choice>
              <mc:Fallback>
                <p:oleObj name="Worksheet" r:id="rId76" imgW="1124023" imgH="171450" progId="Excel.Sheet.12">
                  <p:link updateAutomatic="1"/>
                  <p:pic>
                    <p:nvPicPr>
                      <p:cNvPr id="480" name="Object 479"/>
                      <p:cNvPicPr preferRelativeResize="0"/>
                      <p:nvPr/>
                    </p:nvPicPr>
                    <p:blipFill>
                      <a:blip r:embed="rId75"/>
                      <a:stretch>
                        <a:fillRect/>
                      </a:stretch>
                    </p:blipFill>
                    <p:spPr>
                      <a:xfrm>
                        <a:off x="3204336" y="2838301"/>
                        <a:ext cx="182562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65"/>
          <p:cNvSpPr txBox="1"/>
          <p:nvPr>
            <p:custDataLst>
              <p:tags r:id="rId38"/>
            </p:custDataLst>
          </p:nvPr>
        </p:nvSpPr>
        <p:spPr>
          <a:xfrm flipH="1">
            <a:off x="2810406" y="2695443"/>
            <a:ext cx="368530" cy="1146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CF - 2018</a:t>
            </a:r>
          </a:p>
        </p:txBody>
      </p:sp>
      <p:sp>
        <p:nvSpPr>
          <p:cNvPr id="67" name="TextBox 66"/>
          <p:cNvSpPr txBox="1"/>
          <p:nvPr>
            <p:custDataLst>
              <p:tags r:id="rId39"/>
            </p:custDataLst>
          </p:nvPr>
        </p:nvSpPr>
        <p:spPr>
          <a:xfrm>
            <a:off x="2812388" y="2852661"/>
            <a:ext cx="366548" cy="1105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CF – 2020</a:t>
            </a:r>
          </a:p>
        </p:txBody>
      </p:sp>
      <p:graphicFrame>
        <p:nvGraphicFramePr>
          <p:cNvPr id="68" name="Object 67"/>
          <p:cNvGraphicFramePr>
            <a:graphicFrameLocks/>
          </p:cNvGraphicFramePr>
          <p:nvPr>
            <p:custDataLst>
              <p:tags r:id="rId40"/>
            </p:custDataLst>
            <p:extLst>
              <p:ext uri="{D42A27DB-BD31-4B8C-83A1-F6EECF244321}">
                <p14:modId xmlns:p14="http://schemas.microsoft.com/office/powerpoint/2010/main" val="1277334846"/>
              </p:ext>
            </p:extLst>
          </p:nvPr>
        </p:nvGraphicFramePr>
        <p:xfrm>
          <a:off x="5553148" y="3932467"/>
          <a:ext cx="185737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59" name="Worksheet" r:id="rId80" imgW="1124023" imgH="171450" progId="Excel.Sheet.12">
                  <p:link updateAutomatic="1"/>
                </p:oleObj>
              </mc:Choice>
              <mc:Fallback>
                <p:oleObj name="Worksheet" r:id="rId80" imgW="1124023" imgH="171450" progId="Excel.Sheet.12">
                  <p:link updateAutomatic="1"/>
                  <p:pic>
                    <p:nvPicPr>
                      <p:cNvPr id="27" name="Object 26"/>
                      <p:cNvPicPr preferRelativeResize="0"/>
                      <p:nvPr/>
                    </p:nvPicPr>
                    <p:blipFill>
                      <a:blip r:embed="rId81"/>
                      <a:stretch>
                        <a:fillRect/>
                      </a:stretch>
                    </p:blipFill>
                    <p:spPr>
                      <a:xfrm>
                        <a:off x="5553148" y="3932467"/>
                        <a:ext cx="185737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8"/>
          <p:cNvGraphicFramePr>
            <a:graphicFrameLocks/>
          </p:cNvGraphicFramePr>
          <p:nvPr>
            <p:custDataLst>
              <p:tags r:id="rId41"/>
            </p:custDataLst>
            <p:extLst>
              <p:ext uri="{D42A27DB-BD31-4B8C-83A1-F6EECF244321}">
                <p14:modId xmlns:p14="http://schemas.microsoft.com/office/powerpoint/2010/main" val="3505516614"/>
              </p:ext>
            </p:extLst>
          </p:nvPr>
        </p:nvGraphicFramePr>
        <p:xfrm>
          <a:off x="4918148" y="3933260"/>
          <a:ext cx="182562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60" name="Worksheet" r:id="rId78" imgW="1124023" imgH="171450" progId="Excel.Sheet.12">
                  <p:link updateAutomatic="1"/>
                </p:oleObj>
              </mc:Choice>
              <mc:Fallback>
                <p:oleObj name="Worksheet" r:id="rId78" imgW="1124023" imgH="171450" progId="Excel.Sheet.12">
                  <p:link updateAutomatic="1"/>
                  <p:pic>
                    <p:nvPicPr>
                      <p:cNvPr id="64" name="Object 63"/>
                      <p:cNvPicPr preferRelativeResize="0"/>
                      <p:nvPr/>
                    </p:nvPicPr>
                    <p:blipFill>
                      <a:blip r:embed="rId79"/>
                      <a:stretch>
                        <a:fillRect/>
                      </a:stretch>
                    </p:blipFill>
                    <p:spPr>
                      <a:xfrm>
                        <a:off x="4918148" y="3933260"/>
                        <a:ext cx="182562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 Box 45_______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6204880" y="4822190"/>
            <a:ext cx="1192579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Staffing: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Ind. PC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72" name="Text Box 45_________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7428440" y="4825217"/>
            <a:ext cx="1015443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Staffing: Need/Demand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79" name="Text Box 45___________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3888422" y="4827355"/>
            <a:ext cx="112001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Associate Satisfaction Index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84" name="Text Box 45_____________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2932034" y="4818631"/>
            <a:ext cx="909973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Inspiring Working Condition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91" name="Text Box 45__________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5049362" y="4826251"/>
            <a:ext cx="111507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Associate Retention rate</a:t>
            </a:r>
          </a:p>
        </p:txBody>
      </p:sp>
      <p:graphicFrame>
        <p:nvGraphicFramePr>
          <p:cNvPr id="92" name="Object 91"/>
          <p:cNvGraphicFramePr>
            <a:graphicFrameLocks/>
          </p:cNvGraphicFramePr>
          <p:nvPr>
            <p:custDataLst>
              <p:tags r:id="rId47"/>
            </p:custDataLst>
            <p:extLst>
              <p:ext uri="{D42A27DB-BD31-4B8C-83A1-F6EECF244321}">
                <p14:modId xmlns:p14="http://schemas.microsoft.com/office/powerpoint/2010/main" val="2336703689"/>
              </p:ext>
            </p:extLst>
          </p:nvPr>
        </p:nvGraphicFramePr>
        <p:xfrm>
          <a:off x="5889782" y="4887535"/>
          <a:ext cx="184150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61" name="Worksheet" r:id="rId82" imgW="1124023" imgH="171450" progId="Excel.Sheet.12">
                  <p:link updateAutomatic="1"/>
                </p:oleObj>
              </mc:Choice>
              <mc:Fallback>
                <p:oleObj name="Worksheet" r:id="rId82" imgW="1124023" imgH="171450" progId="Excel.Sheet.12">
                  <p:link updateAutomatic="1"/>
                  <p:pic>
                    <p:nvPicPr>
                      <p:cNvPr id="203" name="Object 202"/>
                      <p:cNvPicPr preferRelativeResize="0"/>
                      <p:nvPr/>
                    </p:nvPicPr>
                    <p:blipFill>
                      <a:blip r:embed="rId83"/>
                      <a:stretch>
                        <a:fillRect/>
                      </a:stretch>
                    </p:blipFill>
                    <p:spPr>
                      <a:xfrm>
                        <a:off x="5889782" y="4887535"/>
                        <a:ext cx="184150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92"/>
          <p:cNvGraphicFramePr>
            <a:graphicFrameLocks/>
          </p:cNvGraphicFramePr>
          <p:nvPr>
            <p:custDataLst>
              <p:tags r:id="rId48"/>
            </p:custDataLst>
            <p:extLst>
              <p:ext uri="{D42A27DB-BD31-4B8C-83A1-F6EECF244321}">
                <p14:modId xmlns:p14="http://schemas.microsoft.com/office/powerpoint/2010/main" val="4037512052"/>
              </p:ext>
            </p:extLst>
          </p:nvPr>
        </p:nvGraphicFramePr>
        <p:xfrm>
          <a:off x="8144674" y="4884821"/>
          <a:ext cx="185738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62" name="Worksheet" r:id="rId84" imgW="1124023" imgH="171450" progId="Excel.Sheet.12">
                  <p:link updateAutomatic="1"/>
                </p:oleObj>
              </mc:Choice>
              <mc:Fallback>
                <p:oleObj name="Worksheet" r:id="rId84" imgW="1124023" imgH="171450" progId="Excel.Sheet.12">
                  <p:link updateAutomatic="1"/>
                  <p:pic>
                    <p:nvPicPr>
                      <p:cNvPr id="204" name="Object 203"/>
                      <p:cNvPicPr preferRelativeResize="0"/>
                      <p:nvPr/>
                    </p:nvPicPr>
                    <p:blipFill>
                      <a:blip r:embed="rId85"/>
                      <a:stretch>
                        <a:fillRect/>
                      </a:stretch>
                    </p:blipFill>
                    <p:spPr>
                      <a:xfrm>
                        <a:off x="8144674" y="4884821"/>
                        <a:ext cx="185738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94"/>
          <p:cNvGraphicFramePr>
            <a:graphicFrameLocks/>
          </p:cNvGraphicFramePr>
          <p:nvPr>
            <p:custDataLst>
              <p:tags r:id="rId49"/>
            </p:custDataLst>
            <p:extLst>
              <p:ext uri="{D42A27DB-BD31-4B8C-83A1-F6EECF244321}">
                <p14:modId xmlns:p14="http://schemas.microsoft.com/office/powerpoint/2010/main" val="2218488847"/>
              </p:ext>
            </p:extLst>
          </p:nvPr>
        </p:nvGraphicFramePr>
        <p:xfrm>
          <a:off x="4737527" y="4861670"/>
          <a:ext cx="182563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63" name="Worksheet" r:id="rId86" imgW="1124023" imgH="171450" progId="Excel.Sheet.12">
                  <p:link updateAutomatic="1"/>
                </p:oleObj>
              </mc:Choice>
              <mc:Fallback>
                <p:oleObj name="Worksheet" r:id="rId86" imgW="1124023" imgH="171450" progId="Excel.Sheet.12">
                  <p:link updateAutomatic="1"/>
                  <p:pic>
                    <p:nvPicPr>
                      <p:cNvPr id="206" name="Object 205"/>
                      <p:cNvPicPr preferRelativeResize="0"/>
                      <p:nvPr/>
                    </p:nvPicPr>
                    <p:blipFill>
                      <a:blip r:embed="rId87"/>
                      <a:stretch>
                        <a:fillRect/>
                      </a:stretch>
                    </p:blipFill>
                    <p:spPr>
                      <a:xfrm>
                        <a:off x="4737527" y="4861670"/>
                        <a:ext cx="182563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TextBox 95"/>
          <p:cNvSpPr txBox="1"/>
          <p:nvPr>
            <p:custDataLst>
              <p:tags r:id="rId50"/>
            </p:custDataLst>
          </p:nvPr>
        </p:nvSpPr>
        <p:spPr>
          <a:xfrm>
            <a:off x="6999550" y="4886745"/>
            <a:ext cx="196013" cy="843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TBP</a:t>
            </a:r>
          </a:p>
        </p:txBody>
      </p:sp>
      <p:sp>
        <p:nvSpPr>
          <p:cNvPr id="97" name="TextBox 96"/>
          <p:cNvSpPr txBox="1"/>
          <p:nvPr>
            <p:custDataLst>
              <p:tags r:id="rId51"/>
            </p:custDataLst>
          </p:nvPr>
        </p:nvSpPr>
        <p:spPr>
          <a:xfrm>
            <a:off x="7009678" y="5018190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PUL</a:t>
            </a:r>
          </a:p>
        </p:txBody>
      </p:sp>
      <p:sp>
        <p:nvSpPr>
          <p:cNvPr id="98" name="TextBox 97"/>
          <p:cNvSpPr txBox="1"/>
          <p:nvPr>
            <p:custDataLst>
              <p:tags r:id="rId52"/>
            </p:custDataLst>
          </p:nvPr>
        </p:nvSpPr>
        <p:spPr>
          <a:xfrm>
            <a:off x="6775674" y="5141812"/>
            <a:ext cx="375611" cy="857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CF (</a:t>
            </a:r>
            <a:r>
              <a:rPr kumimoji="0" lang="en-US" sz="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PULi</a:t>
            </a: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99" name="Object 98"/>
          <p:cNvGraphicFramePr>
            <a:graphicFrameLocks/>
          </p:cNvGraphicFramePr>
          <p:nvPr>
            <p:custDataLst>
              <p:tags r:id="rId53"/>
            </p:custDataLst>
            <p:extLst>
              <p:ext uri="{D42A27DB-BD31-4B8C-83A1-F6EECF244321}">
                <p14:modId xmlns:p14="http://schemas.microsoft.com/office/powerpoint/2010/main" val="1019561819"/>
              </p:ext>
            </p:extLst>
          </p:nvPr>
        </p:nvGraphicFramePr>
        <p:xfrm>
          <a:off x="7160424" y="4870534"/>
          <a:ext cx="18415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64" name="Worksheet" r:id="rId88" imgW="1124023" imgH="171450" progId="Excel.Sheet.12">
                  <p:link updateAutomatic="1"/>
                </p:oleObj>
              </mc:Choice>
              <mc:Fallback>
                <p:oleObj name="Worksheet" r:id="rId88" imgW="1124023" imgH="171450" progId="Excel.Sheet.12">
                  <p:link updateAutomatic="1"/>
                  <p:pic>
                    <p:nvPicPr>
                      <p:cNvPr id="211" name="Object 210"/>
                      <p:cNvPicPr preferRelativeResize="0"/>
                      <p:nvPr/>
                    </p:nvPicPr>
                    <p:blipFill>
                      <a:blip r:embed="rId89"/>
                      <a:stretch>
                        <a:fillRect/>
                      </a:stretch>
                    </p:blipFill>
                    <p:spPr>
                      <a:xfrm>
                        <a:off x="7160424" y="4870534"/>
                        <a:ext cx="18415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99"/>
          <p:cNvGraphicFramePr>
            <a:graphicFrameLocks/>
          </p:cNvGraphicFramePr>
          <p:nvPr>
            <p:custDataLst>
              <p:tags r:id="rId54"/>
            </p:custDataLst>
            <p:extLst>
              <p:ext uri="{D42A27DB-BD31-4B8C-83A1-F6EECF244321}">
                <p14:modId xmlns:p14="http://schemas.microsoft.com/office/powerpoint/2010/main" val="1817834447"/>
              </p:ext>
            </p:extLst>
          </p:nvPr>
        </p:nvGraphicFramePr>
        <p:xfrm>
          <a:off x="7160424" y="5135646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65" name="Worksheet" r:id="rId90" imgW="1124023" imgH="171450" progId="Excel.Sheet.12">
                  <p:link updateAutomatic="1"/>
                </p:oleObj>
              </mc:Choice>
              <mc:Fallback>
                <p:oleObj name="Worksheet" r:id="rId90" imgW="1124023" imgH="171450" progId="Excel.Sheet.12">
                  <p:link updateAutomatic="1"/>
                  <p:pic>
                    <p:nvPicPr>
                      <p:cNvPr id="212" name="Object 211"/>
                      <p:cNvPicPr preferRelativeResize="0"/>
                      <p:nvPr/>
                    </p:nvPicPr>
                    <p:blipFill>
                      <a:blip r:embed="rId91"/>
                      <a:stretch>
                        <a:fillRect/>
                      </a:stretch>
                    </p:blipFill>
                    <p:spPr>
                      <a:xfrm>
                        <a:off x="7160424" y="5135646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101"/>
          <p:cNvGraphicFramePr>
            <a:graphicFrameLocks/>
          </p:cNvGraphicFramePr>
          <p:nvPr>
            <p:custDataLst>
              <p:tags r:id="rId55"/>
            </p:custDataLst>
            <p:extLst>
              <p:ext uri="{D42A27DB-BD31-4B8C-83A1-F6EECF244321}">
                <p14:modId xmlns:p14="http://schemas.microsoft.com/office/powerpoint/2010/main" val="3402256469"/>
              </p:ext>
            </p:extLst>
          </p:nvPr>
        </p:nvGraphicFramePr>
        <p:xfrm>
          <a:off x="7163599" y="4994359"/>
          <a:ext cx="182563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66" name="Worksheet" r:id="rId92" imgW="1124023" imgH="171450" progId="Excel.Sheet.12">
                  <p:link updateAutomatic="1"/>
                </p:oleObj>
              </mc:Choice>
              <mc:Fallback>
                <p:oleObj name="Worksheet" r:id="rId92" imgW="1124023" imgH="171450" progId="Excel.Sheet.12">
                  <p:link updateAutomatic="1"/>
                  <p:pic>
                    <p:nvPicPr>
                      <p:cNvPr id="213" name="Object 212"/>
                      <p:cNvPicPr preferRelativeResize="0"/>
                      <p:nvPr/>
                    </p:nvPicPr>
                    <p:blipFill>
                      <a:blip r:embed="rId93"/>
                      <a:stretch>
                        <a:fillRect/>
                      </a:stretch>
                    </p:blipFill>
                    <p:spPr>
                      <a:xfrm>
                        <a:off x="7163599" y="4994359"/>
                        <a:ext cx="182563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105"/>
          <p:cNvGraphicFramePr>
            <a:graphicFrameLocks/>
          </p:cNvGraphicFramePr>
          <p:nvPr>
            <p:custDataLst>
              <p:tags r:id="rId56"/>
            </p:custDataLst>
            <p:extLst>
              <p:ext uri="{D42A27DB-BD31-4B8C-83A1-F6EECF244321}">
                <p14:modId xmlns:p14="http://schemas.microsoft.com/office/powerpoint/2010/main" val="342579849"/>
              </p:ext>
            </p:extLst>
          </p:nvPr>
        </p:nvGraphicFramePr>
        <p:xfrm>
          <a:off x="3601443" y="4866721"/>
          <a:ext cx="18097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67" name="Worksheet" r:id="rId94" imgW="1124023" imgH="171450" progId="Excel.Sheet.12">
                  <p:link updateAutomatic="1"/>
                </p:oleObj>
              </mc:Choice>
              <mc:Fallback>
                <p:oleObj name="Worksheet" r:id="rId94" imgW="1124023" imgH="171450" progId="Excel.Sheet.12">
                  <p:link updateAutomatic="1"/>
                  <p:pic>
                    <p:nvPicPr>
                      <p:cNvPr id="215" name="Object 214"/>
                      <p:cNvPicPr preferRelativeResize="0"/>
                      <p:nvPr/>
                    </p:nvPicPr>
                    <p:blipFill>
                      <a:blip r:embed="rId83"/>
                      <a:stretch>
                        <a:fillRect/>
                      </a:stretch>
                    </p:blipFill>
                    <p:spPr>
                      <a:xfrm>
                        <a:off x="3601443" y="4866721"/>
                        <a:ext cx="18097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TextBox 107"/>
          <p:cNvSpPr txBox="1"/>
          <p:nvPr>
            <p:custDataLst>
              <p:tags r:id="rId57"/>
            </p:custDataLst>
          </p:nvPr>
        </p:nvSpPr>
        <p:spPr>
          <a:xfrm>
            <a:off x="3614869" y="4992602"/>
            <a:ext cx="197442" cy="278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noProof="0" dirty="0" smtClean="0">
                <a:solidFill>
                  <a:srgbClr val="000000"/>
                </a:solidFill>
              </a:rPr>
              <a:t>Incl.</a:t>
            </a: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Proj</a:t>
            </a:r>
            <a:r>
              <a:rPr kumimoji="0" lang="en-US" sz="5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</a:t>
            </a:r>
            <a:r>
              <a:rPr kumimoji="0" lang="en-US" sz="500" b="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baseline="0" noProof="0" dirty="0" smtClean="0">
                <a:solidFill>
                  <a:srgbClr val="000000"/>
                </a:solidFill>
              </a:rPr>
              <a:t>Mgmt.</a:t>
            </a: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2" name="Text Box 45______________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1664762" y="4811736"/>
            <a:ext cx="1209064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Safety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Environmental </a:t>
            </a:r>
          </a:p>
        </p:txBody>
      </p:sp>
      <p:graphicFrame>
        <p:nvGraphicFramePr>
          <p:cNvPr id="74" name="Object 73"/>
          <p:cNvGraphicFramePr>
            <a:graphicFrameLocks/>
          </p:cNvGraphicFramePr>
          <p:nvPr>
            <p:custDataLst>
              <p:tags r:id="rId59"/>
            </p:custDataLst>
            <p:extLst>
              <p:ext uri="{D42A27DB-BD31-4B8C-83A1-F6EECF244321}">
                <p14:modId xmlns:p14="http://schemas.microsoft.com/office/powerpoint/2010/main" val="2616151786"/>
              </p:ext>
            </p:extLst>
          </p:nvPr>
        </p:nvGraphicFramePr>
        <p:xfrm>
          <a:off x="2619494" y="4868451"/>
          <a:ext cx="18097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68" name="Worksheet" r:id="rId94" imgW="1124023" imgH="171450" progId="Excel.Sheet.12">
                  <p:link updateAutomatic="1"/>
                </p:oleObj>
              </mc:Choice>
              <mc:Fallback>
                <p:oleObj name="Worksheet" r:id="rId94" imgW="1124023" imgH="171450" progId="Excel.Sheet.12">
                  <p:link updateAutomatic="1"/>
                  <p:pic>
                    <p:nvPicPr>
                      <p:cNvPr id="133" name="Object 132"/>
                      <p:cNvPicPr preferRelativeResize="0"/>
                      <p:nvPr/>
                    </p:nvPicPr>
                    <p:blipFill>
                      <a:blip r:embed="rId83"/>
                      <a:stretch>
                        <a:fillRect/>
                      </a:stretch>
                    </p:blipFill>
                    <p:spPr>
                      <a:xfrm>
                        <a:off x="2619494" y="4868451"/>
                        <a:ext cx="18097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Box 75"/>
          <p:cNvSpPr txBox="1"/>
          <p:nvPr>
            <p:custDataLst>
              <p:tags r:id="rId60"/>
            </p:custDataLst>
          </p:nvPr>
        </p:nvSpPr>
        <p:spPr>
          <a:xfrm>
            <a:off x="2222593" y="4836574"/>
            <a:ext cx="414981" cy="1779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Sustainability</a:t>
            </a: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Index</a:t>
            </a: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59262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6" name="Rectangle 2" descr="30%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82478" y="4864743"/>
            <a:ext cx="10009423" cy="644933"/>
          </a:xfrm>
          <a:prstGeom prst="rect">
            <a:avLst/>
          </a:prstGeom>
          <a:solidFill>
            <a:srgbClr val="0C98D5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119" name="Picture 118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72"/>
          <a:srcRect l="56357" t="79565" r="32908" b="11704"/>
          <a:stretch/>
        </p:blipFill>
        <p:spPr>
          <a:xfrm>
            <a:off x="329636" y="4912280"/>
            <a:ext cx="1170774" cy="535567"/>
          </a:xfrm>
          <a:prstGeom prst="rect">
            <a:avLst/>
          </a:prstGeom>
        </p:spPr>
      </p:pic>
      <p:sp>
        <p:nvSpPr>
          <p:cNvPr id="120" name="Rectangle 17" descr="30%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85207" y="3499124"/>
            <a:ext cx="10009424" cy="1321881"/>
          </a:xfrm>
          <a:prstGeom prst="rect">
            <a:avLst/>
          </a:prstGeom>
          <a:solidFill>
            <a:srgbClr val="BE1D7A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121" name="Picture 120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72"/>
          <a:srcRect l="55849" t="69109" r="34102" b="25206"/>
          <a:stretch/>
        </p:blipFill>
        <p:spPr>
          <a:xfrm>
            <a:off x="291187" y="3586138"/>
            <a:ext cx="1223912" cy="389426"/>
          </a:xfrm>
          <a:prstGeom prst="rect">
            <a:avLst/>
          </a:prstGeom>
        </p:spPr>
      </p:pic>
      <p:sp>
        <p:nvSpPr>
          <p:cNvPr id="122" name="Rectangle 13" descr="30%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91187" y="2313859"/>
            <a:ext cx="10009424" cy="1155891"/>
          </a:xfrm>
          <a:prstGeom prst="rect">
            <a:avLst/>
          </a:prstGeom>
          <a:solidFill>
            <a:srgbClr val="75B442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123" name="Picture 122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72"/>
          <a:srcRect l="55671" t="54390" r="33593" b="37489"/>
          <a:stretch/>
        </p:blipFill>
        <p:spPr>
          <a:xfrm>
            <a:off x="311139" y="2316976"/>
            <a:ext cx="1371851" cy="583766"/>
          </a:xfrm>
          <a:prstGeom prst="rect">
            <a:avLst/>
          </a:prstGeom>
        </p:spPr>
      </p:pic>
      <p:sp>
        <p:nvSpPr>
          <p:cNvPr id="125" name="Rectangle 3" descr="30%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96748" y="1169498"/>
            <a:ext cx="9995156" cy="1115875"/>
          </a:xfrm>
          <a:prstGeom prst="rect">
            <a:avLst/>
          </a:prstGeom>
          <a:solidFill>
            <a:srgbClr val="04A3B3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11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strike="noStrike" kern="0" cap="none" normalizeH="0" baseline="0" noProof="0" smtClean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 </a:t>
            </a:r>
            <a:r>
              <a:rPr kumimoji="0" lang="en-US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Diesel Systems | ChP/DBE | 1/10/2018</a:t>
            </a:r>
            <a:endParaRPr kumimoji="0" lang="en-US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12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2017 Robert Bosch LLC and affiliates. All rights reserved.</a:t>
            </a:r>
            <a:endParaRPr kumimoji="0" lang="en-US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13</a:t>
            </a:r>
            <a:endParaRPr kumimoji="0" lang="en-US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14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7" name="TextBox 176"/>
          <p:cNvSpPr txBox="1">
            <a:spLocks/>
          </p:cNvSpPr>
          <p:nvPr>
            <p:custDataLst>
              <p:tags r:id="rId15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US" sz="2800" b="0" i="0" u="none" strike="noStrike" kern="0" cap="none" normalizeH="0" baseline="0" noProof="0" smtClean="0">
                <a:ln>
                  <a:noFill/>
                </a:ln>
                <a:effectLst/>
                <a:uLnTx/>
                <a:uFillTx/>
              </a:rPr>
              <a:t>ChP 2018 TaC Workshop Format Updates</a:t>
            </a:r>
            <a:endParaRPr kumimoji="0" lang="en-US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93" name="Text Box 42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182060" y="460869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endParaRPr lang="de-DE"/>
          </a:p>
        </p:txBody>
      </p:sp>
      <p:sp>
        <p:nvSpPr>
          <p:cNvPr id="89" name="Text Box 37____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379926" y="1498835"/>
            <a:ext cx="182880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Budget</a:t>
            </a:r>
            <a:br>
              <a:rPr lang="de-DE" altLang="en-US" sz="1000" b="1" dirty="0" smtClean="0"/>
            </a:br>
            <a:r>
              <a:rPr lang="de-DE" altLang="en-US" sz="1000" b="1" dirty="0" smtClean="0"/>
              <a:t>ICO</a:t>
            </a:r>
            <a:endParaRPr lang="de-DE" altLang="en-US" sz="1000" b="1" dirty="0"/>
          </a:p>
        </p:txBody>
      </p:sp>
      <p:sp>
        <p:nvSpPr>
          <p:cNvPr id="156" name="Title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dirty="0" smtClean="0">
                <a:solidFill>
                  <a:srgbClr val="A80163"/>
                </a:solidFill>
              </a:rPr>
              <a:t>ChP </a:t>
            </a:r>
            <a:r>
              <a:rPr lang="en-US" sz="2800" dirty="0" err="1" smtClean="0">
                <a:solidFill>
                  <a:srgbClr val="A80163"/>
                </a:solidFill>
              </a:rPr>
              <a:t>TaC</a:t>
            </a:r>
            <a:r>
              <a:rPr lang="en-US" sz="2800" dirty="0" smtClean="0">
                <a:solidFill>
                  <a:srgbClr val="A80163"/>
                </a:solidFill>
              </a:rPr>
              <a:t> 2018 – ICO </a:t>
            </a:r>
            <a:r>
              <a:rPr lang="en-US" sz="2800" dirty="0">
                <a:solidFill>
                  <a:srgbClr val="A80163"/>
                </a:solidFill>
              </a:rPr>
              <a:t>– CF MM.18 - CF a.m. MM.18</a:t>
            </a:r>
          </a:p>
        </p:txBody>
      </p:sp>
      <p:sp>
        <p:nvSpPr>
          <p:cNvPr id="79" name="Text Box 37___________________________________________________________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264249" y="3608990"/>
            <a:ext cx="1460401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POE Only prep</a:t>
            </a:r>
          </a:p>
          <a:p>
            <a:r>
              <a:rPr lang="de-DE" altLang="en-US" sz="1000" b="1" dirty="0" smtClean="0"/>
              <a:t> and testing</a:t>
            </a:r>
            <a:endParaRPr lang="de-DE" altLang="en-US" sz="1000" b="1" dirty="0"/>
          </a:p>
        </p:txBody>
      </p:sp>
      <p:sp>
        <p:nvSpPr>
          <p:cNvPr id="68" name="Text Box 37__________________________________________________________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862293" y="3611880"/>
            <a:ext cx="1693676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Industry 4.0</a:t>
            </a:r>
            <a:endParaRPr lang="de-DE" altLang="en-US" sz="1000" b="1" dirty="0"/>
          </a:p>
        </p:txBody>
      </p:sp>
      <p:sp>
        <p:nvSpPr>
          <p:cNvPr id="70" name="Text Box 37______________________________________________________________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732160" y="3611880"/>
            <a:ext cx="137160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/>
              <a:t>Lean@ChP</a:t>
            </a:r>
          </a:p>
        </p:txBody>
      </p:sp>
      <p:sp>
        <p:nvSpPr>
          <p:cNvPr id="80" name="TextBox 79"/>
          <p:cNvSpPr txBox="1"/>
          <p:nvPr>
            <p:custDataLst>
              <p:tags r:id="rId22"/>
            </p:custDataLst>
          </p:nvPr>
        </p:nvSpPr>
        <p:spPr>
          <a:xfrm>
            <a:off x="5761510" y="1547612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81" name="TextBox 80"/>
          <p:cNvSpPr txBox="1"/>
          <p:nvPr>
            <p:custDataLst>
              <p:tags r:id="rId23"/>
            </p:custDataLst>
          </p:nvPr>
        </p:nvSpPr>
        <p:spPr>
          <a:xfrm>
            <a:off x="5765657" y="1821209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82" name="TextBox 81"/>
          <p:cNvSpPr txBox="1"/>
          <p:nvPr>
            <p:custDataLst>
              <p:tags r:id="rId24"/>
            </p:custDataLst>
          </p:nvPr>
        </p:nvSpPr>
        <p:spPr>
          <a:xfrm>
            <a:off x="5759369" y="1682837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2357348530"/>
              </p:ext>
            </p:extLst>
          </p:nvPr>
        </p:nvGraphicFramePr>
        <p:xfrm>
          <a:off x="5969000" y="1550988"/>
          <a:ext cx="182563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07" name="Worksheet" r:id="rId73" imgW="1124023" imgH="171450" progId="Excel.Sheet.12">
                  <p:link updateAutomatic="1"/>
                </p:oleObj>
              </mc:Choice>
              <mc:Fallback>
                <p:oleObj name="Worksheet" r:id="rId73" imgW="1124023" imgH="171450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5969000" y="1550988"/>
                        <a:ext cx="182563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/>
          </p:cNvGraphicFramePr>
          <p:nvPr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1608842554"/>
              </p:ext>
            </p:extLst>
          </p:nvPr>
        </p:nvGraphicFramePr>
        <p:xfrm>
          <a:off x="5969000" y="1806575"/>
          <a:ext cx="182563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08" name="Worksheet" r:id="rId75" imgW="1124023" imgH="171450" progId="Excel.Sheet.12">
                  <p:link updateAutomatic="1"/>
                </p:oleObj>
              </mc:Choice>
              <mc:Fallback>
                <p:oleObj name="Worksheet" r:id="rId75" imgW="1124023" imgH="171450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76"/>
                      <a:stretch>
                        <a:fillRect/>
                      </a:stretch>
                    </p:blipFill>
                    <p:spPr>
                      <a:xfrm>
                        <a:off x="5969000" y="1806575"/>
                        <a:ext cx="182563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/>
          </p:cNvGraphicFramePr>
          <p:nvPr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86824578"/>
              </p:ext>
            </p:extLst>
          </p:nvPr>
        </p:nvGraphicFramePr>
        <p:xfrm>
          <a:off x="5961063" y="1684338"/>
          <a:ext cx="182562" cy="10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09" name="Worksheet" r:id="rId77" imgW="1124023" imgH="171450" progId="Excel.Sheet.12">
                  <p:link updateAutomatic="1"/>
                </p:oleObj>
              </mc:Choice>
              <mc:Fallback>
                <p:oleObj name="Worksheet" r:id="rId77" imgW="1124023" imgH="171450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78"/>
                      <a:stretch>
                        <a:fillRect/>
                      </a:stretch>
                    </p:blipFill>
                    <p:spPr>
                      <a:xfrm>
                        <a:off x="5961063" y="1684338"/>
                        <a:ext cx="182562" cy="106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/>
          </p:cNvGraphicFramePr>
          <p:nvPr>
            <p:custDataLst>
              <p:tags r:id="rId28"/>
            </p:custDataLst>
            <p:extLst>
              <p:ext uri="{D42A27DB-BD31-4B8C-83A1-F6EECF244321}">
                <p14:modId xmlns:p14="http://schemas.microsoft.com/office/powerpoint/2010/main" val="2166245611"/>
              </p:ext>
            </p:extLst>
          </p:nvPr>
        </p:nvGraphicFramePr>
        <p:xfrm>
          <a:off x="6437369" y="3721100"/>
          <a:ext cx="182563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10" name="Worksheet" r:id="rId79" imgW="1124023" imgH="171450" progId="Excel.Sheet.12">
                  <p:link updateAutomatic="1"/>
                </p:oleObj>
              </mc:Choice>
              <mc:Fallback>
                <p:oleObj name="Worksheet" r:id="rId79" imgW="1124023" imgH="171450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0"/>
                      <a:stretch>
                        <a:fillRect/>
                      </a:stretch>
                    </p:blipFill>
                    <p:spPr>
                      <a:xfrm>
                        <a:off x="6437369" y="3721100"/>
                        <a:ext cx="182563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/>
          </p:cNvGraphicFramePr>
          <p:nvPr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2623435690"/>
              </p:ext>
            </p:extLst>
          </p:nvPr>
        </p:nvGraphicFramePr>
        <p:xfrm>
          <a:off x="4743450" y="3684588"/>
          <a:ext cx="182563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11" name="Worksheet" r:id="rId81" imgW="1124023" imgH="171450" progId="Excel.Sheet.12">
                  <p:link updateAutomatic="1"/>
                </p:oleObj>
              </mc:Choice>
              <mc:Fallback>
                <p:oleObj name="Worksheet" r:id="rId81" imgW="1124023" imgH="171450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0"/>
                      <a:stretch>
                        <a:fillRect/>
                      </a:stretch>
                    </p:blipFill>
                    <p:spPr>
                      <a:xfrm>
                        <a:off x="4743450" y="3684588"/>
                        <a:ext cx="182563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8" name="Picture 77"/>
          <p:cNvPicPr>
            <a:picLocks noChangeAspect="1"/>
          </p:cNvPicPr>
          <p:nvPr>
            <p:custDataLst>
              <p:tags r:id="rId30"/>
            </p:custDataLst>
          </p:nvPr>
        </p:nvPicPr>
        <p:blipFill rotWithShape="1">
          <a:blip r:embed="rId72"/>
          <a:srcRect l="56300" t="43528" r="31595" b="50381"/>
          <a:stretch/>
        </p:blipFill>
        <p:spPr>
          <a:xfrm>
            <a:off x="303491" y="1169883"/>
            <a:ext cx="1480583" cy="396762"/>
          </a:xfrm>
          <a:prstGeom prst="rect">
            <a:avLst/>
          </a:prstGeom>
        </p:spPr>
      </p:pic>
      <p:sp>
        <p:nvSpPr>
          <p:cNvPr id="74" name="Text Box 37_______________________________________________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853118" y="4116089"/>
            <a:ext cx="8205282" cy="596644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tIns="0" anchor="t" anchorCtr="0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ISP Compliance </a:t>
            </a:r>
          </a:p>
          <a:p>
            <a:r>
              <a:rPr lang="de-DE" altLang="en-US" sz="1000" b="1" dirty="0" smtClean="0"/>
              <a:t>  PM   </a:t>
            </a:r>
            <a:r>
              <a:rPr lang="de-DE" altLang="en-US" sz="1000" b="1" dirty="0" smtClean="0">
                <a:solidFill>
                  <a:srgbClr val="7030A0"/>
                </a:solidFill>
              </a:rPr>
              <a:t>MOE1</a:t>
            </a:r>
            <a:r>
              <a:rPr lang="de-DE" altLang="en-US" sz="1000" b="1" dirty="0" smtClean="0"/>
              <a:t>   </a:t>
            </a:r>
            <a:r>
              <a:rPr lang="de-DE" altLang="en-US" sz="1000" b="1" dirty="0" smtClean="0">
                <a:solidFill>
                  <a:srgbClr val="00B050"/>
                </a:solidFill>
              </a:rPr>
              <a:t>MOE2</a:t>
            </a:r>
            <a:r>
              <a:rPr lang="de-DE" altLang="en-US" sz="1000" b="1" dirty="0" smtClean="0"/>
              <a:t>  </a:t>
            </a:r>
            <a:r>
              <a:rPr lang="de-DE" altLang="en-US" sz="1000" b="1" dirty="0" smtClean="0">
                <a:solidFill>
                  <a:srgbClr val="0070C0"/>
                </a:solidFill>
              </a:rPr>
              <a:t>MOE3</a:t>
            </a:r>
            <a:r>
              <a:rPr lang="de-DE" altLang="en-US" sz="1000" b="1" dirty="0" smtClean="0"/>
              <a:t>    LOG     QMM     TEF     CTG     HRL     BPS     HSE     ICO     CP/PQA    CP/TEC-AM     </a:t>
            </a:r>
            <a:r>
              <a:rPr lang="en-US" sz="1000" b="1" dirty="0"/>
              <a:t>PS-DP/ENP-NA</a:t>
            </a:r>
            <a:endParaRPr lang="de-DE" altLang="en-US" sz="1000" b="1" dirty="0"/>
          </a:p>
        </p:txBody>
      </p:sp>
      <p:graphicFrame>
        <p:nvGraphicFramePr>
          <p:cNvPr id="20" name="Object 19"/>
          <p:cNvGraphicFramePr>
            <a:graphicFrameLocks/>
          </p:cNvGraphicFramePr>
          <p:nvPr>
            <p:custDataLst>
              <p:tags r:id="rId32"/>
            </p:custDataLst>
            <p:extLst>
              <p:ext uri="{D42A27DB-BD31-4B8C-83A1-F6EECF244321}">
                <p14:modId xmlns:p14="http://schemas.microsoft.com/office/powerpoint/2010/main" val="3258266449"/>
              </p:ext>
            </p:extLst>
          </p:nvPr>
        </p:nvGraphicFramePr>
        <p:xfrm>
          <a:off x="7370525" y="4498259"/>
          <a:ext cx="184150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12" name="Worksheet" r:id="rId82" imgW="1124023" imgH="171450" progId="Excel.Sheet.12">
                  <p:link updateAutomatic="1"/>
                </p:oleObj>
              </mc:Choice>
              <mc:Fallback>
                <p:oleObj name="Worksheet" r:id="rId82" imgW="1124023" imgH="171450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3"/>
                      <a:stretch>
                        <a:fillRect/>
                      </a:stretch>
                    </p:blipFill>
                    <p:spPr>
                      <a:xfrm>
                        <a:off x="7370525" y="4498259"/>
                        <a:ext cx="184150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TextBox 86"/>
          <p:cNvSpPr txBox="1"/>
          <p:nvPr>
            <p:custDataLst>
              <p:tags r:id="rId33"/>
            </p:custDataLst>
          </p:nvPr>
        </p:nvSpPr>
        <p:spPr>
          <a:xfrm>
            <a:off x="2504450" y="5565499"/>
            <a:ext cx="7954000" cy="4891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Traffic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light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logic    -&gt; If Scenario is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specified</a:t>
            </a:r>
            <a:r>
              <a:rPr lang="en-US" sz="900" b="1" kern="0" noProof="0" dirty="0">
                <a:solidFill>
                  <a:srgbClr val="000000"/>
                </a:solidFill>
              </a:rPr>
              <a:t> </a:t>
            </a:r>
            <a:r>
              <a:rPr lang="en-US" sz="900" b="1" kern="0" noProof="0" dirty="0" smtClean="0">
                <a:solidFill>
                  <a:srgbClr val="000000"/>
                </a:solidFill>
              </a:rPr>
              <a:t>=</a:t>
            </a:r>
            <a:r>
              <a:rPr lang="en-US" sz="900" b="1" kern="0" dirty="0" smtClean="0">
                <a:solidFill>
                  <a:srgbClr val="000000"/>
                </a:solidFill>
              </a:rPr>
              <a:t> </a:t>
            </a:r>
            <a:r>
              <a:rPr lang="en-US" sz="1100" b="1" kern="0" dirty="0" smtClean="0">
                <a:solidFill>
                  <a:schemeClr val="accent3"/>
                </a:solidFill>
              </a:rPr>
              <a:t>C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F</a:t>
            </a: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 a.m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en-US" sz="1050" b="1" kern="0" dirty="0">
                <a:solidFill>
                  <a:schemeClr val="accent3"/>
                </a:solidFill>
              </a:rPr>
              <a:t>xx </a:t>
            </a:r>
            <a:r>
              <a:rPr kumimoji="0" lang="en-US" sz="1050" b="1" i="0" u="none" strike="noStrike" kern="0" cap="none" spc="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vs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respective scenario</a:t>
            </a:r>
            <a:r>
              <a:rPr lang="en-US" sz="800" b="1" kern="0" dirty="0" smtClean="0">
                <a:solidFill>
                  <a:srgbClr val="000000"/>
                </a:solidFill>
              </a:rPr>
              <a:t> </a:t>
            </a:r>
            <a:r>
              <a:rPr lang="en-US" sz="800" b="1" kern="0" dirty="0">
                <a:solidFill>
                  <a:srgbClr val="000000"/>
                </a:solidFill>
              </a:rPr>
              <a:t>(</a:t>
            </a:r>
            <a:r>
              <a:rPr lang="en-US" sz="900" b="1" kern="0" dirty="0">
                <a:solidFill>
                  <a:schemeClr val="accent3"/>
                </a:solidFill>
              </a:rPr>
              <a:t>TBP, </a:t>
            </a:r>
            <a:r>
              <a:rPr lang="en-US" sz="900" b="1" kern="0" dirty="0" smtClean="0">
                <a:solidFill>
                  <a:schemeClr val="accent3"/>
                </a:solidFill>
              </a:rPr>
              <a:t>Stretch, </a:t>
            </a:r>
            <a:r>
              <a:rPr lang="en-US" sz="900" b="1" kern="0" dirty="0">
                <a:solidFill>
                  <a:schemeClr val="accent3"/>
                </a:solidFill>
              </a:rPr>
              <a:t>FC, PULi and CF</a:t>
            </a:r>
            <a:r>
              <a:rPr lang="en-US" sz="800" b="1" kern="0" dirty="0" smtClean="0">
                <a:solidFill>
                  <a:srgbClr val="000000"/>
                </a:solidFill>
              </a:rPr>
              <a:t>) 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lang="en-US" sz="900" b="1" kern="0" dirty="0" smtClean="0">
                <a:solidFill>
                  <a:srgbClr val="000000"/>
                </a:solidFill>
              </a:rPr>
              <a:t>	     -&gt;  If there’s no Scenario specified = </a:t>
            </a:r>
            <a:r>
              <a:rPr lang="en-US" sz="1000" b="1" kern="0" dirty="0">
                <a:solidFill>
                  <a:schemeClr val="accent3"/>
                </a:solidFill>
              </a:rPr>
              <a:t>CF </a:t>
            </a:r>
            <a:r>
              <a:rPr lang="en-US" sz="1000" b="1" kern="0" dirty="0" smtClean="0">
                <a:solidFill>
                  <a:schemeClr val="accent3"/>
                </a:solidFill>
              </a:rPr>
              <a:t>a.m. xx </a:t>
            </a:r>
            <a:r>
              <a:rPr lang="en-US" sz="1000" b="1" kern="0" dirty="0">
                <a:solidFill>
                  <a:schemeClr val="accent3"/>
                </a:solidFill>
              </a:rPr>
              <a:t>vs</a:t>
            </a:r>
            <a:r>
              <a:rPr lang="en-US" sz="900" b="1" kern="0" dirty="0" smtClean="0">
                <a:solidFill>
                  <a:srgbClr val="000000"/>
                </a:solidFill>
              </a:rPr>
              <a:t>. Pre-defined target or upper limit (</a:t>
            </a:r>
            <a:r>
              <a:rPr lang="en-US" sz="800" b="1" kern="0" dirty="0" smtClean="0">
                <a:solidFill>
                  <a:srgbClr val="000000"/>
                </a:solidFill>
              </a:rPr>
              <a:t>Available at TaC Excel)</a:t>
            </a:r>
          </a:p>
          <a:p>
            <a:r>
              <a:rPr kumimoji="0" lang="en-US" sz="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</a:t>
            </a:r>
            <a:r>
              <a:rPr lang="en-US" sz="800" b="1" kern="0" dirty="0">
                <a:solidFill>
                  <a:srgbClr val="000000"/>
                </a:solidFill>
              </a:rPr>
              <a:t> </a:t>
            </a:r>
            <a:r>
              <a:rPr lang="en-US" sz="800" b="1" kern="0" dirty="0" smtClean="0">
                <a:solidFill>
                  <a:srgbClr val="000000"/>
                </a:solidFill>
              </a:rPr>
              <a:t>    -</a:t>
            </a:r>
            <a:r>
              <a:rPr lang="en-US" sz="800" b="1" kern="0" dirty="0">
                <a:solidFill>
                  <a:srgbClr val="000000"/>
                </a:solidFill>
              </a:rPr>
              <a:t>&gt;</a:t>
            </a:r>
            <a:r>
              <a:rPr lang="en-US" sz="800" b="1" kern="0" dirty="0" smtClean="0">
                <a:solidFill>
                  <a:srgbClr val="000000"/>
                </a:solidFill>
              </a:rPr>
              <a:t>              Deployed in separate </a:t>
            </a:r>
            <a:r>
              <a:rPr lang="en-US" sz="800" b="1" kern="0" dirty="0" err="1" smtClean="0">
                <a:solidFill>
                  <a:srgbClr val="000000"/>
                </a:solidFill>
              </a:rPr>
              <a:t>TaC</a:t>
            </a:r>
            <a:endParaRPr kumimoji="0" lang="en-US" sz="800" b="1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08" name="Object 107"/>
          <p:cNvGraphicFramePr>
            <a:graphicFrameLocks/>
          </p:cNvGraphicFramePr>
          <p:nvPr>
            <p:custDataLst>
              <p:tags r:id="rId34"/>
            </p:custDataLst>
            <p:extLst>
              <p:ext uri="{D42A27DB-BD31-4B8C-83A1-F6EECF244321}">
                <p14:modId xmlns:p14="http://schemas.microsoft.com/office/powerpoint/2010/main" val="3594146058"/>
              </p:ext>
            </p:extLst>
          </p:nvPr>
        </p:nvGraphicFramePr>
        <p:xfrm>
          <a:off x="3740505" y="5907760"/>
          <a:ext cx="182562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13" name="Worksheet" r:id="rId84" imgW="1124023" imgH="171450" progId="Excel.Sheet.12">
                  <p:link updateAutomatic="1"/>
                </p:oleObj>
              </mc:Choice>
              <mc:Fallback>
                <p:oleObj name="Worksheet" r:id="rId84" imgW="1124023" imgH="171450" progId="Excel.Sheet.12">
                  <p:link updateAutomatic="1"/>
                  <p:pic>
                    <p:nvPicPr>
                      <p:cNvPr id="221" name="Object 220"/>
                      <p:cNvPicPr preferRelativeResize="0"/>
                      <p:nvPr/>
                    </p:nvPicPr>
                    <p:blipFill>
                      <a:blip r:embed="rId85"/>
                      <a:stretch>
                        <a:fillRect/>
                      </a:stretch>
                    </p:blipFill>
                    <p:spPr>
                      <a:xfrm>
                        <a:off x="3740505" y="5907760"/>
                        <a:ext cx="182562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Text Box 37_____________________________________________________________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868643" y="2646680"/>
            <a:ext cx="1693676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Internal Customer Satisfaction</a:t>
            </a:r>
            <a:endParaRPr lang="de-DE" altLang="en-US" sz="1000" b="1" dirty="0"/>
          </a:p>
        </p:txBody>
      </p:sp>
      <p:graphicFrame>
        <p:nvGraphicFramePr>
          <p:cNvPr id="109" name="Object 108"/>
          <p:cNvGraphicFramePr>
            <a:graphicFrameLocks/>
          </p:cNvGraphicFramePr>
          <p:nvPr>
            <p:custDataLst>
              <p:tags r:id="rId36"/>
            </p:custDataLst>
            <p:extLst>
              <p:ext uri="{D42A27DB-BD31-4B8C-83A1-F6EECF244321}">
                <p14:modId xmlns:p14="http://schemas.microsoft.com/office/powerpoint/2010/main" val="3337591011"/>
              </p:ext>
            </p:extLst>
          </p:nvPr>
        </p:nvGraphicFramePr>
        <p:xfrm>
          <a:off x="3113088" y="2719388"/>
          <a:ext cx="182562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14" name="Worksheet" r:id="rId86" imgW="1124023" imgH="171450" progId="Excel.Sheet.12">
                  <p:link updateAutomatic="1"/>
                </p:oleObj>
              </mc:Choice>
              <mc:Fallback>
                <p:oleObj name="Worksheet" r:id="rId86" imgW="1124023" imgH="171450" progId="Excel.Sheet.12">
                  <p:link updateAutomatic="1"/>
                  <p:pic>
                    <p:nvPicPr>
                      <p:cNvPr id="15" name="Object 14"/>
                      <p:cNvPicPr preferRelativeResize="0"/>
                      <p:nvPr/>
                    </p:nvPicPr>
                    <p:blipFill>
                      <a:blip r:embed="rId80"/>
                      <a:stretch>
                        <a:fillRect/>
                      </a:stretch>
                    </p:blipFill>
                    <p:spPr>
                      <a:xfrm>
                        <a:off x="3113088" y="2719388"/>
                        <a:ext cx="182562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ct 109"/>
          <p:cNvGraphicFramePr>
            <a:graphicFrameLocks/>
          </p:cNvGraphicFramePr>
          <p:nvPr>
            <p:custDataLst>
              <p:tags r:id="rId37"/>
            </p:custDataLst>
            <p:extLst>
              <p:ext uri="{D42A27DB-BD31-4B8C-83A1-F6EECF244321}">
                <p14:modId xmlns:p14="http://schemas.microsoft.com/office/powerpoint/2010/main" val="138146169"/>
              </p:ext>
            </p:extLst>
          </p:nvPr>
        </p:nvGraphicFramePr>
        <p:xfrm>
          <a:off x="3168916" y="3704298"/>
          <a:ext cx="182562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15" name="Worksheet" r:id="rId84" imgW="1124023" imgH="171450" progId="Excel.Sheet.12">
                  <p:link updateAutomatic="1"/>
                </p:oleObj>
              </mc:Choice>
              <mc:Fallback>
                <p:oleObj name="Worksheet" r:id="rId84" imgW="1124023" imgH="171450" progId="Excel.Sheet.12">
                  <p:link updateAutomatic="1"/>
                  <p:pic>
                    <p:nvPicPr>
                      <p:cNvPr id="108" name="Object 107"/>
                      <p:cNvPicPr preferRelativeResize="0"/>
                      <p:nvPr/>
                    </p:nvPicPr>
                    <p:blipFill>
                      <a:blip r:embed="rId85"/>
                      <a:stretch>
                        <a:fillRect/>
                      </a:stretch>
                    </p:blipFill>
                    <p:spPr>
                      <a:xfrm>
                        <a:off x="3168916" y="3704298"/>
                        <a:ext cx="182562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ct 110"/>
          <p:cNvGraphicFramePr>
            <a:graphicFrameLocks/>
          </p:cNvGraphicFramePr>
          <p:nvPr>
            <p:custDataLst>
              <p:tags r:id="rId38"/>
            </p:custDataLst>
            <p:extLst>
              <p:ext uri="{D42A27DB-BD31-4B8C-83A1-F6EECF244321}">
                <p14:modId xmlns:p14="http://schemas.microsoft.com/office/powerpoint/2010/main" val="1123341987"/>
              </p:ext>
            </p:extLst>
          </p:nvPr>
        </p:nvGraphicFramePr>
        <p:xfrm>
          <a:off x="8123419" y="4498259"/>
          <a:ext cx="184150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16" name="Worksheet" r:id="rId82" imgW="1124023" imgH="171450" progId="Excel.Sheet.12">
                  <p:link updateAutomatic="1"/>
                </p:oleObj>
              </mc:Choice>
              <mc:Fallback>
                <p:oleObj name="Worksheet" r:id="rId82" imgW="1124023" imgH="171450" progId="Excel.Sheet.12">
                  <p:link updateAutomatic="1"/>
                  <p:pic>
                    <p:nvPicPr>
                      <p:cNvPr id="20" name="Object 19"/>
                      <p:cNvPicPr preferRelativeResize="0"/>
                      <p:nvPr/>
                    </p:nvPicPr>
                    <p:blipFill>
                      <a:blip r:embed="rId83"/>
                      <a:stretch>
                        <a:fillRect/>
                      </a:stretch>
                    </p:blipFill>
                    <p:spPr>
                      <a:xfrm>
                        <a:off x="8123419" y="4498259"/>
                        <a:ext cx="184150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/>
          </p:cNvGraphicFramePr>
          <p:nvPr>
            <p:custDataLst>
              <p:tags r:id="rId39"/>
            </p:custDataLst>
            <p:extLst>
              <p:ext uri="{D42A27DB-BD31-4B8C-83A1-F6EECF244321}">
                <p14:modId xmlns:p14="http://schemas.microsoft.com/office/powerpoint/2010/main" val="2076190041"/>
              </p:ext>
            </p:extLst>
          </p:nvPr>
        </p:nvGraphicFramePr>
        <p:xfrm>
          <a:off x="2042955" y="4498259"/>
          <a:ext cx="182562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17" name="Worksheet" r:id="rId87" imgW="1124023" imgH="171450" progId="Excel.Sheet.12">
                  <p:link updateAutomatic="1"/>
                </p:oleObj>
              </mc:Choice>
              <mc:Fallback>
                <p:oleObj name="Worksheet" r:id="rId87" imgW="1124023" imgH="171450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0"/>
                      <a:stretch>
                        <a:fillRect/>
                      </a:stretch>
                    </p:blipFill>
                    <p:spPr>
                      <a:xfrm>
                        <a:off x="2042955" y="4498259"/>
                        <a:ext cx="182562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/>
          </p:cNvGraphicFramePr>
          <p:nvPr>
            <p:custDataLst>
              <p:tags r:id="rId40"/>
            </p:custDataLst>
            <p:extLst>
              <p:ext uri="{D42A27DB-BD31-4B8C-83A1-F6EECF244321}">
                <p14:modId xmlns:p14="http://schemas.microsoft.com/office/powerpoint/2010/main" val="3455905366"/>
              </p:ext>
            </p:extLst>
          </p:nvPr>
        </p:nvGraphicFramePr>
        <p:xfrm>
          <a:off x="2416924" y="4498259"/>
          <a:ext cx="182562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18" name="Worksheet" r:id="rId88" imgW="1124023" imgH="171450" progId="Excel.Sheet.12">
                  <p:link updateAutomatic="1"/>
                </p:oleObj>
              </mc:Choice>
              <mc:Fallback>
                <p:oleObj name="Worksheet" r:id="rId88" imgW="1124023" imgH="171450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0"/>
                      <a:stretch>
                        <a:fillRect/>
                      </a:stretch>
                    </p:blipFill>
                    <p:spPr>
                      <a:xfrm>
                        <a:off x="2416924" y="4498259"/>
                        <a:ext cx="182562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/>
          </p:cNvGraphicFramePr>
          <p:nvPr>
            <p:custDataLst>
              <p:tags r:id="rId41"/>
            </p:custDataLst>
            <p:extLst>
              <p:ext uri="{D42A27DB-BD31-4B8C-83A1-F6EECF244321}">
                <p14:modId xmlns:p14="http://schemas.microsoft.com/office/powerpoint/2010/main" val="1544487480"/>
              </p:ext>
            </p:extLst>
          </p:nvPr>
        </p:nvGraphicFramePr>
        <p:xfrm>
          <a:off x="2871462" y="4498259"/>
          <a:ext cx="182563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19" name="Worksheet" r:id="rId89" imgW="1124023" imgH="171450" progId="Excel.Sheet.12">
                  <p:link updateAutomatic="1"/>
                </p:oleObj>
              </mc:Choice>
              <mc:Fallback>
                <p:oleObj name="Worksheet" r:id="rId89" imgW="1124023" imgH="171450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0"/>
                      <a:stretch>
                        <a:fillRect/>
                      </a:stretch>
                    </p:blipFill>
                    <p:spPr>
                      <a:xfrm>
                        <a:off x="2871462" y="4498259"/>
                        <a:ext cx="182563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/>
          </p:cNvGraphicFramePr>
          <p:nvPr>
            <p:custDataLst>
              <p:tags r:id="rId42"/>
            </p:custDataLst>
            <p:extLst>
              <p:ext uri="{D42A27DB-BD31-4B8C-83A1-F6EECF244321}">
                <p14:modId xmlns:p14="http://schemas.microsoft.com/office/powerpoint/2010/main" val="432818806"/>
              </p:ext>
            </p:extLst>
          </p:nvPr>
        </p:nvGraphicFramePr>
        <p:xfrm>
          <a:off x="3320808" y="4498259"/>
          <a:ext cx="185738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20" name="Worksheet" r:id="rId90" imgW="1124023" imgH="171450" progId="Excel.Sheet.12">
                  <p:link updateAutomatic="1"/>
                </p:oleObj>
              </mc:Choice>
              <mc:Fallback>
                <p:oleObj name="Worksheet" r:id="rId90" imgW="1124023" imgH="171450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0"/>
                      <a:stretch>
                        <a:fillRect/>
                      </a:stretch>
                    </p:blipFill>
                    <p:spPr>
                      <a:xfrm>
                        <a:off x="3320808" y="4498259"/>
                        <a:ext cx="185738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/>
          </p:cNvGraphicFramePr>
          <p:nvPr>
            <p:custDataLst>
              <p:tags r:id="rId43"/>
            </p:custDataLst>
            <p:extLst>
              <p:ext uri="{D42A27DB-BD31-4B8C-83A1-F6EECF244321}">
                <p14:modId xmlns:p14="http://schemas.microsoft.com/office/powerpoint/2010/main" val="3056824441"/>
              </p:ext>
            </p:extLst>
          </p:nvPr>
        </p:nvGraphicFramePr>
        <p:xfrm>
          <a:off x="3781040" y="4498259"/>
          <a:ext cx="182562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21" name="Worksheet" r:id="rId91" imgW="1124023" imgH="171450" progId="Excel.Sheet.12">
                  <p:link updateAutomatic="1"/>
                </p:oleObj>
              </mc:Choice>
              <mc:Fallback>
                <p:oleObj name="Worksheet" r:id="rId91" imgW="1124023" imgH="171450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0"/>
                      <a:stretch>
                        <a:fillRect/>
                      </a:stretch>
                    </p:blipFill>
                    <p:spPr>
                      <a:xfrm>
                        <a:off x="3781040" y="4498259"/>
                        <a:ext cx="182562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/>
          </p:cNvGraphicFramePr>
          <p:nvPr>
            <p:custDataLst>
              <p:tags r:id="rId44"/>
            </p:custDataLst>
            <p:extLst>
              <p:ext uri="{D42A27DB-BD31-4B8C-83A1-F6EECF244321}">
                <p14:modId xmlns:p14="http://schemas.microsoft.com/office/powerpoint/2010/main" val="1902889820"/>
              </p:ext>
            </p:extLst>
          </p:nvPr>
        </p:nvGraphicFramePr>
        <p:xfrm>
          <a:off x="4271168" y="4498259"/>
          <a:ext cx="185738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22" name="Worksheet" r:id="rId92" imgW="1124023" imgH="171450" progId="Excel.Sheet.12">
                  <p:link updateAutomatic="1"/>
                </p:oleObj>
              </mc:Choice>
              <mc:Fallback>
                <p:oleObj name="Worksheet" r:id="rId92" imgW="1124023" imgH="171450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0"/>
                      <a:stretch>
                        <a:fillRect/>
                      </a:stretch>
                    </p:blipFill>
                    <p:spPr>
                      <a:xfrm>
                        <a:off x="4271168" y="4498259"/>
                        <a:ext cx="185738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" name="Object 255"/>
          <p:cNvGraphicFramePr>
            <a:graphicFrameLocks/>
          </p:cNvGraphicFramePr>
          <p:nvPr>
            <p:custDataLst>
              <p:tags r:id="rId45"/>
            </p:custDataLst>
            <p:extLst>
              <p:ext uri="{D42A27DB-BD31-4B8C-83A1-F6EECF244321}">
                <p14:modId xmlns:p14="http://schemas.microsoft.com/office/powerpoint/2010/main" val="4033452959"/>
              </p:ext>
            </p:extLst>
          </p:nvPr>
        </p:nvGraphicFramePr>
        <p:xfrm>
          <a:off x="4731400" y="4498259"/>
          <a:ext cx="182563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23" name="Worksheet" r:id="rId93" imgW="1124023" imgH="171450" progId="Excel.Sheet.12">
                  <p:link updateAutomatic="1"/>
                </p:oleObj>
              </mc:Choice>
              <mc:Fallback>
                <p:oleObj name="Worksheet" r:id="rId93" imgW="1124023" imgH="171450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0"/>
                      <a:stretch>
                        <a:fillRect/>
                      </a:stretch>
                    </p:blipFill>
                    <p:spPr>
                      <a:xfrm>
                        <a:off x="4731400" y="4498259"/>
                        <a:ext cx="182563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" name="Object 256"/>
          <p:cNvGraphicFramePr>
            <a:graphicFrameLocks/>
          </p:cNvGraphicFramePr>
          <p:nvPr>
            <p:custDataLst>
              <p:tags r:id="rId46"/>
            </p:custDataLst>
            <p:extLst>
              <p:ext uri="{D42A27DB-BD31-4B8C-83A1-F6EECF244321}">
                <p14:modId xmlns:p14="http://schemas.microsoft.com/office/powerpoint/2010/main" val="983102272"/>
              </p:ext>
            </p:extLst>
          </p:nvPr>
        </p:nvGraphicFramePr>
        <p:xfrm>
          <a:off x="5144242" y="4498259"/>
          <a:ext cx="184150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24" name="Worksheet" r:id="rId94" imgW="1124023" imgH="171450" progId="Excel.Sheet.12">
                  <p:link updateAutomatic="1"/>
                </p:oleObj>
              </mc:Choice>
              <mc:Fallback>
                <p:oleObj name="Worksheet" r:id="rId94" imgW="1124023" imgH="171450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0"/>
                      <a:stretch>
                        <a:fillRect/>
                      </a:stretch>
                    </p:blipFill>
                    <p:spPr>
                      <a:xfrm>
                        <a:off x="5144242" y="4498259"/>
                        <a:ext cx="184150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" name="Object 257"/>
          <p:cNvGraphicFramePr>
            <a:graphicFrameLocks/>
          </p:cNvGraphicFramePr>
          <p:nvPr>
            <p:custDataLst>
              <p:tags r:id="rId47"/>
            </p:custDataLst>
            <p:extLst>
              <p:ext uri="{D42A27DB-BD31-4B8C-83A1-F6EECF244321}">
                <p14:modId xmlns:p14="http://schemas.microsoft.com/office/powerpoint/2010/main" val="2146345785"/>
              </p:ext>
            </p:extLst>
          </p:nvPr>
        </p:nvGraphicFramePr>
        <p:xfrm>
          <a:off x="5553671" y="4498259"/>
          <a:ext cx="184150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25" name="Worksheet" r:id="rId95" imgW="1124023" imgH="171450" progId="Excel.Sheet.12">
                  <p:link updateAutomatic="1"/>
                </p:oleObj>
              </mc:Choice>
              <mc:Fallback>
                <p:oleObj name="Worksheet" r:id="rId95" imgW="1124023" imgH="171450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0"/>
                      <a:stretch>
                        <a:fillRect/>
                      </a:stretch>
                    </p:blipFill>
                    <p:spPr>
                      <a:xfrm>
                        <a:off x="5553671" y="4498259"/>
                        <a:ext cx="184150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" name="Object 258"/>
          <p:cNvGraphicFramePr>
            <a:graphicFrameLocks/>
          </p:cNvGraphicFramePr>
          <p:nvPr>
            <p:custDataLst>
              <p:tags r:id="rId48"/>
            </p:custDataLst>
            <p:extLst>
              <p:ext uri="{D42A27DB-BD31-4B8C-83A1-F6EECF244321}">
                <p14:modId xmlns:p14="http://schemas.microsoft.com/office/powerpoint/2010/main" val="2650876558"/>
              </p:ext>
            </p:extLst>
          </p:nvPr>
        </p:nvGraphicFramePr>
        <p:xfrm>
          <a:off x="5995602" y="4498259"/>
          <a:ext cx="18097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26" name="Worksheet" r:id="rId96" imgW="1124023" imgH="171450" progId="Excel.Sheet.12">
                  <p:link updateAutomatic="1"/>
                </p:oleObj>
              </mc:Choice>
              <mc:Fallback>
                <p:oleObj name="Worksheet" r:id="rId96" imgW="1124023" imgH="171450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0"/>
                      <a:stretch>
                        <a:fillRect/>
                      </a:stretch>
                    </p:blipFill>
                    <p:spPr>
                      <a:xfrm>
                        <a:off x="5995602" y="4498259"/>
                        <a:ext cx="18097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" name="Object 259"/>
          <p:cNvGraphicFramePr>
            <a:graphicFrameLocks/>
          </p:cNvGraphicFramePr>
          <p:nvPr>
            <p:custDataLst>
              <p:tags r:id="rId49"/>
            </p:custDataLst>
            <p:extLst>
              <p:ext uri="{D42A27DB-BD31-4B8C-83A1-F6EECF244321}">
                <p14:modId xmlns:p14="http://schemas.microsoft.com/office/powerpoint/2010/main" val="2949758048"/>
              </p:ext>
            </p:extLst>
          </p:nvPr>
        </p:nvGraphicFramePr>
        <p:xfrm>
          <a:off x="6468384" y="4498259"/>
          <a:ext cx="185738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27" name="Worksheet" r:id="rId97" imgW="1124023" imgH="171450" progId="Excel.Sheet.12">
                  <p:link updateAutomatic="1"/>
                </p:oleObj>
              </mc:Choice>
              <mc:Fallback>
                <p:oleObj name="Worksheet" r:id="rId97" imgW="1124023" imgH="171450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0"/>
                      <a:stretch>
                        <a:fillRect/>
                      </a:stretch>
                    </p:blipFill>
                    <p:spPr>
                      <a:xfrm>
                        <a:off x="6468384" y="4498259"/>
                        <a:ext cx="185738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" name="Object 260"/>
          <p:cNvGraphicFramePr>
            <a:graphicFrameLocks/>
          </p:cNvGraphicFramePr>
          <p:nvPr>
            <p:custDataLst>
              <p:tags r:id="rId50"/>
            </p:custDataLst>
            <p:extLst>
              <p:ext uri="{D42A27DB-BD31-4B8C-83A1-F6EECF244321}">
                <p14:modId xmlns:p14="http://schemas.microsoft.com/office/powerpoint/2010/main" val="1362452463"/>
              </p:ext>
            </p:extLst>
          </p:nvPr>
        </p:nvGraphicFramePr>
        <p:xfrm>
          <a:off x="6848632" y="4498259"/>
          <a:ext cx="184150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28" name="Worksheet" r:id="rId98" imgW="1124023" imgH="171450" progId="Excel.Sheet.12">
                  <p:link updateAutomatic="1"/>
                </p:oleObj>
              </mc:Choice>
              <mc:Fallback>
                <p:oleObj name="Worksheet" r:id="rId98" imgW="1124023" imgH="171450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0"/>
                      <a:stretch>
                        <a:fillRect/>
                      </a:stretch>
                    </p:blipFill>
                    <p:spPr>
                      <a:xfrm>
                        <a:off x="6848632" y="4498259"/>
                        <a:ext cx="184150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Text Box 45_________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1508003" y="4942364"/>
            <a:ext cx="1209064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Safety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Environmental </a:t>
            </a:r>
          </a:p>
        </p:txBody>
      </p:sp>
      <p:sp>
        <p:nvSpPr>
          <p:cNvPr id="113" name="Text Box 45___________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065180" y="4949190"/>
            <a:ext cx="1192579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Staffing: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Ind. PC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114" name="Text Box 45____________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7288740" y="4952217"/>
            <a:ext cx="1015443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Staffing: Need/Demand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115" name="Text Box 45_____________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3748722" y="4954355"/>
            <a:ext cx="112001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Associate Satisfaction Index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116" name="Text Box 45______________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2792334" y="4945631"/>
            <a:ext cx="909973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Inspiring Working Condition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117" name="Text Box 45__________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4909662" y="4953251"/>
            <a:ext cx="111507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Associate Retention rate</a:t>
            </a:r>
          </a:p>
        </p:txBody>
      </p:sp>
      <p:graphicFrame>
        <p:nvGraphicFramePr>
          <p:cNvPr id="118" name="Object 117"/>
          <p:cNvGraphicFramePr>
            <a:graphicFrameLocks/>
          </p:cNvGraphicFramePr>
          <p:nvPr>
            <p:custDataLst>
              <p:tags r:id="rId57"/>
            </p:custDataLst>
            <p:extLst>
              <p:ext uri="{D42A27DB-BD31-4B8C-83A1-F6EECF244321}">
                <p14:modId xmlns:p14="http://schemas.microsoft.com/office/powerpoint/2010/main" val="916791872"/>
              </p:ext>
            </p:extLst>
          </p:nvPr>
        </p:nvGraphicFramePr>
        <p:xfrm>
          <a:off x="5750082" y="5014535"/>
          <a:ext cx="184150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29" name="Worksheet" r:id="rId99" imgW="1124023" imgH="171450" progId="Excel.Sheet.12">
                  <p:link updateAutomatic="1"/>
                </p:oleObj>
              </mc:Choice>
              <mc:Fallback>
                <p:oleObj name="Worksheet" r:id="rId99" imgW="1124023" imgH="171450" progId="Excel.Sheet.12">
                  <p:link updateAutomatic="1"/>
                  <p:pic>
                    <p:nvPicPr>
                      <p:cNvPr id="162" name="Object 161"/>
                      <p:cNvPicPr preferRelativeResize="0"/>
                      <p:nvPr/>
                    </p:nvPicPr>
                    <p:blipFill>
                      <a:blip r:embed="rId83"/>
                      <a:stretch>
                        <a:fillRect/>
                      </a:stretch>
                    </p:blipFill>
                    <p:spPr>
                      <a:xfrm>
                        <a:off x="5750082" y="5014535"/>
                        <a:ext cx="184150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Object 123"/>
          <p:cNvGraphicFramePr>
            <a:graphicFrameLocks/>
          </p:cNvGraphicFramePr>
          <p:nvPr>
            <p:custDataLst>
              <p:tags r:id="rId58"/>
            </p:custDataLst>
            <p:extLst>
              <p:ext uri="{D42A27DB-BD31-4B8C-83A1-F6EECF244321}">
                <p14:modId xmlns:p14="http://schemas.microsoft.com/office/powerpoint/2010/main" val="1273203746"/>
              </p:ext>
            </p:extLst>
          </p:nvPr>
        </p:nvGraphicFramePr>
        <p:xfrm>
          <a:off x="8004974" y="5011821"/>
          <a:ext cx="185738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30" name="Worksheet" r:id="rId100" imgW="1124023" imgH="171450" progId="Excel.Sheet.12">
                  <p:link updateAutomatic="1"/>
                </p:oleObj>
              </mc:Choice>
              <mc:Fallback>
                <p:oleObj name="Worksheet" r:id="rId100" imgW="1124023" imgH="171450" progId="Excel.Sheet.12">
                  <p:link updateAutomatic="1"/>
                  <p:pic>
                    <p:nvPicPr>
                      <p:cNvPr id="163" name="Object 162"/>
                      <p:cNvPicPr preferRelativeResize="0"/>
                      <p:nvPr/>
                    </p:nvPicPr>
                    <p:blipFill>
                      <a:blip r:embed="rId101"/>
                      <a:stretch>
                        <a:fillRect/>
                      </a:stretch>
                    </p:blipFill>
                    <p:spPr>
                      <a:xfrm>
                        <a:off x="8004974" y="5011821"/>
                        <a:ext cx="185738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Object 125"/>
          <p:cNvGraphicFramePr>
            <a:graphicFrameLocks/>
          </p:cNvGraphicFramePr>
          <p:nvPr>
            <p:custDataLst>
              <p:tags r:id="rId59"/>
            </p:custDataLst>
            <p:extLst>
              <p:ext uri="{D42A27DB-BD31-4B8C-83A1-F6EECF244321}">
                <p14:modId xmlns:p14="http://schemas.microsoft.com/office/powerpoint/2010/main" val="770539448"/>
              </p:ext>
            </p:extLst>
          </p:nvPr>
        </p:nvGraphicFramePr>
        <p:xfrm>
          <a:off x="4597827" y="4988670"/>
          <a:ext cx="182563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31" name="Worksheet" r:id="rId102" imgW="1124023" imgH="171450" progId="Excel.Sheet.12">
                  <p:link updateAutomatic="1"/>
                </p:oleObj>
              </mc:Choice>
              <mc:Fallback>
                <p:oleObj name="Worksheet" r:id="rId102" imgW="1124023" imgH="171450" progId="Excel.Sheet.12">
                  <p:link updateAutomatic="1"/>
                  <p:pic>
                    <p:nvPicPr>
                      <p:cNvPr id="165" name="Object 164"/>
                      <p:cNvPicPr preferRelativeResize="0"/>
                      <p:nvPr/>
                    </p:nvPicPr>
                    <p:blipFill>
                      <a:blip r:embed="rId103"/>
                      <a:stretch>
                        <a:fillRect/>
                      </a:stretch>
                    </p:blipFill>
                    <p:spPr>
                      <a:xfrm>
                        <a:off x="4597827" y="4988670"/>
                        <a:ext cx="182563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" name="TextBox 126"/>
          <p:cNvSpPr txBox="1"/>
          <p:nvPr>
            <p:custDataLst>
              <p:tags r:id="rId60"/>
            </p:custDataLst>
          </p:nvPr>
        </p:nvSpPr>
        <p:spPr>
          <a:xfrm>
            <a:off x="6859850" y="5013745"/>
            <a:ext cx="196013" cy="843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TBP</a:t>
            </a:r>
          </a:p>
        </p:txBody>
      </p:sp>
      <p:sp>
        <p:nvSpPr>
          <p:cNvPr id="128" name="TextBox 127"/>
          <p:cNvSpPr txBox="1"/>
          <p:nvPr>
            <p:custDataLst>
              <p:tags r:id="rId61"/>
            </p:custDataLst>
          </p:nvPr>
        </p:nvSpPr>
        <p:spPr>
          <a:xfrm>
            <a:off x="6869978" y="5145190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PUL</a:t>
            </a:r>
          </a:p>
        </p:txBody>
      </p:sp>
      <p:sp>
        <p:nvSpPr>
          <p:cNvPr id="129" name="TextBox 128"/>
          <p:cNvSpPr txBox="1"/>
          <p:nvPr>
            <p:custDataLst>
              <p:tags r:id="rId62"/>
            </p:custDataLst>
          </p:nvPr>
        </p:nvSpPr>
        <p:spPr>
          <a:xfrm>
            <a:off x="6635974" y="5268812"/>
            <a:ext cx="375611" cy="857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CF (</a:t>
            </a:r>
            <a:r>
              <a:rPr kumimoji="0" lang="en-US" sz="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PULi</a:t>
            </a: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130" name="Object 129"/>
          <p:cNvGraphicFramePr>
            <a:graphicFrameLocks/>
          </p:cNvGraphicFramePr>
          <p:nvPr>
            <p:custDataLst>
              <p:tags r:id="rId63"/>
            </p:custDataLst>
            <p:extLst>
              <p:ext uri="{D42A27DB-BD31-4B8C-83A1-F6EECF244321}">
                <p14:modId xmlns:p14="http://schemas.microsoft.com/office/powerpoint/2010/main" val="3799208070"/>
              </p:ext>
            </p:extLst>
          </p:nvPr>
        </p:nvGraphicFramePr>
        <p:xfrm>
          <a:off x="7020724" y="4997534"/>
          <a:ext cx="18415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32" name="Worksheet" r:id="rId104" imgW="1124023" imgH="171450" progId="Excel.Sheet.12">
                  <p:link updateAutomatic="1"/>
                </p:oleObj>
              </mc:Choice>
              <mc:Fallback>
                <p:oleObj name="Worksheet" r:id="rId104" imgW="1124023" imgH="171450" progId="Excel.Sheet.12">
                  <p:link updateAutomatic="1"/>
                  <p:pic>
                    <p:nvPicPr>
                      <p:cNvPr id="169" name="Object 168"/>
                      <p:cNvPicPr preferRelativeResize="0"/>
                      <p:nvPr/>
                    </p:nvPicPr>
                    <p:blipFill>
                      <a:blip r:embed="rId105"/>
                      <a:stretch>
                        <a:fillRect/>
                      </a:stretch>
                    </p:blipFill>
                    <p:spPr>
                      <a:xfrm>
                        <a:off x="7020724" y="4997534"/>
                        <a:ext cx="18415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Object 130"/>
          <p:cNvGraphicFramePr>
            <a:graphicFrameLocks/>
          </p:cNvGraphicFramePr>
          <p:nvPr>
            <p:custDataLst>
              <p:tags r:id="rId64"/>
            </p:custDataLst>
            <p:extLst>
              <p:ext uri="{D42A27DB-BD31-4B8C-83A1-F6EECF244321}">
                <p14:modId xmlns:p14="http://schemas.microsoft.com/office/powerpoint/2010/main" val="2498963542"/>
              </p:ext>
            </p:extLst>
          </p:nvPr>
        </p:nvGraphicFramePr>
        <p:xfrm>
          <a:off x="7020724" y="5262646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33" name="Worksheet" r:id="rId106" imgW="1124023" imgH="171450" progId="Excel.Sheet.12">
                  <p:link updateAutomatic="1"/>
                </p:oleObj>
              </mc:Choice>
              <mc:Fallback>
                <p:oleObj name="Worksheet" r:id="rId106" imgW="1124023" imgH="171450" progId="Excel.Sheet.12">
                  <p:link updateAutomatic="1"/>
                  <p:pic>
                    <p:nvPicPr>
                      <p:cNvPr id="170" name="Object 169"/>
                      <p:cNvPicPr preferRelativeResize="0"/>
                      <p:nvPr/>
                    </p:nvPicPr>
                    <p:blipFill>
                      <a:blip r:embed="rId107"/>
                      <a:stretch>
                        <a:fillRect/>
                      </a:stretch>
                    </p:blipFill>
                    <p:spPr>
                      <a:xfrm>
                        <a:off x="7020724" y="5262646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Object 131"/>
          <p:cNvGraphicFramePr>
            <a:graphicFrameLocks/>
          </p:cNvGraphicFramePr>
          <p:nvPr>
            <p:custDataLst>
              <p:tags r:id="rId65"/>
            </p:custDataLst>
            <p:extLst>
              <p:ext uri="{D42A27DB-BD31-4B8C-83A1-F6EECF244321}">
                <p14:modId xmlns:p14="http://schemas.microsoft.com/office/powerpoint/2010/main" val="408309179"/>
              </p:ext>
            </p:extLst>
          </p:nvPr>
        </p:nvGraphicFramePr>
        <p:xfrm>
          <a:off x="7023899" y="5121359"/>
          <a:ext cx="182563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34" name="Worksheet" r:id="rId108" imgW="1124023" imgH="171450" progId="Excel.Sheet.12">
                  <p:link updateAutomatic="1"/>
                </p:oleObj>
              </mc:Choice>
              <mc:Fallback>
                <p:oleObj name="Worksheet" r:id="rId108" imgW="1124023" imgH="171450" progId="Excel.Sheet.12">
                  <p:link updateAutomatic="1"/>
                  <p:pic>
                    <p:nvPicPr>
                      <p:cNvPr id="171" name="Object 170"/>
                      <p:cNvPicPr preferRelativeResize="0"/>
                      <p:nvPr/>
                    </p:nvPicPr>
                    <p:blipFill>
                      <a:blip r:embed="rId109"/>
                      <a:stretch>
                        <a:fillRect/>
                      </a:stretch>
                    </p:blipFill>
                    <p:spPr>
                      <a:xfrm>
                        <a:off x="7023899" y="5121359"/>
                        <a:ext cx="182563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132"/>
          <p:cNvGraphicFramePr>
            <a:graphicFrameLocks/>
          </p:cNvGraphicFramePr>
          <p:nvPr>
            <p:custDataLst>
              <p:tags r:id="rId66"/>
            </p:custDataLst>
            <p:extLst>
              <p:ext uri="{D42A27DB-BD31-4B8C-83A1-F6EECF244321}">
                <p14:modId xmlns:p14="http://schemas.microsoft.com/office/powerpoint/2010/main" val="842673236"/>
              </p:ext>
            </p:extLst>
          </p:nvPr>
        </p:nvGraphicFramePr>
        <p:xfrm>
          <a:off x="2462735" y="4999079"/>
          <a:ext cx="18097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35" name="Worksheet" r:id="rId110" imgW="1124023" imgH="171450" progId="Excel.Sheet.12">
                  <p:link updateAutomatic="1"/>
                </p:oleObj>
              </mc:Choice>
              <mc:Fallback>
                <p:oleObj name="Worksheet" r:id="rId110" imgW="1124023" imgH="171450" progId="Excel.Sheet.12">
                  <p:link updateAutomatic="1"/>
                  <p:pic>
                    <p:nvPicPr>
                      <p:cNvPr id="172" name="Object 171"/>
                      <p:cNvPicPr preferRelativeResize="0"/>
                      <p:nvPr/>
                    </p:nvPicPr>
                    <p:blipFill>
                      <a:blip r:embed="rId83"/>
                      <a:stretch>
                        <a:fillRect/>
                      </a:stretch>
                    </p:blipFill>
                    <p:spPr>
                      <a:xfrm>
                        <a:off x="2462735" y="4999079"/>
                        <a:ext cx="18097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/>
          </p:cNvGraphicFramePr>
          <p:nvPr>
            <p:custDataLst>
              <p:tags r:id="rId67"/>
            </p:custDataLst>
            <p:extLst>
              <p:ext uri="{D42A27DB-BD31-4B8C-83A1-F6EECF244321}">
                <p14:modId xmlns:p14="http://schemas.microsoft.com/office/powerpoint/2010/main" val="2088759766"/>
              </p:ext>
            </p:extLst>
          </p:nvPr>
        </p:nvGraphicFramePr>
        <p:xfrm>
          <a:off x="3461743" y="4993721"/>
          <a:ext cx="18097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36" name="Worksheet" r:id="rId110" imgW="1124023" imgH="171450" progId="Excel.Sheet.12">
                  <p:link updateAutomatic="1"/>
                </p:oleObj>
              </mc:Choice>
              <mc:Fallback>
                <p:oleObj name="Worksheet" r:id="rId110" imgW="1124023" imgH="171450" progId="Excel.Sheet.12">
                  <p:link updateAutomatic="1"/>
                  <p:pic>
                    <p:nvPicPr>
                      <p:cNvPr id="173" name="Object 172"/>
                      <p:cNvPicPr preferRelativeResize="0"/>
                      <p:nvPr/>
                    </p:nvPicPr>
                    <p:blipFill>
                      <a:blip r:embed="rId83"/>
                      <a:stretch>
                        <a:fillRect/>
                      </a:stretch>
                    </p:blipFill>
                    <p:spPr>
                      <a:xfrm>
                        <a:off x="3461743" y="4993721"/>
                        <a:ext cx="18097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" name="TextBox 134"/>
          <p:cNvSpPr txBox="1"/>
          <p:nvPr>
            <p:custDataLst>
              <p:tags r:id="rId68"/>
            </p:custDataLst>
          </p:nvPr>
        </p:nvSpPr>
        <p:spPr>
          <a:xfrm>
            <a:off x="2065834" y="4967202"/>
            <a:ext cx="414981" cy="1779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Sustainability</a:t>
            </a: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Index</a:t>
            </a: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69" name="Object 68"/>
          <p:cNvGraphicFramePr>
            <a:graphicFrameLocks/>
          </p:cNvGraphicFramePr>
          <p:nvPr>
            <p:custDataLst>
              <p:tags r:id="rId69"/>
            </p:custDataLst>
            <p:extLst>
              <p:ext uri="{D42A27DB-BD31-4B8C-83A1-F6EECF244321}">
                <p14:modId xmlns:p14="http://schemas.microsoft.com/office/powerpoint/2010/main" val="40934109"/>
              </p:ext>
            </p:extLst>
          </p:nvPr>
        </p:nvGraphicFramePr>
        <p:xfrm>
          <a:off x="9114018" y="4481319"/>
          <a:ext cx="184150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37" name="Worksheet" r:id="rId82" imgW="1124023" imgH="171450" progId="Excel.Sheet.12">
                  <p:link updateAutomatic="1"/>
                </p:oleObj>
              </mc:Choice>
              <mc:Fallback>
                <p:oleObj name="Worksheet" r:id="rId82" imgW="1124023" imgH="171450" progId="Excel.Sheet.12">
                  <p:link updateAutomatic="1"/>
                  <p:pic>
                    <p:nvPicPr>
                      <p:cNvPr id="111" name="Object 110"/>
                      <p:cNvPicPr preferRelativeResize="0"/>
                      <p:nvPr/>
                    </p:nvPicPr>
                    <p:blipFill>
                      <a:blip r:embed="rId83"/>
                      <a:stretch>
                        <a:fillRect/>
                      </a:stretch>
                    </p:blipFill>
                    <p:spPr>
                      <a:xfrm>
                        <a:off x="9114018" y="4481319"/>
                        <a:ext cx="184150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54062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2" descr="30%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2478" y="4969525"/>
            <a:ext cx="10009423" cy="548640"/>
          </a:xfrm>
          <a:prstGeom prst="rect">
            <a:avLst/>
          </a:prstGeom>
          <a:solidFill>
            <a:srgbClr val="0C98D5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135" name="Picture 134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19"/>
          <a:srcRect l="56357" t="79565" r="32908" b="11704"/>
          <a:stretch/>
        </p:blipFill>
        <p:spPr>
          <a:xfrm>
            <a:off x="329636" y="4981952"/>
            <a:ext cx="1170774" cy="535567"/>
          </a:xfrm>
          <a:prstGeom prst="rect">
            <a:avLst/>
          </a:prstGeom>
        </p:spPr>
      </p:pic>
      <p:sp>
        <p:nvSpPr>
          <p:cNvPr id="4" name="TextBox 3"/>
          <p:cNvSpPr txBox="1"/>
          <p:nvPr>
            <p:custDataLst>
              <p:tags r:id="rId5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87" name="Rectangle 17" descr="30%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5690" y="3446602"/>
            <a:ext cx="10009424" cy="1473186"/>
          </a:xfrm>
          <a:prstGeom prst="rect">
            <a:avLst/>
          </a:prstGeom>
          <a:solidFill>
            <a:srgbClr val="BE1D7A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190" name="Picture 189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119"/>
          <a:srcRect l="55849" t="69109" r="34102" b="25206"/>
          <a:stretch/>
        </p:blipFill>
        <p:spPr>
          <a:xfrm>
            <a:off x="313430" y="3518642"/>
            <a:ext cx="1219067" cy="394329"/>
          </a:xfrm>
          <a:prstGeom prst="rect">
            <a:avLst/>
          </a:prstGeom>
        </p:spPr>
      </p:pic>
      <p:sp>
        <p:nvSpPr>
          <p:cNvPr id="194" name="Rectangle 13" descr="30%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82478" y="2223078"/>
            <a:ext cx="10009424" cy="1185089"/>
          </a:xfrm>
          <a:prstGeom prst="rect">
            <a:avLst/>
          </a:prstGeom>
          <a:solidFill>
            <a:srgbClr val="75B442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195" name="Picture 194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19"/>
          <a:srcRect l="56527" t="54390" r="33594" b="37489"/>
          <a:stretch/>
        </p:blipFill>
        <p:spPr>
          <a:xfrm>
            <a:off x="305690" y="2227811"/>
            <a:ext cx="1262364" cy="516741"/>
          </a:xfrm>
          <a:prstGeom prst="rect">
            <a:avLst/>
          </a:prstGeom>
        </p:spPr>
      </p:pic>
      <p:grpSp>
        <p:nvGrpSpPr>
          <p:cNvPr id="196" name="Group 195"/>
          <p:cNvGrpSpPr/>
          <p:nvPr/>
        </p:nvGrpSpPr>
        <p:grpSpPr>
          <a:xfrm>
            <a:off x="266700" y="1138780"/>
            <a:ext cx="9995156" cy="1039046"/>
            <a:chOff x="296748" y="1143372"/>
            <a:chExt cx="9995156" cy="997414"/>
          </a:xfrm>
        </p:grpSpPr>
        <p:sp>
          <p:nvSpPr>
            <p:cNvPr id="197" name="Rectangle 3" descr="30%"/>
            <p:cNvSpPr>
              <a:spLocks noChangeArrowheads="1"/>
            </p:cNvSpPr>
            <p:nvPr>
              <p:custDataLst>
                <p:tags r:id="rId115"/>
              </p:custDataLst>
            </p:nvPr>
          </p:nvSpPr>
          <p:spPr bwMode="auto">
            <a:xfrm>
              <a:off x="296748" y="1143372"/>
              <a:ext cx="9995156" cy="997414"/>
            </a:xfrm>
            <a:prstGeom prst="rect">
              <a:avLst/>
            </a:prstGeom>
            <a:solidFill>
              <a:srgbClr val="04A3B3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pic>
          <p:nvPicPr>
            <p:cNvPr id="198" name="Picture 197"/>
            <p:cNvPicPr>
              <a:picLocks noChangeAspect="1"/>
            </p:cNvPicPr>
            <p:nvPr>
              <p:custDataLst>
                <p:tags r:id="rId116"/>
              </p:custDataLst>
            </p:nvPr>
          </p:nvPicPr>
          <p:blipFill rotWithShape="1">
            <a:blip r:embed="rId119"/>
            <a:srcRect l="56300" t="43528" r="31595" b="50381"/>
            <a:stretch/>
          </p:blipFill>
          <p:spPr>
            <a:xfrm>
              <a:off x="303491" y="1171371"/>
              <a:ext cx="1480583" cy="419032"/>
            </a:xfrm>
            <a:prstGeom prst="rect">
              <a:avLst/>
            </a:prstGeom>
          </p:spPr>
        </p:pic>
      </p:grpSp>
      <p:sp>
        <p:nvSpPr>
          <p:cNvPr id="8" name="Rectangle 7"/>
          <p:cNvSpPr>
            <a:spLocks/>
          </p:cNvSpPr>
          <p:nvPr>
            <p:custDataLst>
              <p:tags r:id="rId10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strike="noStrike" kern="0" cap="none" normalizeH="0" baseline="0" noProof="0" smtClean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 </a:t>
            </a:r>
            <a:r>
              <a:rPr kumimoji="0" lang="en-US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Diesel Systems | ChP/MSD | 1/10/2018</a:t>
            </a:r>
            <a:endParaRPr kumimoji="0" lang="en-US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11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2017 Robert Bosch LLC and affiliates. All rights reserved.</a:t>
            </a:r>
            <a:endParaRPr kumimoji="0" lang="en-US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12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</a:t>
            </a:r>
            <a:endParaRPr kumimoji="0" lang="en-US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7" name="TextBox 176"/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en-US" sz="2800" kern="0" dirty="0" err="1"/>
              <a:t>ChP</a:t>
            </a:r>
            <a:r>
              <a:rPr lang="en-US" sz="2800" kern="0" dirty="0"/>
              <a:t> 2018 </a:t>
            </a:r>
            <a:r>
              <a:rPr lang="en-US" sz="2800" kern="0" dirty="0" err="1"/>
              <a:t>TaC</a:t>
            </a:r>
            <a:r>
              <a:rPr lang="en-US" sz="2800" kern="0" dirty="0"/>
              <a:t> Workshop Format Updates</a:t>
            </a:r>
          </a:p>
        </p:txBody>
      </p:sp>
      <p:sp>
        <p:nvSpPr>
          <p:cNvPr id="193" name="Text Box 4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37918" y="43627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endParaRPr lang="de-DE"/>
          </a:p>
        </p:txBody>
      </p:sp>
      <p:sp>
        <p:nvSpPr>
          <p:cNvPr id="127" name="Text Box 37_____________________________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172199" y="3493007"/>
            <a:ext cx="2131983" cy="609181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tIns="0" anchor="t" anchorCtr="0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1"/>
                </a:solidFill>
              </a:rPr>
              <a:t>Inv. Accuracy </a:t>
            </a:r>
            <a:r>
              <a:rPr lang="de-DE" altLang="en-US" sz="900" b="1" dirty="0" smtClean="0">
                <a:solidFill>
                  <a:schemeClr val="accent1"/>
                </a:solidFill>
              </a:rPr>
              <a:t>(total adjustments)</a:t>
            </a:r>
          </a:p>
          <a:p>
            <a:r>
              <a:rPr lang="de-DE" altLang="en-US" sz="900" b="1" dirty="0">
                <a:solidFill>
                  <a:schemeClr val="accent1"/>
                </a:solidFill>
              </a:rPr>
              <a:t> </a:t>
            </a:r>
            <a:r>
              <a:rPr lang="de-DE" altLang="en-US" sz="900" b="1" dirty="0" smtClean="0">
                <a:solidFill>
                  <a:schemeClr val="accent1"/>
                </a:solidFill>
              </a:rPr>
              <a:t>         CRIN	Nozzle</a:t>
            </a:r>
            <a:endParaRPr lang="de-DE" altLang="en-US" sz="900" b="1" dirty="0">
              <a:solidFill>
                <a:schemeClr val="accent1"/>
              </a:solidFill>
            </a:endParaRPr>
          </a:p>
        </p:txBody>
      </p:sp>
      <p:sp>
        <p:nvSpPr>
          <p:cNvPr id="133" name="Text Box 37_____________________________________________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192090" y="4133938"/>
            <a:ext cx="2112092" cy="757205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tIns="0" anchor="t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/>
              <a:t>Productivity </a:t>
            </a:r>
          </a:p>
          <a:p>
            <a:r>
              <a:rPr lang="de-DE" altLang="en-US" dirty="0" smtClean="0"/>
              <a:t>       CRIN 	Nozzle</a:t>
            </a:r>
            <a:endParaRPr lang="de-DE" altLang="en-US" dirty="0"/>
          </a:p>
        </p:txBody>
      </p:sp>
      <p:sp>
        <p:nvSpPr>
          <p:cNvPr id="144" name="Text Box 37________________________________________________________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8378190" y="3495780"/>
            <a:ext cx="1691640" cy="847412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tIns="0" anchor="t" anchorCtr="0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IDC </a:t>
            </a:r>
          </a:p>
          <a:p>
            <a:pPr>
              <a:lnSpc>
                <a:spcPct val="120000"/>
              </a:lnSpc>
            </a:pPr>
            <a:r>
              <a:rPr lang="de-DE" altLang="en-US" sz="1000" b="1" dirty="0" smtClean="0">
                <a:solidFill>
                  <a:schemeClr val="accent1"/>
                </a:solidFill>
              </a:rPr>
              <a:t>       CRIN	Nozzle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46" name="Text Box 37__________________________________________________________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097555" y="3692302"/>
            <a:ext cx="182880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/>
              <a:t>Industry 4.0 Roadmap</a:t>
            </a:r>
          </a:p>
        </p:txBody>
      </p:sp>
      <p:sp>
        <p:nvSpPr>
          <p:cNvPr id="147" name="Text Box 37___________________________________________________________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953287" y="3694781"/>
            <a:ext cx="182880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/>
              <a:t>BPS </a:t>
            </a:r>
            <a:r>
              <a:rPr lang="de-DE" altLang="en-US" dirty="0" smtClean="0"/>
              <a:t>Excellence</a:t>
            </a:r>
            <a:endParaRPr lang="de-DE" altLang="en-US" dirty="0"/>
          </a:p>
        </p:txBody>
      </p:sp>
      <p:sp>
        <p:nvSpPr>
          <p:cNvPr id="156" name="Title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dirty="0" smtClean="0">
                <a:solidFill>
                  <a:srgbClr val="A80163"/>
                </a:solidFill>
              </a:rPr>
              <a:t>ChP </a:t>
            </a:r>
            <a:r>
              <a:rPr lang="en-US" sz="2800" dirty="0" err="1" smtClean="0">
                <a:solidFill>
                  <a:srgbClr val="A80163"/>
                </a:solidFill>
              </a:rPr>
              <a:t>TaC</a:t>
            </a:r>
            <a:r>
              <a:rPr lang="en-US" sz="2800" dirty="0" smtClean="0">
                <a:solidFill>
                  <a:srgbClr val="A80163"/>
                </a:solidFill>
              </a:rPr>
              <a:t> 2018 – MOE1 – </a:t>
            </a:r>
            <a:r>
              <a:rPr lang="en-US" sz="2800" dirty="0">
                <a:solidFill>
                  <a:srgbClr val="A80163"/>
                </a:solidFill>
              </a:rPr>
              <a:t>CF </a:t>
            </a:r>
            <a:r>
              <a:rPr lang="en-US" sz="2800" dirty="0" smtClean="0">
                <a:solidFill>
                  <a:srgbClr val="A80163"/>
                </a:solidFill>
              </a:rPr>
              <a:t>MM.18 </a:t>
            </a:r>
            <a:r>
              <a:rPr lang="en-US" sz="2800" dirty="0">
                <a:solidFill>
                  <a:srgbClr val="A80163"/>
                </a:solidFill>
              </a:rPr>
              <a:t>- CF a.m. </a:t>
            </a:r>
            <a:r>
              <a:rPr lang="en-US" sz="2800" dirty="0" smtClean="0">
                <a:solidFill>
                  <a:srgbClr val="A80163"/>
                </a:solidFill>
              </a:rPr>
              <a:t>MM.18</a:t>
            </a:r>
            <a:endParaRPr lang="en-US" sz="2800" dirty="0">
              <a:solidFill>
                <a:srgbClr val="A80163"/>
              </a:solidFill>
            </a:endParaRPr>
          </a:p>
        </p:txBody>
      </p:sp>
      <p:sp>
        <p:nvSpPr>
          <p:cNvPr id="129" name="Text Box 36__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065799" y="1200686"/>
            <a:ext cx="1828800" cy="924232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t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/>
              <a:t>Target </a:t>
            </a:r>
            <a:r>
              <a:rPr lang="de-DE" altLang="en-US" dirty="0" smtClean="0"/>
              <a:t>(VA)</a:t>
            </a:r>
            <a:endParaRPr lang="de-DE" altLang="en-US" dirty="0"/>
          </a:p>
          <a:p>
            <a:r>
              <a:rPr lang="de-DE" altLang="en-US" dirty="0"/>
              <a:t>       CRIN        Nozzle                  </a:t>
            </a:r>
          </a:p>
        </p:txBody>
      </p:sp>
      <p:sp>
        <p:nvSpPr>
          <p:cNvPr id="166" name="Text Box 37_______________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999373" y="2478425"/>
            <a:ext cx="1816967" cy="36576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/>
              <a:t>Incidents CRIN</a:t>
            </a:r>
          </a:p>
        </p:txBody>
      </p:sp>
      <p:sp>
        <p:nvSpPr>
          <p:cNvPr id="169" name="Text Box 37_________________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999373" y="2920013"/>
            <a:ext cx="1826506" cy="36576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 smtClean="0"/>
              <a:t>Leveling/LIWAKS</a:t>
            </a:r>
          </a:p>
          <a:p>
            <a:r>
              <a:rPr lang="de-DE" altLang="en-US" dirty="0" smtClean="0"/>
              <a:t>Output </a:t>
            </a:r>
            <a:r>
              <a:rPr lang="de-DE" altLang="en-US" dirty="0"/>
              <a:t>pcs/h CRIN</a:t>
            </a:r>
          </a:p>
        </p:txBody>
      </p:sp>
      <p:sp>
        <p:nvSpPr>
          <p:cNvPr id="171" name="Text Box 45_________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092870" y="2454227"/>
            <a:ext cx="2229198" cy="774074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t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/>
              <a:t>Ramp-up / </a:t>
            </a:r>
            <a:r>
              <a:rPr lang="de-DE" altLang="en-US" dirty="0" smtClean="0"/>
              <a:t>Ramp-down</a:t>
            </a:r>
            <a:endParaRPr lang="de-DE" altLang="en-US" dirty="0"/>
          </a:p>
          <a:p>
            <a:r>
              <a:rPr lang="de-DE" altLang="en-US" dirty="0" smtClean="0"/>
              <a:t>       CRIN 20C        Nozzle 	      	     module</a:t>
            </a:r>
            <a:endParaRPr lang="de-DE" altLang="en-US" dirty="0"/>
          </a:p>
        </p:txBody>
      </p:sp>
      <p:sp>
        <p:nvSpPr>
          <p:cNvPr id="189" name="Text Box 37______________________________________________________________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084369" y="4198801"/>
            <a:ext cx="182880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/>
              <a:t>Lean @ ChP</a:t>
            </a:r>
          </a:p>
        </p:txBody>
      </p:sp>
      <p:sp>
        <p:nvSpPr>
          <p:cNvPr id="192" name="Text Box 37_______________________________________________________________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944879" y="4195402"/>
            <a:ext cx="182880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/>
              <a:t>QMS Status</a:t>
            </a:r>
          </a:p>
        </p:txBody>
      </p:sp>
      <p:sp>
        <p:nvSpPr>
          <p:cNvPr id="149" name="TextBox 148"/>
          <p:cNvSpPr txBox="1"/>
          <p:nvPr>
            <p:custDataLst>
              <p:tags r:id="rId28"/>
            </p:custDataLst>
          </p:nvPr>
        </p:nvSpPr>
        <p:spPr>
          <a:xfrm>
            <a:off x="2371135" y="1670958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178" name="TextBox 177"/>
          <p:cNvSpPr txBox="1"/>
          <p:nvPr>
            <p:custDataLst>
              <p:tags r:id="rId29"/>
            </p:custDataLst>
          </p:nvPr>
        </p:nvSpPr>
        <p:spPr>
          <a:xfrm>
            <a:off x="2375282" y="1944555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179" name="TextBox 178"/>
          <p:cNvSpPr txBox="1"/>
          <p:nvPr>
            <p:custDataLst>
              <p:tags r:id="rId30"/>
            </p:custDataLst>
          </p:nvPr>
        </p:nvSpPr>
        <p:spPr>
          <a:xfrm>
            <a:off x="2376945" y="1806183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graphicFrame>
        <p:nvGraphicFramePr>
          <p:cNvPr id="25" name="Object 24"/>
          <p:cNvGraphicFramePr>
            <a:graphicFrameLocks/>
          </p:cNvGraphicFramePr>
          <p:nvPr>
            <p:custDataLst>
              <p:tags r:id="rId31"/>
            </p:custDataLst>
            <p:extLst>
              <p:ext uri="{D42A27DB-BD31-4B8C-83A1-F6EECF244321}">
                <p14:modId xmlns:p14="http://schemas.microsoft.com/office/powerpoint/2010/main" val="4006723283"/>
              </p:ext>
            </p:extLst>
          </p:nvPr>
        </p:nvGraphicFramePr>
        <p:xfrm>
          <a:off x="3419476" y="3032375"/>
          <a:ext cx="184150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94" name="Worksheet" r:id="rId120" imgW="1124023" imgH="171450" progId="Excel.Sheet.12">
                  <p:link updateAutomatic="1"/>
                </p:oleObj>
              </mc:Choice>
              <mc:Fallback>
                <p:oleObj name="Worksheet" r:id="rId120" imgW="1124023" imgH="171450" progId="Excel.Sheet.12">
                  <p:link updateAutomatic="1"/>
                  <p:pic>
                    <p:nvPicPr>
                      <p:cNvPr id="25" name="Object 24"/>
                      <p:cNvPicPr preferRelativeResize="0"/>
                      <p:nvPr/>
                    </p:nvPicPr>
                    <p:blipFill>
                      <a:blip r:embed="rId121"/>
                      <a:stretch>
                        <a:fillRect/>
                      </a:stretch>
                    </p:blipFill>
                    <p:spPr>
                      <a:xfrm>
                        <a:off x="3419476" y="3032375"/>
                        <a:ext cx="184150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/>
          </p:cNvGraphicFramePr>
          <p:nvPr>
            <p:custDataLst>
              <p:tags r:id="rId32"/>
            </p:custDataLst>
            <p:extLst/>
          </p:nvPr>
        </p:nvGraphicFramePr>
        <p:xfrm>
          <a:off x="8607425" y="2530475"/>
          <a:ext cx="18097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95" name="Worksheet" r:id="rId122" imgW="1124023" imgH="171450" progId="Excel.Sheet.12">
                  <p:link updateAutomatic="1"/>
                </p:oleObj>
              </mc:Choice>
              <mc:Fallback>
                <p:oleObj name="Worksheet" r:id="rId122" imgW="1124023" imgH="171450" progId="Excel.Sheet.12">
                  <p:link updateAutomatic="1"/>
                  <p:pic>
                    <p:nvPicPr>
                      <p:cNvPr id="26" name="Object 25"/>
                      <p:cNvPicPr preferRelativeResize="0"/>
                      <p:nvPr/>
                    </p:nvPicPr>
                    <p:blipFill>
                      <a:blip r:embed="rId121"/>
                      <a:stretch>
                        <a:fillRect/>
                      </a:stretch>
                    </p:blipFill>
                    <p:spPr>
                      <a:xfrm>
                        <a:off x="8607425" y="2530475"/>
                        <a:ext cx="18097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/>
          </p:cNvGraphicFramePr>
          <p:nvPr>
            <p:custDataLst>
              <p:tags r:id="rId33"/>
            </p:custDataLst>
            <p:extLst/>
          </p:nvPr>
        </p:nvGraphicFramePr>
        <p:xfrm>
          <a:off x="3616633" y="3779955"/>
          <a:ext cx="184150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96" name="Worksheet" r:id="rId123" imgW="1124023" imgH="171450" progId="Excel.Sheet.12">
                  <p:link updateAutomatic="1"/>
                </p:oleObj>
              </mc:Choice>
              <mc:Fallback>
                <p:oleObj name="Worksheet" r:id="rId123" imgW="1124023" imgH="171450" progId="Excel.Sheet.12">
                  <p:link updateAutomatic="1"/>
                  <p:pic>
                    <p:nvPicPr>
                      <p:cNvPr id="30" name="Object 29"/>
                      <p:cNvPicPr preferRelativeResize="0"/>
                      <p:nvPr/>
                    </p:nvPicPr>
                    <p:blipFill>
                      <a:blip r:embed="rId121"/>
                      <a:stretch>
                        <a:fillRect/>
                      </a:stretch>
                    </p:blipFill>
                    <p:spPr>
                      <a:xfrm>
                        <a:off x="3616633" y="3779955"/>
                        <a:ext cx="184150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/>
          </p:cNvGraphicFramePr>
          <p:nvPr>
            <p:custDataLst>
              <p:tags r:id="rId34"/>
            </p:custDataLst>
            <p:extLst/>
          </p:nvPr>
        </p:nvGraphicFramePr>
        <p:xfrm>
          <a:off x="5480358" y="3746618"/>
          <a:ext cx="18097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97" name="Worksheet" r:id="rId124" imgW="1124023" imgH="171450" progId="Excel.Sheet.12">
                  <p:link updateAutomatic="1"/>
                </p:oleObj>
              </mc:Choice>
              <mc:Fallback>
                <p:oleObj name="Worksheet" r:id="rId124" imgW="1124023" imgH="171450" progId="Excel.Sheet.12">
                  <p:link updateAutomatic="1"/>
                  <p:pic>
                    <p:nvPicPr>
                      <p:cNvPr id="31" name="Object 30"/>
                      <p:cNvPicPr preferRelativeResize="0"/>
                      <p:nvPr/>
                    </p:nvPicPr>
                    <p:blipFill>
                      <a:blip r:embed="rId125"/>
                      <a:stretch>
                        <a:fillRect/>
                      </a:stretch>
                    </p:blipFill>
                    <p:spPr>
                      <a:xfrm>
                        <a:off x="5480358" y="3746618"/>
                        <a:ext cx="18097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" name="Object 223"/>
          <p:cNvGraphicFramePr>
            <a:graphicFrameLocks/>
          </p:cNvGraphicFramePr>
          <p:nvPr>
            <p:custDataLst>
              <p:tags r:id="rId35"/>
            </p:custDataLst>
            <p:extLst/>
          </p:nvPr>
        </p:nvGraphicFramePr>
        <p:xfrm>
          <a:off x="3594408" y="4260968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98" name="Worksheet" r:id="rId126" imgW="1124023" imgH="171450" progId="Excel.Sheet.12">
                  <p:link updateAutomatic="1"/>
                </p:oleObj>
              </mc:Choice>
              <mc:Fallback>
                <p:oleObj name="Worksheet" r:id="rId126" imgW="1124023" imgH="171450" progId="Excel.Sheet.12">
                  <p:link updateAutomatic="1"/>
                  <p:pic>
                    <p:nvPicPr>
                      <p:cNvPr id="224" name="Object 223"/>
                      <p:cNvPicPr preferRelativeResize="0"/>
                      <p:nvPr/>
                    </p:nvPicPr>
                    <p:blipFill>
                      <a:blip r:embed="rId127"/>
                      <a:stretch>
                        <a:fillRect/>
                      </a:stretch>
                    </p:blipFill>
                    <p:spPr>
                      <a:xfrm>
                        <a:off x="3594408" y="4260968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" name="Object 224"/>
          <p:cNvGraphicFramePr>
            <a:graphicFrameLocks/>
          </p:cNvGraphicFramePr>
          <p:nvPr>
            <p:custDataLst>
              <p:tags r:id="rId36"/>
            </p:custDataLst>
            <p:extLst/>
          </p:nvPr>
        </p:nvGraphicFramePr>
        <p:xfrm>
          <a:off x="5480358" y="4265730"/>
          <a:ext cx="18097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99" name="Worksheet" r:id="rId128" imgW="1124023" imgH="171450" progId="Excel.Sheet.12">
                  <p:link updateAutomatic="1"/>
                </p:oleObj>
              </mc:Choice>
              <mc:Fallback>
                <p:oleObj name="Worksheet" r:id="rId128" imgW="1124023" imgH="171450" progId="Excel.Sheet.12">
                  <p:link updateAutomatic="1"/>
                  <p:pic>
                    <p:nvPicPr>
                      <p:cNvPr id="225" name="Object 224"/>
                      <p:cNvPicPr preferRelativeResize="0"/>
                      <p:nvPr/>
                    </p:nvPicPr>
                    <p:blipFill>
                      <a:blip r:embed="rId121"/>
                      <a:stretch>
                        <a:fillRect/>
                      </a:stretch>
                    </p:blipFill>
                    <p:spPr>
                      <a:xfrm>
                        <a:off x="5480358" y="4265730"/>
                        <a:ext cx="18097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" name="Object 225"/>
          <p:cNvGraphicFramePr>
            <a:graphicFrameLocks/>
          </p:cNvGraphicFramePr>
          <p:nvPr>
            <p:custDataLst>
              <p:tags r:id="rId37"/>
            </p:custDataLst>
            <p:extLst>
              <p:ext uri="{D42A27DB-BD31-4B8C-83A1-F6EECF244321}">
                <p14:modId xmlns:p14="http://schemas.microsoft.com/office/powerpoint/2010/main" val="3701226464"/>
              </p:ext>
            </p:extLst>
          </p:nvPr>
        </p:nvGraphicFramePr>
        <p:xfrm>
          <a:off x="6673994" y="3854554"/>
          <a:ext cx="18097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00" name="Worksheet" r:id="rId129" imgW="1124023" imgH="171450" progId="Excel.Sheet.12">
                  <p:link updateAutomatic="1"/>
                </p:oleObj>
              </mc:Choice>
              <mc:Fallback>
                <p:oleObj name="Worksheet" r:id="rId129" imgW="1124023" imgH="171450" progId="Excel.Sheet.12">
                  <p:link updateAutomatic="1"/>
                  <p:pic>
                    <p:nvPicPr>
                      <p:cNvPr id="226" name="Object 225"/>
                      <p:cNvPicPr preferRelativeResize="0"/>
                      <p:nvPr/>
                    </p:nvPicPr>
                    <p:blipFill>
                      <a:blip r:embed="rId121"/>
                      <a:stretch>
                        <a:fillRect/>
                      </a:stretch>
                    </p:blipFill>
                    <p:spPr>
                      <a:xfrm>
                        <a:off x="6673994" y="3854554"/>
                        <a:ext cx="18097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" name="Object 226"/>
          <p:cNvGraphicFramePr>
            <a:graphicFrameLocks/>
          </p:cNvGraphicFramePr>
          <p:nvPr>
            <p:custDataLst>
              <p:tags r:id="rId38"/>
            </p:custDataLst>
            <p:extLst>
              <p:ext uri="{D42A27DB-BD31-4B8C-83A1-F6EECF244321}">
                <p14:modId xmlns:p14="http://schemas.microsoft.com/office/powerpoint/2010/main" val="3993068276"/>
              </p:ext>
            </p:extLst>
          </p:nvPr>
        </p:nvGraphicFramePr>
        <p:xfrm>
          <a:off x="7327253" y="3843442"/>
          <a:ext cx="184150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01" name="Worksheet" r:id="rId130" imgW="1124023" imgH="171450" progId="Excel.Sheet.12">
                  <p:link updateAutomatic="1"/>
                </p:oleObj>
              </mc:Choice>
              <mc:Fallback>
                <p:oleObj name="Worksheet" r:id="rId130" imgW="1124023" imgH="171450" progId="Excel.Sheet.12">
                  <p:link updateAutomatic="1"/>
                  <p:pic>
                    <p:nvPicPr>
                      <p:cNvPr id="227" name="Object 226"/>
                      <p:cNvPicPr preferRelativeResize="0"/>
                      <p:nvPr/>
                    </p:nvPicPr>
                    <p:blipFill>
                      <a:blip r:embed="rId121"/>
                      <a:stretch>
                        <a:fillRect/>
                      </a:stretch>
                    </p:blipFill>
                    <p:spPr>
                      <a:xfrm>
                        <a:off x="7327253" y="3843442"/>
                        <a:ext cx="184150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" name="TextBox 206"/>
          <p:cNvSpPr txBox="1"/>
          <p:nvPr>
            <p:custDataLst>
              <p:tags r:id="rId39"/>
            </p:custDataLst>
          </p:nvPr>
        </p:nvSpPr>
        <p:spPr>
          <a:xfrm>
            <a:off x="6509765" y="4489450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208" name="TextBox 207"/>
          <p:cNvSpPr txBox="1"/>
          <p:nvPr>
            <p:custDataLst>
              <p:tags r:id="rId40"/>
            </p:custDataLst>
          </p:nvPr>
        </p:nvSpPr>
        <p:spPr>
          <a:xfrm>
            <a:off x="6520435" y="4620896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209" name="TextBox 208"/>
          <p:cNvSpPr txBox="1"/>
          <p:nvPr>
            <p:custDataLst>
              <p:tags r:id="rId41"/>
            </p:custDataLst>
          </p:nvPr>
        </p:nvSpPr>
        <p:spPr>
          <a:xfrm>
            <a:off x="6522193" y="4757217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graphicFrame>
        <p:nvGraphicFramePr>
          <p:cNvPr id="217" name="Object 216"/>
          <p:cNvGraphicFramePr>
            <a:graphicFrameLocks/>
          </p:cNvGraphicFramePr>
          <p:nvPr>
            <p:custDataLst>
              <p:tags r:id="rId42"/>
            </p:custDataLst>
            <p:extLst>
              <p:ext uri="{D42A27DB-BD31-4B8C-83A1-F6EECF244321}">
                <p14:modId xmlns:p14="http://schemas.microsoft.com/office/powerpoint/2010/main" val="1251306281"/>
              </p:ext>
            </p:extLst>
          </p:nvPr>
        </p:nvGraphicFramePr>
        <p:xfrm>
          <a:off x="7339848" y="4485941"/>
          <a:ext cx="18415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02" name="Worksheet" r:id="rId131" imgW="1124023" imgH="171450" progId="Excel.Sheet.12">
                  <p:link updateAutomatic="1"/>
                </p:oleObj>
              </mc:Choice>
              <mc:Fallback>
                <p:oleObj name="Worksheet" r:id="rId131" imgW="1124023" imgH="171450" progId="Excel.Sheet.12">
                  <p:link updateAutomatic="1"/>
                  <p:pic>
                    <p:nvPicPr>
                      <p:cNvPr id="217" name="Object 216"/>
                      <p:cNvPicPr preferRelativeResize="0"/>
                      <p:nvPr/>
                    </p:nvPicPr>
                    <p:blipFill>
                      <a:blip r:embed="rId132"/>
                      <a:stretch>
                        <a:fillRect/>
                      </a:stretch>
                    </p:blipFill>
                    <p:spPr>
                      <a:xfrm>
                        <a:off x="7339848" y="4485941"/>
                        <a:ext cx="18415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" name="Object 217"/>
          <p:cNvGraphicFramePr>
            <a:graphicFrameLocks/>
          </p:cNvGraphicFramePr>
          <p:nvPr>
            <p:custDataLst>
              <p:tags r:id="rId43"/>
            </p:custDataLst>
            <p:extLst>
              <p:ext uri="{D42A27DB-BD31-4B8C-83A1-F6EECF244321}">
                <p14:modId xmlns:p14="http://schemas.microsoft.com/office/powerpoint/2010/main" val="3753907540"/>
              </p:ext>
            </p:extLst>
          </p:nvPr>
        </p:nvGraphicFramePr>
        <p:xfrm>
          <a:off x="7339848" y="4743116"/>
          <a:ext cx="18415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03" name="Worksheet" r:id="rId133" imgW="1124023" imgH="171450" progId="Excel.Sheet.12">
                  <p:link updateAutomatic="1"/>
                </p:oleObj>
              </mc:Choice>
              <mc:Fallback>
                <p:oleObj name="Worksheet" r:id="rId133" imgW="1124023" imgH="171450" progId="Excel.Sheet.12">
                  <p:link updateAutomatic="1"/>
                  <p:pic>
                    <p:nvPicPr>
                      <p:cNvPr id="218" name="Object 217"/>
                      <p:cNvPicPr preferRelativeResize="0"/>
                      <p:nvPr/>
                    </p:nvPicPr>
                    <p:blipFill>
                      <a:blip r:embed="rId134"/>
                      <a:stretch>
                        <a:fillRect/>
                      </a:stretch>
                    </p:blipFill>
                    <p:spPr>
                      <a:xfrm>
                        <a:off x="7339848" y="4743116"/>
                        <a:ext cx="18415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" name="Object 218"/>
          <p:cNvGraphicFramePr>
            <a:graphicFrameLocks/>
          </p:cNvGraphicFramePr>
          <p:nvPr>
            <p:custDataLst>
              <p:tags r:id="rId44"/>
            </p:custDataLst>
            <p:extLst>
              <p:ext uri="{D42A27DB-BD31-4B8C-83A1-F6EECF244321}">
                <p14:modId xmlns:p14="http://schemas.microsoft.com/office/powerpoint/2010/main" val="4246583814"/>
              </p:ext>
            </p:extLst>
          </p:nvPr>
        </p:nvGraphicFramePr>
        <p:xfrm>
          <a:off x="7339848" y="4614528"/>
          <a:ext cx="18415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04" name="Worksheet" r:id="rId135" imgW="1124023" imgH="171450" progId="Excel.Sheet.12">
                  <p:link updateAutomatic="1"/>
                </p:oleObj>
              </mc:Choice>
              <mc:Fallback>
                <p:oleObj name="Worksheet" r:id="rId135" imgW="1124023" imgH="171450" progId="Excel.Sheet.12">
                  <p:link updateAutomatic="1"/>
                  <p:pic>
                    <p:nvPicPr>
                      <p:cNvPr id="219" name="Object 218"/>
                      <p:cNvPicPr preferRelativeResize="0"/>
                      <p:nvPr/>
                    </p:nvPicPr>
                    <p:blipFill>
                      <a:blip r:embed="rId136"/>
                      <a:stretch>
                        <a:fillRect/>
                      </a:stretch>
                    </p:blipFill>
                    <p:spPr>
                      <a:xfrm>
                        <a:off x="7339848" y="4614528"/>
                        <a:ext cx="18415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" name="TextBox 222"/>
          <p:cNvSpPr txBox="1"/>
          <p:nvPr>
            <p:custDataLst>
              <p:tags r:id="rId45"/>
            </p:custDataLst>
          </p:nvPr>
        </p:nvSpPr>
        <p:spPr>
          <a:xfrm>
            <a:off x="8688705" y="3923993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ctr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228" name="TextBox 227"/>
          <p:cNvSpPr txBox="1"/>
          <p:nvPr>
            <p:custDataLst>
              <p:tags r:id="rId46"/>
            </p:custDataLst>
          </p:nvPr>
        </p:nvSpPr>
        <p:spPr>
          <a:xfrm>
            <a:off x="8707326" y="4063390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229" name="TextBox 228"/>
          <p:cNvSpPr txBox="1"/>
          <p:nvPr>
            <p:custDataLst>
              <p:tags r:id="rId47"/>
            </p:custDataLst>
          </p:nvPr>
        </p:nvSpPr>
        <p:spPr>
          <a:xfrm>
            <a:off x="8709084" y="4177459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graphicFrame>
        <p:nvGraphicFramePr>
          <p:cNvPr id="233" name="Object 232"/>
          <p:cNvGraphicFramePr>
            <a:graphicFrameLocks/>
          </p:cNvGraphicFramePr>
          <p:nvPr>
            <p:custDataLst>
              <p:tags r:id="rId48"/>
            </p:custDataLst>
            <p:extLst>
              <p:ext uri="{D42A27DB-BD31-4B8C-83A1-F6EECF244321}">
                <p14:modId xmlns:p14="http://schemas.microsoft.com/office/powerpoint/2010/main" val="1407311650"/>
              </p:ext>
            </p:extLst>
          </p:nvPr>
        </p:nvGraphicFramePr>
        <p:xfrm>
          <a:off x="8842114" y="3908528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05" name="Worksheet" r:id="rId137" imgW="1124023" imgH="171450" progId="Excel.Sheet.12">
                  <p:link updateAutomatic="1"/>
                </p:oleObj>
              </mc:Choice>
              <mc:Fallback>
                <p:oleObj name="Worksheet" r:id="rId137" imgW="1124023" imgH="171450" progId="Excel.Sheet.12">
                  <p:link updateAutomatic="1"/>
                  <p:pic>
                    <p:nvPicPr>
                      <p:cNvPr id="233" name="Object 232"/>
                      <p:cNvPicPr preferRelativeResize="0"/>
                      <p:nvPr/>
                    </p:nvPicPr>
                    <p:blipFill>
                      <a:blip r:embed="rId132"/>
                      <a:stretch>
                        <a:fillRect/>
                      </a:stretch>
                    </p:blipFill>
                    <p:spPr>
                      <a:xfrm>
                        <a:off x="8842114" y="3908528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" name="Object 233"/>
          <p:cNvGraphicFramePr>
            <a:graphicFrameLocks/>
          </p:cNvGraphicFramePr>
          <p:nvPr>
            <p:custDataLst>
              <p:tags r:id="rId49"/>
            </p:custDataLst>
            <p:extLst>
              <p:ext uri="{D42A27DB-BD31-4B8C-83A1-F6EECF244321}">
                <p14:modId xmlns:p14="http://schemas.microsoft.com/office/powerpoint/2010/main" val="3981233673"/>
              </p:ext>
            </p:extLst>
          </p:nvPr>
        </p:nvGraphicFramePr>
        <p:xfrm>
          <a:off x="8842114" y="4179991"/>
          <a:ext cx="18415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06" name="Worksheet" r:id="rId138" imgW="1124023" imgH="171450" progId="Excel.Sheet.12">
                  <p:link updateAutomatic="1"/>
                </p:oleObj>
              </mc:Choice>
              <mc:Fallback>
                <p:oleObj name="Worksheet" r:id="rId138" imgW="1124023" imgH="171450" progId="Excel.Sheet.12">
                  <p:link updateAutomatic="1"/>
                  <p:pic>
                    <p:nvPicPr>
                      <p:cNvPr id="234" name="Object 233"/>
                      <p:cNvPicPr preferRelativeResize="0"/>
                      <p:nvPr/>
                    </p:nvPicPr>
                    <p:blipFill>
                      <a:blip r:embed="rId134"/>
                      <a:stretch>
                        <a:fillRect/>
                      </a:stretch>
                    </p:blipFill>
                    <p:spPr>
                      <a:xfrm>
                        <a:off x="8842114" y="4179991"/>
                        <a:ext cx="18415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" name="Object 234"/>
          <p:cNvGraphicFramePr>
            <a:graphicFrameLocks/>
          </p:cNvGraphicFramePr>
          <p:nvPr>
            <p:custDataLst>
              <p:tags r:id="rId50"/>
            </p:custDataLst>
            <p:extLst>
              <p:ext uri="{D42A27DB-BD31-4B8C-83A1-F6EECF244321}">
                <p14:modId xmlns:p14="http://schemas.microsoft.com/office/powerpoint/2010/main" val="3570848201"/>
              </p:ext>
            </p:extLst>
          </p:nvPr>
        </p:nvGraphicFramePr>
        <p:xfrm>
          <a:off x="8842114" y="4040291"/>
          <a:ext cx="184150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07" name="Worksheet" r:id="rId139" imgW="1124023" imgH="171450" progId="Excel.Sheet.12">
                  <p:link updateAutomatic="1"/>
                </p:oleObj>
              </mc:Choice>
              <mc:Fallback>
                <p:oleObj name="Worksheet" r:id="rId139" imgW="1124023" imgH="171450" progId="Excel.Sheet.12">
                  <p:link updateAutomatic="1"/>
                  <p:pic>
                    <p:nvPicPr>
                      <p:cNvPr id="235" name="Object 234"/>
                      <p:cNvPicPr preferRelativeResize="0"/>
                      <p:nvPr/>
                    </p:nvPicPr>
                    <p:blipFill>
                      <a:blip r:embed="rId136"/>
                      <a:stretch>
                        <a:fillRect/>
                      </a:stretch>
                    </p:blipFill>
                    <p:spPr>
                      <a:xfrm>
                        <a:off x="8842114" y="4040291"/>
                        <a:ext cx="184150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6" name="Group 245"/>
          <p:cNvGrpSpPr/>
          <p:nvPr/>
        </p:nvGrpSpPr>
        <p:grpSpPr>
          <a:xfrm>
            <a:off x="2557769" y="1656055"/>
            <a:ext cx="184150" cy="377835"/>
            <a:chOff x="3638550" y="1475259"/>
            <a:chExt cx="184150" cy="377835"/>
          </a:xfrm>
        </p:grpSpPr>
        <p:sp>
          <p:nvSpPr>
            <p:cNvPr id="245" name="Rectangle 244"/>
            <p:cNvSpPr/>
            <p:nvPr>
              <p:custDataLst>
                <p:tags r:id="rId112"/>
              </p:custDataLst>
            </p:nvPr>
          </p:nvSpPr>
          <p:spPr>
            <a:xfrm>
              <a:off x="3638550" y="1475259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43" name="Rectangle 142"/>
            <p:cNvSpPr/>
            <p:nvPr>
              <p:custDataLst>
                <p:tags r:id="rId113"/>
              </p:custDataLst>
            </p:nvPr>
          </p:nvSpPr>
          <p:spPr>
            <a:xfrm>
              <a:off x="3638550" y="1608885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45" name="Rectangle 144"/>
            <p:cNvSpPr/>
            <p:nvPr>
              <p:custDataLst>
                <p:tags r:id="rId114"/>
              </p:custDataLst>
            </p:nvPr>
          </p:nvSpPr>
          <p:spPr>
            <a:xfrm>
              <a:off x="3638550" y="1744663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3142693" y="1648957"/>
            <a:ext cx="184150" cy="377835"/>
            <a:chOff x="3638550" y="1475259"/>
            <a:chExt cx="184150" cy="377835"/>
          </a:xfrm>
        </p:grpSpPr>
        <p:sp>
          <p:nvSpPr>
            <p:cNvPr id="157" name="Rectangle 156"/>
            <p:cNvSpPr/>
            <p:nvPr>
              <p:custDataLst>
                <p:tags r:id="rId109"/>
              </p:custDataLst>
            </p:nvPr>
          </p:nvSpPr>
          <p:spPr>
            <a:xfrm>
              <a:off x="3638550" y="1475259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58" name="Rectangle 157"/>
            <p:cNvSpPr/>
            <p:nvPr>
              <p:custDataLst>
                <p:tags r:id="rId110"/>
              </p:custDataLst>
            </p:nvPr>
          </p:nvSpPr>
          <p:spPr>
            <a:xfrm>
              <a:off x="3638550" y="1608885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59" name="Rectangle 158"/>
            <p:cNvSpPr/>
            <p:nvPr>
              <p:custDataLst>
                <p:tags r:id="rId111"/>
              </p:custDataLst>
            </p:nvPr>
          </p:nvSpPr>
          <p:spPr>
            <a:xfrm>
              <a:off x="3638550" y="1744663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</p:grpSp>
      <p:graphicFrame>
        <p:nvGraphicFramePr>
          <p:cNvPr id="164" name="Object 163"/>
          <p:cNvGraphicFramePr>
            <a:graphicFrameLocks/>
          </p:cNvGraphicFramePr>
          <p:nvPr>
            <p:custDataLst>
              <p:tags r:id="rId51"/>
            </p:custDataLst>
            <p:extLst>
              <p:ext uri="{D42A27DB-BD31-4B8C-83A1-F6EECF244321}">
                <p14:modId xmlns:p14="http://schemas.microsoft.com/office/powerpoint/2010/main" val="3816805267"/>
              </p:ext>
            </p:extLst>
          </p:nvPr>
        </p:nvGraphicFramePr>
        <p:xfrm>
          <a:off x="2649844" y="3026042"/>
          <a:ext cx="184150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08" name="Worksheet" r:id="rId120" imgW="1124023" imgH="171450" progId="Excel.Sheet.12">
                  <p:link updateAutomatic="1"/>
                </p:oleObj>
              </mc:Choice>
              <mc:Fallback>
                <p:oleObj name="Worksheet" r:id="rId120" imgW="1124023" imgH="171450" progId="Excel.Sheet.12">
                  <p:link updateAutomatic="1"/>
                  <p:pic>
                    <p:nvPicPr>
                      <p:cNvPr id="164" name="Object 163"/>
                      <p:cNvPicPr preferRelativeResize="0"/>
                      <p:nvPr/>
                    </p:nvPicPr>
                    <p:blipFill>
                      <a:blip r:embed="rId121"/>
                      <a:stretch>
                        <a:fillRect/>
                      </a:stretch>
                    </p:blipFill>
                    <p:spPr>
                      <a:xfrm>
                        <a:off x="2649844" y="3026042"/>
                        <a:ext cx="184150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" name="Object 166"/>
          <p:cNvGraphicFramePr>
            <a:graphicFrameLocks/>
          </p:cNvGraphicFramePr>
          <p:nvPr>
            <p:custDataLst>
              <p:tags r:id="rId52"/>
            </p:custDataLst>
            <p:extLst>
              <p:ext uri="{D42A27DB-BD31-4B8C-83A1-F6EECF244321}">
                <p14:modId xmlns:p14="http://schemas.microsoft.com/office/powerpoint/2010/main" val="3297249339"/>
              </p:ext>
            </p:extLst>
          </p:nvPr>
        </p:nvGraphicFramePr>
        <p:xfrm>
          <a:off x="8607424" y="2969900"/>
          <a:ext cx="18097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09" name="Worksheet" r:id="rId122" imgW="1124023" imgH="171450" progId="Excel.Sheet.12">
                  <p:link updateAutomatic="1"/>
                </p:oleObj>
              </mc:Choice>
              <mc:Fallback>
                <p:oleObj name="Worksheet" r:id="rId122" imgW="1124023" imgH="171450" progId="Excel.Sheet.12">
                  <p:link updateAutomatic="1"/>
                  <p:pic>
                    <p:nvPicPr>
                      <p:cNvPr id="167" name="Object 166"/>
                      <p:cNvPicPr preferRelativeResize="0"/>
                      <p:nvPr/>
                    </p:nvPicPr>
                    <p:blipFill>
                      <a:blip r:embed="rId121"/>
                      <a:stretch>
                        <a:fillRect/>
                      </a:stretch>
                    </p:blipFill>
                    <p:spPr>
                      <a:xfrm>
                        <a:off x="8607424" y="2969900"/>
                        <a:ext cx="18097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8" name="Group 167"/>
          <p:cNvGrpSpPr/>
          <p:nvPr/>
        </p:nvGrpSpPr>
        <p:grpSpPr>
          <a:xfrm>
            <a:off x="6653553" y="4479392"/>
            <a:ext cx="184150" cy="377835"/>
            <a:chOff x="3638550" y="1475259"/>
            <a:chExt cx="184150" cy="377835"/>
          </a:xfrm>
        </p:grpSpPr>
        <p:sp>
          <p:nvSpPr>
            <p:cNvPr id="170" name="Rectangle 169"/>
            <p:cNvSpPr/>
            <p:nvPr>
              <p:custDataLst>
                <p:tags r:id="rId106"/>
              </p:custDataLst>
            </p:nvPr>
          </p:nvSpPr>
          <p:spPr>
            <a:xfrm>
              <a:off x="3638550" y="1475259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72" name="Rectangle 171"/>
            <p:cNvSpPr/>
            <p:nvPr>
              <p:custDataLst>
                <p:tags r:id="rId107"/>
              </p:custDataLst>
            </p:nvPr>
          </p:nvSpPr>
          <p:spPr>
            <a:xfrm>
              <a:off x="3638550" y="1608885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74" name="Rectangle 173"/>
            <p:cNvSpPr/>
            <p:nvPr>
              <p:custDataLst>
                <p:tags r:id="rId108"/>
              </p:custDataLst>
            </p:nvPr>
          </p:nvSpPr>
          <p:spPr>
            <a:xfrm>
              <a:off x="3638550" y="1744663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</p:grpSp>
      <p:graphicFrame>
        <p:nvGraphicFramePr>
          <p:cNvPr id="188" name="Object 187"/>
          <p:cNvGraphicFramePr>
            <a:graphicFrameLocks/>
          </p:cNvGraphicFramePr>
          <p:nvPr>
            <p:custDataLst>
              <p:tags r:id="rId53"/>
            </p:custDataLst>
            <p:extLst/>
          </p:nvPr>
        </p:nvGraphicFramePr>
        <p:xfrm>
          <a:off x="3594408" y="4253905"/>
          <a:ext cx="184150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10" name="Worksheet" r:id="rId120" imgW="1124023" imgH="171450" progId="Excel.Sheet.12">
                  <p:link updateAutomatic="1"/>
                </p:oleObj>
              </mc:Choice>
              <mc:Fallback>
                <p:oleObj name="Worksheet" r:id="rId120" imgW="1124023" imgH="171450" progId="Excel.Sheet.12">
                  <p:link updateAutomatic="1"/>
                  <p:pic>
                    <p:nvPicPr>
                      <p:cNvPr id="188" name="Object 187"/>
                      <p:cNvPicPr preferRelativeResize="0"/>
                      <p:nvPr/>
                    </p:nvPicPr>
                    <p:blipFill>
                      <a:blip r:embed="rId121"/>
                      <a:stretch>
                        <a:fillRect/>
                      </a:stretch>
                    </p:blipFill>
                    <p:spPr>
                      <a:xfrm>
                        <a:off x="3594408" y="4253905"/>
                        <a:ext cx="184150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" name="Object 212"/>
          <p:cNvGraphicFramePr>
            <a:graphicFrameLocks/>
          </p:cNvGraphicFramePr>
          <p:nvPr>
            <p:custDataLst>
              <p:tags r:id="rId54"/>
            </p:custDataLst>
            <p:extLst/>
          </p:nvPr>
        </p:nvGraphicFramePr>
        <p:xfrm>
          <a:off x="8596630" y="2687347"/>
          <a:ext cx="184150" cy="10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11" name="Worksheet" r:id="rId140" imgW="1124023" imgH="171450" progId="Excel.Sheet.12">
                  <p:link updateAutomatic="1"/>
                </p:oleObj>
              </mc:Choice>
              <mc:Fallback>
                <p:oleObj name="Worksheet" r:id="rId140" imgW="1124023" imgH="171450" progId="Excel.Sheet.12">
                  <p:link updateAutomatic="1"/>
                  <p:pic>
                    <p:nvPicPr>
                      <p:cNvPr id="213" name="Object 212"/>
                      <p:cNvPicPr preferRelativeResize="0"/>
                      <p:nvPr/>
                    </p:nvPicPr>
                    <p:blipFill>
                      <a:blip r:embed="rId141"/>
                      <a:stretch>
                        <a:fillRect/>
                      </a:stretch>
                    </p:blipFill>
                    <p:spPr>
                      <a:xfrm>
                        <a:off x="8596630" y="2687347"/>
                        <a:ext cx="184150" cy="104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" name="TextBox 246"/>
          <p:cNvSpPr txBox="1"/>
          <p:nvPr>
            <p:custDataLst>
              <p:tags r:id="rId55"/>
            </p:custDataLst>
          </p:nvPr>
        </p:nvSpPr>
        <p:spPr>
          <a:xfrm>
            <a:off x="8172760" y="2394953"/>
            <a:ext cx="515945" cy="1967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ChP</a:t>
            </a:r>
            <a:r>
              <a:rPr kumimoji="0" 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7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Resp</a:t>
            </a:r>
            <a:endParaRPr kumimoji="0" 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8" name="TextBox 247"/>
          <p:cNvSpPr txBox="1"/>
          <p:nvPr>
            <p:custDataLst>
              <p:tags r:id="rId56"/>
            </p:custDataLst>
          </p:nvPr>
        </p:nvSpPr>
        <p:spPr>
          <a:xfrm>
            <a:off x="8130629" y="2557558"/>
            <a:ext cx="458598" cy="2047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kern="0" dirty="0" err="1" smtClean="0">
                <a:solidFill>
                  <a:srgbClr val="000000"/>
                </a:solidFill>
              </a:rPr>
              <a:t>Cust</a:t>
            </a:r>
            <a:r>
              <a:rPr lang="en-US" sz="700" kern="0" dirty="0" smtClean="0">
                <a:solidFill>
                  <a:srgbClr val="000000"/>
                </a:solidFill>
              </a:rPr>
              <a:t>. View</a:t>
            </a:r>
            <a:endParaRPr kumimoji="0" 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1" name="Rectangle 270"/>
          <p:cNvSpPr/>
          <p:nvPr>
            <p:custDataLst>
              <p:tags r:id="rId57"/>
            </p:custDataLst>
          </p:nvPr>
        </p:nvSpPr>
        <p:spPr>
          <a:xfrm>
            <a:off x="3616196" y="3775618"/>
            <a:ext cx="201826" cy="10032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04" name="Text Box 36___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3969839" y="1200686"/>
            <a:ext cx="1828800" cy="924232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t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 smtClean="0"/>
              <a:t>APC/pc </a:t>
            </a:r>
            <a:r>
              <a:rPr lang="de-DE" altLang="en-US" dirty="0"/>
              <a:t>∅</a:t>
            </a:r>
          </a:p>
          <a:p>
            <a:r>
              <a:rPr lang="de-DE" altLang="en-US" dirty="0"/>
              <a:t>       CRIN        Nozzle                  </a:t>
            </a:r>
          </a:p>
        </p:txBody>
      </p:sp>
      <p:sp>
        <p:nvSpPr>
          <p:cNvPr id="320" name="TextBox 319"/>
          <p:cNvSpPr txBox="1"/>
          <p:nvPr>
            <p:custDataLst>
              <p:tags r:id="rId59"/>
            </p:custDataLst>
          </p:nvPr>
        </p:nvSpPr>
        <p:spPr>
          <a:xfrm>
            <a:off x="4292352" y="1653342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321" name="TextBox 320"/>
          <p:cNvSpPr txBox="1"/>
          <p:nvPr>
            <p:custDataLst>
              <p:tags r:id="rId60"/>
            </p:custDataLst>
          </p:nvPr>
        </p:nvSpPr>
        <p:spPr>
          <a:xfrm>
            <a:off x="4311660" y="1937194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322" name="TextBox 321"/>
          <p:cNvSpPr txBox="1"/>
          <p:nvPr>
            <p:custDataLst>
              <p:tags r:id="rId61"/>
            </p:custDataLst>
          </p:nvPr>
        </p:nvSpPr>
        <p:spPr>
          <a:xfrm>
            <a:off x="4306178" y="1789142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graphicFrame>
        <p:nvGraphicFramePr>
          <p:cNvPr id="326" name="Object 325"/>
          <p:cNvGraphicFramePr>
            <a:graphicFrameLocks/>
          </p:cNvGraphicFramePr>
          <p:nvPr>
            <p:custDataLst>
              <p:tags r:id="rId62"/>
            </p:custDataLst>
            <p:extLst>
              <p:ext uri="{D42A27DB-BD31-4B8C-83A1-F6EECF244321}">
                <p14:modId xmlns:p14="http://schemas.microsoft.com/office/powerpoint/2010/main" val="1953875071"/>
              </p:ext>
            </p:extLst>
          </p:nvPr>
        </p:nvGraphicFramePr>
        <p:xfrm>
          <a:off x="5052291" y="1627791"/>
          <a:ext cx="18097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12" name="Worksheet" r:id="rId142" imgW="1124023" imgH="171450" progId="Excel.Sheet.12">
                  <p:link updateAutomatic="1"/>
                </p:oleObj>
              </mc:Choice>
              <mc:Fallback>
                <p:oleObj name="Worksheet" r:id="rId142" imgW="1124023" imgH="171450" progId="Excel.Sheet.12">
                  <p:link updateAutomatic="1"/>
                  <p:pic>
                    <p:nvPicPr>
                      <p:cNvPr id="326" name="Object 325"/>
                      <p:cNvPicPr preferRelativeResize="0"/>
                      <p:nvPr/>
                    </p:nvPicPr>
                    <p:blipFill>
                      <a:blip r:embed="rId143"/>
                      <a:stretch>
                        <a:fillRect/>
                      </a:stretch>
                    </p:blipFill>
                    <p:spPr>
                      <a:xfrm>
                        <a:off x="5052291" y="1627791"/>
                        <a:ext cx="18097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" name="Object 326"/>
          <p:cNvGraphicFramePr>
            <a:graphicFrameLocks/>
          </p:cNvGraphicFramePr>
          <p:nvPr>
            <p:custDataLst>
              <p:tags r:id="rId63"/>
            </p:custDataLst>
            <p:extLst>
              <p:ext uri="{D42A27DB-BD31-4B8C-83A1-F6EECF244321}">
                <p14:modId xmlns:p14="http://schemas.microsoft.com/office/powerpoint/2010/main" val="3495161066"/>
              </p:ext>
            </p:extLst>
          </p:nvPr>
        </p:nvGraphicFramePr>
        <p:xfrm>
          <a:off x="5052291" y="1907191"/>
          <a:ext cx="180975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13" name="Worksheet" r:id="rId144" imgW="1124023" imgH="171450" progId="Excel.Sheet.12">
                  <p:link updateAutomatic="1"/>
                </p:oleObj>
              </mc:Choice>
              <mc:Fallback>
                <p:oleObj name="Worksheet" r:id="rId144" imgW="1124023" imgH="171450" progId="Excel.Sheet.12">
                  <p:link updateAutomatic="1"/>
                  <p:pic>
                    <p:nvPicPr>
                      <p:cNvPr id="327" name="Object 326"/>
                      <p:cNvPicPr preferRelativeResize="0"/>
                      <p:nvPr/>
                    </p:nvPicPr>
                    <p:blipFill>
                      <a:blip r:embed="rId145"/>
                      <a:stretch>
                        <a:fillRect/>
                      </a:stretch>
                    </p:blipFill>
                    <p:spPr>
                      <a:xfrm>
                        <a:off x="5052291" y="1907191"/>
                        <a:ext cx="180975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" name="Object 327"/>
          <p:cNvGraphicFramePr>
            <a:graphicFrameLocks/>
          </p:cNvGraphicFramePr>
          <p:nvPr>
            <p:custDataLst>
              <p:tags r:id="rId64"/>
            </p:custDataLst>
            <p:extLst>
              <p:ext uri="{D42A27DB-BD31-4B8C-83A1-F6EECF244321}">
                <p14:modId xmlns:p14="http://schemas.microsoft.com/office/powerpoint/2010/main" val="1419230170"/>
              </p:ext>
            </p:extLst>
          </p:nvPr>
        </p:nvGraphicFramePr>
        <p:xfrm>
          <a:off x="5052291" y="1770666"/>
          <a:ext cx="18097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14" name="Worksheet" r:id="rId146" imgW="1124023" imgH="171450" progId="Excel.Sheet.12">
                  <p:link updateAutomatic="1"/>
                </p:oleObj>
              </mc:Choice>
              <mc:Fallback>
                <p:oleObj name="Worksheet" r:id="rId146" imgW="1124023" imgH="171450" progId="Excel.Sheet.12">
                  <p:link updateAutomatic="1"/>
                  <p:pic>
                    <p:nvPicPr>
                      <p:cNvPr id="328" name="Object 327"/>
                      <p:cNvPicPr preferRelativeResize="0"/>
                      <p:nvPr/>
                    </p:nvPicPr>
                    <p:blipFill>
                      <a:blip r:embed="rId147"/>
                      <a:stretch>
                        <a:fillRect/>
                      </a:stretch>
                    </p:blipFill>
                    <p:spPr>
                      <a:xfrm>
                        <a:off x="5052291" y="1770666"/>
                        <a:ext cx="18097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3" name="Group 332"/>
          <p:cNvGrpSpPr/>
          <p:nvPr/>
        </p:nvGrpSpPr>
        <p:grpSpPr>
          <a:xfrm>
            <a:off x="4456824" y="1628897"/>
            <a:ext cx="184150" cy="377835"/>
            <a:chOff x="3638550" y="1475259"/>
            <a:chExt cx="184150" cy="377835"/>
          </a:xfrm>
        </p:grpSpPr>
        <p:sp>
          <p:nvSpPr>
            <p:cNvPr id="334" name="Rectangle 333"/>
            <p:cNvSpPr/>
            <p:nvPr>
              <p:custDataLst>
                <p:tags r:id="rId103"/>
              </p:custDataLst>
            </p:nvPr>
          </p:nvSpPr>
          <p:spPr>
            <a:xfrm>
              <a:off x="3638550" y="1475259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335" name="Rectangle 334"/>
            <p:cNvSpPr/>
            <p:nvPr>
              <p:custDataLst>
                <p:tags r:id="rId104"/>
              </p:custDataLst>
            </p:nvPr>
          </p:nvSpPr>
          <p:spPr>
            <a:xfrm>
              <a:off x="3638550" y="1608885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336" name="Rectangle 335"/>
            <p:cNvSpPr/>
            <p:nvPr>
              <p:custDataLst>
                <p:tags r:id="rId105"/>
              </p:custDataLst>
            </p:nvPr>
          </p:nvSpPr>
          <p:spPr>
            <a:xfrm>
              <a:off x="3638550" y="1744663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</p:grpSp>
      <p:sp>
        <p:nvSpPr>
          <p:cNvPr id="205" name="Text Box 36____"/>
          <p:cNvSpPr txBox="1"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5858912" y="1205726"/>
            <a:ext cx="1828800" cy="924232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t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/>
              <a:t>Fixed Cost</a:t>
            </a:r>
          </a:p>
          <a:p>
            <a:r>
              <a:rPr lang="de-DE" altLang="en-US" dirty="0"/>
              <a:t>       CRIN        Nozzle                  </a:t>
            </a:r>
          </a:p>
        </p:txBody>
      </p:sp>
      <p:sp>
        <p:nvSpPr>
          <p:cNvPr id="206" name="TextBox 205"/>
          <p:cNvSpPr txBox="1"/>
          <p:nvPr>
            <p:custDataLst>
              <p:tags r:id="rId66"/>
            </p:custDataLst>
          </p:nvPr>
        </p:nvSpPr>
        <p:spPr>
          <a:xfrm>
            <a:off x="6181425" y="1658382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236" name="TextBox 235"/>
          <p:cNvSpPr txBox="1"/>
          <p:nvPr>
            <p:custDataLst>
              <p:tags r:id="rId67"/>
            </p:custDataLst>
          </p:nvPr>
        </p:nvSpPr>
        <p:spPr>
          <a:xfrm>
            <a:off x="6200733" y="1942234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237" name="TextBox 236"/>
          <p:cNvSpPr txBox="1"/>
          <p:nvPr>
            <p:custDataLst>
              <p:tags r:id="rId68"/>
            </p:custDataLst>
          </p:nvPr>
        </p:nvSpPr>
        <p:spPr>
          <a:xfrm>
            <a:off x="6195251" y="1794182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graphicFrame>
        <p:nvGraphicFramePr>
          <p:cNvPr id="238" name="Object 237"/>
          <p:cNvGraphicFramePr>
            <a:graphicFrameLocks/>
          </p:cNvGraphicFramePr>
          <p:nvPr>
            <p:custDataLst>
              <p:tags r:id="rId69"/>
            </p:custDataLst>
            <p:extLst>
              <p:ext uri="{D42A27DB-BD31-4B8C-83A1-F6EECF244321}">
                <p14:modId xmlns:p14="http://schemas.microsoft.com/office/powerpoint/2010/main" val="4118091825"/>
              </p:ext>
            </p:extLst>
          </p:nvPr>
        </p:nvGraphicFramePr>
        <p:xfrm>
          <a:off x="6941364" y="1632831"/>
          <a:ext cx="18097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15" name="Worksheet" r:id="rId142" imgW="1124023" imgH="171450" progId="Excel.Sheet.12">
                  <p:link updateAutomatic="1"/>
                </p:oleObj>
              </mc:Choice>
              <mc:Fallback>
                <p:oleObj name="Worksheet" r:id="rId142" imgW="1124023" imgH="171450" progId="Excel.Sheet.12">
                  <p:link updateAutomatic="1"/>
                  <p:pic>
                    <p:nvPicPr>
                      <p:cNvPr id="326" name="Object 325"/>
                      <p:cNvPicPr preferRelativeResize="0"/>
                      <p:nvPr/>
                    </p:nvPicPr>
                    <p:blipFill>
                      <a:blip r:embed="rId143"/>
                      <a:stretch>
                        <a:fillRect/>
                      </a:stretch>
                    </p:blipFill>
                    <p:spPr>
                      <a:xfrm>
                        <a:off x="6941364" y="1632831"/>
                        <a:ext cx="18097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" name="Object 238"/>
          <p:cNvGraphicFramePr>
            <a:graphicFrameLocks/>
          </p:cNvGraphicFramePr>
          <p:nvPr>
            <p:custDataLst>
              <p:tags r:id="rId70"/>
            </p:custDataLst>
            <p:extLst>
              <p:ext uri="{D42A27DB-BD31-4B8C-83A1-F6EECF244321}">
                <p14:modId xmlns:p14="http://schemas.microsoft.com/office/powerpoint/2010/main" val="804678572"/>
              </p:ext>
            </p:extLst>
          </p:nvPr>
        </p:nvGraphicFramePr>
        <p:xfrm>
          <a:off x="6941364" y="1912231"/>
          <a:ext cx="180975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16" name="Worksheet" r:id="rId144" imgW="1124023" imgH="171450" progId="Excel.Sheet.12">
                  <p:link updateAutomatic="1"/>
                </p:oleObj>
              </mc:Choice>
              <mc:Fallback>
                <p:oleObj name="Worksheet" r:id="rId144" imgW="1124023" imgH="171450" progId="Excel.Sheet.12">
                  <p:link updateAutomatic="1"/>
                  <p:pic>
                    <p:nvPicPr>
                      <p:cNvPr id="327" name="Object 326"/>
                      <p:cNvPicPr preferRelativeResize="0"/>
                      <p:nvPr/>
                    </p:nvPicPr>
                    <p:blipFill>
                      <a:blip r:embed="rId145"/>
                      <a:stretch>
                        <a:fillRect/>
                      </a:stretch>
                    </p:blipFill>
                    <p:spPr>
                      <a:xfrm>
                        <a:off x="6941364" y="1912231"/>
                        <a:ext cx="180975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" name="Object 239"/>
          <p:cNvGraphicFramePr>
            <a:graphicFrameLocks/>
          </p:cNvGraphicFramePr>
          <p:nvPr>
            <p:custDataLst>
              <p:tags r:id="rId71"/>
            </p:custDataLst>
            <p:extLst>
              <p:ext uri="{D42A27DB-BD31-4B8C-83A1-F6EECF244321}">
                <p14:modId xmlns:p14="http://schemas.microsoft.com/office/powerpoint/2010/main" val="359323984"/>
              </p:ext>
            </p:extLst>
          </p:nvPr>
        </p:nvGraphicFramePr>
        <p:xfrm>
          <a:off x="6941364" y="1775706"/>
          <a:ext cx="18097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17" name="Worksheet" r:id="rId146" imgW="1124023" imgH="171450" progId="Excel.Sheet.12">
                  <p:link updateAutomatic="1"/>
                </p:oleObj>
              </mc:Choice>
              <mc:Fallback>
                <p:oleObj name="Worksheet" r:id="rId146" imgW="1124023" imgH="171450" progId="Excel.Sheet.12">
                  <p:link updateAutomatic="1"/>
                  <p:pic>
                    <p:nvPicPr>
                      <p:cNvPr id="328" name="Object 327"/>
                      <p:cNvPicPr preferRelativeResize="0"/>
                      <p:nvPr/>
                    </p:nvPicPr>
                    <p:blipFill>
                      <a:blip r:embed="rId147"/>
                      <a:stretch>
                        <a:fillRect/>
                      </a:stretch>
                    </p:blipFill>
                    <p:spPr>
                      <a:xfrm>
                        <a:off x="6941364" y="1775706"/>
                        <a:ext cx="18097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1" name="Group 240"/>
          <p:cNvGrpSpPr/>
          <p:nvPr/>
        </p:nvGrpSpPr>
        <p:grpSpPr>
          <a:xfrm>
            <a:off x="6345897" y="1633937"/>
            <a:ext cx="184150" cy="377835"/>
            <a:chOff x="3638550" y="1475259"/>
            <a:chExt cx="184150" cy="377835"/>
          </a:xfrm>
        </p:grpSpPr>
        <p:sp>
          <p:nvSpPr>
            <p:cNvPr id="242" name="Rectangle 241"/>
            <p:cNvSpPr/>
            <p:nvPr>
              <p:custDataLst>
                <p:tags r:id="rId100"/>
              </p:custDataLst>
            </p:nvPr>
          </p:nvSpPr>
          <p:spPr>
            <a:xfrm>
              <a:off x="3638550" y="1475259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243" name="Rectangle 242"/>
            <p:cNvSpPr/>
            <p:nvPr>
              <p:custDataLst>
                <p:tags r:id="rId101"/>
              </p:custDataLst>
            </p:nvPr>
          </p:nvSpPr>
          <p:spPr>
            <a:xfrm>
              <a:off x="3638550" y="1608885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249" name="Rectangle 248"/>
            <p:cNvSpPr/>
            <p:nvPr>
              <p:custDataLst>
                <p:tags r:id="rId102"/>
              </p:custDataLst>
            </p:nvPr>
          </p:nvSpPr>
          <p:spPr>
            <a:xfrm>
              <a:off x="3638550" y="1744663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</p:grpSp>
      <p:sp>
        <p:nvSpPr>
          <p:cNvPr id="136" name="Text Box 45_"/>
          <p:cNvSpPr txBox="1">
            <a:spLocks noChangeArrowheads="1"/>
          </p:cNvSpPr>
          <p:nvPr>
            <p:custDataLst>
              <p:tags r:id="rId72"/>
            </p:custDataLst>
          </p:nvPr>
        </p:nvSpPr>
        <p:spPr bwMode="auto">
          <a:xfrm>
            <a:off x="1508003" y="5012214"/>
            <a:ext cx="1209064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Safety</a:t>
            </a:r>
          </a:p>
          <a:p>
            <a:r>
              <a:rPr lang="de-DE" altLang="en-US" sz="1000" b="1" dirty="0" smtClean="0"/>
              <a:t>Environmental </a:t>
            </a:r>
          </a:p>
        </p:txBody>
      </p:sp>
      <p:sp>
        <p:nvSpPr>
          <p:cNvPr id="137" name="Text Box 45___"/>
          <p:cNvSpPr txBox="1"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6065180" y="5019040"/>
            <a:ext cx="1192579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Staffing:</a:t>
            </a:r>
          </a:p>
          <a:p>
            <a:r>
              <a:rPr lang="de-DE" altLang="en-US" sz="1000" b="1" dirty="0" smtClean="0"/>
              <a:t>Ind. PC</a:t>
            </a:r>
            <a:endParaRPr lang="de-DE" altLang="en-US" sz="1000" b="1" dirty="0"/>
          </a:p>
        </p:txBody>
      </p:sp>
      <p:sp>
        <p:nvSpPr>
          <p:cNvPr id="141" name="Text Box 45____"/>
          <p:cNvSpPr txBox="1">
            <a:spLocks noChangeArrowheads="1"/>
          </p:cNvSpPr>
          <p:nvPr>
            <p:custDataLst>
              <p:tags r:id="rId74"/>
            </p:custDataLst>
          </p:nvPr>
        </p:nvSpPr>
        <p:spPr bwMode="auto">
          <a:xfrm>
            <a:off x="7288740" y="5022067"/>
            <a:ext cx="1015443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Staffing: Need/Demand</a:t>
            </a:r>
            <a:endParaRPr lang="de-DE" altLang="en-US" sz="1000" b="1" dirty="0"/>
          </a:p>
        </p:txBody>
      </p:sp>
      <p:sp>
        <p:nvSpPr>
          <p:cNvPr id="142" name="Text Box 45_____"/>
          <p:cNvSpPr txBox="1">
            <a:spLocks noChangeArrowheads="1"/>
          </p:cNvSpPr>
          <p:nvPr>
            <p:custDataLst>
              <p:tags r:id="rId75"/>
            </p:custDataLst>
          </p:nvPr>
        </p:nvSpPr>
        <p:spPr bwMode="auto">
          <a:xfrm>
            <a:off x="3748722" y="5024205"/>
            <a:ext cx="112001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Associate Satisfaction Index</a:t>
            </a:r>
            <a:endParaRPr lang="de-DE" altLang="en-US" sz="1000" b="1" dirty="0"/>
          </a:p>
        </p:txBody>
      </p:sp>
      <p:sp>
        <p:nvSpPr>
          <p:cNvPr id="151" name="Text Box 45________"/>
          <p:cNvSpPr txBox="1">
            <a:spLocks noChangeArrowheads="1"/>
          </p:cNvSpPr>
          <p:nvPr>
            <p:custDataLst>
              <p:tags r:id="rId76"/>
            </p:custDataLst>
          </p:nvPr>
        </p:nvSpPr>
        <p:spPr bwMode="auto">
          <a:xfrm>
            <a:off x="2792334" y="5015481"/>
            <a:ext cx="909973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Inspiring Working Condition</a:t>
            </a:r>
            <a:endParaRPr lang="de-DE" altLang="en-US" sz="1000" b="1" dirty="0"/>
          </a:p>
        </p:txBody>
      </p:sp>
      <p:sp>
        <p:nvSpPr>
          <p:cNvPr id="152" name="Text Box 45__________"/>
          <p:cNvSpPr txBox="1">
            <a:spLocks noChangeArrowheads="1"/>
          </p:cNvSpPr>
          <p:nvPr>
            <p:custDataLst>
              <p:tags r:id="rId77"/>
            </p:custDataLst>
          </p:nvPr>
        </p:nvSpPr>
        <p:spPr bwMode="auto">
          <a:xfrm>
            <a:off x="4909662" y="5023101"/>
            <a:ext cx="111507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Associate Retention rate</a:t>
            </a:r>
          </a:p>
        </p:txBody>
      </p:sp>
      <p:graphicFrame>
        <p:nvGraphicFramePr>
          <p:cNvPr id="155" name="Object 154"/>
          <p:cNvGraphicFramePr>
            <a:graphicFrameLocks/>
          </p:cNvGraphicFramePr>
          <p:nvPr>
            <p:custDataLst>
              <p:tags r:id="rId78"/>
            </p:custDataLst>
            <p:extLst>
              <p:ext uri="{D42A27DB-BD31-4B8C-83A1-F6EECF244321}">
                <p14:modId xmlns:p14="http://schemas.microsoft.com/office/powerpoint/2010/main" val="3161405918"/>
              </p:ext>
            </p:extLst>
          </p:nvPr>
        </p:nvGraphicFramePr>
        <p:xfrm>
          <a:off x="5750082" y="5084385"/>
          <a:ext cx="184150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18" name="Worksheet" r:id="rId148" imgW="1124023" imgH="171450" progId="Excel.Sheet.12">
                  <p:link updateAutomatic="1"/>
                </p:oleObj>
              </mc:Choice>
              <mc:Fallback>
                <p:oleObj name="Worksheet" r:id="rId148" imgW="1124023" imgH="171450" progId="Excel.Sheet.12">
                  <p:link updateAutomatic="1"/>
                  <p:pic>
                    <p:nvPicPr>
                      <p:cNvPr id="629" name="Object 628"/>
                      <p:cNvPicPr preferRelativeResize="0"/>
                      <p:nvPr/>
                    </p:nvPicPr>
                    <p:blipFill>
                      <a:blip r:embed="rId125"/>
                      <a:stretch>
                        <a:fillRect/>
                      </a:stretch>
                    </p:blipFill>
                    <p:spPr>
                      <a:xfrm>
                        <a:off x="5750082" y="5084385"/>
                        <a:ext cx="184150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" name="Object 159"/>
          <p:cNvGraphicFramePr>
            <a:graphicFrameLocks/>
          </p:cNvGraphicFramePr>
          <p:nvPr>
            <p:custDataLst>
              <p:tags r:id="rId79"/>
            </p:custDataLst>
            <p:extLst>
              <p:ext uri="{D42A27DB-BD31-4B8C-83A1-F6EECF244321}">
                <p14:modId xmlns:p14="http://schemas.microsoft.com/office/powerpoint/2010/main" val="3154585548"/>
              </p:ext>
            </p:extLst>
          </p:nvPr>
        </p:nvGraphicFramePr>
        <p:xfrm>
          <a:off x="8004974" y="5081671"/>
          <a:ext cx="185738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19" name="Worksheet" r:id="rId149" imgW="1124023" imgH="171450" progId="Excel.Sheet.12">
                  <p:link updateAutomatic="1"/>
                </p:oleObj>
              </mc:Choice>
              <mc:Fallback>
                <p:oleObj name="Worksheet" r:id="rId149" imgW="1124023" imgH="171450" progId="Excel.Sheet.12">
                  <p:link updateAutomatic="1"/>
                  <p:pic>
                    <p:nvPicPr>
                      <p:cNvPr id="630" name="Object 629"/>
                      <p:cNvPicPr preferRelativeResize="0"/>
                      <p:nvPr/>
                    </p:nvPicPr>
                    <p:blipFill>
                      <a:blip r:embed="rId150"/>
                      <a:stretch>
                        <a:fillRect/>
                      </a:stretch>
                    </p:blipFill>
                    <p:spPr>
                      <a:xfrm>
                        <a:off x="8004974" y="5081671"/>
                        <a:ext cx="185738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" name="Object 161"/>
          <p:cNvGraphicFramePr>
            <a:graphicFrameLocks/>
          </p:cNvGraphicFramePr>
          <p:nvPr>
            <p:custDataLst>
              <p:tags r:id="rId80"/>
            </p:custDataLst>
            <p:extLst>
              <p:ext uri="{D42A27DB-BD31-4B8C-83A1-F6EECF244321}">
                <p14:modId xmlns:p14="http://schemas.microsoft.com/office/powerpoint/2010/main" val="1338911785"/>
              </p:ext>
            </p:extLst>
          </p:nvPr>
        </p:nvGraphicFramePr>
        <p:xfrm>
          <a:off x="4597827" y="5058520"/>
          <a:ext cx="182563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20" name="Worksheet" r:id="rId151" imgW="1124023" imgH="171450" progId="Excel.Sheet.12">
                  <p:link updateAutomatic="1"/>
                </p:oleObj>
              </mc:Choice>
              <mc:Fallback>
                <p:oleObj name="Worksheet" r:id="rId151" imgW="1124023" imgH="171450" progId="Excel.Sheet.12">
                  <p:link updateAutomatic="1"/>
                  <p:pic>
                    <p:nvPicPr>
                      <p:cNvPr id="632" name="Object 631"/>
                      <p:cNvPicPr preferRelativeResize="0"/>
                      <p:nvPr/>
                    </p:nvPicPr>
                    <p:blipFill>
                      <a:blip r:embed="rId127"/>
                      <a:stretch>
                        <a:fillRect/>
                      </a:stretch>
                    </p:blipFill>
                    <p:spPr>
                      <a:xfrm>
                        <a:off x="4597827" y="5058520"/>
                        <a:ext cx="182563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" name="TextBox 162"/>
          <p:cNvSpPr txBox="1"/>
          <p:nvPr>
            <p:custDataLst>
              <p:tags r:id="rId81"/>
            </p:custDataLst>
          </p:nvPr>
        </p:nvSpPr>
        <p:spPr>
          <a:xfrm>
            <a:off x="6859850" y="5083595"/>
            <a:ext cx="196013" cy="843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165" name="TextBox 164"/>
          <p:cNvSpPr txBox="1"/>
          <p:nvPr>
            <p:custDataLst>
              <p:tags r:id="rId82"/>
            </p:custDataLst>
          </p:nvPr>
        </p:nvSpPr>
        <p:spPr>
          <a:xfrm>
            <a:off x="6869978" y="5215040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PUL</a:t>
            </a:r>
          </a:p>
        </p:txBody>
      </p:sp>
      <p:sp>
        <p:nvSpPr>
          <p:cNvPr id="180" name="TextBox 179"/>
          <p:cNvSpPr txBox="1"/>
          <p:nvPr>
            <p:custDataLst>
              <p:tags r:id="rId83"/>
            </p:custDataLst>
          </p:nvPr>
        </p:nvSpPr>
        <p:spPr>
          <a:xfrm>
            <a:off x="6635974" y="5338662"/>
            <a:ext cx="375611" cy="857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  <a:r>
              <a:rPr kumimoji="0" lang="en-US" sz="6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(</a:t>
            </a:r>
            <a:r>
              <a:rPr kumimoji="0" lang="en-US" sz="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PULi</a:t>
            </a: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</a:p>
        </p:txBody>
      </p:sp>
      <p:graphicFrame>
        <p:nvGraphicFramePr>
          <p:cNvPr id="181" name="Object 180"/>
          <p:cNvGraphicFramePr>
            <a:graphicFrameLocks/>
          </p:cNvGraphicFramePr>
          <p:nvPr>
            <p:custDataLst>
              <p:tags r:id="rId84"/>
            </p:custDataLst>
            <p:extLst>
              <p:ext uri="{D42A27DB-BD31-4B8C-83A1-F6EECF244321}">
                <p14:modId xmlns:p14="http://schemas.microsoft.com/office/powerpoint/2010/main" val="239157700"/>
              </p:ext>
            </p:extLst>
          </p:nvPr>
        </p:nvGraphicFramePr>
        <p:xfrm>
          <a:off x="7020724" y="5067384"/>
          <a:ext cx="18415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21" name="Worksheet" r:id="rId152" imgW="1124023" imgH="171450" progId="Excel.Sheet.12">
                  <p:link updateAutomatic="1"/>
                </p:oleObj>
              </mc:Choice>
              <mc:Fallback>
                <p:oleObj name="Worksheet" r:id="rId152" imgW="1124023" imgH="171450" progId="Excel.Sheet.12">
                  <p:link updateAutomatic="1"/>
                  <p:pic>
                    <p:nvPicPr>
                      <p:cNvPr id="637" name="Object 636"/>
                      <p:cNvPicPr preferRelativeResize="0"/>
                      <p:nvPr/>
                    </p:nvPicPr>
                    <p:blipFill>
                      <a:blip r:embed="rId153"/>
                      <a:stretch>
                        <a:fillRect/>
                      </a:stretch>
                    </p:blipFill>
                    <p:spPr>
                      <a:xfrm>
                        <a:off x="7020724" y="5067384"/>
                        <a:ext cx="18415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" name="Object 185"/>
          <p:cNvGraphicFramePr>
            <a:graphicFrameLocks/>
          </p:cNvGraphicFramePr>
          <p:nvPr>
            <p:custDataLst>
              <p:tags r:id="rId85"/>
            </p:custDataLst>
            <p:extLst>
              <p:ext uri="{D42A27DB-BD31-4B8C-83A1-F6EECF244321}">
                <p14:modId xmlns:p14="http://schemas.microsoft.com/office/powerpoint/2010/main" val="2203622247"/>
              </p:ext>
            </p:extLst>
          </p:nvPr>
        </p:nvGraphicFramePr>
        <p:xfrm>
          <a:off x="7020724" y="5332496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22" name="Worksheet" r:id="rId154" imgW="1124023" imgH="171450" progId="Excel.Sheet.12">
                  <p:link updateAutomatic="1"/>
                </p:oleObj>
              </mc:Choice>
              <mc:Fallback>
                <p:oleObj name="Worksheet" r:id="rId154" imgW="1124023" imgH="171450" progId="Excel.Sheet.12">
                  <p:link updateAutomatic="1"/>
                  <p:pic>
                    <p:nvPicPr>
                      <p:cNvPr id="638" name="Object 637"/>
                      <p:cNvPicPr preferRelativeResize="0"/>
                      <p:nvPr/>
                    </p:nvPicPr>
                    <p:blipFill>
                      <a:blip r:embed="rId155"/>
                      <a:stretch>
                        <a:fillRect/>
                      </a:stretch>
                    </p:blipFill>
                    <p:spPr>
                      <a:xfrm>
                        <a:off x="7020724" y="5332496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" name="Object 190"/>
          <p:cNvGraphicFramePr>
            <a:graphicFrameLocks/>
          </p:cNvGraphicFramePr>
          <p:nvPr>
            <p:custDataLst>
              <p:tags r:id="rId86"/>
            </p:custDataLst>
            <p:extLst>
              <p:ext uri="{D42A27DB-BD31-4B8C-83A1-F6EECF244321}">
                <p14:modId xmlns:p14="http://schemas.microsoft.com/office/powerpoint/2010/main" val="3215990337"/>
              </p:ext>
            </p:extLst>
          </p:nvPr>
        </p:nvGraphicFramePr>
        <p:xfrm>
          <a:off x="7023899" y="5191209"/>
          <a:ext cx="182563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23" name="Worksheet" r:id="rId156" imgW="1124023" imgH="171450" progId="Excel.Sheet.12">
                  <p:link updateAutomatic="1"/>
                </p:oleObj>
              </mc:Choice>
              <mc:Fallback>
                <p:oleObj name="Worksheet" r:id="rId156" imgW="1124023" imgH="171450" progId="Excel.Sheet.12">
                  <p:link updateAutomatic="1"/>
                  <p:pic>
                    <p:nvPicPr>
                      <p:cNvPr id="639" name="Object 638"/>
                      <p:cNvPicPr preferRelativeResize="0"/>
                      <p:nvPr/>
                    </p:nvPicPr>
                    <p:blipFill>
                      <a:blip r:embed="rId157"/>
                      <a:stretch>
                        <a:fillRect/>
                      </a:stretch>
                    </p:blipFill>
                    <p:spPr>
                      <a:xfrm>
                        <a:off x="7023899" y="5191209"/>
                        <a:ext cx="182563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" name="Object 198"/>
          <p:cNvGraphicFramePr>
            <a:graphicFrameLocks/>
          </p:cNvGraphicFramePr>
          <p:nvPr>
            <p:custDataLst>
              <p:tags r:id="rId87"/>
            </p:custDataLst>
            <p:extLst>
              <p:ext uri="{D42A27DB-BD31-4B8C-83A1-F6EECF244321}">
                <p14:modId xmlns:p14="http://schemas.microsoft.com/office/powerpoint/2010/main" val="2027638370"/>
              </p:ext>
            </p:extLst>
          </p:nvPr>
        </p:nvGraphicFramePr>
        <p:xfrm>
          <a:off x="2462735" y="5068929"/>
          <a:ext cx="18097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24" name="Worksheet" r:id="rId158" imgW="1124023" imgH="171450" progId="Excel.Sheet.12">
                  <p:link updateAutomatic="1"/>
                </p:oleObj>
              </mc:Choice>
              <mc:Fallback>
                <p:oleObj name="Worksheet" r:id="rId158" imgW="1124023" imgH="171450" progId="Excel.Sheet.12">
                  <p:link updateAutomatic="1"/>
                  <p:pic>
                    <p:nvPicPr>
                      <p:cNvPr id="13" name="Object 12"/>
                      <p:cNvPicPr preferRelativeResize="0"/>
                      <p:nvPr/>
                    </p:nvPicPr>
                    <p:blipFill>
                      <a:blip r:embed="rId125"/>
                      <a:stretch>
                        <a:fillRect/>
                      </a:stretch>
                    </p:blipFill>
                    <p:spPr>
                      <a:xfrm>
                        <a:off x="2462735" y="5068929"/>
                        <a:ext cx="18097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" name="Object 200"/>
          <p:cNvGraphicFramePr>
            <a:graphicFrameLocks/>
          </p:cNvGraphicFramePr>
          <p:nvPr>
            <p:custDataLst>
              <p:tags r:id="rId88"/>
            </p:custDataLst>
            <p:extLst>
              <p:ext uri="{D42A27DB-BD31-4B8C-83A1-F6EECF244321}">
                <p14:modId xmlns:p14="http://schemas.microsoft.com/office/powerpoint/2010/main" val="2948315750"/>
              </p:ext>
            </p:extLst>
          </p:nvPr>
        </p:nvGraphicFramePr>
        <p:xfrm>
          <a:off x="3461743" y="5063571"/>
          <a:ext cx="18097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25" name="Worksheet" r:id="rId158" imgW="1124023" imgH="171450" progId="Excel.Sheet.12">
                  <p:link updateAutomatic="1"/>
                </p:oleObj>
              </mc:Choice>
              <mc:Fallback>
                <p:oleObj name="Worksheet" r:id="rId158" imgW="1124023" imgH="171450" progId="Excel.Sheet.12">
                  <p:link updateAutomatic="1"/>
                  <p:pic>
                    <p:nvPicPr>
                      <p:cNvPr id="199" name="Object 198"/>
                      <p:cNvPicPr preferRelativeResize="0"/>
                      <p:nvPr/>
                    </p:nvPicPr>
                    <p:blipFill>
                      <a:blip r:embed="rId125"/>
                      <a:stretch>
                        <a:fillRect/>
                      </a:stretch>
                    </p:blipFill>
                    <p:spPr>
                      <a:xfrm>
                        <a:off x="3461743" y="5063571"/>
                        <a:ext cx="18097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" name="Object 201"/>
          <p:cNvGraphicFramePr>
            <a:graphicFrameLocks/>
          </p:cNvGraphicFramePr>
          <p:nvPr>
            <p:custDataLst>
              <p:tags r:id="rId89"/>
            </p:custDataLst>
            <p:extLst>
              <p:ext uri="{D42A27DB-BD31-4B8C-83A1-F6EECF244321}">
                <p14:modId xmlns:p14="http://schemas.microsoft.com/office/powerpoint/2010/main" val="4031417783"/>
              </p:ext>
            </p:extLst>
          </p:nvPr>
        </p:nvGraphicFramePr>
        <p:xfrm>
          <a:off x="9561830" y="3908528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26" name="Worksheet" r:id="rId137" imgW="1124023" imgH="171450" progId="Excel.Sheet.12">
                  <p:link updateAutomatic="1"/>
                </p:oleObj>
              </mc:Choice>
              <mc:Fallback>
                <p:oleObj name="Worksheet" r:id="rId137" imgW="1124023" imgH="171450" progId="Excel.Sheet.12">
                  <p:link updateAutomatic="1"/>
                  <p:pic>
                    <p:nvPicPr>
                      <p:cNvPr id="233" name="Object 232"/>
                      <p:cNvPicPr preferRelativeResize="0"/>
                      <p:nvPr/>
                    </p:nvPicPr>
                    <p:blipFill>
                      <a:blip r:embed="rId132"/>
                      <a:stretch>
                        <a:fillRect/>
                      </a:stretch>
                    </p:blipFill>
                    <p:spPr>
                      <a:xfrm>
                        <a:off x="9561830" y="3908528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" name="Object 202"/>
          <p:cNvGraphicFramePr>
            <a:graphicFrameLocks/>
          </p:cNvGraphicFramePr>
          <p:nvPr>
            <p:custDataLst>
              <p:tags r:id="rId90"/>
            </p:custDataLst>
            <p:extLst>
              <p:ext uri="{D42A27DB-BD31-4B8C-83A1-F6EECF244321}">
                <p14:modId xmlns:p14="http://schemas.microsoft.com/office/powerpoint/2010/main" val="1141713517"/>
              </p:ext>
            </p:extLst>
          </p:nvPr>
        </p:nvGraphicFramePr>
        <p:xfrm>
          <a:off x="9561830" y="4179991"/>
          <a:ext cx="18415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27" name="Worksheet" r:id="rId138" imgW="1124023" imgH="171450" progId="Excel.Sheet.12">
                  <p:link updateAutomatic="1"/>
                </p:oleObj>
              </mc:Choice>
              <mc:Fallback>
                <p:oleObj name="Worksheet" r:id="rId138" imgW="1124023" imgH="171450" progId="Excel.Sheet.12">
                  <p:link updateAutomatic="1"/>
                  <p:pic>
                    <p:nvPicPr>
                      <p:cNvPr id="234" name="Object 233"/>
                      <p:cNvPicPr preferRelativeResize="0"/>
                      <p:nvPr/>
                    </p:nvPicPr>
                    <p:blipFill>
                      <a:blip r:embed="rId134"/>
                      <a:stretch>
                        <a:fillRect/>
                      </a:stretch>
                    </p:blipFill>
                    <p:spPr>
                      <a:xfrm>
                        <a:off x="9561830" y="4179991"/>
                        <a:ext cx="18415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" name="Object 243"/>
          <p:cNvGraphicFramePr>
            <a:graphicFrameLocks/>
          </p:cNvGraphicFramePr>
          <p:nvPr>
            <p:custDataLst>
              <p:tags r:id="rId91"/>
            </p:custDataLst>
            <p:extLst>
              <p:ext uri="{D42A27DB-BD31-4B8C-83A1-F6EECF244321}">
                <p14:modId xmlns:p14="http://schemas.microsoft.com/office/powerpoint/2010/main" val="1009202407"/>
              </p:ext>
            </p:extLst>
          </p:nvPr>
        </p:nvGraphicFramePr>
        <p:xfrm>
          <a:off x="9561830" y="4040291"/>
          <a:ext cx="184150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28" name="Worksheet" r:id="rId139" imgW="1124023" imgH="171450" progId="Excel.Sheet.12">
                  <p:link updateAutomatic="1"/>
                </p:oleObj>
              </mc:Choice>
              <mc:Fallback>
                <p:oleObj name="Worksheet" r:id="rId139" imgW="1124023" imgH="171450" progId="Excel.Sheet.12">
                  <p:link updateAutomatic="1"/>
                  <p:pic>
                    <p:nvPicPr>
                      <p:cNvPr id="235" name="Object 234"/>
                      <p:cNvPicPr preferRelativeResize="0"/>
                      <p:nvPr/>
                    </p:nvPicPr>
                    <p:blipFill>
                      <a:blip r:embed="rId136"/>
                      <a:stretch>
                        <a:fillRect/>
                      </a:stretch>
                    </p:blipFill>
                    <p:spPr>
                      <a:xfrm>
                        <a:off x="9561830" y="4040291"/>
                        <a:ext cx="184150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" name="TextBox 249"/>
          <p:cNvSpPr txBox="1"/>
          <p:nvPr>
            <p:custDataLst>
              <p:tags r:id="rId92"/>
            </p:custDataLst>
          </p:nvPr>
        </p:nvSpPr>
        <p:spPr>
          <a:xfrm>
            <a:off x="2504450" y="5565499"/>
            <a:ext cx="7954000" cy="4891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Traffic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light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logic    -&gt; If Scenario is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specified</a:t>
            </a:r>
            <a:r>
              <a:rPr lang="en-US" sz="900" b="1" kern="0" noProof="0" dirty="0">
                <a:solidFill>
                  <a:srgbClr val="000000"/>
                </a:solidFill>
              </a:rPr>
              <a:t> </a:t>
            </a:r>
            <a:r>
              <a:rPr lang="en-US" sz="900" b="1" kern="0" noProof="0" dirty="0" smtClean="0">
                <a:solidFill>
                  <a:srgbClr val="000000"/>
                </a:solidFill>
              </a:rPr>
              <a:t>=</a:t>
            </a:r>
            <a:r>
              <a:rPr lang="en-US" sz="900" b="1" kern="0" dirty="0" smtClean="0">
                <a:solidFill>
                  <a:srgbClr val="000000"/>
                </a:solidFill>
              </a:rPr>
              <a:t> </a:t>
            </a:r>
            <a:r>
              <a:rPr lang="en-US" sz="1100" b="1" kern="0" dirty="0" smtClean="0">
                <a:solidFill>
                  <a:schemeClr val="accent3"/>
                </a:solidFill>
              </a:rPr>
              <a:t>C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F</a:t>
            </a: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 a.m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en-US" sz="1050" b="1" kern="0" dirty="0">
                <a:solidFill>
                  <a:schemeClr val="accent3"/>
                </a:solidFill>
              </a:rPr>
              <a:t>xx </a:t>
            </a:r>
            <a:r>
              <a:rPr kumimoji="0" lang="en-US" sz="1050" b="1" i="0" u="none" strike="noStrike" kern="0" cap="none" spc="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vs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respective scenario</a:t>
            </a:r>
            <a:r>
              <a:rPr lang="en-US" sz="800" b="1" kern="0" dirty="0" smtClean="0">
                <a:solidFill>
                  <a:srgbClr val="000000"/>
                </a:solidFill>
              </a:rPr>
              <a:t> </a:t>
            </a:r>
            <a:r>
              <a:rPr lang="en-US" sz="800" b="1" kern="0" dirty="0">
                <a:solidFill>
                  <a:srgbClr val="000000"/>
                </a:solidFill>
              </a:rPr>
              <a:t>(</a:t>
            </a:r>
            <a:r>
              <a:rPr lang="en-US" sz="900" b="1" kern="0" dirty="0">
                <a:solidFill>
                  <a:schemeClr val="accent3"/>
                </a:solidFill>
              </a:rPr>
              <a:t>TBP, </a:t>
            </a:r>
            <a:r>
              <a:rPr lang="en-US" sz="900" b="1" kern="0" dirty="0" smtClean="0">
                <a:solidFill>
                  <a:schemeClr val="accent3"/>
                </a:solidFill>
              </a:rPr>
              <a:t>Stretch, </a:t>
            </a:r>
            <a:r>
              <a:rPr lang="en-US" sz="900" b="1" kern="0" dirty="0">
                <a:solidFill>
                  <a:schemeClr val="accent3"/>
                </a:solidFill>
              </a:rPr>
              <a:t>FC, PULi and CF</a:t>
            </a:r>
            <a:r>
              <a:rPr lang="en-US" sz="800" b="1" kern="0" dirty="0" smtClean="0">
                <a:solidFill>
                  <a:srgbClr val="000000"/>
                </a:solidFill>
              </a:rPr>
              <a:t>) 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lang="en-US" sz="900" b="1" kern="0" dirty="0" smtClean="0">
                <a:solidFill>
                  <a:srgbClr val="000000"/>
                </a:solidFill>
              </a:rPr>
              <a:t>	     -&gt;  If there’s no Scenario specified = </a:t>
            </a:r>
            <a:r>
              <a:rPr lang="en-US" sz="1000" b="1" kern="0" dirty="0">
                <a:solidFill>
                  <a:schemeClr val="accent3"/>
                </a:solidFill>
              </a:rPr>
              <a:t>CF </a:t>
            </a:r>
            <a:r>
              <a:rPr lang="en-US" sz="1000" b="1" kern="0" dirty="0" smtClean="0">
                <a:solidFill>
                  <a:schemeClr val="accent3"/>
                </a:solidFill>
              </a:rPr>
              <a:t>a.m. xx </a:t>
            </a:r>
            <a:r>
              <a:rPr lang="en-US" sz="1000" b="1" kern="0" dirty="0">
                <a:solidFill>
                  <a:schemeClr val="accent3"/>
                </a:solidFill>
              </a:rPr>
              <a:t>vs</a:t>
            </a:r>
            <a:r>
              <a:rPr lang="en-US" sz="900" b="1" kern="0" dirty="0" smtClean="0">
                <a:solidFill>
                  <a:srgbClr val="000000"/>
                </a:solidFill>
              </a:rPr>
              <a:t>. Pre-defined target or upper limit (</a:t>
            </a:r>
            <a:r>
              <a:rPr lang="en-US" sz="800" b="1" kern="0" dirty="0" smtClean="0">
                <a:solidFill>
                  <a:srgbClr val="000000"/>
                </a:solidFill>
              </a:rPr>
              <a:t>Available at TaC Excel)</a:t>
            </a:r>
          </a:p>
          <a:p>
            <a:r>
              <a:rPr kumimoji="0" lang="en-US" sz="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</a:t>
            </a:r>
            <a:r>
              <a:rPr lang="en-US" sz="800" b="1" kern="0" dirty="0">
                <a:solidFill>
                  <a:srgbClr val="000000"/>
                </a:solidFill>
              </a:rPr>
              <a:t> </a:t>
            </a:r>
            <a:r>
              <a:rPr lang="en-US" sz="800" b="1" kern="0" dirty="0" smtClean="0">
                <a:solidFill>
                  <a:srgbClr val="000000"/>
                </a:solidFill>
              </a:rPr>
              <a:t>    -</a:t>
            </a:r>
            <a:r>
              <a:rPr lang="en-US" sz="800" b="1" kern="0" dirty="0">
                <a:solidFill>
                  <a:srgbClr val="000000"/>
                </a:solidFill>
              </a:rPr>
              <a:t>&gt;</a:t>
            </a:r>
            <a:r>
              <a:rPr lang="en-US" sz="800" b="1" kern="0" dirty="0" smtClean="0">
                <a:solidFill>
                  <a:srgbClr val="000000"/>
                </a:solidFill>
              </a:rPr>
              <a:t>              Deployed in separate </a:t>
            </a:r>
            <a:r>
              <a:rPr lang="en-US" sz="800" b="1" kern="0" dirty="0" err="1" smtClean="0">
                <a:solidFill>
                  <a:srgbClr val="000000"/>
                </a:solidFill>
              </a:rPr>
              <a:t>TaC</a:t>
            </a:r>
            <a:endParaRPr kumimoji="0" lang="en-US" sz="800" b="1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251" name="Object 250"/>
          <p:cNvGraphicFramePr>
            <a:graphicFrameLocks/>
          </p:cNvGraphicFramePr>
          <p:nvPr>
            <p:custDataLst>
              <p:tags r:id="rId93"/>
            </p:custDataLst>
            <p:extLst>
              <p:ext uri="{D42A27DB-BD31-4B8C-83A1-F6EECF244321}">
                <p14:modId xmlns:p14="http://schemas.microsoft.com/office/powerpoint/2010/main" val="3594146058"/>
              </p:ext>
            </p:extLst>
          </p:nvPr>
        </p:nvGraphicFramePr>
        <p:xfrm>
          <a:off x="3740505" y="5907760"/>
          <a:ext cx="182562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29" name="Worksheet" r:id="rId159" imgW="1124023" imgH="171450" progId="Excel.Sheet.12">
                  <p:link updateAutomatic="1"/>
                </p:oleObj>
              </mc:Choice>
              <mc:Fallback>
                <p:oleObj name="Worksheet" r:id="rId159" imgW="1124023" imgH="171450" progId="Excel.Sheet.12">
                  <p:link updateAutomatic="1"/>
                  <p:pic>
                    <p:nvPicPr>
                      <p:cNvPr id="221" name="Object 220"/>
                      <p:cNvPicPr preferRelativeResize="0"/>
                      <p:nvPr/>
                    </p:nvPicPr>
                    <p:blipFill>
                      <a:blip r:embed="rId160"/>
                      <a:stretch>
                        <a:fillRect/>
                      </a:stretch>
                    </p:blipFill>
                    <p:spPr>
                      <a:xfrm>
                        <a:off x="3740505" y="5907760"/>
                        <a:ext cx="182562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TextBox 118"/>
          <p:cNvSpPr txBox="1"/>
          <p:nvPr>
            <p:custDataLst>
              <p:tags r:id="rId94"/>
            </p:custDataLst>
          </p:nvPr>
        </p:nvSpPr>
        <p:spPr>
          <a:xfrm>
            <a:off x="2065834" y="5028165"/>
            <a:ext cx="414981" cy="1779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Sustainability</a:t>
            </a: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Index</a:t>
            </a: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2" name="Text Box 45______"/>
          <p:cNvSpPr txBox="1">
            <a:spLocks noChangeArrowheads="1"/>
          </p:cNvSpPr>
          <p:nvPr>
            <p:custDataLst>
              <p:tags r:id="rId95"/>
            </p:custDataLst>
          </p:nvPr>
        </p:nvSpPr>
        <p:spPr bwMode="auto">
          <a:xfrm>
            <a:off x="8401847" y="4998299"/>
            <a:ext cx="1132858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We lead</a:t>
            </a:r>
          </a:p>
          <a:p>
            <a:r>
              <a:rPr lang="de-DE" altLang="en-US" sz="1000" b="1" dirty="0" smtClean="0"/>
              <a:t>ChP</a:t>
            </a:r>
            <a:endParaRPr lang="de-DE" altLang="en-US" sz="1000" b="1" dirty="0" smtClean="0"/>
          </a:p>
        </p:txBody>
      </p:sp>
      <p:graphicFrame>
        <p:nvGraphicFramePr>
          <p:cNvPr id="123" name="Object 122"/>
          <p:cNvGraphicFramePr>
            <a:graphicFrameLocks/>
          </p:cNvGraphicFramePr>
          <p:nvPr>
            <p:custDataLst>
              <p:tags r:id="rId96"/>
            </p:custDataLst>
            <p:extLst>
              <p:ext uri="{D42A27DB-BD31-4B8C-83A1-F6EECF244321}">
                <p14:modId xmlns:p14="http://schemas.microsoft.com/office/powerpoint/2010/main" val="2097609088"/>
              </p:ext>
            </p:extLst>
          </p:nvPr>
        </p:nvGraphicFramePr>
        <p:xfrm>
          <a:off x="9285712" y="5075886"/>
          <a:ext cx="18097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30" name="Worksheet" r:id="rId161" imgW="1124023" imgH="171450" progId="Excel.Sheet.12">
                  <p:link updateAutomatic="1"/>
                </p:oleObj>
              </mc:Choice>
              <mc:Fallback>
                <p:oleObj name="Worksheet" r:id="rId161" imgW="1124023" imgH="171450" progId="Excel.Sheet.12">
                  <p:link updateAutomatic="1"/>
                  <p:pic>
                    <p:nvPicPr>
                      <p:cNvPr id="631" name="Object 630"/>
                      <p:cNvPicPr preferRelativeResize="0"/>
                      <p:nvPr/>
                    </p:nvPicPr>
                    <p:blipFill>
                      <a:blip r:embed="rId125"/>
                      <a:stretch>
                        <a:fillRect/>
                      </a:stretch>
                    </p:blipFill>
                    <p:spPr>
                      <a:xfrm>
                        <a:off x="9285712" y="5075886"/>
                        <a:ext cx="18097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Object 123"/>
          <p:cNvGraphicFramePr>
            <a:graphicFrameLocks/>
          </p:cNvGraphicFramePr>
          <p:nvPr>
            <p:custDataLst>
              <p:tags r:id="rId97"/>
            </p:custDataLst>
            <p:extLst>
              <p:ext uri="{D42A27DB-BD31-4B8C-83A1-F6EECF244321}">
                <p14:modId xmlns:p14="http://schemas.microsoft.com/office/powerpoint/2010/main" val="3420288443"/>
              </p:ext>
            </p:extLst>
          </p:nvPr>
        </p:nvGraphicFramePr>
        <p:xfrm>
          <a:off x="9296599" y="5265027"/>
          <a:ext cx="18097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31" name="Worksheet" r:id="rId161" imgW="1124023" imgH="171450" progId="Excel.Sheet.12">
                  <p:link updateAutomatic="1"/>
                </p:oleObj>
              </mc:Choice>
              <mc:Fallback>
                <p:oleObj name="Worksheet" r:id="rId161" imgW="1124023" imgH="171450" progId="Excel.Sheet.12">
                  <p:link updateAutomatic="1"/>
                  <p:pic>
                    <p:nvPicPr>
                      <p:cNvPr id="237" name="Object 236"/>
                      <p:cNvPicPr preferRelativeResize="0"/>
                      <p:nvPr/>
                    </p:nvPicPr>
                    <p:blipFill>
                      <a:blip r:embed="rId125"/>
                      <a:stretch>
                        <a:fillRect/>
                      </a:stretch>
                    </p:blipFill>
                    <p:spPr>
                      <a:xfrm>
                        <a:off x="9296599" y="5265027"/>
                        <a:ext cx="18097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TextBox 124"/>
          <p:cNvSpPr txBox="1"/>
          <p:nvPr>
            <p:custDataLst>
              <p:tags r:id="rId98"/>
            </p:custDataLst>
          </p:nvPr>
        </p:nvSpPr>
        <p:spPr>
          <a:xfrm>
            <a:off x="9023550" y="5106980"/>
            <a:ext cx="230397" cy="849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Overall</a:t>
            </a:r>
            <a:endParaRPr lang="en-US" sz="500" kern="0" dirty="0" smtClean="0">
              <a:solidFill>
                <a:srgbClr val="000000"/>
              </a:solidFill>
            </a:endParaRPr>
          </a:p>
        </p:txBody>
      </p:sp>
      <p:sp>
        <p:nvSpPr>
          <p:cNvPr id="126" name="TextBox 125"/>
          <p:cNvSpPr txBox="1"/>
          <p:nvPr>
            <p:custDataLst>
              <p:tags r:id="rId99"/>
            </p:custDataLst>
          </p:nvPr>
        </p:nvSpPr>
        <p:spPr>
          <a:xfrm>
            <a:off x="8965214" y="5236925"/>
            <a:ext cx="315605" cy="1446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Capable</a:t>
            </a: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Associates</a:t>
            </a:r>
            <a:endParaRPr lang="en-US" sz="500" kern="0" dirty="0" smtClean="0">
              <a:solidFill>
                <a:srgbClr val="00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1889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2" descr="30%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2478" y="4969525"/>
            <a:ext cx="10009423" cy="548640"/>
          </a:xfrm>
          <a:prstGeom prst="rect">
            <a:avLst/>
          </a:prstGeom>
          <a:solidFill>
            <a:srgbClr val="0C98D5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135" name="Picture 134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09"/>
          <a:srcRect l="56357" t="79565" r="32908" b="11704"/>
          <a:stretch/>
        </p:blipFill>
        <p:spPr>
          <a:xfrm>
            <a:off x="329636" y="4981952"/>
            <a:ext cx="1170774" cy="535567"/>
          </a:xfrm>
          <a:prstGeom prst="rect">
            <a:avLst/>
          </a:prstGeom>
        </p:spPr>
      </p:pic>
      <p:sp>
        <p:nvSpPr>
          <p:cNvPr id="4" name="TextBox 3"/>
          <p:cNvSpPr txBox="1"/>
          <p:nvPr>
            <p:custDataLst>
              <p:tags r:id="rId5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87" name="Rectangle 17" descr="30%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5690" y="3446602"/>
            <a:ext cx="10009424" cy="1473186"/>
          </a:xfrm>
          <a:prstGeom prst="rect">
            <a:avLst/>
          </a:prstGeom>
          <a:solidFill>
            <a:srgbClr val="BE1D7A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190" name="Picture 189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109"/>
          <a:srcRect l="55849" t="69109" r="34102" b="25206"/>
          <a:stretch/>
        </p:blipFill>
        <p:spPr>
          <a:xfrm>
            <a:off x="313430" y="3518642"/>
            <a:ext cx="1219067" cy="394329"/>
          </a:xfrm>
          <a:prstGeom prst="rect">
            <a:avLst/>
          </a:prstGeom>
        </p:spPr>
      </p:pic>
      <p:sp>
        <p:nvSpPr>
          <p:cNvPr id="194" name="Rectangle 13" descr="30%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82478" y="2223078"/>
            <a:ext cx="10009424" cy="1185089"/>
          </a:xfrm>
          <a:prstGeom prst="rect">
            <a:avLst/>
          </a:prstGeom>
          <a:solidFill>
            <a:srgbClr val="75B442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195" name="Picture 194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9"/>
          <a:srcRect l="56527" t="54390" r="33594" b="37489"/>
          <a:stretch/>
        </p:blipFill>
        <p:spPr>
          <a:xfrm>
            <a:off x="305690" y="2227811"/>
            <a:ext cx="1262364" cy="516741"/>
          </a:xfrm>
          <a:prstGeom prst="rect">
            <a:avLst/>
          </a:prstGeom>
        </p:spPr>
      </p:pic>
      <p:grpSp>
        <p:nvGrpSpPr>
          <p:cNvPr id="196" name="Group 195"/>
          <p:cNvGrpSpPr/>
          <p:nvPr/>
        </p:nvGrpSpPr>
        <p:grpSpPr>
          <a:xfrm>
            <a:off x="266700" y="1138780"/>
            <a:ext cx="9995156" cy="1039046"/>
            <a:chOff x="296748" y="1143372"/>
            <a:chExt cx="9995156" cy="997414"/>
          </a:xfrm>
        </p:grpSpPr>
        <p:sp>
          <p:nvSpPr>
            <p:cNvPr id="197" name="Rectangle 3" descr="30%"/>
            <p:cNvSpPr>
              <a:spLocks noChangeArrowheads="1"/>
            </p:cNvSpPr>
            <p:nvPr>
              <p:custDataLst>
                <p:tags r:id="rId105"/>
              </p:custDataLst>
            </p:nvPr>
          </p:nvSpPr>
          <p:spPr bwMode="auto">
            <a:xfrm>
              <a:off x="296748" y="1143372"/>
              <a:ext cx="9995156" cy="997414"/>
            </a:xfrm>
            <a:prstGeom prst="rect">
              <a:avLst/>
            </a:prstGeom>
            <a:solidFill>
              <a:srgbClr val="04A3B3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pic>
          <p:nvPicPr>
            <p:cNvPr id="198" name="Picture 197"/>
            <p:cNvPicPr>
              <a:picLocks noChangeAspect="1"/>
            </p:cNvPicPr>
            <p:nvPr>
              <p:custDataLst>
                <p:tags r:id="rId106"/>
              </p:custDataLst>
            </p:nvPr>
          </p:nvPicPr>
          <p:blipFill rotWithShape="1">
            <a:blip r:embed="rId109"/>
            <a:srcRect l="56300" t="43528" r="31595" b="50381"/>
            <a:stretch/>
          </p:blipFill>
          <p:spPr>
            <a:xfrm>
              <a:off x="303491" y="1171371"/>
              <a:ext cx="1480583" cy="419032"/>
            </a:xfrm>
            <a:prstGeom prst="rect">
              <a:avLst/>
            </a:prstGeom>
          </p:spPr>
        </p:pic>
      </p:grpSp>
      <p:sp>
        <p:nvSpPr>
          <p:cNvPr id="8" name="Rectangle 7"/>
          <p:cNvSpPr>
            <a:spLocks/>
          </p:cNvSpPr>
          <p:nvPr>
            <p:custDataLst>
              <p:tags r:id="rId10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strike="noStrike" kern="0" cap="none" normalizeH="0" baseline="0" noProof="0" smtClean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 </a:t>
            </a:r>
            <a:r>
              <a:rPr kumimoji="0" lang="en-US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Diesel Systems | ChP/MSD | 1/10/2018</a:t>
            </a:r>
            <a:endParaRPr kumimoji="0" lang="en-US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11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2017 Robert Bosch LLC and affiliates. All rights reserved.</a:t>
            </a:r>
            <a:endParaRPr kumimoji="0" lang="en-US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12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3</a:t>
            </a:r>
            <a:endParaRPr kumimoji="0" lang="en-US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7" name="TextBox 176"/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en-US" sz="2800" kern="0" dirty="0" err="1"/>
              <a:t>ChP</a:t>
            </a:r>
            <a:r>
              <a:rPr lang="en-US" sz="2800" kern="0" dirty="0"/>
              <a:t> 2018 </a:t>
            </a:r>
            <a:r>
              <a:rPr lang="en-US" sz="2800" kern="0" dirty="0" err="1"/>
              <a:t>TaC</a:t>
            </a:r>
            <a:r>
              <a:rPr lang="en-US" sz="2800" kern="0" dirty="0"/>
              <a:t> Workshop Format Updates</a:t>
            </a:r>
          </a:p>
        </p:txBody>
      </p:sp>
      <p:sp>
        <p:nvSpPr>
          <p:cNvPr id="193" name="Text Box 4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37918" y="43627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endParaRPr lang="de-DE"/>
          </a:p>
        </p:txBody>
      </p:sp>
      <p:sp>
        <p:nvSpPr>
          <p:cNvPr id="127" name="Text Box 37_____________________________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260222" y="3493008"/>
            <a:ext cx="2131983" cy="515216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tIns="0" anchor="t" anchorCtr="0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rgbClr val="00B050"/>
                </a:solidFill>
              </a:rPr>
              <a:t>Inv. Accuracy </a:t>
            </a:r>
            <a:r>
              <a:rPr lang="de-DE" altLang="en-US" sz="900" b="1" dirty="0" smtClean="0">
                <a:solidFill>
                  <a:srgbClr val="00B050"/>
                </a:solidFill>
              </a:rPr>
              <a:t>(total adjustments)</a:t>
            </a:r>
          </a:p>
          <a:p>
            <a:r>
              <a:rPr lang="de-DE" altLang="en-US" sz="900" b="1" dirty="0">
                <a:solidFill>
                  <a:srgbClr val="00B050"/>
                </a:solidFill>
              </a:rPr>
              <a:t> </a:t>
            </a:r>
            <a:r>
              <a:rPr lang="de-DE" altLang="en-US" sz="900" b="1" dirty="0" smtClean="0">
                <a:solidFill>
                  <a:srgbClr val="00B050"/>
                </a:solidFill>
              </a:rPr>
              <a:t>         ESP9</a:t>
            </a:r>
            <a:endParaRPr lang="de-DE" altLang="en-US" sz="900" b="1" dirty="0">
              <a:solidFill>
                <a:srgbClr val="00B050"/>
              </a:solidFill>
            </a:endParaRPr>
          </a:p>
        </p:txBody>
      </p:sp>
      <p:sp>
        <p:nvSpPr>
          <p:cNvPr id="133" name="Text Box 37_____________________________________________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192090" y="4060766"/>
            <a:ext cx="2112092" cy="830377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tIns="0" anchor="t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>
                <a:solidFill>
                  <a:srgbClr val="00B050"/>
                </a:solidFill>
              </a:rPr>
              <a:t>Productivity </a:t>
            </a:r>
          </a:p>
          <a:p>
            <a:r>
              <a:rPr lang="de-DE" altLang="en-US" dirty="0" smtClean="0">
                <a:solidFill>
                  <a:srgbClr val="00B050"/>
                </a:solidFill>
              </a:rPr>
              <a:t>       ESP9           Coil</a:t>
            </a:r>
            <a:endParaRPr lang="de-DE" altLang="en-US" dirty="0">
              <a:solidFill>
                <a:srgbClr val="00B050"/>
              </a:solidFill>
            </a:endParaRPr>
          </a:p>
        </p:txBody>
      </p:sp>
      <p:sp>
        <p:nvSpPr>
          <p:cNvPr id="144" name="Text Box 37________________________________________________________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8378190" y="4039790"/>
            <a:ext cx="1691640" cy="847412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tIns="0" anchor="t" anchorCtr="0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de-DE" altLang="en-US" sz="1000" b="1" dirty="0" smtClean="0">
                <a:solidFill>
                  <a:srgbClr val="00B050"/>
                </a:solidFill>
              </a:rPr>
              <a:t>IDC </a:t>
            </a:r>
          </a:p>
          <a:p>
            <a:pPr>
              <a:lnSpc>
                <a:spcPct val="120000"/>
              </a:lnSpc>
            </a:pPr>
            <a:r>
              <a:rPr lang="de-DE" altLang="en-US" sz="1000" b="1" dirty="0" smtClean="0">
                <a:solidFill>
                  <a:srgbClr val="00B050"/>
                </a:solidFill>
              </a:rPr>
              <a:t>       ESP9         Coil</a:t>
            </a:r>
            <a:endParaRPr lang="de-DE" altLang="en-US" sz="1000" b="1" dirty="0">
              <a:solidFill>
                <a:srgbClr val="00B050"/>
              </a:solidFill>
            </a:endParaRPr>
          </a:p>
        </p:txBody>
      </p:sp>
      <p:sp>
        <p:nvSpPr>
          <p:cNvPr id="146" name="Text Box 37__________________________________________________________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097555" y="3692302"/>
            <a:ext cx="182880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>
                <a:solidFill>
                  <a:srgbClr val="00B050"/>
                </a:solidFill>
              </a:rPr>
              <a:t>Industry 4.0 Roadmap</a:t>
            </a:r>
          </a:p>
        </p:txBody>
      </p:sp>
      <p:sp>
        <p:nvSpPr>
          <p:cNvPr id="147" name="Text Box 37___________________________________________________________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953287" y="3694781"/>
            <a:ext cx="182880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>
                <a:solidFill>
                  <a:srgbClr val="00B050"/>
                </a:solidFill>
              </a:rPr>
              <a:t>BPS </a:t>
            </a:r>
            <a:r>
              <a:rPr lang="de-DE" altLang="en-US" dirty="0" smtClean="0">
                <a:solidFill>
                  <a:srgbClr val="00B050"/>
                </a:solidFill>
              </a:rPr>
              <a:t>Excellence</a:t>
            </a:r>
            <a:endParaRPr lang="de-DE" altLang="en-US" dirty="0">
              <a:solidFill>
                <a:srgbClr val="00B050"/>
              </a:solidFill>
            </a:endParaRPr>
          </a:p>
        </p:txBody>
      </p:sp>
      <p:sp>
        <p:nvSpPr>
          <p:cNvPr id="156" name="Title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dirty="0" smtClean="0">
                <a:solidFill>
                  <a:srgbClr val="A80163"/>
                </a:solidFill>
              </a:rPr>
              <a:t>ChP </a:t>
            </a:r>
            <a:r>
              <a:rPr lang="en-US" sz="2800" dirty="0" err="1" smtClean="0">
                <a:solidFill>
                  <a:srgbClr val="A80163"/>
                </a:solidFill>
              </a:rPr>
              <a:t>TaC</a:t>
            </a:r>
            <a:r>
              <a:rPr lang="en-US" sz="2800" dirty="0" smtClean="0">
                <a:solidFill>
                  <a:srgbClr val="A80163"/>
                </a:solidFill>
              </a:rPr>
              <a:t> 2018 – MOE2 – </a:t>
            </a:r>
            <a:r>
              <a:rPr lang="en-US" sz="2800" dirty="0">
                <a:solidFill>
                  <a:srgbClr val="A80163"/>
                </a:solidFill>
              </a:rPr>
              <a:t>CF </a:t>
            </a:r>
            <a:r>
              <a:rPr lang="en-US" sz="2800" dirty="0" smtClean="0">
                <a:solidFill>
                  <a:srgbClr val="A80163"/>
                </a:solidFill>
              </a:rPr>
              <a:t>MM.18 </a:t>
            </a:r>
            <a:r>
              <a:rPr lang="en-US" sz="2800" dirty="0">
                <a:solidFill>
                  <a:srgbClr val="A80163"/>
                </a:solidFill>
              </a:rPr>
              <a:t>- CF a.m. </a:t>
            </a:r>
            <a:r>
              <a:rPr lang="en-US" sz="2800" dirty="0" smtClean="0">
                <a:solidFill>
                  <a:srgbClr val="A80163"/>
                </a:solidFill>
              </a:rPr>
              <a:t>MM.18</a:t>
            </a:r>
            <a:endParaRPr lang="en-US" sz="2800" dirty="0">
              <a:solidFill>
                <a:srgbClr val="A80163"/>
              </a:solidFill>
            </a:endParaRPr>
          </a:p>
        </p:txBody>
      </p:sp>
      <p:sp>
        <p:nvSpPr>
          <p:cNvPr id="129" name="Text Box 36__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065799" y="1200686"/>
            <a:ext cx="1828800" cy="924232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t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>
                <a:solidFill>
                  <a:srgbClr val="00B050"/>
                </a:solidFill>
              </a:rPr>
              <a:t>Target </a:t>
            </a:r>
            <a:r>
              <a:rPr lang="de-DE" altLang="en-US" dirty="0" smtClean="0">
                <a:solidFill>
                  <a:srgbClr val="00B050"/>
                </a:solidFill>
              </a:rPr>
              <a:t>(VA)</a:t>
            </a:r>
            <a:endParaRPr lang="de-DE" altLang="en-US" dirty="0">
              <a:solidFill>
                <a:srgbClr val="00B050"/>
              </a:solidFill>
            </a:endParaRPr>
          </a:p>
          <a:p>
            <a:r>
              <a:rPr lang="de-DE" altLang="en-US" dirty="0">
                <a:solidFill>
                  <a:srgbClr val="00B050"/>
                </a:solidFill>
              </a:rPr>
              <a:t>       </a:t>
            </a:r>
            <a:r>
              <a:rPr lang="de-DE" altLang="en-US" dirty="0" smtClean="0">
                <a:solidFill>
                  <a:srgbClr val="00B050"/>
                </a:solidFill>
              </a:rPr>
              <a:t>CC-AS                  </a:t>
            </a:r>
            <a:endParaRPr lang="de-DE" altLang="en-US" dirty="0">
              <a:solidFill>
                <a:srgbClr val="00B050"/>
              </a:solidFill>
            </a:endParaRPr>
          </a:p>
        </p:txBody>
      </p:sp>
      <p:sp>
        <p:nvSpPr>
          <p:cNvPr id="166" name="Text Box 37_______________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999373" y="2478425"/>
            <a:ext cx="1816967" cy="36576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>
                <a:solidFill>
                  <a:srgbClr val="00B050"/>
                </a:solidFill>
              </a:rPr>
              <a:t>Incidents </a:t>
            </a:r>
            <a:r>
              <a:rPr lang="de-DE" altLang="en-US" dirty="0" smtClean="0">
                <a:solidFill>
                  <a:srgbClr val="00B050"/>
                </a:solidFill>
              </a:rPr>
              <a:t>ESP9</a:t>
            </a:r>
            <a:endParaRPr lang="de-DE" altLang="en-US" dirty="0">
              <a:solidFill>
                <a:srgbClr val="00B050"/>
              </a:solidFill>
            </a:endParaRPr>
          </a:p>
        </p:txBody>
      </p:sp>
      <p:sp>
        <p:nvSpPr>
          <p:cNvPr id="169" name="Text Box 37_________________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999373" y="2920013"/>
            <a:ext cx="1826506" cy="36576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 smtClean="0">
                <a:solidFill>
                  <a:srgbClr val="00B050"/>
                </a:solidFill>
              </a:rPr>
              <a:t>Leveling/LIWAKS</a:t>
            </a:r>
          </a:p>
          <a:p>
            <a:r>
              <a:rPr lang="de-DE" altLang="en-US" dirty="0" smtClean="0">
                <a:solidFill>
                  <a:srgbClr val="00B050"/>
                </a:solidFill>
              </a:rPr>
              <a:t>Output </a:t>
            </a:r>
            <a:r>
              <a:rPr lang="de-DE" altLang="en-US" dirty="0">
                <a:solidFill>
                  <a:srgbClr val="00B050"/>
                </a:solidFill>
              </a:rPr>
              <a:t>pcs/h </a:t>
            </a:r>
            <a:r>
              <a:rPr lang="de-DE" altLang="en-US" dirty="0" smtClean="0">
                <a:solidFill>
                  <a:srgbClr val="00B050"/>
                </a:solidFill>
              </a:rPr>
              <a:t>ESP9</a:t>
            </a:r>
            <a:endParaRPr lang="de-DE" altLang="en-US" dirty="0">
              <a:solidFill>
                <a:srgbClr val="00B050"/>
              </a:solidFill>
            </a:endParaRPr>
          </a:p>
        </p:txBody>
      </p:sp>
      <p:sp>
        <p:nvSpPr>
          <p:cNvPr id="171" name="Text Box 45_________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065799" y="2457148"/>
            <a:ext cx="2687520" cy="774074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t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>
                <a:solidFill>
                  <a:srgbClr val="00B050"/>
                </a:solidFill>
              </a:rPr>
              <a:t>Ramp-up / </a:t>
            </a:r>
            <a:r>
              <a:rPr lang="de-DE" altLang="en-US" dirty="0" smtClean="0">
                <a:solidFill>
                  <a:srgbClr val="00B050"/>
                </a:solidFill>
              </a:rPr>
              <a:t>Ramp-down</a:t>
            </a:r>
            <a:endParaRPr lang="de-DE" altLang="en-US" dirty="0">
              <a:solidFill>
                <a:srgbClr val="00B050"/>
              </a:solidFill>
            </a:endParaRPr>
          </a:p>
          <a:p>
            <a:r>
              <a:rPr lang="de-DE" altLang="en-US" dirty="0" smtClean="0">
                <a:solidFill>
                  <a:srgbClr val="00B050"/>
                </a:solidFill>
              </a:rPr>
              <a:t>       ESP9 Components          IPB</a:t>
            </a:r>
            <a:endParaRPr lang="de-DE" altLang="en-US" dirty="0">
              <a:solidFill>
                <a:srgbClr val="00B050"/>
              </a:solidFill>
            </a:endParaRPr>
          </a:p>
        </p:txBody>
      </p:sp>
      <p:sp>
        <p:nvSpPr>
          <p:cNvPr id="189" name="Text Box 37______________________________________________________________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084369" y="4198801"/>
            <a:ext cx="182880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>
                <a:solidFill>
                  <a:srgbClr val="00B050"/>
                </a:solidFill>
              </a:rPr>
              <a:t>Lean @ ChP</a:t>
            </a:r>
          </a:p>
        </p:txBody>
      </p:sp>
      <p:sp>
        <p:nvSpPr>
          <p:cNvPr id="192" name="Text Box 37_______________________________________________________________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944879" y="4195402"/>
            <a:ext cx="182880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>
                <a:solidFill>
                  <a:srgbClr val="00B050"/>
                </a:solidFill>
              </a:rPr>
              <a:t>QMS Status</a:t>
            </a:r>
          </a:p>
        </p:txBody>
      </p:sp>
      <p:sp>
        <p:nvSpPr>
          <p:cNvPr id="149" name="TextBox 148"/>
          <p:cNvSpPr txBox="1"/>
          <p:nvPr>
            <p:custDataLst>
              <p:tags r:id="rId28"/>
            </p:custDataLst>
          </p:nvPr>
        </p:nvSpPr>
        <p:spPr>
          <a:xfrm>
            <a:off x="2371135" y="1670958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178" name="TextBox 177"/>
          <p:cNvSpPr txBox="1"/>
          <p:nvPr>
            <p:custDataLst>
              <p:tags r:id="rId29"/>
            </p:custDataLst>
          </p:nvPr>
        </p:nvSpPr>
        <p:spPr>
          <a:xfrm>
            <a:off x="2375282" y="1944555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179" name="TextBox 178"/>
          <p:cNvSpPr txBox="1"/>
          <p:nvPr>
            <p:custDataLst>
              <p:tags r:id="rId30"/>
            </p:custDataLst>
          </p:nvPr>
        </p:nvSpPr>
        <p:spPr>
          <a:xfrm>
            <a:off x="2376945" y="1806183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graphicFrame>
        <p:nvGraphicFramePr>
          <p:cNvPr id="26" name="Object 25"/>
          <p:cNvGraphicFramePr>
            <a:graphicFrameLocks/>
          </p:cNvGraphicFramePr>
          <p:nvPr>
            <p:custDataLst>
              <p:tags r:id="rId31"/>
            </p:custDataLst>
            <p:extLst/>
          </p:nvPr>
        </p:nvGraphicFramePr>
        <p:xfrm>
          <a:off x="8607425" y="2530475"/>
          <a:ext cx="18097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940" name="Worksheet" r:id="rId110" imgW="1124023" imgH="171450" progId="Excel.Sheet.12">
                  <p:link updateAutomatic="1"/>
                </p:oleObj>
              </mc:Choice>
              <mc:Fallback>
                <p:oleObj name="Worksheet" r:id="rId110" imgW="1124023" imgH="171450" progId="Excel.Sheet.12">
                  <p:link updateAutomatic="1"/>
                  <p:pic>
                    <p:nvPicPr>
                      <p:cNvPr id="26" name="Object 25"/>
                      <p:cNvPicPr preferRelativeResize="0"/>
                      <p:nvPr/>
                    </p:nvPicPr>
                    <p:blipFill>
                      <a:blip r:embed="rId111"/>
                      <a:stretch>
                        <a:fillRect/>
                      </a:stretch>
                    </p:blipFill>
                    <p:spPr>
                      <a:xfrm>
                        <a:off x="8607425" y="2530475"/>
                        <a:ext cx="18097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/>
          </p:cNvGraphicFramePr>
          <p:nvPr>
            <p:custDataLst>
              <p:tags r:id="rId32"/>
            </p:custDataLst>
            <p:extLst/>
          </p:nvPr>
        </p:nvGraphicFramePr>
        <p:xfrm>
          <a:off x="3616633" y="3779955"/>
          <a:ext cx="184150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941" name="Worksheet" r:id="rId112" imgW="1124023" imgH="171450" progId="Excel.Sheet.12">
                  <p:link updateAutomatic="1"/>
                </p:oleObj>
              </mc:Choice>
              <mc:Fallback>
                <p:oleObj name="Worksheet" r:id="rId112" imgW="1124023" imgH="171450" progId="Excel.Sheet.12">
                  <p:link updateAutomatic="1"/>
                  <p:pic>
                    <p:nvPicPr>
                      <p:cNvPr id="30" name="Object 29"/>
                      <p:cNvPicPr preferRelativeResize="0"/>
                      <p:nvPr/>
                    </p:nvPicPr>
                    <p:blipFill>
                      <a:blip r:embed="rId111"/>
                      <a:stretch>
                        <a:fillRect/>
                      </a:stretch>
                    </p:blipFill>
                    <p:spPr>
                      <a:xfrm>
                        <a:off x="3616633" y="3779955"/>
                        <a:ext cx="184150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/>
          </p:cNvGraphicFramePr>
          <p:nvPr>
            <p:custDataLst>
              <p:tags r:id="rId33"/>
            </p:custDataLst>
            <p:extLst/>
          </p:nvPr>
        </p:nvGraphicFramePr>
        <p:xfrm>
          <a:off x="5480358" y="3746618"/>
          <a:ext cx="18097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942" name="Worksheet" r:id="rId113" imgW="1124023" imgH="171450" progId="Excel.Sheet.12">
                  <p:link updateAutomatic="1"/>
                </p:oleObj>
              </mc:Choice>
              <mc:Fallback>
                <p:oleObj name="Worksheet" r:id="rId113" imgW="1124023" imgH="171450" progId="Excel.Sheet.12">
                  <p:link updateAutomatic="1"/>
                  <p:pic>
                    <p:nvPicPr>
                      <p:cNvPr id="31" name="Object 30"/>
                      <p:cNvPicPr preferRelativeResize="0"/>
                      <p:nvPr/>
                    </p:nvPicPr>
                    <p:blipFill>
                      <a:blip r:embed="rId114"/>
                      <a:stretch>
                        <a:fillRect/>
                      </a:stretch>
                    </p:blipFill>
                    <p:spPr>
                      <a:xfrm>
                        <a:off x="5480358" y="3746618"/>
                        <a:ext cx="18097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" name="Object 223"/>
          <p:cNvGraphicFramePr>
            <a:graphicFrameLocks/>
          </p:cNvGraphicFramePr>
          <p:nvPr>
            <p:custDataLst>
              <p:tags r:id="rId34"/>
            </p:custDataLst>
            <p:extLst/>
          </p:nvPr>
        </p:nvGraphicFramePr>
        <p:xfrm>
          <a:off x="3594408" y="4260968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943" name="Worksheet" r:id="rId115" imgW="1124023" imgH="171450" progId="Excel.Sheet.12">
                  <p:link updateAutomatic="1"/>
                </p:oleObj>
              </mc:Choice>
              <mc:Fallback>
                <p:oleObj name="Worksheet" r:id="rId115" imgW="1124023" imgH="171450" progId="Excel.Sheet.12">
                  <p:link updateAutomatic="1"/>
                  <p:pic>
                    <p:nvPicPr>
                      <p:cNvPr id="224" name="Object 223"/>
                      <p:cNvPicPr preferRelativeResize="0"/>
                      <p:nvPr/>
                    </p:nvPicPr>
                    <p:blipFill>
                      <a:blip r:embed="rId116"/>
                      <a:stretch>
                        <a:fillRect/>
                      </a:stretch>
                    </p:blipFill>
                    <p:spPr>
                      <a:xfrm>
                        <a:off x="3594408" y="4260968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" name="Object 224"/>
          <p:cNvGraphicFramePr>
            <a:graphicFrameLocks/>
          </p:cNvGraphicFramePr>
          <p:nvPr>
            <p:custDataLst>
              <p:tags r:id="rId35"/>
            </p:custDataLst>
            <p:extLst/>
          </p:nvPr>
        </p:nvGraphicFramePr>
        <p:xfrm>
          <a:off x="5480358" y="4265730"/>
          <a:ext cx="18097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944" name="Worksheet" r:id="rId117" imgW="1124023" imgH="171450" progId="Excel.Sheet.12">
                  <p:link updateAutomatic="1"/>
                </p:oleObj>
              </mc:Choice>
              <mc:Fallback>
                <p:oleObj name="Worksheet" r:id="rId117" imgW="1124023" imgH="171450" progId="Excel.Sheet.12">
                  <p:link updateAutomatic="1"/>
                  <p:pic>
                    <p:nvPicPr>
                      <p:cNvPr id="225" name="Object 224"/>
                      <p:cNvPicPr preferRelativeResize="0"/>
                      <p:nvPr/>
                    </p:nvPicPr>
                    <p:blipFill>
                      <a:blip r:embed="rId111"/>
                      <a:stretch>
                        <a:fillRect/>
                      </a:stretch>
                    </p:blipFill>
                    <p:spPr>
                      <a:xfrm>
                        <a:off x="5480358" y="4265730"/>
                        <a:ext cx="18097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" name="Object 225"/>
          <p:cNvGraphicFramePr>
            <a:graphicFrameLocks/>
          </p:cNvGraphicFramePr>
          <p:nvPr>
            <p:custDataLst>
              <p:tags r:id="rId36"/>
            </p:custDataLst>
            <p:extLst>
              <p:ext uri="{D42A27DB-BD31-4B8C-83A1-F6EECF244321}">
                <p14:modId xmlns:p14="http://schemas.microsoft.com/office/powerpoint/2010/main" val="1051696895"/>
              </p:ext>
            </p:extLst>
          </p:nvPr>
        </p:nvGraphicFramePr>
        <p:xfrm>
          <a:off x="7762017" y="3854554"/>
          <a:ext cx="18097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945" name="Worksheet" r:id="rId118" imgW="1124023" imgH="171450" progId="Excel.Sheet.12">
                  <p:link updateAutomatic="1"/>
                </p:oleObj>
              </mc:Choice>
              <mc:Fallback>
                <p:oleObj name="Worksheet" r:id="rId118" imgW="1124023" imgH="171450" progId="Excel.Sheet.12">
                  <p:link updateAutomatic="1"/>
                  <p:pic>
                    <p:nvPicPr>
                      <p:cNvPr id="226" name="Object 225"/>
                      <p:cNvPicPr preferRelativeResize="0"/>
                      <p:nvPr/>
                    </p:nvPicPr>
                    <p:blipFill>
                      <a:blip r:embed="rId111"/>
                      <a:stretch>
                        <a:fillRect/>
                      </a:stretch>
                    </p:blipFill>
                    <p:spPr>
                      <a:xfrm>
                        <a:off x="7762017" y="3854554"/>
                        <a:ext cx="18097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" name="TextBox 206"/>
          <p:cNvSpPr txBox="1"/>
          <p:nvPr>
            <p:custDataLst>
              <p:tags r:id="rId37"/>
            </p:custDataLst>
          </p:nvPr>
        </p:nvSpPr>
        <p:spPr>
          <a:xfrm>
            <a:off x="6509765" y="4489450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208" name="TextBox 207"/>
          <p:cNvSpPr txBox="1"/>
          <p:nvPr>
            <p:custDataLst>
              <p:tags r:id="rId38"/>
            </p:custDataLst>
          </p:nvPr>
        </p:nvSpPr>
        <p:spPr>
          <a:xfrm>
            <a:off x="6520435" y="4620896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209" name="TextBox 208"/>
          <p:cNvSpPr txBox="1"/>
          <p:nvPr>
            <p:custDataLst>
              <p:tags r:id="rId39"/>
            </p:custDataLst>
          </p:nvPr>
        </p:nvSpPr>
        <p:spPr>
          <a:xfrm>
            <a:off x="6522193" y="4757217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223" name="TextBox 222"/>
          <p:cNvSpPr txBox="1"/>
          <p:nvPr>
            <p:custDataLst>
              <p:tags r:id="rId40"/>
            </p:custDataLst>
          </p:nvPr>
        </p:nvSpPr>
        <p:spPr>
          <a:xfrm>
            <a:off x="8688705" y="4468003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ctr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228" name="TextBox 227"/>
          <p:cNvSpPr txBox="1"/>
          <p:nvPr>
            <p:custDataLst>
              <p:tags r:id="rId41"/>
            </p:custDataLst>
          </p:nvPr>
        </p:nvSpPr>
        <p:spPr>
          <a:xfrm>
            <a:off x="8707326" y="4607400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229" name="TextBox 228"/>
          <p:cNvSpPr txBox="1"/>
          <p:nvPr>
            <p:custDataLst>
              <p:tags r:id="rId42"/>
            </p:custDataLst>
          </p:nvPr>
        </p:nvSpPr>
        <p:spPr>
          <a:xfrm>
            <a:off x="8709084" y="4721469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graphicFrame>
        <p:nvGraphicFramePr>
          <p:cNvPr id="233" name="Object 232"/>
          <p:cNvGraphicFramePr>
            <a:graphicFrameLocks/>
          </p:cNvGraphicFramePr>
          <p:nvPr>
            <p:custDataLst>
              <p:tags r:id="rId43"/>
            </p:custDataLst>
            <p:extLst>
              <p:ext uri="{D42A27DB-BD31-4B8C-83A1-F6EECF244321}">
                <p14:modId xmlns:p14="http://schemas.microsoft.com/office/powerpoint/2010/main" val="3508667119"/>
              </p:ext>
            </p:extLst>
          </p:nvPr>
        </p:nvGraphicFramePr>
        <p:xfrm>
          <a:off x="8842114" y="4452538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946" name="Worksheet" r:id="rId119" imgW="1124023" imgH="171450" progId="Excel.Sheet.12">
                  <p:link updateAutomatic="1"/>
                </p:oleObj>
              </mc:Choice>
              <mc:Fallback>
                <p:oleObj name="Worksheet" r:id="rId119" imgW="1124023" imgH="171450" progId="Excel.Sheet.12">
                  <p:link updateAutomatic="1"/>
                  <p:pic>
                    <p:nvPicPr>
                      <p:cNvPr id="233" name="Object 232"/>
                      <p:cNvPicPr preferRelativeResize="0"/>
                      <p:nvPr/>
                    </p:nvPicPr>
                    <p:blipFill>
                      <a:blip r:embed="rId120"/>
                      <a:stretch>
                        <a:fillRect/>
                      </a:stretch>
                    </p:blipFill>
                    <p:spPr>
                      <a:xfrm>
                        <a:off x="8842114" y="4452538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" name="Object 233"/>
          <p:cNvGraphicFramePr>
            <a:graphicFrameLocks/>
          </p:cNvGraphicFramePr>
          <p:nvPr>
            <p:custDataLst>
              <p:tags r:id="rId44"/>
            </p:custDataLst>
            <p:extLst>
              <p:ext uri="{D42A27DB-BD31-4B8C-83A1-F6EECF244321}">
                <p14:modId xmlns:p14="http://schemas.microsoft.com/office/powerpoint/2010/main" val="3806044564"/>
              </p:ext>
            </p:extLst>
          </p:nvPr>
        </p:nvGraphicFramePr>
        <p:xfrm>
          <a:off x="8842114" y="4724001"/>
          <a:ext cx="18415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947" name="Worksheet" r:id="rId121" imgW="1124023" imgH="171450" progId="Excel.Sheet.12">
                  <p:link updateAutomatic="1"/>
                </p:oleObj>
              </mc:Choice>
              <mc:Fallback>
                <p:oleObj name="Worksheet" r:id="rId121" imgW="1124023" imgH="171450" progId="Excel.Sheet.12">
                  <p:link updateAutomatic="1"/>
                  <p:pic>
                    <p:nvPicPr>
                      <p:cNvPr id="234" name="Object 233"/>
                      <p:cNvPicPr preferRelativeResize="0"/>
                      <p:nvPr/>
                    </p:nvPicPr>
                    <p:blipFill>
                      <a:blip r:embed="rId122"/>
                      <a:stretch>
                        <a:fillRect/>
                      </a:stretch>
                    </p:blipFill>
                    <p:spPr>
                      <a:xfrm>
                        <a:off x="8842114" y="4724001"/>
                        <a:ext cx="18415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" name="Object 234"/>
          <p:cNvGraphicFramePr>
            <a:graphicFrameLocks/>
          </p:cNvGraphicFramePr>
          <p:nvPr>
            <p:custDataLst>
              <p:tags r:id="rId45"/>
            </p:custDataLst>
            <p:extLst>
              <p:ext uri="{D42A27DB-BD31-4B8C-83A1-F6EECF244321}">
                <p14:modId xmlns:p14="http://schemas.microsoft.com/office/powerpoint/2010/main" val="49763453"/>
              </p:ext>
            </p:extLst>
          </p:nvPr>
        </p:nvGraphicFramePr>
        <p:xfrm>
          <a:off x="8842114" y="4584301"/>
          <a:ext cx="184150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948" name="Worksheet" r:id="rId123" imgW="1124023" imgH="171450" progId="Excel.Sheet.12">
                  <p:link updateAutomatic="1"/>
                </p:oleObj>
              </mc:Choice>
              <mc:Fallback>
                <p:oleObj name="Worksheet" r:id="rId123" imgW="1124023" imgH="171450" progId="Excel.Sheet.12">
                  <p:link updateAutomatic="1"/>
                  <p:pic>
                    <p:nvPicPr>
                      <p:cNvPr id="235" name="Object 234"/>
                      <p:cNvPicPr preferRelativeResize="0"/>
                      <p:nvPr/>
                    </p:nvPicPr>
                    <p:blipFill>
                      <a:blip r:embed="rId124"/>
                      <a:stretch>
                        <a:fillRect/>
                      </a:stretch>
                    </p:blipFill>
                    <p:spPr>
                      <a:xfrm>
                        <a:off x="8842114" y="4584301"/>
                        <a:ext cx="184150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6" name="Group 245"/>
          <p:cNvGrpSpPr/>
          <p:nvPr/>
        </p:nvGrpSpPr>
        <p:grpSpPr>
          <a:xfrm>
            <a:off x="2557769" y="1656055"/>
            <a:ext cx="184150" cy="377835"/>
            <a:chOff x="3638550" y="1475259"/>
            <a:chExt cx="184150" cy="377835"/>
          </a:xfrm>
        </p:grpSpPr>
        <p:sp>
          <p:nvSpPr>
            <p:cNvPr id="245" name="Rectangle 244"/>
            <p:cNvSpPr/>
            <p:nvPr>
              <p:custDataLst>
                <p:tags r:id="rId102"/>
              </p:custDataLst>
            </p:nvPr>
          </p:nvSpPr>
          <p:spPr>
            <a:xfrm>
              <a:off x="3638550" y="1475259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43" name="Rectangle 142"/>
            <p:cNvSpPr/>
            <p:nvPr>
              <p:custDataLst>
                <p:tags r:id="rId103"/>
              </p:custDataLst>
            </p:nvPr>
          </p:nvSpPr>
          <p:spPr>
            <a:xfrm>
              <a:off x="3638550" y="1608885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45" name="Rectangle 144"/>
            <p:cNvSpPr/>
            <p:nvPr>
              <p:custDataLst>
                <p:tags r:id="rId104"/>
              </p:custDataLst>
            </p:nvPr>
          </p:nvSpPr>
          <p:spPr>
            <a:xfrm>
              <a:off x="3638550" y="1744663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</p:grpSp>
      <p:graphicFrame>
        <p:nvGraphicFramePr>
          <p:cNvPr id="164" name="Object 163"/>
          <p:cNvGraphicFramePr>
            <a:graphicFrameLocks/>
          </p:cNvGraphicFramePr>
          <p:nvPr>
            <p:custDataLst>
              <p:tags r:id="rId46"/>
            </p:custDataLst>
            <p:extLst>
              <p:ext uri="{D42A27DB-BD31-4B8C-83A1-F6EECF244321}">
                <p14:modId xmlns:p14="http://schemas.microsoft.com/office/powerpoint/2010/main" val="1363325660"/>
              </p:ext>
            </p:extLst>
          </p:nvPr>
        </p:nvGraphicFramePr>
        <p:xfrm>
          <a:off x="2869714" y="2936063"/>
          <a:ext cx="184150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949" name="Worksheet" r:id="rId125" imgW="1124023" imgH="171450" progId="Excel.Sheet.12">
                  <p:link updateAutomatic="1"/>
                </p:oleObj>
              </mc:Choice>
              <mc:Fallback>
                <p:oleObj name="Worksheet" r:id="rId125" imgW="1124023" imgH="171450" progId="Excel.Sheet.12">
                  <p:link updateAutomatic="1"/>
                  <p:pic>
                    <p:nvPicPr>
                      <p:cNvPr id="164" name="Object 163"/>
                      <p:cNvPicPr preferRelativeResize="0"/>
                      <p:nvPr/>
                    </p:nvPicPr>
                    <p:blipFill>
                      <a:blip r:embed="rId111"/>
                      <a:stretch>
                        <a:fillRect/>
                      </a:stretch>
                    </p:blipFill>
                    <p:spPr>
                      <a:xfrm>
                        <a:off x="2869714" y="2936063"/>
                        <a:ext cx="184150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" name="Object 166"/>
          <p:cNvGraphicFramePr>
            <a:graphicFrameLocks/>
          </p:cNvGraphicFramePr>
          <p:nvPr>
            <p:custDataLst>
              <p:tags r:id="rId47"/>
            </p:custDataLst>
            <p:extLst>
              <p:ext uri="{D42A27DB-BD31-4B8C-83A1-F6EECF244321}">
                <p14:modId xmlns:p14="http://schemas.microsoft.com/office/powerpoint/2010/main" val="3297249339"/>
              </p:ext>
            </p:extLst>
          </p:nvPr>
        </p:nvGraphicFramePr>
        <p:xfrm>
          <a:off x="8607424" y="2969900"/>
          <a:ext cx="18097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950" name="Worksheet" r:id="rId110" imgW="1124023" imgH="171450" progId="Excel.Sheet.12">
                  <p:link updateAutomatic="1"/>
                </p:oleObj>
              </mc:Choice>
              <mc:Fallback>
                <p:oleObj name="Worksheet" r:id="rId110" imgW="1124023" imgH="171450" progId="Excel.Sheet.12">
                  <p:link updateAutomatic="1"/>
                  <p:pic>
                    <p:nvPicPr>
                      <p:cNvPr id="167" name="Object 166"/>
                      <p:cNvPicPr preferRelativeResize="0"/>
                      <p:nvPr/>
                    </p:nvPicPr>
                    <p:blipFill>
                      <a:blip r:embed="rId111"/>
                      <a:stretch>
                        <a:fillRect/>
                      </a:stretch>
                    </p:blipFill>
                    <p:spPr>
                      <a:xfrm>
                        <a:off x="8607424" y="2969900"/>
                        <a:ext cx="18097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8" name="Group 167"/>
          <p:cNvGrpSpPr/>
          <p:nvPr/>
        </p:nvGrpSpPr>
        <p:grpSpPr>
          <a:xfrm>
            <a:off x="6653553" y="4479392"/>
            <a:ext cx="184150" cy="377835"/>
            <a:chOff x="3638550" y="1475259"/>
            <a:chExt cx="184150" cy="377835"/>
          </a:xfrm>
        </p:grpSpPr>
        <p:sp>
          <p:nvSpPr>
            <p:cNvPr id="170" name="Rectangle 169"/>
            <p:cNvSpPr/>
            <p:nvPr>
              <p:custDataLst>
                <p:tags r:id="rId99"/>
              </p:custDataLst>
            </p:nvPr>
          </p:nvSpPr>
          <p:spPr>
            <a:xfrm>
              <a:off x="3638550" y="1475259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72" name="Rectangle 171"/>
            <p:cNvSpPr/>
            <p:nvPr>
              <p:custDataLst>
                <p:tags r:id="rId100"/>
              </p:custDataLst>
            </p:nvPr>
          </p:nvSpPr>
          <p:spPr>
            <a:xfrm>
              <a:off x="3638550" y="1608885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74" name="Rectangle 173"/>
            <p:cNvSpPr/>
            <p:nvPr>
              <p:custDataLst>
                <p:tags r:id="rId101"/>
              </p:custDataLst>
            </p:nvPr>
          </p:nvSpPr>
          <p:spPr>
            <a:xfrm>
              <a:off x="3638550" y="1744663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</p:grpSp>
      <p:graphicFrame>
        <p:nvGraphicFramePr>
          <p:cNvPr id="188" name="Object 187"/>
          <p:cNvGraphicFramePr>
            <a:graphicFrameLocks/>
          </p:cNvGraphicFramePr>
          <p:nvPr>
            <p:custDataLst>
              <p:tags r:id="rId48"/>
            </p:custDataLst>
            <p:extLst/>
          </p:nvPr>
        </p:nvGraphicFramePr>
        <p:xfrm>
          <a:off x="3594408" y="4253905"/>
          <a:ext cx="184150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951" name="Worksheet" r:id="rId125" imgW="1124023" imgH="171450" progId="Excel.Sheet.12">
                  <p:link updateAutomatic="1"/>
                </p:oleObj>
              </mc:Choice>
              <mc:Fallback>
                <p:oleObj name="Worksheet" r:id="rId125" imgW="1124023" imgH="171450" progId="Excel.Sheet.12">
                  <p:link updateAutomatic="1"/>
                  <p:pic>
                    <p:nvPicPr>
                      <p:cNvPr id="188" name="Object 187"/>
                      <p:cNvPicPr preferRelativeResize="0"/>
                      <p:nvPr/>
                    </p:nvPicPr>
                    <p:blipFill>
                      <a:blip r:embed="rId111"/>
                      <a:stretch>
                        <a:fillRect/>
                      </a:stretch>
                    </p:blipFill>
                    <p:spPr>
                      <a:xfrm>
                        <a:off x="3594408" y="4253905"/>
                        <a:ext cx="184150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" name="Object 212"/>
          <p:cNvGraphicFramePr>
            <a:graphicFrameLocks/>
          </p:cNvGraphicFramePr>
          <p:nvPr>
            <p:custDataLst>
              <p:tags r:id="rId49"/>
            </p:custDataLst>
            <p:extLst/>
          </p:nvPr>
        </p:nvGraphicFramePr>
        <p:xfrm>
          <a:off x="8596630" y="2687347"/>
          <a:ext cx="184150" cy="10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952" name="Worksheet" r:id="rId126" imgW="1124023" imgH="171450" progId="Excel.Sheet.12">
                  <p:link updateAutomatic="1"/>
                </p:oleObj>
              </mc:Choice>
              <mc:Fallback>
                <p:oleObj name="Worksheet" r:id="rId126" imgW="1124023" imgH="171450" progId="Excel.Sheet.12">
                  <p:link updateAutomatic="1"/>
                  <p:pic>
                    <p:nvPicPr>
                      <p:cNvPr id="213" name="Object 212"/>
                      <p:cNvPicPr preferRelativeResize="0"/>
                      <p:nvPr/>
                    </p:nvPicPr>
                    <p:blipFill>
                      <a:blip r:embed="rId127"/>
                      <a:stretch>
                        <a:fillRect/>
                      </a:stretch>
                    </p:blipFill>
                    <p:spPr>
                      <a:xfrm>
                        <a:off x="8596630" y="2687347"/>
                        <a:ext cx="184150" cy="104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" name="TextBox 246"/>
          <p:cNvSpPr txBox="1"/>
          <p:nvPr>
            <p:custDataLst>
              <p:tags r:id="rId50"/>
            </p:custDataLst>
          </p:nvPr>
        </p:nvSpPr>
        <p:spPr>
          <a:xfrm>
            <a:off x="8172760" y="2394953"/>
            <a:ext cx="515945" cy="1967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ChP</a:t>
            </a:r>
            <a:r>
              <a:rPr kumimoji="0" 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7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Resp</a:t>
            </a:r>
            <a:endParaRPr kumimoji="0" 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8" name="TextBox 247"/>
          <p:cNvSpPr txBox="1"/>
          <p:nvPr>
            <p:custDataLst>
              <p:tags r:id="rId51"/>
            </p:custDataLst>
          </p:nvPr>
        </p:nvSpPr>
        <p:spPr>
          <a:xfrm>
            <a:off x="8130629" y="2557558"/>
            <a:ext cx="458598" cy="2047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kern="0" dirty="0" err="1" smtClean="0">
                <a:solidFill>
                  <a:srgbClr val="000000"/>
                </a:solidFill>
              </a:rPr>
              <a:t>Cust</a:t>
            </a:r>
            <a:r>
              <a:rPr lang="en-US" sz="700" kern="0" dirty="0" smtClean="0">
                <a:solidFill>
                  <a:srgbClr val="000000"/>
                </a:solidFill>
              </a:rPr>
              <a:t>. View</a:t>
            </a:r>
            <a:endParaRPr kumimoji="0" 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1" name="Rectangle 270"/>
          <p:cNvSpPr/>
          <p:nvPr>
            <p:custDataLst>
              <p:tags r:id="rId52"/>
            </p:custDataLst>
          </p:nvPr>
        </p:nvSpPr>
        <p:spPr>
          <a:xfrm>
            <a:off x="3581360" y="3784327"/>
            <a:ext cx="201826" cy="10032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04" name="Text Box 36___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3969839" y="1200686"/>
            <a:ext cx="1828800" cy="924232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t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 smtClean="0">
                <a:solidFill>
                  <a:srgbClr val="00B050"/>
                </a:solidFill>
              </a:rPr>
              <a:t>APC/pc </a:t>
            </a:r>
            <a:r>
              <a:rPr lang="de-DE" altLang="en-US" dirty="0">
                <a:solidFill>
                  <a:srgbClr val="00B050"/>
                </a:solidFill>
              </a:rPr>
              <a:t>∅</a:t>
            </a:r>
          </a:p>
          <a:p>
            <a:r>
              <a:rPr lang="de-DE" altLang="en-US" dirty="0">
                <a:solidFill>
                  <a:srgbClr val="00B050"/>
                </a:solidFill>
              </a:rPr>
              <a:t>       </a:t>
            </a:r>
            <a:r>
              <a:rPr lang="de-DE" altLang="en-US" dirty="0" smtClean="0">
                <a:solidFill>
                  <a:srgbClr val="00B050"/>
                </a:solidFill>
              </a:rPr>
              <a:t>ESP9                 </a:t>
            </a:r>
            <a:endParaRPr lang="de-DE" altLang="en-US" dirty="0">
              <a:solidFill>
                <a:srgbClr val="00B050"/>
              </a:solidFill>
            </a:endParaRPr>
          </a:p>
        </p:txBody>
      </p:sp>
      <p:sp>
        <p:nvSpPr>
          <p:cNvPr id="320" name="TextBox 319"/>
          <p:cNvSpPr txBox="1"/>
          <p:nvPr>
            <p:custDataLst>
              <p:tags r:id="rId54"/>
            </p:custDataLst>
          </p:nvPr>
        </p:nvSpPr>
        <p:spPr>
          <a:xfrm>
            <a:off x="4292352" y="1653342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321" name="TextBox 320"/>
          <p:cNvSpPr txBox="1"/>
          <p:nvPr>
            <p:custDataLst>
              <p:tags r:id="rId55"/>
            </p:custDataLst>
          </p:nvPr>
        </p:nvSpPr>
        <p:spPr>
          <a:xfrm>
            <a:off x="4311660" y="1937194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322" name="TextBox 321"/>
          <p:cNvSpPr txBox="1"/>
          <p:nvPr>
            <p:custDataLst>
              <p:tags r:id="rId56"/>
            </p:custDataLst>
          </p:nvPr>
        </p:nvSpPr>
        <p:spPr>
          <a:xfrm>
            <a:off x="4306178" y="1789142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grpSp>
        <p:nvGrpSpPr>
          <p:cNvPr id="333" name="Group 332"/>
          <p:cNvGrpSpPr/>
          <p:nvPr/>
        </p:nvGrpSpPr>
        <p:grpSpPr>
          <a:xfrm>
            <a:off x="4456824" y="1628897"/>
            <a:ext cx="184150" cy="377835"/>
            <a:chOff x="3638550" y="1475259"/>
            <a:chExt cx="184150" cy="377835"/>
          </a:xfrm>
        </p:grpSpPr>
        <p:sp>
          <p:nvSpPr>
            <p:cNvPr id="334" name="Rectangle 333"/>
            <p:cNvSpPr/>
            <p:nvPr>
              <p:custDataLst>
                <p:tags r:id="rId96"/>
              </p:custDataLst>
            </p:nvPr>
          </p:nvSpPr>
          <p:spPr>
            <a:xfrm>
              <a:off x="3638550" y="1475259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335" name="Rectangle 334"/>
            <p:cNvSpPr/>
            <p:nvPr>
              <p:custDataLst>
                <p:tags r:id="rId97"/>
              </p:custDataLst>
            </p:nvPr>
          </p:nvSpPr>
          <p:spPr>
            <a:xfrm>
              <a:off x="3638550" y="1608885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336" name="Rectangle 335"/>
            <p:cNvSpPr/>
            <p:nvPr>
              <p:custDataLst>
                <p:tags r:id="rId98"/>
              </p:custDataLst>
            </p:nvPr>
          </p:nvSpPr>
          <p:spPr>
            <a:xfrm>
              <a:off x="3638550" y="1744663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</p:grpSp>
      <p:sp>
        <p:nvSpPr>
          <p:cNvPr id="205" name="Text Box 36____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5858912" y="1205726"/>
            <a:ext cx="1828800" cy="924232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t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>
                <a:solidFill>
                  <a:srgbClr val="00B050"/>
                </a:solidFill>
              </a:rPr>
              <a:t>Fixed Cost</a:t>
            </a:r>
          </a:p>
          <a:p>
            <a:r>
              <a:rPr lang="de-DE" altLang="en-US" dirty="0">
                <a:solidFill>
                  <a:srgbClr val="00B050"/>
                </a:solidFill>
              </a:rPr>
              <a:t>       </a:t>
            </a:r>
            <a:r>
              <a:rPr lang="de-DE" altLang="en-US" dirty="0" smtClean="0">
                <a:solidFill>
                  <a:srgbClr val="00B050"/>
                </a:solidFill>
              </a:rPr>
              <a:t>ESP9                   </a:t>
            </a:r>
            <a:endParaRPr lang="de-DE" altLang="en-US" dirty="0">
              <a:solidFill>
                <a:srgbClr val="00B050"/>
              </a:solidFill>
            </a:endParaRPr>
          </a:p>
        </p:txBody>
      </p:sp>
      <p:sp>
        <p:nvSpPr>
          <p:cNvPr id="206" name="TextBox 205"/>
          <p:cNvSpPr txBox="1"/>
          <p:nvPr>
            <p:custDataLst>
              <p:tags r:id="rId58"/>
            </p:custDataLst>
          </p:nvPr>
        </p:nvSpPr>
        <p:spPr>
          <a:xfrm>
            <a:off x="6181425" y="1658382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236" name="TextBox 235"/>
          <p:cNvSpPr txBox="1"/>
          <p:nvPr>
            <p:custDataLst>
              <p:tags r:id="rId59"/>
            </p:custDataLst>
          </p:nvPr>
        </p:nvSpPr>
        <p:spPr>
          <a:xfrm>
            <a:off x="6200733" y="1942234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237" name="TextBox 236"/>
          <p:cNvSpPr txBox="1"/>
          <p:nvPr>
            <p:custDataLst>
              <p:tags r:id="rId60"/>
            </p:custDataLst>
          </p:nvPr>
        </p:nvSpPr>
        <p:spPr>
          <a:xfrm>
            <a:off x="6195251" y="1794182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grpSp>
        <p:nvGrpSpPr>
          <p:cNvPr id="241" name="Group 240"/>
          <p:cNvGrpSpPr/>
          <p:nvPr/>
        </p:nvGrpSpPr>
        <p:grpSpPr>
          <a:xfrm>
            <a:off x="6345897" y="1633937"/>
            <a:ext cx="184150" cy="377835"/>
            <a:chOff x="3638550" y="1475259"/>
            <a:chExt cx="184150" cy="377835"/>
          </a:xfrm>
        </p:grpSpPr>
        <p:sp>
          <p:nvSpPr>
            <p:cNvPr id="242" name="Rectangle 241"/>
            <p:cNvSpPr/>
            <p:nvPr>
              <p:custDataLst>
                <p:tags r:id="rId93"/>
              </p:custDataLst>
            </p:nvPr>
          </p:nvSpPr>
          <p:spPr>
            <a:xfrm>
              <a:off x="3638550" y="1475259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243" name="Rectangle 242"/>
            <p:cNvSpPr/>
            <p:nvPr>
              <p:custDataLst>
                <p:tags r:id="rId94"/>
              </p:custDataLst>
            </p:nvPr>
          </p:nvSpPr>
          <p:spPr>
            <a:xfrm>
              <a:off x="3638550" y="1608885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249" name="Rectangle 248"/>
            <p:cNvSpPr/>
            <p:nvPr>
              <p:custDataLst>
                <p:tags r:id="rId95"/>
              </p:custDataLst>
            </p:nvPr>
          </p:nvSpPr>
          <p:spPr>
            <a:xfrm>
              <a:off x="3638550" y="1744663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</p:grpSp>
      <p:sp>
        <p:nvSpPr>
          <p:cNvPr id="136" name="Text Box 45_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1508003" y="5012214"/>
            <a:ext cx="1209064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Safety</a:t>
            </a:r>
          </a:p>
          <a:p>
            <a:r>
              <a:rPr lang="de-DE" altLang="en-US" sz="1000" b="1" dirty="0" smtClean="0"/>
              <a:t>Environmental </a:t>
            </a:r>
          </a:p>
        </p:txBody>
      </p:sp>
      <p:sp>
        <p:nvSpPr>
          <p:cNvPr id="137" name="Text Box 45___"/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6065180" y="5019040"/>
            <a:ext cx="1192579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Staffing:</a:t>
            </a:r>
          </a:p>
          <a:p>
            <a:r>
              <a:rPr lang="de-DE" altLang="en-US" sz="1000" b="1" dirty="0" smtClean="0"/>
              <a:t>Ind. PC</a:t>
            </a:r>
            <a:endParaRPr lang="de-DE" altLang="en-US" sz="1000" b="1" dirty="0"/>
          </a:p>
        </p:txBody>
      </p:sp>
      <p:sp>
        <p:nvSpPr>
          <p:cNvPr id="141" name="Text Box 45____"/>
          <p:cNvSpPr txBox="1"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7288740" y="5022067"/>
            <a:ext cx="1015443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Staffing: Need/Demand</a:t>
            </a:r>
            <a:endParaRPr lang="de-DE" altLang="en-US" sz="1000" b="1" dirty="0"/>
          </a:p>
        </p:txBody>
      </p:sp>
      <p:sp>
        <p:nvSpPr>
          <p:cNvPr id="142" name="Text Box 45_____"/>
          <p:cNvSpPr txBox="1"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3748722" y="5024205"/>
            <a:ext cx="112001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Associate Satisfaction Index</a:t>
            </a:r>
            <a:endParaRPr lang="de-DE" altLang="en-US" sz="1000" b="1" dirty="0"/>
          </a:p>
        </p:txBody>
      </p:sp>
      <p:sp>
        <p:nvSpPr>
          <p:cNvPr id="151" name="Text Box 45________"/>
          <p:cNvSpPr txBox="1"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2792334" y="5015481"/>
            <a:ext cx="909973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Inspiring Working Condition</a:t>
            </a:r>
            <a:endParaRPr lang="de-DE" altLang="en-US" sz="1000" b="1" dirty="0"/>
          </a:p>
        </p:txBody>
      </p:sp>
      <p:sp>
        <p:nvSpPr>
          <p:cNvPr id="152" name="Text Box 45__________"/>
          <p:cNvSpPr txBox="1"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4909662" y="5023101"/>
            <a:ext cx="111507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Associate Retention rate</a:t>
            </a:r>
          </a:p>
        </p:txBody>
      </p:sp>
      <p:graphicFrame>
        <p:nvGraphicFramePr>
          <p:cNvPr id="155" name="Object 154"/>
          <p:cNvGraphicFramePr>
            <a:graphicFrameLocks/>
          </p:cNvGraphicFramePr>
          <p:nvPr>
            <p:custDataLst>
              <p:tags r:id="rId67"/>
            </p:custDataLst>
            <p:extLst>
              <p:ext uri="{D42A27DB-BD31-4B8C-83A1-F6EECF244321}">
                <p14:modId xmlns:p14="http://schemas.microsoft.com/office/powerpoint/2010/main" val="3161405918"/>
              </p:ext>
            </p:extLst>
          </p:nvPr>
        </p:nvGraphicFramePr>
        <p:xfrm>
          <a:off x="5750082" y="5084385"/>
          <a:ext cx="184150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953" name="Worksheet" r:id="rId128" imgW="1124023" imgH="171450" progId="Excel.Sheet.12">
                  <p:link updateAutomatic="1"/>
                </p:oleObj>
              </mc:Choice>
              <mc:Fallback>
                <p:oleObj name="Worksheet" r:id="rId128" imgW="1124023" imgH="171450" progId="Excel.Sheet.12">
                  <p:link updateAutomatic="1"/>
                  <p:pic>
                    <p:nvPicPr>
                      <p:cNvPr id="155" name="Object 154"/>
                      <p:cNvPicPr preferRelativeResize="0"/>
                      <p:nvPr/>
                    </p:nvPicPr>
                    <p:blipFill>
                      <a:blip r:embed="rId114"/>
                      <a:stretch>
                        <a:fillRect/>
                      </a:stretch>
                    </p:blipFill>
                    <p:spPr>
                      <a:xfrm>
                        <a:off x="5750082" y="5084385"/>
                        <a:ext cx="184150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" name="Object 159"/>
          <p:cNvGraphicFramePr>
            <a:graphicFrameLocks/>
          </p:cNvGraphicFramePr>
          <p:nvPr>
            <p:custDataLst>
              <p:tags r:id="rId68"/>
            </p:custDataLst>
            <p:extLst>
              <p:ext uri="{D42A27DB-BD31-4B8C-83A1-F6EECF244321}">
                <p14:modId xmlns:p14="http://schemas.microsoft.com/office/powerpoint/2010/main" val="3154585548"/>
              </p:ext>
            </p:extLst>
          </p:nvPr>
        </p:nvGraphicFramePr>
        <p:xfrm>
          <a:off x="8004974" y="5081671"/>
          <a:ext cx="185738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954" name="Worksheet" r:id="rId129" imgW="1124023" imgH="171450" progId="Excel.Sheet.12">
                  <p:link updateAutomatic="1"/>
                </p:oleObj>
              </mc:Choice>
              <mc:Fallback>
                <p:oleObj name="Worksheet" r:id="rId129" imgW="1124023" imgH="171450" progId="Excel.Sheet.12">
                  <p:link updateAutomatic="1"/>
                  <p:pic>
                    <p:nvPicPr>
                      <p:cNvPr id="160" name="Object 159"/>
                      <p:cNvPicPr preferRelativeResize="0"/>
                      <p:nvPr/>
                    </p:nvPicPr>
                    <p:blipFill>
                      <a:blip r:embed="rId130"/>
                      <a:stretch>
                        <a:fillRect/>
                      </a:stretch>
                    </p:blipFill>
                    <p:spPr>
                      <a:xfrm>
                        <a:off x="8004974" y="5081671"/>
                        <a:ext cx="185738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" name="Object 161"/>
          <p:cNvGraphicFramePr>
            <a:graphicFrameLocks/>
          </p:cNvGraphicFramePr>
          <p:nvPr>
            <p:custDataLst>
              <p:tags r:id="rId69"/>
            </p:custDataLst>
            <p:extLst>
              <p:ext uri="{D42A27DB-BD31-4B8C-83A1-F6EECF244321}">
                <p14:modId xmlns:p14="http://schemas.microsoft.com/office/powerpoint/2010/main" val="1338911785"/>
              </p:ext>
            </p:extLst>
          </p:nvPr>
        </p:nvGraphicFramePr>
        <p:xfrm>
          <a:off x="4597827" y="5058520"/>
          <a:ext cx="182563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955" name="Worksheet" r:id="rId131" imgW="1124023" imgH="171450" progId="Excel.Sheet.12">
                  <p:link updateAutomatic="1"/>
                </p:oleObj>
              </mc:Choice>
              <mc:Fallback>
                <p:oleObj name="Worksheet" r:id="rId131" imgW="1124023" imgH="171450" progId="Excel.Sheet.12">
                  <p:link updateAutomatic="1"/>
                  <p:pic>
                    <p:nvPicPr>
                      <p:cNvPr id="162" name="Object 161"/>
                      <p:cNvPicPr preferRelativeResize="0"/>
                      <p:nvPr/>
                    </p:nvPicPr>
                    <p:blipFill>
                      <a:blip r:embed="rId116"/>
                      <a:stretch>
                        <a:fillRect/>
                      </a:stretch>
                    </p:blipFill>
                    <p:spPr>
                      <a:xfrm>
                        <a:off x="4597827" y="5058520"/>
                        <a:ext cx="182563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" name="TextBox 162"/>
          <p:cNvSpPr txBox="1"/>
          <p:nvPr>
            <p:custDataLst>
              <p:tags r:id="rId70"/>
            </p:custDataLst>
          </p:nvPr>
        </p:nvSpPr>
        <p:spPr>
          <a:xfrm>
            <a:off x="6859850" y="5083595"/>
            <a:ext cx="196013" cy="843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165" name="TextBox 164"/>
          <p:cNvSpPr txBox="1"/>
          <p:nvPr>
            <p:custDataLst>
              <p:tags r:id="rId71"/>
            </p:custDataLst>
          </p:nvPr>
        </p:nvSpPr>
        <p:spPr>
          <a:xfrm>
            <a:off x="6869978" y="5215040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PUL</a:t>
            </a:r>
          </a:p>
        </p:txBody>
      </p:sp>
      <p:sp>
        <p:nvSpPr>
          <p:cNvPr id="180" name="TextBox 179"/>
          <p:cNvSpPr txBox="1"/>
          <p:nvPr>
            <p:custDataLst>
              <p:tags r:id="rId72"/>
            </p:custDataLst>
          </p:nvPr>
        </p:nvSpPr>
        <p:spPr>
          <a:xfrm>
            <a:off x="6635974" y="5338662"/>
            <a:ext cx="375611" cy="857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  <a:r>
              <a:rPr kumimoji="0" lang="en-US" sz="6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(</a:t>
            </a:r>
            <a:r>
              <a:rPr kumimoji="0" lang="en-US" sz="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PULi</a:t>
            </a: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</a:p>
        </p:txBody>
      </p:sp>
      <p:graphicFrame>
        <p:nvGraphicFramePr>
          <p:cNvPr id="181" name="Object 180"/>
          <p:cNvGraphicFramePr>
            <a:graphicFrameLocks/>
          </p:cNvGraphicFramePr>
          <p:nvPr>
            <p:custDataLst>
              <p:tags r:id="rId73"/>
            </p:custDataLst>
            <p:extLst>
              <p:ext uri="{D42A27DB-BD31-4B8C-83A1-F6EECF244321}">
                <p14:modId xmlns:p14="http://schemas.microsoft.com/office/powerpoint/2010/main" val="239157700"/>
              </p:ext>
            </p:extLst>
          </p:nvPr>
        </p:nvGraphicFramePr>
        <p:xfrm>
          <a:off x="7020724" y="5067384"/>
          <a:ext cx="18415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956" name="Worksheet" r:id="rId132" imgW="1124023" imgH="171450" progId="Excel.Sheet.12">
                  <p:link updateAutomatic="1"/>
                </p:oleObj>
              </mc:Choice>
              <mc:Fallback>
                <p:oleObj name="Worksheet" r:id="rId132" imgW="1124023" imgH="171450" progId="Excel.Sheet.12">
                  <p:link updateAutomatic="1"/>
                  <p:pic>
                    <p:nvPicPr>
                      <p:cNvPr id="181" name="Object 180"/>
                      <p:cNvPicPr preferRelativeResize="0"/>
                      <p:nvPr/>
                    </p:nvPicPr>
                    <p:blipFill>
                      <a:blip r:embed="rId133"/>
                      <a:stretch>
                        <a:fillRect/>
                      </a:stretch>
                    </p:blipFill>
                    <p:spPr>
                      <a:xfrm>
                        <a:off x="7020724" y="5067384"/>
                        <a:ext cx="18415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" name="Object 185"/>
          <p:cNvGraphicFramePr>
            <a:graphicFrameLocks/>
          </p:cNvGraphicFramePr>
          <p:nvPr>
            <p:custDataLst>
              <p:tags r:id="rId74"/>
            </p:custDataLst>
            <p:extLst>
              <p:ext uri="{D42A27DB-BD31-4B8C-83A1-F6EECF244321}">
                <p14:modId xmlns:p14="http://schemas.microsoft.com/office/powerpoint/2010/main" val="2203622247"/>
              </p:ext>
            </p:extLst>
          </p:nvPr>
        </p:nvGraphicFramePr>
        <p:xfrm>
          <a:off x="7020724" y="5332496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957" name="Worksheet" r:id="rId134" imgW="1124023" imgH="171450" progId="Excel.Sheet.12">
                  <p:link updateAutomatic="1"/>
                </p:oleObj>
              </mc:Choice>
              <mc:Fallback>
                <p:oleObj name="Worksheet" r:id="rId134" imgW="1124023" imgH="171450" progId="Excel.Sheet.12">
                  <p:link updateAutomatic="1"/>
                  <p:pic>
                    <p:nvPicPr>
                      <p:cNvPr id="186" name="Object 185"/>
                      <p:cNvPicPr preferRelativeResize="0"/>
                      <p:nvPr/>
                    </p:nvPicPr>
                    <p:blipFill>
                      <a:blip r:embed="rId135"/>
                      <a:stretch>
                        <a:fillRect/>
                      </a:stretch>
                    </p:blipFill>
                    <p:spPr>
                      <a:xfrm>
                        <a:off x="7020724" y="5332496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" name="Object 190"/>
          <p:cNvGraphicFramePr>
            <a:graphicFrameLocks/>
          </p:cNvGraphicFramePr>
          <p:nvPr>
            <p:custDataLst>
              <p:tags r:id="rId75"/>
            </p:custDataLst>
            <p:extLst>
              <p:ext uri="{D42A27DB-BD31-4B8C-83A1-F6EECF244321}">
                <p14:modId xmlns:p14="http://schemas.microsoft.com/office/powerpoint/2010/main" val="3215990337"/>
              </p:ext>
            </p:extLst>
          </p:nvPr>
        </p:nvGraphicFramePr>
        <p:xfrm>
          <a:off x="7023899" y="5191209"/>
          <a:ext cx="182563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958" name="Worksheet" r:id="rId136" imgW="1124023" imgH="171450" progId="Excel.Sheet.12">
                  <p:link updateAutomatic="1"/>
                </p:oleObj>
              </mc:Choice>
              <mc:Fallback>
                <p:oleObj name="Worksheet" r:id="rId136" imgW="1124023" imgH="171450" progId="Excel.Sheet.12">
                  <p:link updateAutomatic="1"/>
                  <p:pic>
                    <p:nvPicPr>
                      <p:cNvPr id="191" name="Object 190"/>
                      <p:cNvPicPr preferRelativeResize="0"/>
                      <p:nvPr/>
                    </p:nvPicPr>
                    <p:blipFill>
                      <a:blip r:embed="rId137"/>
                      <a:stretch>
                        <a:fillRect/>
                      </a:stretch>
                    </p:blipFill>
                    <p:spPr>
                      <a:xfrm>
                        <a:off x="7023899" y="5191209"/>
                        <a:ext cx="182563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" name="Object 198"/>
          <p:cNvGraphicFramePr>
            <a:graphicFrameLocks/>
          </p:cNvGraphicFramePr>
          <p:nvPr>
            <p:custDataLst>
              <p:tags r:id="rId76"/>
            </p:custDataLst>
            <p:extLst>
              <p:ext uri="{D42A27DB-BD31-4B8C-83A1-F6EECF244321}">
                <p14:modId xmlns:p14="http://schemas.microsoft.com/office/powerpoint/2010/main" val="2027638370"/>
              </p:ext>
            </p:extLst>
          </p:nvPr>
        </p:nvGraphicFramePr>
        <p:xfrm>
          <a:off x="2462735" y="5068929"/>
          <a:ext cx="18097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959" name="Worksheet" r:id="rId138" imgW="1124023" imgH="171450" progId="Excel.Sheet.12">
                  <p:link updateAutomatic="1"/>
                </p:oleObj>
              </mc:Choice>
              <mc:Fallback>
                <p:oleObj name="Worksheet" r:id="rId138" imgW="1124023" imgH="171450" progId="Excel.Sheet.12">
                  <p:link updateAutomatic="1"/>
                  <p:pic>
                    <p:nvPicPr>
                      <p:cNvPr id="199" name="Object 198"/>
                      <p:cNvPicPr preferRelativeResize="0"/>
                      <p:nvPr/>
                    </p:nvPicPr>
                    <p:blipFill>
                      <a:blip r:embed="rId114"/>
                      <a:stretch>
                        <a:fillRect/>
                      </a:stretch>
                    </p:blipFill>
                    <p:spPr>
                      <a:xfrm>
                        <a:off x="2462735" y="5068929"/>
                        <a:ext cx="18097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" name="Object 200"/>
          <p:cNvGraphicFramePr>
            <a:graphicFrameLocks/>
          </p:cNvGraphicFramePr>
          <p:nvPr>
            <p:custDataLst>
              <p:tags r:id="rId77"/>
            </p:custDataLst>
            <p:extLst>
              <p:ext uri="{D42A27DB-BD31-4B8C-83A1-F6EECF244321}">
                <p14:modId xmlns:p14="http://schemas.microsoft.com/office/powerpoint/2010/main" val="2948315750"/>
              </p:ext>
            </p:extLst>
          </p:nvPr>
        </p:nvGraphicFramePr>
        <p:xfrm>
          <a:off x="3461743" y="5063571"/>
          <a:ext cx="18097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960" name="Worksheet" r:id="rId138" imgW="1124023" imgH="171450" progId="Excel.Sheet.12">
                  <p:link updateAutomatic="1"/>
                </p:oleObj>
              </mc:Choice>
              <mc:Fallback>
                <p:oleObj name="Worksheet" r:id="rId138" imgW="1124023" imgH="171450" progId="Excel.Sheet.12">
                  <p:link updateAutomatic="1"/>
                  <p:pic>
                    <p:nvPicPr>
                      <p:cNvPr id="201" name="Object 200"/>
                      <p:cNvPicPr preferRelativeResize="0"/>
                      <p:nvPr/>
                    </p:nvPicPr>
                    <p:blipFill>
                      <a:blip r:embed="rId114"/>
                      <a:stretch>
                        <a:fillRect/>
                      </a:stretch>
                    </p:blipFill>
                    <p:spPr>
                      <a:xfrm>
                        <a:off x="3461743" y="5063571"/>
                        <a:ext cx="18097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" name="TextBox 249"/>
          <p:cNvSpPr txBox="1"/>
          <p:nvPr>
            <p:custDataLst>
              <p:tags r:id="rId78"/>
            </p:custDataLst>
          </p:nvPr>
        </p:nvSpPr>
        <p:spPr>
          <a:xfrm>
            <a:off x="2504450" y="5565499"/>
            <a:ext cx="7954000" cy="4891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Traffic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light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logic    -&gt; If Scenario is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specified</a:t>
            </a:r>
            <a:r>
              <a:rPr lang="en-US" sz="900" b="1" kern="0" noProof="0" dirty="0">
                <a:solidFill>
                  <a:srgbClr val="000000"/>
                </a:solidFill>
              </a:rPr>
              <a:t> </a:t>
            </a:r>
            <a:r>
              <a:rPr lang="en-US" sz="900" b="1" kern="0" noProof="0" dirty="0" smtClean="0">
                <a:solidFill>
                  <a:srgbClr val="000000"/>
                </a:solidFill>
              </a:rPr>
              <a:t>=</a:t>
            </a:r>
            <a:r>
              <a:rPr lang="en-US" sz="900" b="1" kern="0" dirty="0" smtClean="0">
                <a:solidFill>
                  <a:srgbClr val="000000"/>
                </a:solidFill>
              </a:rPr>
              <a:t> </a:t>
            </a:r>
            <a:r>
              <a:rPr lang="en-US" sz="1100" b="1" kern="0" dirty="0" smtClean="0">
                <a:solidFill>
                  <a:schemeClr val="accent3"/>
                </a:solidFill>
              </a:rPr>
              <a:t>C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F</a:t>
            </a: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 a.m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en-US" sz="1050" b="1" kern="0" dirty="0">
                <a:solidFill>
                  <a:schemeClr val="accent3"/>
                </a:solidFill>
              </a:rPr>
              <a:t>xx </a:t>
            </a:r>
            <a:r>
              <a:rPr kumimoji="0" lang="en-US" sz="1050" b="1" i="0" u="none" strike="noStrike" kern="0" cap="none" spc="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vs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respective scenario</a:t>
            </a:r>
            <a:r>
              <a:rPr lang="en-US" sz="800" b="1" kern="0" dirty="0" smtClean="0">
                <a:solidFill>
                  <a:srgbClr val="000000"/>
                </a:solidFill>
              </a:rPr>
              <a:t> </a:t>
            </a:r>
            <a:r>
              <a:rPr lang="en-US" sz="800" b="1" kern="0" dirty="0">
                <a:solidFill>
                  <a:srgbClr val="000000"/>
                </a:solidFill>
              </a:rPr>
              <a:t>(</a:t>
            </a:r>
            <a:r>
              <a:rPr lang="en-US" sz="900" b="1" kern="0" dirty="0">
                <a:solidFill>
                  <a:schemeClr val="accent3"/>
                </a:solidFill>
              </a:rPr>
              <a:t>TBP, </a:t>
            </a:r>
            <a:r>
              <a:rPr lang="en-US" sz="900" b="1" kern="0" dirty="0" smtClean="0">
                <a:solidFill>
                  <a:schemeClr val="accent3"/>
                </a:solidFill>
              </a:rPr>
              <a:t>Stretch, </a:t>
            </a:r>
            <a:r>
              <a:rPr lang="en-US" sz="900" b="1" kern="0" dirty="0">
                <a:solidFill>
                  <a:schemeClr val="accent3"/>
                </a:solidFill>
              </a:rPr>
              <a:t>FC, PULi and CF</a:t>
            </a:r>
            <a:r>
              <a:rPr lang="en-US" sz="800" b="1" kern="0" dirty="0" smtClean="0">
                <a:solidFill>
                  <a:srgbClr val="000000"/>
                </a:solidFill>
              </a:rPr>
              <a:t>) 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lang="en-US" sz="900" b="1" kern="0" dirty="0" smtClean="0">
                <a:solidFill>
                  <a:srgbClr val="000000"/>
                </a:solidFill>
              </a:rPr>
              <a:t>	     -&gt;  If there’s no Scenario specified = </a:t>
            </a:r>
            <a:r>
              <a:rPr lang="en-US" sz="1000" b="1" kern="0" dirty="0">
                <a:solidFill>
                  <a:schemeClr val="accent3"/>
                </a:solidFill>
              </a:rPr>
              <a:t>CF </a:t>
            </a:r>
            <a:r>
              <a:rPr lang="en-US" sz="1000" b="1" kern="0" dirty="0" smtClean="0">
                <a:solidFill>
                  <a:schemeClr val="accent3"/>
                </a:solidFill>
              </a:rPr>
              <a:t>a.m. xx </a:t>
            </a:r>
            <a:r>
              <a:rPr lang="en-US" sz="1000" b="1" kern="0" dirty="0">
                <a:solidFill>
                  <a:schemeClr val="accent3"/>
                </a:solidFill>
              </a:rPr>
              <a:t>vs</a:t>
            </a:r>
            <a:r>
              <a:rPr lang="en-US" sz="900" b="1" kern="0" dirty="0" smtClean="0">
                <a:solidFill>
                  <a:srgbClr val="000000"/>
                </a:solidFill>
              </a:rPr>
              <a:t>. Pre-defined target or upper limit (</a:t>
            </a:r>
            <a:r>
              <a:rPr lang="en-US" sz="800" b="1" kern="0" dirty="0" smtClean="0">
                <a:solidFill>
                  <a:srgbClr val="000000"/>
                </a:solidFill>
              </a:rPr>
              <a:t>Available at TaC Excel)</a:t>
            </a:r>
          </a:p>
          <a:p>
            <a:r>
              <a:rPr kumimoji="0" lang="en-US" sz="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</a:t>
            </a:r>
            <a:r>
              <a:rPr lang="en-US" sz="800" b="1" kern="0" dirty="0">
                <a:solidFill>
                  <a:srgbClr val="000000"/>
                </a:solidFill>
              </a:rPr>
              <a:t> </a:t>
            </a:r>
            <a:r>
              <a:rPr lang="en-US" sz="800" b="1" kern="0" dirty="0" smtClean="0">
                <a:solidFill>
                  <a:srgbClr val="000000"/>
                </a:solidFill>
              </a:rPr>
              <a:t>    -</a:t>
            </a:r>
            <a:r>
              <a:rPr lang="en-US" sz="800" b="1" kern="0" dirty="0">
                <a:solidFill>
                  <a:srgbClr val="000000"/>
                </a:solidFill>
              </a:rPr>
              <a:t>&gt;</a:t>
            </a:r>
            <a:r>
              <a:rPr lang="en-US" sz="800" b="1" kern="0" dirty="0" smtClean="0">
                <a:solidFill>
                  <a:srgbClr val="000000"/>
                </a:solidFill>
              </a:rPr>
              <a:t>              Deployed in separate </a:t>
            </a:r>
            <a:r>
              <a:rPr lang="en-US" sz="800" b="1" kern="0" dirty="0" err="1" smtClean="0">
                <a:solidFill>
                  <a:srgbClr val="000000"/>
                </a:solidFill>
              </a:rPr>
              <a:t>TaC</a:t>
            </a:r>
            <a:endParaRPr kumimoji="0" lang="en-US" sz="800" b="1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251" name="Object 250"/>
          <p:cNvGraphicFramePr>
            <a:graphicFrameLocks/>
          </p:cNvGraphicFramePr>
          <p:nvPr>
            <p:custDataLst>
              <p:tags r:id="rId79"/>
            </p:custDataLst>
            <p:extLst>
              <p:ext uri="{D42A27DB-BD31-4B8C-83A1-F6EECF244321}">
                <p14:modId xmlns:p14="http://schemas.microsoft.com/office/powerpoint/2010/main" val="3594146058"/>
              </p:ext>
            </p:extLst>
          </p:nvPr>
        </p:nvGraphicFramePr>
        <p:xfrm>
          <a:off x="3740505" y="5907760"/>
          <a:ext cx="182562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961" name="Worksheet" r:id="rId139" imgW="1124023" imgH="171450" progId="Excel.Sheet.12">
                  <p:link updateAutomatic="1"/>
                </p:oleObj>
              </mc:Choice>
              <mc:Fallback>
                <p:oleObj name="Worksheet" r:id="rId139" imgW="1124023" imgH="171450" progId="Excel.Sheet.12">
                  <p:link updateAutomatic="1"/>
                  <p:pic>
                    <p:nvPicPr>
                      <p:cNvPr id="251" name="Object 250"/>
                      <p:cNvPicPr preferRelativeResize="0"/>
                      <p:nvPr/>
                    </p:nvPicPr>
                    <p:blipFill>
                      <a:blip r:embed="rId140"/>
                      <a:stretch>
                        <a:fillRect/>
                      </a:stretch>
                    </p:blipFill>
                    <p:spPr>
                      <a:xfrm>
                        <a:off x="3740505" y="5907760"/>
                        <a:ext cx="182562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ct 117"/>
          <p:cNvGraphicFramePr>
            <a:graphicFrameLocks/>
          </p:cNvGraphicFramePr>
          <p:nvPr>
            <p:custDataLst>
              <p:tags r:id="rId80"/>
            </p:custDataLst>
            <p:extLst>
              <p:ext uri="{D42A27DB-BD31-4B8C-83A1-F6EECF244321}">
                <p14:modId xmlns:p14="http://schemas.microsoft.com/office/powerpoint/2010/main" val="2088530743"/>
              </p:ext>
            </p:extLst>
          </p:nvPr>
        </p:nvGraphicFramePr>
        <p:xfrm>
          <a:off x="3923067" y="2930497"/>
          <a:ext cx="184150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962" name="Worksheet" r:id="rId125" imgW="1124023" imgH="171450" progId="Excel.Sheet.12">
                  <p:link updateAutomatic="1"/>
                </p:oleObj>
              </mc:Choice>
              <mc:Fallback>
                <p:oleObj name="Worksheet" r:id="rId125" imgW="1124023" imgH="171450" progId="Excel.Sheet.12">
                  <p:link updateAutomatic="1"/>
                  <p:pic>
                    <p:nvPicPr>
                      <p:cNvPr id="164" name="Object 163"/>
                      <p:cNvPicPr preferRelativeResize="0"/>
                      <p:nvPr/>
                    </p:nvPicPr>
                    <p:blipFill>
                      <a:blip r:embed="rId111"/>
                      <a:stretch>
                        <a:fillRect/>
                      </a:stretch>
                    </p:blipFill>
                    <p:spPr>
                      <a:xfrm>
                        <a:off x="3923067" y="2930497"/>
                        <a:ext cx="184150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" name="Group 101"/>
          <p:cNvGrpSpPr/>
          <p:nvPr/>
        </p:nvGrpSpPr>
        <p:grpSpPr>
          <a:xfrm>
            <a:off x="7305487" y="4479391"/>
            <a:ext cx="184150" cy="377835"/>
            <a:chOff x="3638550" y="1475259"/>
            <a:chExt cx="184150" cy="377835"/>
          </a:xfrm>
        </p:grpSpPr>
        <p:sp>
          <p:nvSpPr>
            <p:cNvPr id="103" name="Rectangle 102"/>
            <p:cNvSpPr/>
            <p:nvPr>
              <p:custDataLst>
                <p:tags r:id="rId90"/>
              </p:custDataLst>
            </p:nvPr>
          </p:nvSpPr>
          <p:spPr>
            <a:xfrm>
              <a:off x="3638550" y="1475259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04" name="Rectangle 103"/>
            <p:cNvSpPr/>
            <p:nvPr>
              <p:custDataLst>
                <p:tags r:id="rId91"/>
              </p:custDataLst>
            </p:nvPr>
          </p:nvSpPr>
          <p:spPr>
            <a:xfrm>
              <a:off x="3638550" y="1608885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05" name="Rectangle 104"/>
            <p:cNvSpPr/>
            <p:nvPr>
              <p:custDataLst>
                <p:tags r:id="rId92"/>
              </p:custDataLst>
            </p:nvPr>
          </p:nvSpPr>
          <p:spPr>
            <a:xfrm>
              <a:off x="3638550" y="1744663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9441032" y="4457280"/>
            <a:ext cx="184150" cy="377835"/>
            <a:chOff x="3638550" y="1475259"/>
            <a:chExt cx="184150" cy="377835"/>
          </a:xfrm>
        </p:grpSpPr>
        <p:sp>
          <p:nvSpPr>
            <p:cNvPr id="107" name="Rectangle 106"/>
            <p:cNvSpPr/>
            <p:nvPr>
              <p:custDataLst>
                <p:tags r:id="rId87"/>
              </p:custDataLst>
            </p:nvPr>
          </p:nvSpPr>
          <p:spPr>
            <a:xfrm>
              <a:off x="3638550" y="1475259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08" name="Rectangle 107"/>
            <p:cNvSpPr/>
            <p:nvPr>
              <p:custDataLst>
                <p:tags r:id="rId88"/>
              </p:custDataLst>
            </p:nvPr>
          </p:nvSpPr>
          <p:spPr>
            <a:xfrm>
              <a:off x="3638550" y="1608885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/>
            <p:nvPr>
              <p:custDataLst>
                <p:tags r:id="rId89"/>
              </p:custDataLst>
            </p:nvPr>
          </p:nvSpPr>
          <p:spPr>
            <a:xfrm>
              <a:off x="3638550" y="1744663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</p:grpSp>
      <p:sp>
        <p:nvSpPr>
          <p:cNvPr id="110" name="TextBox 109"/>
          <p:cNvSpPr txBox="1"/>
          <p:nvPr>
            <p:custDataLst>
              <p:tags r:id="rId81"/>
            </p:custDataLst>
          </p:nvPr>
        </p:nvSpPr>
        <p:spPr>
          <a:xfrm>
            <a:off x="2065834" y="5028165"/>
            <a:ext cx="414981" cy="1779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Sustainability</a:t>
            </a: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Index</a:t>
            </a: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1" name="Text Box 45______"/>
          <p:cNvSpPr txBox="1">
            <a:spLocks noChangeArrowheads="1"/>
          </p:cNvSpPr>
          <p:nvPr>
            <p:custDataLst>
              <p:tags r:id="rId82"/>
            </p:custDataLst>
          </p:nvPr>
        </p:nvSpPr>
        <p:spPr bwMode="auto">
          <a:xfrm>
            <a:off x="8401847" y="4998299"/>
            <a:ext cx="1132858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We lead</a:t>
            </a:r>
          </a:p>
          <a:p>
            <a:r>
              <a:rPr lang="de-DE" altLang="en-US" sz="1000" b="1" dirty="0" smtClean="0"/>
              <a:t>ChP</a:t>
            </a:r>
            <a:endParaRPr lang="de-DE" altLang="en-US" sz="1000" b="1" dirty="0" smtClean="0"/>
          </a:p>
        </p:txBody>
      </p:sp>
      <p:graphicFrame>
        <p:nvGraphicFramePr>
          <p:cNvPr id="112" name="Object 111"/>
          <p:cNvGraphicFramePr>
            <a:graphicFrameLocks/>
          </p:cNvGraphicFramePr>
          <p:nvPr>
            <p:custDataLst>
              <p:tags r:id="rId83"/>
            </p:custDataLst>
            <p:extLst>
              <p:ext uri="{D42A27DB-BD31-4B8C-83A1-F6EECF244321}">
                <p14:modId xmlns:p14="http://schemas.microsoft.com/office/powerpoint/2010/main" val="2097609088"/>
              </p:ext>
            </p:extLst>
          </p:nvPr>
        </p:nvGraphicFramePr>
        <p:xfrm>
          <a:off x="9285712" y="5075886"/>
          <a:ext cx="18097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963" name="Worksheet" r:id="rId141" imgW="1124023" imgH="171450" progId="Excel.Sheet.12">
                  <p:link updateAutomatic="1"/>
                </p:oleObj>
              </mc:Choice>
              <mc:Fallback>
                <p:oleObj name="Worksheet" r:id="rId141" imgW="1124023" imgH="171450" progId="Excel.Sheet.12">
                  <p:link updateAutomatic="1"/>
                  <p:pic>
                    <p:nvPicPr>
                      <p:cNvPr id="631" name="Object 630"/>
                      <p:cNvPicPr preferRelativeResize="0"/>
                      <p:nvPr/>
                    </p:nvPicPr>
                    <p:blipFill>
                      <a:blip r:embed="rId114"/>
                      <a:stretch>
                        <a:fillRect/>
                      </a:stretch>
                    </p:blipFill>
                    <p:spPr>
                      <a:xfrm>
                        <a:off x="9285712" y="5075886"/>
                        <a:ext cx="18097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ct 112"/>
          <p:cNvGraphicFramePr>
            <a:graphicFrameLocks/>
          </p:cNvGraphicFramePr>
          <p:nvPr>
            <p:custDataLst>
              <p:tags r:id="rId84"/>
            </p:custDataLst>
            <p:extLst>
              <p:ext uri="{D42A27DB-BD31-4B8C-83A1-F6EECF244321}">
                <p14:modId xmlns:p14="http://schemas.microsoft.com/office/powerpoint/2010/main" val="3420288443"/>
              </p:ext>
            </p:extLst>
          </p:nvPr>
        </p:nvGraphicFramePr>
        <p:xfrm>
          <a:off x="9296599" y="5265027"/>
          <a:ext cx="18097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964" name="Worksheet" r:id="rId141" imgW="1124023" imgH="171450" progId="Excel.Sheet.12">
                  <p:link updateAutomatic="1"/>
                </p:oleObj>
              </mc:Choice>
              <mc:Fallback>
                <p:oleObj name="Worksheet" r:id="rId141" imgW="1124023" imgH="171450" progId="Excel.Sheet.12">
                  <p:link updateAutomatic="1"/>
                  <p:pic>
                    <p:nvPicPr>
                      <p:cNvPr id="237" name="Object 236"/>
                      <p:cNvPicPr preferRelativeResize="0"/>
                      <p:nvPr/>
                    </p:nvPicPr>
                    <p:blipFill>
                      <a:blip r:embed="rId114"/>
                      <a:stretch>
                        <a:fillRect/>
                      </a:stretch>
                    </p:blipFill>
                    <p:spPr>
                      <a:xfrm>
                        <a:off x="9296599" y="5265027"/>
                        <a:ext cx="18097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" name="TextBox 113"/>
          <p:cNvSpPr txBox="1"/>
          <p:nvPr>
            <p:custDataLst>
              <p:tags r:id="rId85"/>
            </p:custDataLst>
          </p:nvPr>
        </p:nvSpPr>
        <p:spPr>
          <a:xfrm>
            <a:off x="9023550" y="5106980"/>
            <a:ext cx="230397" cy="849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Overall</a:t>
            </a:r>
            <a:endParaRPr lang="en-US" sz="500" kern="0" dirty="0" smtClean="0">
              <a:solidFill>
                <a:srgbClr val="000000"/>
              </a:solidFill>
            </a:endParaRPr>
          </a:p>
        </p:txBody>
      </p:sp>
      <p:sp>
        <p:nvSpPr>
          <p:cNvPr id="115" name="TextBox 114"/>
          <p:cNvSpPr txBox="1"/>
          <p:nvPr>
            <p:custDataLst>
              <p:tags r:id="rId86"/>
            </p:custDataLst>
          </p:nvPr>
        </p:nvSpPr>
        <p:spPr>
          <a:xfrm>
            <a:off x="8965214" y="5236925"/>
            <a:ext cx="315605" cy="1446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Capable</a:t>
            </a: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Associates</a:t>
            </a:r>
            <a:endParaRPr lang="en-US" sz="500" kern="0" dirty="0" smtClean="0">
              <a:solidFill>
                <a:srgbClr val="00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3164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2" descr="30%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2478" y="4969525"/>
            <a:ext cx="10009423" cy="548640"/>
          </a:xfrm>
          <a:prstGeom prst="rect">
            <a:avLst/>
          </a:prstGeom>
          <a:solidFill>
            <a:srgbClr val="0C98D5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135" name="Picture 134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30"/>
          <a:srcRect l="56357" t="79565" r="32908" b="11704"/>
          <a:stretch/>
        </p:blipFill>
        <p:spPr>
          <a:xfrm>
            <a:off x="329636" y="4981952"/>
            <a:ext cx="1170774" cy="535567"/>
          </a:xfrm>
          <a:prstGeom prst="rect">
            <a:avLst/>
          </a:prstGeom>
        </p:spPr>
      </p:pic>
      <p:sp>
        <p:nvSpPr>
          <p:cNvPr id="4" name="TextBox 3"/>
          <p:cNvSpPr txBox="1"/>
          <p:nvPr>
            <p:custDataLst>
              <p:tags r:id="rId5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87" name="Rectangle 17" descr="30%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5690" y="3446602"/>
            <a:ext cx="10009424" cy="1473186"/>
          </a:xfrm>
          <a:prstGeom prst="rect">
            <a:avLst/>
          </a:prstGeom>
          <a:solidFill>
            <a:srgbClr val="BE1D7A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190" name="Picture 189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130"/>
          <a:srcRect l="55849" t="69109" r="34102" b="25206"/>
          <a:stretch/>
        </p:blipFill>
        <p:spPr>
          <a:xfrm>
            <a:off x="313430" y="3518642"/>
            <a:ext cx="1219067" cy="394329"/>
          </a:xfrm>
          <a:prstGeom prst="rect">
            <a:avLst/>
          </a:prstGeom>
        </p:spPr>
      </p:pic>
      <p:sp>
        <p:nvSpPr>
          <p:cNvPr id="194" name="Rectangle 13" descr="30%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82478" y="2223078"/>
            <a:ext cx="10009424" cy="1185089"/>
          </a:xfrm>
          <a:prstGeom prst="rect">
            <a:avLst/>
          </a:prstGeom>
          <a:solidFill>
            <a:srgbClr val="75B442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195" name="Picture 194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30"/>
          <a:srcRect l="56527" t="54390" r="33594" b="37489"/>
          <a:stretch/>
        </p:blipFill>
        <p:spPr>
          <a:xfrm>
            <a:off x="305690" y="2227811"/>
            <a:ext cx="1262364" cy="516741"/>
          </a:xfrm>
          <a:prstGeom prst="rect">
            <a:avLst/>
          </a:prstGeom>
        </p:spPr>
      </p:pic>
      <p:grpSp>
        <p:nvGrpSpPr>
          <p:cNvPr id="196" name="Group 195"/>
          <p:cNvGrpSpPr/>
          <p:nvPr/>
        </p:nvGrpSpPr>
        <p:grpSpPr>
          <a:xfrm>
            <a:off x="266700" y="1138780"/>
            <a:ext cx="9995156" cy="1039046"/>
            <a:chOff x="296748" y="1143372"/>
            <a:chExt cx="9995156" cy="997414"/>
          </a:xfrm>
        </p:grpSpPr>
        <p:sp>
          <p:nvSpPr>
            <p:cNvPr id="197" name="Rectangle 3" descr="30%"/>
            <p:cNvSpPr>
              <a:spLocks noChangeArrowheads="1"/>
            </p:cNvSpPr>
            <p:nvPr>
              <p:custDataLst>
                <p:tags r:id="rId126"/>
              </p:custDataLst>
            </p:nvPr>
          </p:nvSpPr>
          <p:spPr bwMode="auto">
            <a:xfrm>
              <a:off x="296748" y="1143372"/>
              <a:ext cx="9995156" cy="997414"/>
            </a:xfrm>
            <a:prstGeom prst="rect">
              <a:avLst/>
            </a:prstGeom>
            <a:solidFill>
              <a:srgbClr val="04A3B3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pic>
          <p:nvPicPr>
            <p:cNvPr id="198" name="Picture 197"/>
            <p:cNvPicPr>
              <a:picLocks noChangeAspect="1"/>
            </p:cNvPicPr>
            <p:nvPr>
              <p:custDataLst>
                <p:tags r:id="rId127"/>
              </p:custDataLst>
            </p:nvPr>
          </p:nvPicPr>
          <p:blipFill rotWithShape="1">
            <a:blip r:embed="rId130"/>
            <a:srcRect l="56300" t="43528" r="31595" b="50381"/>
            <a:stretch/>
          </p:blipFill>
          <p:spPr>
            <a:xfrm>
              <a:off x="303491" y="1171371"/>
              <a:ext cx="1480583" cy="419032"/>
            </a:xfrm>
            <a:prstGeom prst="rect">
              <a:avLst/>
            </a:prstGeom>
          </p:spPr>
        </p:pic>
      </p:grpSp>
      <p:sp>
        <p:nvSpPr>
          <p:cNvPr id="8" name="Rectangle 7"/>
          <p:cNvSpPr>
            <a:spLocks/>
          </p:cNvSpPr>
          <p:nvPr>
            <p:custDataLst>
              <p:tags r:id="rId10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strike="noStrike" kern="0" cap="none" normalizeH="0" baseline="0" noProof="0" smtClean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 </a:t>
            </a:r>
            <a:r>
              <a:rPr kumimoji="0" lang="en-US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Diesel Systems | ChP/MSD | 1/10/2018</a:t>
            </a:r>
            <a:endParaRPr kumimoji="0" lang="en-US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11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2017 Robert Bosch LLC and affiliates. All rights reserved.</a:t>
            </a:r>
            <a:endParaRPr kumimoji="0" lang="en-US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12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4</a:t>
            </a:r>
            <a:endParaRPr kumimoji="0" lang="en-US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7" name="TextBox 176"/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en-US" sz="2800" kern="0" dirty="0" err="1"/>
              <a:t>ChP</a:t>
            </a:r>
            <a:r>
              <a:rPr lang="en-US" sz="2800" kern="0" dirty="0"/>
              <a:t> 2018 </a:t>
            </a:r>
            <a:r>
              <a:rPr lang="en-US" sz="2800" kern="0" dirty="0" err="1"/>
              <a:t>TaC</a:t>
            </a:r>
            <a:r>
              <a:rPr lang="en-US" sz="2800" kern="0" dirty="0"/>
              <a:t> Workshop Format Updates</a:t>
            </a:r>
          </a:p>
        </p:txBody>
      </p:sp>
      <p:sp>
        <p:nvSpPr>
          <p:cNvPr id="193" name="Text Box 4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37918" y="43627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endParaRPr lang="de-DE"/>
          </a:p>
        </p:txBody>
      </p:sp>
      <p:sp>
        <p:nvSpPr>
          <p:cNvPr id="127" name="Text Box 37_____________________________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172199" y="3493007"/>
            <a:ext cx="2131983" cy="609181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tIns="0" anchor="t" anchorCtr="0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rgbClr val="0070C0"/>
                </a:solidFill>
              </a:rPr>
              <a:t>Inv. Accuracy </a:t>
            </a:r>
            <a:r>
              <a:rPr lang="de-DE" altLang="en-US" sz="900" b="1" dirty="0" smtClean="0">
                <a:solidFill>
                  <a:srgbClr val="0070C0"/>
                </a:solidFill>
              </a:rPr>
              <a:t>(total adjustments)</a:t>
            </a:r>
          </a:p>
          <a:p>
            <a:r>
              <a:rPr lang="de-DE" altLang="en-US" sz="900" b="1" dirty="0" smtClean="0">
                <a:solidFill>
                  <a:srgbClr val="0070C0"/>
                </a:solidFill>
              </a:rPr>
              <a:t>        HDEV5            </a:t>
            </a:r>
            <a:r>
              <a:rPr lang="de-DE" altLang="en-US" sz="900" b="1" dirty="0">
                <a:solidFill>
                  <a:srgbClr val="00B0F0"/>
                </a:solidFill>
              </a:rPr>
              <a:t>EV14</a:t>
            </a:r>
            <a:endParaRPr lang="de-DE" altLang="en-US" sz="900" b="1" dirty="0">
              <a:solidFill>
                <a:srgbClr val="0070C0"/>
              </a:solidFill>
            </a:endParaRPr>
          </a:p>
        </p:txBody>
      </p:sp>
      <p:sp>
        <p:nvSpPr>
          <p:cNvPr id="133" name="Text Box 37_____________________________________________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192090" y="4133938"/>
            <a:ext cx="2112092" cy="757205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tIns="0" anchor="t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>
                <a:solidFill>
                  <a:srgbClr val="0070C0"/>
                </a:solidFill>
              </a:rPr>
              <a:t>Productivity </a:t>
            </a:r>
          </a:p>
          <a:p>
            <a:r>
              <a:rPr lang="de-DE" altLang="en-US" smtClean="0">
                <a:solidFill>
                  <a:srgbClr val="0070C0"/>
                </a:solidFill>
              </a:rPr>
              <a:t>      HDEV5        </a:t>
            </a:r>
            <a:r>
              <a:rPr lang="de-DE" altLang="en-US" smtClean="0">
                <a:solidFill>
                  <a:srgbClr val="00B0F0"/>
                </a:solidFill>
              </a:rPr>
              <a:t>EV14</a:t>
            </a:r>
            <a:endParaRPr lang="de-DE" altLang="en-US" dirty="0">
              <a:solidFill>
                <a:srgbClr val="0070C0"/>
              </a:solidFill>
            </a:endParaRPr>
          </a:p>
        </p:txBody>
      </p:sp>
      <p:sp>
        <p:nvSpPr>
          <p:cNvPr id="144" name="Text Box 37________________________________________________________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8378190" y="3495780"/>
            <a:ext cx="1691640" cy="847412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tIns="0" anchor="t" anchorCtr="0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de-DE" altLang="en-US" sz="1000" b="1" dirty="0" smtClean="0">
                <a:solidFill>
                  <a:srgbClr val="0070C0"/>
                </a:solidFill>
              </a:rPr>
              <a:t>IDC </a:t>
            </a:r>
          </a:p>
          <a:p>
            <a:pPr>
              <a:lnSpc>
                <a:spcPct val="120000"/>
              </a:lnSpc>
            </a:pPr>
            <a:r>
              <a:rPr lang="de-DE" altLang="en-US" sz="1000" b="1" dirty="0" smtClean="0">
                <a:solidFill>
                  <a:srgbClr val="0070C0"/>
                </a:solidFill>
              </a:rPr>
              <a:t>     HDEV5         </a:t>
            </a:r>
            <a:r>
              <a:rPr lang="de-DE" altLang="en-US" sz="1000" b="1" dirty="0">
                <a:solidFill>
                  <a:srgbClr val="00B0F0"/>
                </a:solidFill>
              </a:rPr>
              <a:t>EV14</a:t>
            </a:r>
            <a:endParaRPr lang="de-DE" altLang="en-US" sz="1000" b="1" dirty="0">
              <a:solidFill>
                <a:srgbClr val="0070C0"/>
              </a:solidFill>
            </a:endParaRPr>
          </a:p>
        </p:txBody>
      </p:sp>
      <p:sp>
        <p:nvSpPr>
          <p:cNvPr id="146" name="Text Box 37__________________________________________________________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097555" y="3692302"/>
            <a:ext cx="182880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>
                <a:solidFill>
                  <a:srgbClr val="0070C0"/>
                </a:solidFill>
              </a:rPr>
              <a:t>Industry 4.0 Roadmap</a:t>
            </a:r>
          </a:p>
        </p:txBody>
      </p:sp>
      <p:sp>
        <p:nvSpPr>
          <p:cNvPr id="147" name="Text Box 37___________________________________________________________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953287" y="3694781"/>
            <a:ext cx="182880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>
                <a:solidFill>
                  <a:srgbClr val="0070C0"/>
                </a:solidFill>
              </a:rPr>
              <a:t>BPS </a:t>
            </a:r>
            <a:r>
              <a:rPr lang="de-DE" altLang="en-US" dirty="0" smtClean="0">
                <a:solidFill>
                  <a:srgbClr val="0070C0"/>
                </a:solidFill>
              </a:rPr>
              <a:t>Excellence</a:t>
            </a:r>
            <a:endParaRPr lang="de-DE" altLang="en-US" dirty="0">
              <a:solidFill>
                <a:srgbClr val="0070C0"/>
              </a:solidFill>
            </a:endParaRPr>
          </a:p>
        </p:txBody>
      </p:sp>
      <p:sp>
        <p:nvSpPr>
          <p:cNvPr id="156" name="Title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dirty="0" smtClean="0">
                <a:solidFill>
                  <a:srgbClr val="A80163"/>
                </a:solidFill>
              </a:rPr>
              <a:t>ChP </a:t>
            </a:r>
            <a:r>
              <a:rPr lang="en-US" sz="2800" dirty="0" err="1" smtClean="0">
                <a:solidFill>
                  <a:srgbClr val="A80163"/>
                </a:solidFill>
              </a:rPr>
              <a:t>TaC</a:t>
            </a:r>
            <a:r>
              <a:rPr lang="en-US" sz="2800" dirty="0" smtClean="0">
                <a:solidFill>
                  <a:srgbClr val="A80163"/>
                </a:solidFill>
              </a:rPr>
              <a:t> 2018 – MOE3-I – </a:t>
            </a:r>
            <a:r>
              <a:rPr lang="en-US" sz="2800" dirty="0">
                <a:solidFill>
                  <a:srgbClr val="A80163"/>
                </a:solidFill>
              </a:rPr>
              <a:t>CF </a:t>
            </a:r>
            <a:r>
              <a:rPr lang="en-US" sz="2800" dirty="0" smtClean="0">
                <a:solidFill>
                  <a:srgbClr val="A80163"/>
                </a:solidFill>
              </a:rPr>
              <a:t>MM.18 </a:t>
            </a:r>
            <a:r>
              <a:rPr lang="en-US" sz="2800" dirty="0">
                <a:solidFill>
                  <a:srgbClr val="A80163"/>
                </a:solidFill>
              </a:rPr>
              <a:t>- CF a.m. </a:t>
            </a:r>
            <a:r>
              <a:rPr lang="en-US" sz="2800" dirty="0" smtClean="0">
                <a:solidFill>
                  <a:srgbClr val="A80163"/>
                </a:solidFill>
              </a:rPr>
              <a:t>MM.18</a:t>
            </a:r>
            <a:endParaRPr lang="en-US" sz="2800" dirty="0">
              <a:solidFill>
                <a:srgbClr val="A80163"/>
              </a:solidFill>
            </a:endParaRPr>
          </a:p>
        </p:txBody>
      </p:sp>
      <p:sp>
        <p:nvSpPr>
          <p:cNvPr id="129" name="Text Box 36__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065798" y="1200686"/>
            <a:ext cx="2072119" cy="924232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t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>
                <a:solidFill>
                  <a:srgbClr val="0070C0"/>
                </a:solidFill>
              </a:rPr>
              <a:t>Target </a:t>
            </a:r>
            <a:r>
              <a:rPr lang="de-DE" altLang="en-US" dirty="0" smtClean="0">
                <a:solidFill>
                  <a:srgbClr val="0070C0"/>
                </a:solidFill>
              </a:rPr>
              <a:t>(VA)</a:t>
            </a:r>
            <a:endParaRPr lang="de-DE" altLang="en-US" dirty="0">
              <a:solidFill>
                <a:srgbClr val="0070C0"/>
              </a:solidFill>
            </a:endParaRPr>
          </a:p>
          <a:p>
            <a:r>
              <a:rPr lang="de-DE" altLang="en-US" dirty="0" smtClean="0">
                <a:solidFill>
                  <a:srgbClr val="0070C0"/>
                </a:solidFill>
              </a:rPr>
              <a:t>      HDEV5     HDEV6     </a:t>
            </a:r>
            <a:r>
              <a:rPr lang="de-DE" altLang="en-US" dirty="0" smtClean="0">
                <a:solidFill>
                  <a:srgbClr val="00B0F0"/>
                </a:solidFill>
              </a:rPr>
              <a:t>EV14</a:t>
            </a:r>
            <a:r>
              <a:rPr lang="de-DE" altLang="en-US" dirty="0" smtClean="0">
                <a:solidFill>
                  <a:srgbClr val="0070C0"/>
                </a:solidFill>
              </a:rPr>
              <a:t>                 </a:t>
            </a:r>
            <a:endParaRPr lang="de-DE" altLang="en-US" dirty="0">
              <a:solidFill>
                <a:srgbClr val="0070C0"/>
              </a:solidFill>
            </a:endParaRPr>
          </a:p>
        </p:txBody>
      </p:sp>
      <p:sp>
        <p:nvSpPr>
          <p:cNvPr id="166" name="Text Box 37_______________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750083" y="2365447"/>
            <a:ext cx="1966976" cy="910393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t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 smtClean="0">
                <a:solidFill>
                  <a:srgbClr val="0070C0"/>
                </a:solidFill>
              </a:rPr>
              <a:t>Incidents</a:t>
            </a:r>
          </a:p>
          <a:p>
            <a:r>
              <a:rPr lang="de-DE" altLang="en-US" dirty="0" smtClean="0">
                <a:solidFill>
                  <a:srgbClr val="0070C0"/>
                </a:solidFill>
              </a:rPr>
              <a:t>        HDEV5      </a:t>
            </a:r>
            <a:r>
              <a:rPr lang="de-DE" altLang="en-US" dirty="0" smtClean="0">
                <a:solidFill>
                  <a:srgbClr val="00B0F0"/>
                </a:solidFill>
              </a:rPr>
              <a:t>EV14</a:t>
            </a:r>
            <a:endParaRPr lang="de-DE" altLang="en-US" dirty="0">
              <a:solidFill>
                <a:srgbClr val="0070C0"/>
              </a:solidFill>
            </a:endParaRPr>
          </a:p>
        </p:txBody>
      </p:sp>
      <p:sp>
        <p:nvSpPr>
          <p:cNvPr id="169" name="Text Box 37_________________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7966371" y="2365447"/>
            <a:ext cx="2182268" cy="865775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t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 smtClean="0">
                <a:solidFill>
                  <a:srgbClr val="0070C0"/>
                </a:solidFill>
              </a:rPr>
              <a:t>Leveling/LIWAKS Output pcs/h</a:t>
            </a:r>
          </a:p>
          <a:p>
            <a:endParaRPr lang="de-DE" altLang="en-US" dirty="0">
              <a:solidFill>
                <a:srgbClr val="0070C0"/>
              </a:solidFill>
            </a:endParaRPr>
          </a:p>
          <a:p>
            <a:r>
              <a:rPr lang="de-DE" altLang="en-US" dirty="0" smtClean="0">
                <a:solidFill>
                  <a:srgbClr val="0070C0"/>
                </a:solidFill>
              </a:rPr>
              <a:t>        HDEV5       </a:t>
            </a:r>
            <a:r>
              <a:rPr lang="de-DE" altLang="en-US" dirty="0" smtClean="0">
                <a:solidFill>
                  <a:srgbClr val="00B0F0"/>
                </a:solidFill>
              </a:rPr>
              <a:t>EV14</a:t>
            </a:r>
            <a:endParaRPr lang="de-DE" altLang="en-US" dirty="0" smtClean="0">
              <a:solidFill>
                <a:srgbClr val="0070C0"/>
              </a:solidFill>
            </a:endParaRPr>
          </a:p>
          <a:p>
            <a:endParaRPr lang="de-DE" altLang="en-US" dirty="0">
              <a:solidFill>
                <a:srgbClr val="0070C0"/>
              </a:solidFill>
            </a:endParaRPr>
          </a:p>
        </p:txBody>
      </p:sp>
      <p:sp>
        <p:nvSpPr>
          <p:cNvPr id="171" name="Text Box 45_________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065799" y="2457148"/>
            <a:ext cx="2687520" cy="774074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t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>
                <a:solidFill>
                  <a:srgbClr val="0070C0"/>
                </a:solidFill>
              </a:rPr>
              <a:t>Ramp-up / </a:t>
            </a:r>
            <a:r>
              <a:rPr lang="de-DE" altLang="en-US" dirty="0" smtClean="0">
                <a:solidFill>
                  <a:srgbClr val="0070C0"/>
                </a:solidFill>
              </a:rPr>
              <a:t>Ramp-down</a:t>
            </a:r>
            <a:endParaRPr lang="de-DE" altLang="en-US" dirty="0">
              <a:solidFill>
                <a:srgbClr val="0070C0"/>
              </a:solidFill>
            </a:endParaRPr>
          </a:p>
          <a:p>
            <a:r>
              <a:rPr lang="de-DE" altLang="en-US" dirty="0" smtClean="0">
                <a:solidFill>
                  <a:srgbClr val="0070C0"/>
                </a:solidFill>
              </a:rPr>
              <a:t>                HDEV6</a:t>
            </a:r>
            <a:endParaRPr lang="de-DE" altLang="en-US" dirty="0">
              <a:solidFill>
                <a:srgbClr val="0070C0"/>
              </a:solidFill>
            </a:endParaRPr>
          </a:p>
        </p:txBody>
      </p:sp>
      <p:sp>
        <p:nvSpPr>
          <p:cNvPr id="189" name="Text Box 37______________________________________________________________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084369" y="4198801"/>
            <a:ext cx="182880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>
                <a:solidFill>
                  <a:srgbClr val="0070C0"/>
                </a:solidFill>
              </a:rPr>
              <a:t>Lean @ ChP</a:t>
            </a:r>
          </a:p>
        </p:txBody>
      </p:sp>
      <p:sp>
        <p:nvSpPr>
          <p:cNvPr id="192" name="Text Box 37_______________________________________________________________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944879" y="4195402"/>
            <a:ext cx="182880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>
                <a:solidFill>
                  <a:srgbClr val="0070C0"/>
                </a:solidFill>
              </a:rPr>
              <a:t>QMS Status</a:t>
            </a:r>
          </a:p>
        </p:txBody>
      </p:sp>
      <p:sp>
        <p:nvSpPr>
          <p:cNvPr id="149" name="TextBox 148"/>
          <p:cNvSpPr txBox="1"/>
          <p:nvPr>
            <p:custDataLst>
              <p:tags r:id="rId28"/>
            </p:custDataLst>
          </p:nvPr>
        </p:nvSpPr>
        <p:spPr>
          <a:xfrm>
            <a:off x="2371135" y="1670958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178" name="TextBox 177"/>
          <p:cNvSpPr txBox="1"/>
          <p:nvPr>
            <p:custDataLst>
              <p:tags r:id="rId29"/>
            </p:custDataLst>
          </p:nvPr>
        </p:nvSpPr>
        <p:spPr>
          <a:xfrm>
            <a:off x="2375282" y="1944555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179" name="TextBox 178"/>
          <p:cNvSpPr txBox="1"/>
          <p:nvPr>
            <p:custDataLst>
              <p:tags r:id="rId30"/>
            </p:custDataLst>
          </p:nvPr>
        </p:nvSpPr>
        <p:spPr>
          <a:xfrm>
            <a:off x="2376945" y="1806183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graphicFrame>
        <p:nvGraphicFramePr>
          <p:cNvPr id="26" name="Object 25"/>
          <p:cNvGraphicFramePr>
            <a:graphicFrameLocks/>
          </p:cNvGraphicFramePr>
          <p:nvPr>
            <p:custDataLst>
              <p:tags r:id="rId31"/>
            </p:custDataLst>
            <p:extLst/>
          </p:nvPr>
        </p:nvGraphicFramePr>
        <p:xfrm>
          <a:off x="6304776" y="2843556"/>
          <a:ext cx="18097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89" name="Worksheet" r:id="rId131" imgW="1124023" imgH="171450" progId="Excel.Sheet.12">
                  <p:link updateAutomatic="1"/>
                </p:oleObj>
              </mc:Choice>
              <mc:Fallback>
                <p:oleObj name="Worksheet" r:id="rId131" imgW="1124023" imgH="171450" progId="Excel.Sheet.12">
                  <p:link updateAutomatic="1"/>
                  <p:pic>
                    <p:nvPicPr>
                      <p:cNvPr id="26" name="Object 25"/>
                      <p:cNvPicPr preferRelativeResize="0"/>
                      <p:nvPr/>
                    </p:nvPicPr>
                    <p:blipFill>
                      <a:blip r:embed="rId132"/>
                      <a:stretch>
                        <a:fillRect/>
                      </a:stretch>
                    </p:blipFill>
                    <p:spPr>
                      <a:xfrm>
                        <a:off x="6304776" y="2843556"/>
                        <a:ext cx="18097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/>
          </p:cNvGraphicFramePr>
          <p:nvPr>
            <p:custDataLst>
              <p:tags r:id="rId32"/>
            </p:custDataLst>
            <p:extLst/>
          </p:nvPr>
        </p:nvGraphicFramePr>
        <p:xfrm>
          <a:off x="3616633" y="3779955"/>
          <a:ext cx="184150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90" name="Worksheet" r:id="rId133" imgW="1124023" imgH="171450" progId="Excel.Sheet.12">
                  <p:link updateAutomatic="1"/>
                </p:oleObj>
              </mc:Choice>
              <mc:Fallback>
                <p:oleObj name="Worksheet" r:id="rId133" imgW="1124023" imgH="171450" progId="Excel.Sheet.12">
                  <p:link updateAutomatic="1"/>
                  <p:pic>
                    <p:nvPicPr>
                      <p:cNvPr id="30" name="Object 29"/>
                      <p:cNvPicPr preferRelativeResize="0"/>
                      <p:nvPr/>
                    </p:nvPicPr>
                    <p:blipFill>
                      <a:blip r:embed="rId132"/>
                      <a:stretch>
                        <a:fillRect/>
                      </a:stretch>
                    </p:blipFill>
                    <p:spPr>
                      <a:xfrm>
                        <a:off x="3616633" y="3779955"/>
                        <a:ext cx="184150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/>
          </p:cNvGraphicFramePr>
          <p:nvPr>
            <p:custDataLst>
              <p:tags r:id="rId33"/>
            </p:custDataLst>
            <p:extLst/>
          </p:nvPr>
        </p:nvGraphicFramePr>
        <p:xfrm>
          <a:off x="5480358" y="3746618"/>
          <a:ext cx="18097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91" name="Worksheet" r:id="rId134" imgW="1124023" imgH="171450" progId="Excel.Sheet.12">
                  <p:link updateAutomatic="1"/>
                </p:oleObj>
              </mc:Choice>
              <mc:Fallback>
                <p:oleObj name="Worksheet" r:id="rId134" imgW="1124023" imgH="171450" progId="Excel.Sheet.12">
                  <p:link updateAutomatic="1"/>
                  <p:pic>
                    <p:nvPicPr>
                      <p:cNvPr id="31" name="Object 30"/>
                      <p:cNvPicPr preferRelativeResize="0"/>
                      <p:nvPr/>
                    </p:nvPicPr>
                    <p:blipFill>
                      <a:blip r:embed="rId135"/>
                      <a:stretch>
                        <a:fillRect/>
                      </a:stretch>
                    </p:blipFill>
                    <p:spPr>
                      <a:xfrm>
                        <a:off x="5480358" y="3746618"/>
                        <a:ext cx="18097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" name="Object 223"/>
          <p:cNvGraphicFramePr>
            <a:graphicFrameLocks/>
          </p:cNvGraphicFramePr>
          <p:nvPr>
            <p:custDataLst>
              <p:tags r:id="rId34"/>
            </p:custDataLst>
            <p:extLst/>
          </p:nvPr>
        </p:nvGraphicFramePr>
        <p:xfrm>
          <a:off x="3594408" y="4260968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92" name="Worksheet" r:id="rId136" imgW="1124023" imgH="171450" progId="Excel.Sheet.12">
                  <p:link updateAutomatic="1"/>
                </p:oleObj>
              </mc:Choice>
              <mc:Fallback>
                <p:oleObj name="Worksheet" r:id="rId136" imgW="1124023" imgH="171450" progId="Excel.Sheet.12">
                  <p:link updateAutomatic="1"/>
                  <p:pic>
                    <p:nvPicPr>
                      <p:cNvPr id="224" name="Object 223"/>
                      <p:cNvPicPr preferRelativeResize="0"/>
                      <p:nvPr/>
                    </p:nvPicPr>
                    <p:blipFill>
                      <a:blip r:embed="rId137"/>
                      <a:stretch>
                        <a:fillRect/>
                      </a:stretch>
                    </p:blipFill>
                    <p:spPr>
                      <a:xfrm>
                        <a:off x="3594408" y="4260968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" name="Object 224"/>
          <p:cNvGraphicFramePr>
            <a:graphicFrameLocks/>
          </p:cNvGraphicFramePr>
          <p:nvPr>
            <p:custDataLst>
              <p:tags r:id="rId35"/>
            </p:custDataLst>
            <p:extLst/>
          </p:nvPr>
        </p:nvGraphicFramePr>
        <p:xfrm>
          <a:off x="5480358" y="4265730"/>
          <a:ext cx="18097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93" name="Worksheet" r:id="rId138" imgW="1124023" imgH="171450" progId="Excel.Sheet.12">
                  <p:link updateAutomatic="1"/>
                </p:oleObj>
              </mc:Choice>
              <mc:Fallback>
                <p:oleObj name="Worksheet" r:id="rId138" imgW="1124023" imgH="171450" progId="Excel.Sheet.12">
                  <p:link updateAutomatic="1"/>
                  <p:pic>
                    <p:nvPicPr>
                      <p:cNvPr id="225" name="Object 224"/>
                      <p:cNvPicPr preferRelativeResize="0"/>
                      <p:nvPr/>
                    </p:nvPicPr>
                    <p:blipFill>
                      <a:blip r:embed="rId132"/>
                      <a:stretch>
                        <a:fillRect/>
                      </a:stretch>
                    </p:blipFill>
                    <p:spPr>
                      <a:xfrm>
                        <a:off x="5480358" y="4265730"/>
                        <a:ext cx="18097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" name="Object 225"/>
          <p:cNvGraphicFramePr>
            <a:graphicFrameLocks/>
          </p:cNvGraphicFramePr>
          <p:nvPr>
            <p:custDataLst>
              <p:tags r:id="rId36"/>
            </p:custDataLst>
            <p:extLst/>
          </p:nvPr>
        </p:nvGraphicFramePr>
        <p:xfrm>
          <a:off x="6666813" y="3869224"/>
          <a:ext cx="18097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94" name="Worksheet" r:id="rId139" imgW="1124023" imgH="171450" progId="Excel.Sheet.12">
                  <p:link updateAutomatic="1"/>
                </p:oleObj>
              </mc:Choice>
              <mc:Fallback>
                <p:oleObj name="Worksheet" r:id="rId139" imgW="1124023" imgH="171450" progId="Excel.Sheet.12">
                  <p:link updateAutomatic="1"/>
                  <p:pic>
                    <p:nvPicPr>
                      <p:cNvPr id="226" name="Object 225"/>
                      <p:cNvPicPr preferRelativeResize="0"/>
                      <p:nvPr/>
                    </p:nvPicPr>
                    <p:blipFill>
                      <a:blip r:embed="rId132"/>
                      <a:stretch>
                        <a:fillRect/>
                      </a:stretch>
                    </p:blipFill>
                    <p:spPr>
                      <a:xfrm>
                        <a:off x="6666813" y="3869224"/>
                        <a:ext cx="18097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" name="TextBox 206"/>
          <p:cNvSpPr txBox="1"/>
          <p:nvPr>
            <p:custDataLst>
              <p:tags r:id="rId37"/>
            </p:custDataLst>
          </p:nvPr>
        </p:nvSpPr>
        <p:spPr>
          <a:xfrm>
            <a:off x="6509765" y="4489450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208" name="TextBox 207"/>
          <p:cNvSpPr txBox="1"/>
          <p:nvPr>
            <p:custDataLst>
              <p:tags r:id="rId38"/>
            </p:custDataLst>
          </p:nvPr>
        </p:nvSpPr>
        <p:spPr>
          <a:xfrm>
            <a:off x="6520435" y="4620896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209" name="TextBox 208"/>
          <p:cNvSpPr txBox="1"/>
          <p:nvPr>
            <p:custDataLst>
              <p:tags r:id="rId39"/>
            </p:custDataLst>
          </p:nvPr>
        </p:nvSpPr>
        <p:spPr>
          <a:xfrm>
            <a:off x="6522193" y="4757217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223" name="TextBox 222"/>
          <p:cNvSpPr txBox="1"/>
          <p:nvPr>
            <p:custDataLst>
              <p:tags r:id="rId40"/>
            </p:custDataLst>
          </p:nvPr>
        </p:nvSpPr>
        <p:spPr>
          <a:xfrm>
            <a:off x="8688705" y="3923993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ctr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228" name="TextBox 227"/>
          <p:cNvSpPr txBox="1"/>
          <p:nvPr>
            <p:custDataLst>
              <p:tags r:id="rId41"/>
            </p:custDataLst>
          </p:nvPr>
        </p:nvSpPr>
        <p:spPr>
          <a:xfrm>
            <a:off x="8707326" y="4063390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229" name="TextBox 228"/>
          <p:cNvSpPr txBox="1"/>
          <p:nvPr>
            <p:custDataLst>
              <p:tags r:id="rId42"/>
            </p:custDataLst>
          </p:nvPr>
        </p:nvSpPr>
        <p:spPr>
          <a:xfrm>
            <a:off x="8709084" y="4177459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graphicFrame>
        <p:nvGraphicFramePr>
          <p:cNvPr id="233" name="Object 232"/>
          <p:cNvGraphicFramePr>
            <a:graphicFrameLocks/>
          </p:cNvGraphicFramePr>
          <p:nvPr>
            <p:custDataLst>
              <p:tags r:id="rId43"/>
            </p:custDataLst>
            <p:extLst/>
          </p:nvPr>
        </p:nvGraphicFramePr>
        <p:xfrm>
          <a:off x="8842114" y="3908528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95" name="Worksheet" r:id="rId140" imgW="1124023" imgH="171450" progId="Excel.Sheet.12">
                  <p:link updateAutomatic="1"/>
                </p:oleObj>
              </mc:Choice>
              <mc:Fallback>
                <p:oleObj name="Worksheet" r:id="rId140" imgW="1124023" imgH="171450" progId="Excel.Sheet.12">
                  <p:link updateAutomatic="1"/>
                  <p:pic>
                    <p:nvPicPr>
                      <p:cNvPr id="233" name="Object 232"/>
                      <p:cNvPicPr preferRelativeResize="0"/>
                      <p:nvPr/>
                    </p:nvPicPr>
                    <p:blipFill>
                      <a:blip r:embed="rId141"/>
                      <a:stretch>
                        <a:fillRect/>
                      </a:stretch>
                    </p:blipFill>
                    <p:spPr>
                      <a:xfrm>
                        <a:off x="8842114" y="3908528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" name="Object 233"/>
          <p:cNvGraphicFramePr>
            <a:graphicFrameLocks/>
          </p:cNvGraphicFramePr>
          <p:nvPr>
            <p:custDataLst>
              <p:tags r:id="rId44"/>
            </p:custDataLst>
            <p:extLst/>
          </p:nvPr>
        </p:nvGraphicFramePr>
        <p:xfrm>
          <a:off x="8842114" y="4179991"/>
          <a:ext cx="18415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96" name="Worksheet" r:id="rId142" imgW="1124023" imgH="171450" progId="Excel.Sheet.12">
                  <p:link updateAutomatic="1"/>
                </p:oleObj>
              </mc:Choice>
              <mc:Fallback>
                <p:oleObj name="Worksheet" r:id="rId142" imgW="1124023" imgH="171450" progId="Excel.Sheet.12">
                  <p:link updateAutomatic="1"/>
                  <p:pic>
                    <p:nvPicPr>
                      <p:cNvPr id="234" name="Object 233"/>
                      <p:cNvPicPr preferRelativeResize="0"/>
                      <p:nvPr/>
                    </p:nvPicPr>
                    <p:blipFill>
                      <a:blip r:embed="rId143"/>
                      <a:stretch>
                        <a:fillRect/>
                      </a:stretch>
                    </p:blipFill>
                    <p:spPr>
                      <a:xfrm>
                        <a:off x="8842114" y="4179991"/>
                        <a:ext cx="18415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" name="Object 234"/>
          <p:cNvGraphicFramePr>
            <a:graphicFrameLocks/>
          </p:cNvGraphicFramePr>
          <p:nvPr>
            <p:custDataLst>
              <p:tags r:id="rId45"/>
            </p:custDataLst>
            <p:extLst/>
          </p:nvPr>
        </p:nvGraphicFramePr>
        <p:xfrm>
          <a:off x="8842114" y="4040291"/>
          <a:ext cx="184150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97" name="Worksheet" r:id="rId144" imgW="1124023" imgH="171450" progId="Excel.Sheet.12">
                  <p:link updateAutomatic="1"/>
                </p:oleObj>
              </mc:Choice>
              <mc:Fallback>
                <p:oleObj name="Worksheet" r:id="rId144" imgW="1124023" imgH="171450" progId="Excel.Sheet.12">
                  <p:link updateAutomatic="1"/>
                  <p:pic>
                    <p:nvPicPr>
                      <p:cNvPr id="235" name="Object 234"/>
                      <p:cNvPicPr preferRelativeResize="0"/>
                      <p:nvPr/>
                    </p:nvPicPr>
                    <p:blipFill>
                      <a:blip r:embed="rId145"/>
                      <a:stretch>
                        <a:fillRect/>
                      </a:stretch>
                    </p:blipFill>
                    <p:spPr>
                      <a:xfrm>
                        <a:off x="8842114" y="4040291"/>
                        <a:ext cx="184150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6" name="Group 245"/>
          <p:cNvGrpSpPr/>
          <p:nvPr/>
        </p:nvGrpSpPr>
        <p:grpSpPr>
          <a:xfrm>
            <a:off x="2557769" y="1656055"/>
            <a:ext cx="184150" cy="377835"/>
            <a:chOff x="3638550" y="1475259"/>
            <a:chExt cx="184150" cy="377835"/>
          </a:xfrm>
        </p:grpSpPr>
        <p:sp>
          <p:nvSpPr>
            <p:cNvPr id="245" name="Rectangle 244"/>
            <p:cNvSpPr/>
            <p:nvPr>
              <p:custDataLst>
                <p:tags r:id="rId123"/>
              </p:custDataLst>
            </p:nvPr>
          </p:nvSpPr>
          <p:spPr>
            <a:xfrm>
              <a:off x="3638550" y="1475259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43" name="Rectangle 142"/>
            <p:cNvSpPr/>
            <p:nvPr>
              <p:custDataLst>
                <p:tags r:id="rId124"/>
              </p:custDataLst>
            </p:nvPr>
          </p:nvSpPr>
          <p:spPr>
            <a:xfrm>
              <a:off x="3638550" y="1608885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45" name="Rectangle 144"/>
            <p:cNvSpPr/>
            <p:nvPr>
              <p:custDataLst>
                <p:tags r:id="rId125"/>
              </p:custDataLst>
            </p:nvPr>
          </p:nvSpPr>
          <p:spPr>
            <a:xfrm>
              <a:off x="3638550" y="1744663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</p:grpSp>
      <p:graphicFrame>
        <p:nvGraphicFramePr>
          <p:cNvPr id="164" name="Object 163"/>
          <p:cNvGraphicFramePr>
            <a:graphicFrameLocks/>
          </p:cNvGraphicFramePr>
          <p:nvPr>
            <p:custDataLst>
              <p:tags r:id="rId46"/>
            </p:custDataLst>
            <p:extLst/>
          </p:nvPr>
        </p:nvGraphicFramePr>
        <p:xfrm>
          <a:off x="2869714" y="2936063"/>
          <a:ext cx="184150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98" name="Worksheet" r:id="rId146" imgW="1124023" imgH="171450" progId="Excel.Sheet.12">
                  <p:link updateAutomatic="1"/>
                </p:oleObj>
              </mc:Choice>
              <mc:Fallback>
                <p:oleObj name="Worksheet" r:id="rId146" imgW="1124023" imgH="171450" progId="Excel.Sheet.12">
                  <p:link updateAutomatic="1"/>
                  <p:pic>
                    <p:nvPicPr>
                      <p:cNvPr id="164" name="Object 163"/>
                      <p:cNvPicPr preferRelativeResize="0"/>
                      <p:nvPr/>
                    </p:nvPicPr>
                    <p:blipFill>
                      <a:blip r:embed="rId132"/>
                      <a:stretch>
                        <a:fillRect/>
                      </a:stretch>
                    </p:blipFill>
                    <p:spPr>
                      <a:xfrm>
                        <a:off x="2869714" y="2936063"/>
                        <a:ext cx="184150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" name="Object 166"/>
          <p:cNvGraphicFramePr>
            <a:graphicFrameLocks/>
          </p:cNvGraphicFramePr>
          <p:nvPr>
            <p:custDataLst>
              <p:tags r:id="rId47"/>
            </p:custDataLst>
            <p:extLst>
              <p:ext uri="{D42A27DB-BD31-4B8C-83A1-F6EECF244321}">
                <p14:modId xmlns:p14="http://schemas.microsoft.com/office/powerpoint/2010/main" val="2817746761"/>
              </p:ext>
            </p:extLst>
          </p:nvPr>
        </p:nvGraphicFramePr>
        <p:xfrm>
          <a:off x="8510118" y="2979007"/>
          <a:ext cx="18097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99" name="Worksheet" r:id="rId131" imgW="1124023" imgH="171450" progId="Excel.Sheet.12">
                  <p:link updateAutomatic="1"/>
                </p:oleObj>
              </mc:Choice>
              <mc:Fallback>
                <p:oleObj name="Worksheet" r:id="rId131" imgW="1124023" imgH="171450" progId="Excel.Sheet.12">
                  <p:link updateAutomatic="1"/>
                  <p:pic>
                    <p:nvPicPr>
                      <p:cNvPr id="167" name="Object 166"/>
                      <p:cNvPicPr preferRelativeResize="0"/>
                      <p:nvPr/>
                    </p:nvPicPr>
                    <p:blipFill>
                      <a:blip r:embed="rId132"/>
                      <a:stretch>
                        <a:fillRect/>
                      </a:stretch>
                    </p:blipFill>
                    <p:spPr>
                      <a:xfrm>
                        <a:off x="8510118" y="2979007"/>
                        <a:ext cx="18097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8" name="Group 167"/>
          <p:cNvGrpSpPr/>
          <p:nvPr/>
        </p:nvGrpSpPr>
        <p:grpSpPr>
          <a:xfrm>
            <a:off x="6653553" y="4479392"/>
            <a:ext cx="184150" cy="377835"/>
            <a:chOff x="3638550" y="1475259"/>
            <a:chExt cx="184150" cy="377835"/>
          </a:xfrm>
        </p:grpSpPr>
        <p:sp>
          <p:nvSpPr>
            <p:cNvPr id="170" name="Rectangle 169"/>
            <p:cNvSpPr/>
            <p:nvPr>
              <p:custDataLst>
                <p:tags r:id="rId120"/>
              </p:custDataLst>
            </p:nvPr>
          </p:nvSpPr>
          <p:spPr>
            <a:xfrm>
              <a:off x="3638550" y="1475259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72" name="Rectangle 171"/>
            <p:cNvSpPr/>
            <p:nvPr>
              <p:custDataLst>
                <p:tags r:id="rId121"/>
              </p:custDataLst>
            </p:nvPr>
          </p:nvSpPr>
          <p:spPr>
            <a:xfrm>
              <a:off x="3638550" y="1608885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74" name="Rectangle 173"/>
            <p:cNvSpPr/>
            <p:nvPr>
              <p:custDataLst>
                <p:tags r:id="rId122"/>
              </p:custDataLst>
            </p:nvPr>
          </p:nvSpPr>
          <p:spPr>
            <a:xfrm>
              <a:off x="3638550" y="1744663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</p:grpSp>
      <p:graphicFrame>
        <p:nvGraphicFramePr>
          <p:cNvPr id="188" name="Object 187"/>
          <p:cNvGraphicFramePr>
            <a:graphicFrameLocks/>
          </p:cNvGraphicFramePr>
          <p:nvPr>
            <p:custDataLst>
              <p:tags r:id="rId48"/>
            </p:custDataLst>
            <p:extLst/>
          </p:nvPr>
        </p:nvGraphicFramePr>
        <p:xfrm>
          <a:off x="3594408" y="4253905"/>
          <a:ext cx="184150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00" name="Worksheet" r:id="rId146" imgW="1124023" imgH="171450" progId="Excel.Sheet.12">
                  <p:link updateAutomatic="1"/>
                </p:oleObj>
              </mc:Choice>
              <mc:Fallback>
                <p:oleObj name="Worksheet" r:id="rId146" imgW="1124023" imgH="171450" progId="Excel.Sheet.12">
                  <p:link updateAutomatic="1"/>
                  <p:pic>
                    <p:nvPicPr>
                      <p:cNvPr id="188" name="Object 187"/>
                      <p:cNvPicPr preferRelativeResize="0"/>
                      <p:nvPr/>
                    </p:nvPicPr>
                    <p:blipFill>
                      <a:blip r:embed="rId132"/>
                      <a:stretch>
                        <a:fillRect/>
                      </a:stretch>
                    </p:blipFill>
                    <p:spPr>
                      <a:xfrm>
                        <a:off x="3594408" y="4253905"/>
                        <a:ext cx="184150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" name="Object 212"/>
          <p:cNvGraphicFramePr>
            <a:graphicFrameLocks/>
          </p:cNvGraphicFramePr>
          <p:nvPr>
            <p:custDataLst>
              <p:tags r:id="rId49"/>
            </p:custDataLst>
            <p:extLst/>
          </p:nvPr>
        </p:nvGraphicFramePr>
        <p:xfrm>
          <a:off x="6293981" y="3000428"/>
          <a:ext cx="184150" cy="10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01" name="Worksheet" r:id="rId147" imgW="1124023" imgH="171450" progId="Excel.Sheet.12">
                  <p:link updateAutomatic="1"/>
                </p:oleObj>
              </mc:Choice>
              <mc:Fallback>
                <p:oleObj name="Worksheet" r:id="rId147" imgW="1124023" imgH="171450" progId="Excel.Sheet.12">
                  <p:link updateAutomatic="1"/>
                  <p:pic>
                    <p:nvPicPr>
                      <p:cNvPr id="213" name="Object 212"/>
                      <p:cNvPicPr preferRelativeResize="0"/>
                      <p:nvPr/>
                    </p:nvPicPr>
                    <p:blipFill>
                      <a:blip r:embed="rId148"/>
                      <a:stretch>
                        <a:fillRect/>
                      </a:stretch>
                    </p:blipFill>
                    <p:spPr>
                      <a:xfrm>
                        <a:off x="6293981" y="3000428"/>
                        <a:ext cx="184150" cy="104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" name="TextBox 246"/>
          <p:cNvSpPr txBox="1"/>
          <p:nvPr>
            <p:custDataLst>
              <p:tags r:id="rId50"/>
            </p:custDataLst>
          </p:nvPr>
        </p:nvSpPr>
        <p:spPr>
          <a:xfrm>
            <a:off x="5845425" y="2705990"/>
            <a:ext cx="515945" cy="1967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ChP</a:t>
            </a:r>
            <a:r>
              <a:rPr kumimoji="0" 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Re </a:t>
            </a:r>
            <a:r>
              <a:rPr kumimoji="0" lang="en-US" sz="7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sp</a:t>
            </a:r>
            <a:endParaRPr kumimoji="0" 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8" name="TextBox 247"/>
          <p:cNvSpPr txBox="1"/>
          <p:nvPr>
            <p:custDataLst>
              <p:tags r:id="rId51"/>
            </p:custDataLst>
          </p:nvPr>
        </p:nvSpPr>
        <p:spPr>
          <a:xfrm>
            <a:off x="5816594" y="2853185"/>
            <a:ext cx="458598" cy="2047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kern="0" dirty="0" err="1" smtClean="0">
                <a:solidFill>
                  <a:srgbClr val="000000"/>
                </a:solidFill>
              </a:rPr>
              <a:t>Cust</a:t>
            </a:r>
            <a:r>
              <a:rPr lang="en-US" sz="700" kern="0" dirty="0" smtClean="0">
                <a:solidFill>
                  <a:srgbClr val="000000"/>
                </a:solidFill>
              </a:rPr>
              <a:t>. View</a:t>
            </a:r>
            <a:endParaRPr kumimoji="0" 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1" name="Rectangle 270"/>
          <p:cNvSpPr/>
          <p:nvPr>
            <p:custDataLst>
              <p:tags r:id="rId52"/>
            </p:custDataLst>
          </p:nvPr>
        </p:nvSpPr>
        <p:spPr>
          <a:xfrm>
            <a:off x="3581360" y="3784327"/>
            <a:ext cx="201826" cy="10032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04" name="Text Box 36___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4431556" y="1200686"/>
            <a:ext cx="2077565" cy="924232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t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 smtClean="0">
                <a:solidFill>
                  <a:srgbClr val="0070C0"/>
                </a:solidFill>
              </a:rPr>
              <a:t>APC/pc </a:t>
            </a:r>
            <a:r>
              <a:rPr lang="de-DE" altLang="en-US" dirty="0">
                <a:solidFill>
                  <a:srgbClr val="0070C0"/>
                </a:solidFill>
              </a:rPr>
              <a:t>∅</a:t>
            </a:r>
          </a:p>
          <a:p>
            <a:r>
              <a:rPr lang="de-DE" altLang="en-US" dirty="0">
                <a:solidFill>
                  <a:srgbClr val="0070C0"/>
                </a:solidFill>
              </a:rPr>
              <a:t> </a:t>
            </a:r>
            <a:r>
              <a:rPr lang="de-DE" altLang="en-US" dirty="0" smtClean="0">
                <a:solidFill>
                  <a:srgbClr val="0070C0"/>
                </a:solidFill>
              </a:rPr>
              <a:t>     HDEV5     </a:t>
            </a:r>
            <a:r>
              <a:rPr lang="de-DE" altLang="en-US" dirty="0">
                <a:solidFill>
                  <a:srgbClr val="0070C0"/>
                </a:solidFill>
              </a:rPr>
              <a:t>HDEV6  </a:t>
            </a:r>
            <a:r>
              <a:rPr lang="de-DE" altLang="en-US" dirty="0" smtClean="0">
                <a:solidFill>
                  <a:srgbClr val="0070C0"/>
                </a:solidFill>
              </a:rPr>
              <a:t>   </a:t>
            </a:r>
            <a:r>
              <a:rPr lang="de-DE" altLang="en-US" dirty="0">
                <a:solidFill>
                  <a:srgbClr val="00B0F0"/>
                </a:solidFill>
              </a:rPr>
              <a:t>EV14</a:t>
            </a:r>
            <a:r>
              <a:rPr lang="de-DE" altLang="en-US" dirty="0" smtClean="0">
                <a:solidFill>
                  <a:srgbClr val="0070C0"/>
                </a:solidFill>
              </a:rPr>
              <a:t>                 </a:t>
            </a:r>
            <a:endParaRPr lang="de-DE" altLang="en-US" dirty="0">
              <a:solidFill>
                <a:srgbClr val="0070C0"/>
              </a:solidFill>
            </a:endParaRPr>
          </a:p>
        </p:txBody>
      </p:sp>
      <p:sp>
        <p:nvSpPr>
          <p:cNvPr id="320" name="TextBox 319"/>
          <p:cNvSpPr txBox="1"/>
          <p:nvPr>
            <p:custDataLst>
              <p:tags r:id="rId54"/>
            </p:custDataLst>
          </p:nvPr>
        </p:nvSpPr>
        <p:spPr>
          <a:xfrm>
            <a:off x="4734925" y="1670162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321" name="TextBox 320"/>
          <p:cNvSpPr txBox="1"/>
          <p:nvPr>
            <p:custDataLst>
              <p:tags r:id="rId55"/>
            </p:custDataLst>
          </p:nvPr>
        </p:nvSpPr>
        <p:spPr>
          <a:xfrm>
            <a:off x="4754233" y="1954014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322" name="TextBox 321"/>
          <p:cNvSpPr txBox="1"/>
          <p:nvPr>
            <p:custDataLst>
              <p:tags r:id="rId56"/>
            </p:custDataLst>
          </p:nvPr>
        </p:nvSpPr>
        <p:spPr>
          <a:xfrm>
            <a:off x="4748751" y="1805962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grpSp>
        <p:nvGrpSpPr>
          <p:cNvPr id="333" name="Group 332"/>
          <p:cNvGrpSpPr/>
          <p:nvPr/>
        </p:nvGrpSpPr>
        <p:grpSpPr>
          <a:xfrm>
            <a:off x="4899397" y="1645717"/>
            <a:ext cx="184150" cy="377835"/>
            <a:chOff x="3638550" y="1475259"/>
            <a:chExt cx="184150" cy="377835"/>
          </a:xfrm>
        </p:grpSpPr>
        <p:sp>
          <p:nvSpPr>
            <p:cNvPr id="334" name="Rectangle 333"/>
            <p:cNvSpPr/>
            <p:nvPr>
              <p:custDataLst>
                <p:tags r:id="rId117"/>
              </p:custDataLst>
            </p:nvPr>
          </p:nvSpPr>
          <p:spPr>
            <a:xfrm>
              <a:off x="3638550" y="1475259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335" name="Rectangle 334"/>
            <p:cNvSpPr/>
            <p:nvPr>
              <p:custDataLst>
                <p:tags r:id="rId118"/>
              </p:custDataLst>
            </p:nvPr>
          </p:nvSpPr>
          <p:spPr>
            <a:xfrm>
              <a:off x="3638550" y="1608885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336" name="Rectangle 335"/>
            <p:cNvSpPr/>
            <p:nvPr>
              <p:custDataLst>
                <p:tags r:id="rId119"/>
              </p:custDataLst>
            </p:nvPr>
          </p:nvSpPr>
          <p:spPr>
            <a:xfrm>
              <a:off x="3638550" y="1744663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</p:grpSp>
      <p:sp>
        <p:nvSpPr>
          <p:cNvPr id="205" name="Text Box 36____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6808575" y="1205726"/>
            <a:ext cx="2037177" cy="924232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t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r>
              <a:rPr lang="de-DE" altLang="en-US" dirty="0">
                <a:solidFill>
                  <a:srgbClr val="0070C0"/>
                </a:solidFill>
              </a:rPr>
              <a:t>Fixed Cost</a:t>
            </a:r>
          </a:p>
          <a:p>
            <a:r>
              <a:rPr lang="de-DE" altLang="en-US" dirty="0">
                <a:solidFill>
                  <a:srgbClr val="0070C0"/>
                </a:solidFill>
              </a:rPr>
              <a:t> </a:t>
            </a:r>
            <a:r>
              <a:rPr lang="de-DE" altLang="en-US" dirty="0" smtClean="0">
                <a:solidFill>
                  <a:srgbClr val="0070C0"/>
                </a:solidFill>
              </a:rPr>
              <a:t>    HDEV5     </a:t>
            </a:r>
            <a:r>
              <a:rPr lang="de-DE" altLang="en-US" dirty="0">
                <a:solidFill>
                  <a:srgbClr val="0070C0"/>
                </a:solidFill>
              </a:rPr>
              <a:t>HDEV6   </a:t>
            </a:r>
            <a:r>
              <a:rPr lang="de-DE" altLang="en-US" dirty="0" smtClean="0">
                <a:solidFill>
                  <a:srgbClr val="0070C0"/>
                </a:solidFill>
              </a:rPr>
              <a:t>  </a:t>
            </a:r>
            <a:r>
              <a:rPr lang="de-DE" altLang="en-US" dirty="0" smtClean="0">
                <a:solidFill>
                  <a:srgbClr val="00B0F0"/>
                </a:solidFill>
              </a:rPr>
              <a:t>EV14</a:t>
            </a:r>
            <a:r>
              <a:rPr lang="de-DE" altLang="en-US" dirty="0" smtClean="0">
                <a:solidFill>
                  <a:srgbClr val="0070C0"/>
                </a:solidFill>
              </a:rPr>
              <a:t>                   </a:t>
            </a:r>
            <a:endParaRPr lang="de-DE" altLang="en-US" dirty="0">
              <a:solidFill>
                <a:srgbClr val="0070C0"/>
              </a:solidFill>
            </a:endParaRPr>
          </a:p>
        </p:txBody>
      </p:sp>
      <p:sp>
        <p:nvSpPr>
          <p:cNvPr id="206" name="TextBox 205"/>
          <p:cNvSpPr txBox="1"/>
          <p:nvPr>
            <p:custDataLst>
              <p:tags r:id="rId58"/>
            </p:custDataLst>
          </p:nvPr>
        </p:nvSpPr>
        <p:spPr>
          <a:xfrm>
            <a:off x="7100711" y="1670958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236" name="TextBox 235"/>
          <p:cNvSpPr txBox="1"/>
          <p:nvPr>
            <p:custDataLst>
              <p:tags r:id="rId59"/>
            </p:custDataLst>
          </p:nvPr>
        </p:nvSpPr>
        <p:spPr>
          <a:xfrm>
            <a:off x="7120019" y="1954810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237" name="TextBox 236"/>
          <p:cNvSpPr txBox="1"/>
          <p:nvPr>
            <p:custDataLst>
              <p:tags r:id="rId60"/>
            </p:custDataLst>
          </p:nvPr>
        </p:nvSpPr>
        <p:spPr>
          <a:xfrm>
            <a:off x="7114537" y="1806758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grpSp>
        <p:nvGrpSpPr>
          <p:cNvPr id="241" name="Group 240"/>
          <p:cNvGrpSpPr/>
          <p:nvPr/>
        </p:nvGrpSpPr>
        <p:grpSpPr>
          <a:xfrm>
            <a:off x="7265183" y="1646513"/>
            <a:ext cx="184150" cy="377835"/>
            <a:chOff x="3638550" y="1475259"/>
            <a:chExt cx="184150" cy="377835"/>
          </a:xfrm>
        </p:grpSpPr>
        <p:sp>
          <p:nvSpPr>
            <p:cNvPr id="242" name="Rectangle 241"/>
            <p:cNvSpPr/>
            <p:nvPr>
              <p:custDataLst>
                <p:tags r:id="rId114"/>
              </p:custDataLst>
            </p:nvPr>
          </p:nvSpPr>
          <p:spPr>
            <a:xfrm>
              <a:off x="3638550" y="1475259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243" name="Rectangle 242"/>
            <p:cNvSpPr/>
            <p:nvPr>
              <p:custDataLst>
                <p:tags r:id="rId115"/>
              </p:custDataLst>
            </p:nvPr>
          </p:nvSpPr>
          <p:spPr>
            <a:xfrm>
              <a:off x="3638550" y="1608885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249" name="Rectangle 248"/>
            <p:cNvSpPr/>
            <p:nvPr>
              <p:custDataLst>
                <p:tags r:id="rId116"/>
              </p:custDataLst>
            </p:nvPr>
          </p:nvSpPr>
          <p:spPr>
            <a:xfrm>
              <a:off x="3638550" y="1744663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</p:grpSp>
      <p:sp>
        <p:nvSpPr>
          <p:cNvPr id="136" name="Text Box 45_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1508003" y="5012214"/>
            <a:ext cx="1209064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Safety</a:t>
            </a:r>
          </a:p>
          <a:p>
            <a:r>
              <a:rPr lang="de-DE" altLang="en-US" sz="1000" b="1" dirty="0" smtClean="0"/>
              <a:t>Environmental </a:t>
            </a:r>
          </a:p>
        </p:txBody>
      </p:sp>
      <p:sp>
        <p:nvSpPr>
          <p:cNvPr id="137" name="Text Box 45___"/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6065180" y="5019040"/>
            <a:ext cx="1192579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Staffing:</a:t>
            </a:r>
          </a:p>
          <a:p>
            <a:r>
              <a:rPr lang="de-DE" altLang="en-US" sz="1000" b="1" dirty="0" smtClean="0"/>
              <a:t>Ind. PC</a:t>
            </a:r>
            <a:endParaRPr lang="de-DE" altLang="en-US" sz="1000" b="1" dirty="0"/>
          </a:p>
        </p:txBody>
      </p:sp>
      <p:sp>
        <p:nvSpPr>
          <p:cNvPr id="141" name="Text Box 45____"/>
          <p:cNvSpPr txBox="1"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7288740" y="5022067"/>
            <a:ext cx="1015443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Staffing: Need/Demand</a:t>
            </a:r>
            <a:endParaRPr lang="de-DE" altLang="en-US" sz="1000" b="1" dirty="0"/>
          </a:p>
        </p:txBody>
      </p:sp>
      <p:sp>
        <p:nvSpPr>
          <p:cNvPr id="142" name="Text Box 45_____"/>
          <p:cNvSpPr txBox="1"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3748722" y="5024205"/>
            <a:ext cx="112001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Associate Satisfaction </a:t>
            </a:r>
            <a:r>
              <a:rPr lang="de-DE" altLang="en-US" sz="1000" b="1" dirty="0"/>
              <a:t>I</a:t>
            </a:r>
            <a:r>
              <a:rPr lang="de-DE" altLang="en-US" sz="1000" b="1" dirty="0" smtClean="0"/>
              <a:t>ndex</a:t>
            </a:r>
            <a:endParaRPr lang="de-DE" altLang="en-US" sz="1000" b="1" dirty="0"/>
          </a:p>
        </p:txBody>
      </p:sp>
      <p:sp>
        <p:nvSpPr>
          <p:cNvPr id="151" name="Text Box 45________"/>
          <p:cNvSpPr txBox="1"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2792334" y="5015481"/>
            <a:ext cx="909973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Inspiring Working Condition</a:t>
            </a:r>
            <a:endParaRPr lang="de-DE" altLang="en-US" sz="1000" b="1" dirty="0"/>
          </a:p>
        </p:txBody>
      </p:sp>
      <p:sp>
        <p:nvSpPr>
          <p:cNvPr id="152" name="Text Box 45__________"/>
          <p:cNvSpPr txBox="1"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4909662" y="5023101"/>
            <a:ext cx="111507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Associate Retention rate</a:t>
            </a:r>
          </a:p>
        </p:txBody>
      </p:sp>
      <p:graphicFrame>
        <p:nvGraphicFramePr>
          <p:cNvPr id="155" name="Object 154"/>
          <p:cNvGraphicFramePr>
            <a:graphicFrameLocks/>
          </p:cNvGraphicFramePr>
          <p:nvPr>
            <p:custDataLst>
              <p:tags r:id="rId67"/>
            </p:custDataLst>
            <p:extLst/>
          </p:nvPr>
        </p:nvGraphicFramePr>
        <p:xfrm>
          <a:off x="5750082" y="5084385"/>
          <a:ext cx="184150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02" name="Worksheet" r:id="rId149" imgW="1124023" imgH="171450" progId="Excel.Sheet.12">
                  <p:link updateAutomatic="1"/>
                </p:oleObj>
              </mc:Choice>
              <mc:Fallback>
                <p:oleObj name="Worksheet" r:id="rId149" imgW="1124023" imgH="171450" progId="Excel.Sheet.12">
                  <p:link updateAutomatic="1"/>
                  <p:pic>
                    <p:nvPicPr>
                      <p:cNvPr id="155" name="Object 154"/>
                      <p:cNvPicPr preferRelativeResize="0"/>
                      <p:nvPr/>
                    </p:nvPicPr>
                    <p:blipFill>
                      <a:blip r:embed="rId135"/>
                      <a:stretch>
                        <a:fillRect/>
                      </a:stretch>
                    </p:blipFill>
                    <p:spPr>
                      <a:xfrm>
                        <a:off x="5750082" y="5084385"/>
                        <a:ext cx="184150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" name="Object 159"/>
          <p:cNvGraphicFramePr>
            <a:graphicFrameLocks/>
          </p:cNvGraphicFramePr>
          <p:nvPr>
            <p:custDataLst>
              <p:tags r:id="rId68"/>
            </p:custDataLst>
            <p:extLst/>
          </p:nvPr>
        </p:nvGraphicFramePr>
        <p:xfrm>
          <a:off x="8004974" y="5081671"/>
          <a:ext cx="185738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03" name="Worksheet" r:id="rId150" imgW="1124023" imgH="171450" progId="Excel.Sheet.12">
                  <p:link updateAutomatic="1"/>
                </p:oleObj>
              </mc:Choice>
              <mc:Fallback>
                <p:oleObj name="Worksheet" r:id="rId150" imgW="1124023" imgH="171450" progId="Excel.Sheet.12">
                  <p:link updateAutomatic="1"/>
                  <p:pic>
                    <p:nvPicPr>
                      <p:cNvPr id="160" name="Object 159"/>
                      <p:cNvPicPr preferRelativeResize="0"/>
                      <p:nvPr/>
                    </p:nvPicPr>
                    <p:blipFill>
                      <a:blip r:embed="rId151"/>
                      <a:stretch>
                        <a:fillRect/>
                      </a:stretch>
                    </p:blipFill>
                    <p:spPr>
                      <a:xfrm>
                        <a:off x="8004974" y="5081671"/>
                        <a:ext cx="185738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" name="Object 161"/>
          <p:cNvGraphicFramePr>
            <a:graphicFrameLocks/>
          </p:cNvGraphicFramePr>
          <p:nvPr>
            <p:custDataLst>
              <p:tags r:id="rId69"/>
            </p:custDataLst>
            <p:extLst/>
          </p:nvPr>
        </p:nvGraphicFramePr>
        <p:xfrm>
          <a:off x="4597827" y="5058520"/>
          <a:ext cx="182563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04" name="Worksheet" r:id="rId152" imgW="1124023" imgH="171450" progId="Excel.Sheet.12">
                  <p:link updateAutomatic="1"/>
                </p:oleObj>
              </mc:Choice>
              <mc:Fallback>
                <p:oleObj name="Worksheet" r:id="rId152" imgW="1124023" imgH="171450" progId="Excel.Sheet.12">
                  <p:link updateAutomatic="1"/>
                  <p:pic>
                    <p:nvPicPr>
                      <p:cNvPr id="162" name="Object 161"/>
                      <p:cNvPicPr preferRelativeResize="0"/>
                      <p:nvPr/>
                    </p:nvPicPr>
                    <p:blipFill>
                      <a:blip r:embed="rId137"/>
                      <a:stretch>
                        <a:fillRect/>
                      </a:stretch>
                    </p:blipFill>
                    <p:spPr>
                      <a:xfrm>
                        <a:off x="4597827" y="5058520"/>
                        <a:ext cx="182563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" name="TextBox 162"/>
          <p:cNvSpPr txBox="1"/>
          <p:nvPr>
            <p:custDataLst>
              <p:tags r:id="rId70"/>
            </p:custDataLst>
          </p:nvPr>
        </p:nvSpPr>
        <p:spPr>
          <a:xfrm>
            <a:off x="6859850" y="5083595"/>
            <a:ext cx="196013" cy="843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165" name="TextBox 164"/>
          <p:cNvSpPr txBox="1"/>
          <p:nvPr>
            <p:custDataLst>
              <p:tags r:id="rId71"/>
            </p:custDataLst>
          </p:nvPr>
        </p:nvSpPr>
        <p:spPr>
          <a:xfrm>
            <a:off x="6869978" y="5215040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PUL</a:t>
            </a:r>
          </a:p>
        </p:txBody>
      </p:sp>
      <p:sp>
        <p:nvSpPr>
          <p:cNvPr id="180" name="TextBox 179"/>
          <p:cNvSpPr txBox="1"/>
          <p:nvPr>
            <p:custDataLst>
              <p:tags r:id="rId72"/>
            </p:custDataLst>
          </p:nvPr>
        </p:nvSpPr>
        <p:spPr>
          <a:xfrm>
            <a:off x="6635974" y="5338662"/>
            <a:ext cx="375611" cy="857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  <a:r>
              <a:rPr kumimoji="0" lang="en-US" sz="6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(</a:t>
            </a:r>
            <a:r>
              <a:rPr kumimoji="0" lang="en-US" sz="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PULi</a:t>
            </a: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</a:p>
        </p:txBody>
      </p:sp>
      <p:graphicFrame>
        <p:nvGraphicFramePr>
          <p:cNvPr id="181" name="Object 180"/>
          <p:cNvGraphicFramePr>
            <a:graphicFrameLocks/>
          </p:cNvGraphicFramePr>
          <p:nvPr>
            <p:custDataLst>
              <p:tags r:id="rId73"/>
            </p:custDataLst>
            <p:extLst/>
          </p:nvPr>
        </p:nvGraphicFramePr>
        <p:xfrm>
          <a:off x="7020724" y="5067384"/>
          <a:ext cx="18415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05" name="Worksheet" r:id="rId153" imgW="1124023" imgH="171450" progId="Excel.Sheet.12">
                  <p:link updateAutomatic="1"/>
                </p:oleObj>
              </mc:Choice>
              <mc:Fallback>
                <p:oleObj name="Worksheet" r:id="rId153" imgW="1124023" imgH="171450" progId="Excel.Sheet.12">
                  <p:link updateAutomatic="1"/>
                  <p:pic>
                    <p:nvPicPr>
                      <p:cNvPr id="181" name="Object 180"/>
                      <p:cNvPicPr preferRelativeResize="0"/>
                      <p:nvPr/>
                    </p:nvPicPr>
                    <p:blipFill>
                      <a:blip r:embed="rId154"/>
                      <a:stretch>
                        <a:fillRect/>
                      </a:stretch>
                    </p:blipFill>
                    <p:spPr>
                      <a:xfrm>
                        <a:off x="7020724" y="5067384"/>
                        <a:ext cx="18415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" name="Object 185"/>
          <p:cNvGraphicFramePr>
            <a:graphicFrameLocks/>
          </p:cNvGraphicFramePr>
          <p:nvPr>
            <p:custDataLst>
              <p:tags r:id="rId74"/>
            </p:custDataLst>
            <p:extLst/>
          </p:nvPr>
        </p:nvGraphicFramePr>
        <p:xfrm>
          <a:off x="7020724" y="5332496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06" name="Worksheet" r:id="rId155" imgW="1124023" imgH="171450" progId="Excel.Sheet.12">
                  <p:link updateAutomatic="1"/>
                </p:oleObj>
              </mc:Choice>
              <mc:Fallback>
                <p:oleObj name="Worksheet" r:id="rId155" imgW="1124023" imgH="171450" progId="Excel.Sheet.12">
                  <p:link updateAutomatic="1"/>
                  <p:pic>
                    <p:nvPicPr>
                      <p:cNvPr id="186" name="Object 185"/>
                      <p:cNvPicPr preferRelativeResize="0"/>
                      <p:nvPr/>
                    </p:nvPicPr>
                    <p:blipFill>
                      <a:blip r:embed="rId156"/>
                      <a:stretch>
                        <a:fillRect/>
                      </a:stretch>
                    </p:blipFill>
                    <p:spPr>
                      <a:xfrm>
                        <a:off x="7020724" y="5332496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" name="Object 190"/>
          <p:cNvGraphicFramePr>
            <a:graphicFrameLocks/>
          </p:cNvGraphicFramePr>
          <p:nvPr>
            <p:custDataLst>
              <p:tags r:id="rId75"/>
            </p:custDataLst>
            <p:extLst/>
          </p:nvPr>
        </p:nvGraphicFramePr>
        <p:xfrm>
          <a:off x="7023899" y="5191209"/>
          <a:ext cx="182563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07" name="Worksheet" r:id="rId157" imgW="1124023" imgH="171450" progId="Excel.Sheet.12">
                  <p:link updateAutomatic="1"/>
                </p:oleObj>
              </mc:Choice>
              <mc:Fallback>
                <p:oleObj name="Worksheet" r:id="rId157" imgW="1124023" imgH="171450" progId="Excel.Sheet.12">
                  <p:link updateAutomatic="1"/>
                  <p:pic>
                    <p:nvPicPr>
                      <p:cNvPr id="191" name="Object 190"/>
                      <p:cNvPicPr preferRelativeResize="0"/>
                      <p:nvPr/>
                    </p:nvPicPr>
                    <p:blipFill>
                      <a:blip r:embed="rId158"/>
                      <a:stretch>
                        <a:fillRect/>
                      </a:stretch>
                    </p:blipFill>
                    <p:spPr>
                      <a:xfrm>
                        <a:off x="7023899" y="5191209"/>
                        <a:ext cx="182563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" name="Object 198"/>
          <p:cNvGraphicFramePr>
            <a:graphicFrameLocks/>
          </p:cNvGraphicFramePr>
          <p:nvPr>
            <p:custDataLst>
              <p:tags r:id="rId76"/>
            </p:custDataLst>
            <p:extLst/>
          </p:nvPr>
        </p:nvGraphicFramePr>
        <p:xfrm>
          <a:off x="2462735" y="5068929"/>
          <a:ext cx="18097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08" name="Worksheet" r:id="rId159" imgW="1124023" imgH="171450" progId="Excel.Sheet.12">
                  <p:link updateAutomatic="1"/>
                </p:oleObj>
              </mc:Choice>
              <mc:Fallback>
                <p:oleObj name="Worksheet" r:id="rId159" imgW="1124023" imgH="171450" progId="Excel.Sheet.12">
                  <p:link updateAutomatic="1"/>
                  <p:pic>
                    <p:nvPicPr>
                      <p:cNvPr id="199" name="Object 198"/>
                      <p:cNvPicPr preferRelativeResize="0"/>
                      <p:nvPr/>
                    </p:nvPicPr>
                    <p:blipFill>
                      <a:blip r:embed="rId135"/>
                      <a:stretch>
                        <a:fillRect/>
                      </a:stretch>
                    </p:blipFill>
                    <p:spPr>
                      <a:xfrm>
                        <a:off x="2462735" y="5068929"/>
                        <a:ext cx="18097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" name="Object 200"/>
          <p:cNvGraphicFramePr>
            <a:graphicFrameLocks/>
          </p:cNvGraphicFramePr>
          <p:nvPr>
            <p:custDataLst>
              <p:tags r:id="rId77"/>
            </p:custDataLst>
            <p:extLst/>
          </p:nvPr>
        </p:nvGraphicFramePr>
        <p:xfrm>
          <a:off x="3461743" y="5063571"/>
          <a:ext cx="18097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09" name="Worksheet" r:id="rId159" imgW="1124023" imgH="171450" progId="Excel.Sheet.12">
                  <p:link updateAutomatic="1"/>
                </p:oleObj>
              </mc:Choice>
              <mc:Fallback>
                <p:oleObj name="Worksheet" r:id="rId159" imgW="1124023" imgH="171450" progId="Excel.Sheet.12">
                  <p:link updateAutomatic="1"/>
                  <p:pic>
                    <p:nvPicPr>
                      <p:cNvPr id="201" name="Object 200"/>
                      <p:cNvPicPr preferRelativeResize="0"/>
                      <p:nvPr/>
                    </p:nvPicPr>
                    <p:blipFill>
                      <a:blip r:embed="rId135"/>
                      <a:stretch>
                        <a:fillRect/>
                      </a:stretch>
                    </p:blipFill>
                    <p:spPr>
                      <a:xfrm>
                        <a:off x="3461743" y="5063571"/>
                        <a:ext cx="18097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" name="TextBox 249"/>
          <p:cNvSpPr txBox="1"/>
          <p:nvPr>
            <p:custDataLst>
              <p:tags r:id="rId78"/>
            </p:custDataLst>
          </p:nvPr>
        </p:nvSpPr>
        <p:spPr>
          <a:xfrm>
            <a:off x="2504450" y="5565499"/>
            <a:ext cx="7954000" cy="4891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Traffic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light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logic    -&gt; If Scenario is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specified</a:t>
            </a:r>
            <a:r>
              <a:rPr lang="en-US" sz="900" b="1" kern="0" noProof="0" dirty="0">
                <a:solidFill>
                  <a:srgbClr val="000000"/>
                </a:solidFill>
              </a:rPr>
              <a:t> </a:t>
            </a:r>
            <a:r>
              <a:rPr lang="en-US" sz="900" b="1" kern="0" noProof="0" dirty="0" smtClean="0">
                <a:solidFill>
                  <a:srgbClr val="000000"/>
                </a:solidFill>
              </a:rPr>
              <a:t>=</a:t>
            </a:r>
            <a:r>
              <a:rPr lang="en-US" sz="900" b="1" kern="0" dirty="0" smtClean="0">
                <a:solidFill>
                  <a:srgbClr val="000000"/>
                </a:solidFill>
              </a:rPr>
              <a:t> </a:t>
            </a:r>
            <a:r>
              <a:rPr lang="en-US" sz="1100" b="1" kern="0" dirty="0" smtClean="0">
                <a:solidFill>
                  <a:schemeClr val="accent3"/>
                </a:solidFill>
              </a:rPr>
              <a:t>C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F</a:t>
            </a: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 a.m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en-US" sz="1050" b="1" kern="0" dirty="0">
                <a:solidFill>
                  <a:schemeClr val="accent3"/>
                </a:solidFill>
              </a:rPr>
              <a:t>xx </a:t>
            </a:r>
            <a:r>
              <a:rPr kumimoji="0" lang="en-US" sz="1050" b="1" i="0" u="none" strike="noStrike" kern="0" cap="none" spc="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vs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respective scenario</a:t>
            </a:r>
            <a:r>
              <a:rPr lang="en-US" sz="800" b="1" kern="0" dirty="0" smtClean="0">
                <a:solidFill>
                  <a:srgbClr val="000000"/>
                </a:solidFill>
              </a:rPr>
              <a:t> </a:t>
            </a:r>
            <a:r>
              <a:rPr lang="en-US" sz="800" b="1" kern="0" dirty="0">
                <a:solidFill>
                  <a:srgbClr val="000000"/>
                </a:solidFill>
              </a:rPr>
              <a:t>(</a:t>
            </a:r>
            <a:r>
              <a:rPr lang="en-US" sz="900" b="1" kern="0" dirty="0">
                <a:solidFill>
                  <a:schemeClr val="accent3"/>
                </a:solidFill>
              </a:rPr>
              <a:t>TBP, </a:t>
            </a:r>
            <a:r>
              <a:rPr lang="en-US" sz="900" b="1" kern="0" dirty="0" smtClean="0">
                <a:solidFill>
                  <a:schemeClr val="accent3"/>
                </a:solidFill>
              </a:rPr>
              <a:t>Stretch, </a:t>
            </a:r>
            <a:r>
              <a:rPr lang="en-US" sz="900" b="1" kern="0" dirty="0">
                <a:solidFill>
                  <a:schemeClr val="accent3"/>
                </a:solidFill>
              </a:rPr>
              <a:t>FC, PULi and CF</a:t>
            </a:r>
            <a:r>
              <a:rPr lang="en-US" sz="800" b="1" kern="0" dirty="0" smtClean="0">
                <a:solidFill>
                  <a:srgbClr val="000000"/>
                </a:solidFill>
              </a:rPr>
              <a:t>) 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lang="en-US" sz="900" b="1" kern="0" dirty="0" smtClean="0">
                <a:solidFill>
                  <a:srgbClr val="000000"/>
                </a:solidFill>
              </a:rPr>
              <a:t>	     -&gt;  If there’s no Scenario specified = </a:t>
            </a:r>
            <a:r>
              <a:rPr lang="en-US" sz="1000" b="1" kern="0" dirty="0">
                <a:solidFill>
                  <a:schemeClr val="accent3"/>
                </a:solidFill>
              </a:rPr>
              <a:t>CF </a:t>
            </a:r>
            <a:r>
              <a:rPr lang="en-US" sz="1000" b="1" kern="0" dirty="0" smtClean="0">
                <a:solidFill>
                  <a:schemeClr val="accent3"/>
                </a:solidFill>
              </a:rPr>
              <a:t>a.m. xx </a:t>
            </a:r>
            <a:r>
              <a:rPr lang="en-US" sz="1000" b="1" kern="0" dirty="0">
                <a:solidFill>
                  <a:schemeClr val="accent3"/>
                </a:solidFill>
              </a:rPr>
              <a:t>vs</a:t>
            </a:r>
            <a:r>
              <a:rPr lang="en-US" sz="900" b="1" kern="0" dirty="0" smtClean="0">
                <a:solidFill>
                  <a:srgbClr val="000000"/>
                </a:solidFill>
              </a:rPr>
              <a:t>. Pre-defined target or upper limit (</a:t>
            </a:r>
            <a:r>
              <a:rPr lang="en-US" sz="800" b="1" kern="0" dirty="0" smtClean="0">
                <a:solidFill>
                  <a:srgbClr val="000000"/>
                </a:solidFill>
              </a:rPr>
              <a:t>Available at TaC Excel)</a:t>
            </a:r>
          </a:p>
          <a:p>
            <a:r>
              <a:rPr kumimoji="0" lang="en-US" sz="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</a:t>
            </a:r>
            <a:r>
              <a:rPr lang="en-US" sz="800" b="1" kern="0" dirty="0">
                <a:solidFill>
                  <a:srgbClr val="000000"/>
                </a:solidFill>
              </a:rPr>
              <a:t> </a:t>
            </a:r>
            <a:r>
              <a:rPr lang="en-US" sz="800" b="1" kern="0" dirty="0" smtClean="0">
                <a:solidFill>
                  <a:srgbClr val="000000"/>
                </a:solidFill>
              </a:rPr>
              <a:t>    -</a:t>
            </a:r>
            <a:r>
              <a:rPr lang="en-US" sz="800" b="1" kern="0" dirty="0">
                <a:solidFill>
                  <a:srgbClr val="000000"/>
                </a:solidFill>
              </a:rPr>
              <a:t>&gt;</a:t>
            </a:r>
            <a:r>
              <a:rPr lang="en-US" sz="800" b="1" kern="0" dirty="0" smtClean="0">
                <a:solidFill>
                  <a:srgbClr val="000000"/>
                </a:solidFill>
              </a:rPr>
              <a:t>              Deployed in separate </a:t>
            </a:r>
            <a:r>
              <a:rPr lang="en-US" sz="800" b="1" kern="0" dirty="0" err="1" smtClean="0">
                <a:solidFill>
                  <a:srgbClr val="000000"/>
                </a:solidFill>
              </a:rPr>
              <a:t>TaC</a:t>
            </a:r>
            <a:endParaRPr kumimoji="0" lang="en-US" sz="800" b="1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251" name="Object 250"/>
          <p:cNvGraphicFramePr>
            <a:graphicFrameLocks/>
          </p:cNvGraphicFramePr>
          <p:nvPr>
            <p:custDataLst>
              <p:tags r:id="rId79"/>
            </p:custDataLst>
            <p:extLst/>
          </p:nvPr>
        </p:nvGraphicFramePr>
        <p:xfrm>
          <a:off x="3740505" y="5907760"/>
          <a:ext cx="182562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10" name="Worksheet" r:id="rId160" imgW="1124023" imgH="171450" progId="Excel.Sheet.12">
                  <p:link updateAutomatic="1"/>
                </p:oleObj>
              </mc:Choice>
              <mc:Fallback>
                <p:oleObj name="Worksheet" r:id="rId160" imgW="1124023" imgH="171450" progId="Excel.Sheet.12">
                  <p:link updateAutomatic="1"/>
                  <p:pic>
                    <p:nvPicPr>
                      <p:cNvPr id="251" name="Object 250"/>
                      <p:cNvPicPr preferRelativeResize="0"/>
                      <p:nvPr/>
                    </p:nvPicPr>
                    <p:blipFill>
                      <a:blip r:embed="rId161"/>
                      <a:stretch>
                        <a:fillRect/>
                      </a:stretch>
                    </p:blipFill>
                    <p:spPr>
                      <a:xfrm>
                        <a:off x="3740505" y="5907760"/>
                        <a:ext cx="182562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4" name="Group 123"/>
          <p:cNvGrpSpPr/>
          <p:nvPr/>
        </p:nvGrpSpPr>
        <p:grpSpPr>
          <a:xfrm>
            <a:off x="3665569" y="1644640"/>
            <a:ext cx="184150" cy="377835"/>
            <a:chOff x="3638550" y="1475259"/>
            <a:chExt cx="184150" cy="377835"/>
          </a:xfrm>
        </p:grpSpPr>
        <p:sp>
          <p:nvSpPr>
            <p:cNvPr id="125" name="Rectangle 124"/>
            <p:cNvSpPr/>
            <p:nvPr>
              <p:custDataLst>
                <p:tags r:id="rId111"/>
              </p:custDataLst>
            </p:nvPr>
          </p:nvSpPr>
          <p:spPr>
            <a:xfrm>
              <a:off x="3638550" y="1475259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>
              <p:custDataLst>
                <p:tags r:id="rId112"/>
              </p:custDataLst>
            </p:nvPr>
          </p:nvSpPr>
          <p:spPr>
            <a:xfrm>
              <a:off x="3638550" y="1608885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28" name="Rectangle 127"/>
            <p:cNvSpPr/>
            <p:nvPr>
              <p:custDataLst>
                <p:tags r:id="rId113"/>
              </p:custDataLst>
            </p:nvPr>
          </p:nvSpPr>
          <p:spPr>
            <a:xfrm>
              <a:off x="3638550" y="1744663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036005" y="1644640"/>
            <a:ext cx="184150" cy="377835"/>
            <a:chOff x="3638550" y="1475259"/>
            <a:chExt cx="184150" cy="377835"/>
          </a:xfrm>
        </p:grpSpPr>
        <p:sp>
          <p:nvSpPr>
            <p:cNvPr id="131" name="Rectangle 130"/>
            <p:cNvSpPr/>
            <p:nvPr>
              <p:custDataLst>
                <p:tags r:id="rId108"/>
              </p:custDataLst>
            </p:nvPr>
          </p:nvSpPr>
          <p:spPr>
            <a:xfrm>
              <a:off x="3638550" y="1475259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32" name="Rectangle 131"/>
            <p:cNvSpPr/>
            <p:nvPr>
              <p:custDataLst>
                <p:tags r:id="rId109"/>
              </p:custDataLst>
            </p:nvPr>
          </p:nvSpPr>
          <p:spPr>
            <a:xfrm>
              <a:off x="3638550" y="1608885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38" name="Rectangle 137"/>
            <p:cNvSpPr/>
            <p:nvPr>
              <p:custDataLst>
                <p:tags r:id="rId110"/>
              </p:custDataLst>
            </p:nvPr>
          </p:nvSpPr>
          <p:spPr>
            <a:xfrm>
              <a:off x="3638550" y="1744663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485851" y="1651355"/>
            <a:ext cx="184150" cy="377835"/>
            <a:chOff x="3638550" y="1475259"/>
            <a:chExt cx="184150" cy="377835"/>
          </a:xfrm>
        </p:grpSpPr>
        <p:sp>
          <p:nvSpPr>
            <p:cNvPr id="140" name="Rectangle 139"/>
            <p:cNvSpPr/>
            <p:nvPr>
              <p:custDataLst>
                <p:tags r:id="rId105"/>
              </p:custDataLst>
            </p:nvPr>
          </p:nvSpPr>
          <p:spPr>
            <a:xfrm>
              <a:off x="3638550" y="1475259"/>
              <a:ext cx="184150" cy="10843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50" name="Rectangle 149"/>
            <p:cNvSpPr/>
            <p:nvPr>
              <p:custDataLst>
                <p:tags r:id="rId106"/>
              </p:custDataLst>
            </p:nvPr>
          </p:nvSpPr>
          <p:spPr>
            <a:xfrm>
              <a:off x="3638550" y="1608885"/>
              <a:ext cx="184150" cy="10843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53" name="Rectangle 152"/>
            <p:cNvSpPr/>
            <p:nvPr>
              <p:custDataLst>
                <p:tags r:id="rId107"/>
              </p:custDataLst>
            </p:nvPr>
          </p:nvSpPr>
          <p:spPr>
            <a:xfrm>
              <a:off x="3638550" y="1744663"/>
              <a:ext cx="184150" cy="10843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8385538" y="1640781"/>
            <a:ext cx="184150" cy="377835"/>
            <a:chOff x="3638550" y="1475259"/>
            <a:chExt cx="184150" cy="377835"/>
          </a:xfrm>
        </p:grpSpPr>
        <p:sp>
          <p:nvSpPr>
            <p:cNvPr id="157" name="Rectangle 156"/>
            <p:cNvSpPr/>
            <p:nvPr>
              <p:custDataLst>
                <p:tags r:id="rId102"/>
              </p:custDataLst>
            </p:nvPr>
          </p:nvSpPr>
          <p:spPr>
            <a:xfrm>
              <a:off x="3638550" y="1475259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58" name="Rectangle 157"/>
            <p:cNvSpPr/>
            <p:nvPr>
              <p:custDataLst>
                <p:tags r:id="rId103"/>
              </p:custDataLst>
            </p:nvPr>
          </p:nvSpPr>
          <p:spPr>
            <a:xfrm>
              <a:off x="3638550" y="1608885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59" name="Rectangle 158"/>
            <p:cNvSpPr/>
            <p:nvPr>
              <p:custDataLst>
                <p:tags r:id="rId104"/>
              </p:custDataLst>
            </p:nvPr>
          </p:nvSpPr>
          <p:spPr>
            <a:xfrm>
              <a:off x="3638550" y="1744663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7836816" y="1648130"/>
            <a:ext cx="184150" cy="377835"/>
            <a:chOff x="3638550" y="1475259"/>
            <a:chExt cx="184150" cy="377835"/>
          </a:xfrm>
        </p:grpSpPr>
        <p:sp>
          <p:nvSpPr>
            <p:cNvPr id="175" name="Rectangle 174"/>
            <p:cNvSpPr/>
            <p:nvPr>
              <p:custDataLst>
                <p:tags r:id="rId99"/>
              </p:custDataLst>
            </p:nvPr>
          </p:nvSpPr>
          <p:spPr>
            <a:xfrm>
              <a:off x="3638550" y="1475259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76" name="Rectangle 175"/>
            <p:cNvSpPr/>
            <p:nvPr>
              <p:custDataLst>
                <p:tags r:id="rId100"/>
              </p:custDataLst>
            </p:nvPr>
          </p:nvSpPr>
          <p:spPr>
            <a:xfrm>
              <a:off x="3638550" y="1608885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82" name="Rectangle 181"/>
            <p:cNvSpPr/>
            <p:nvPr>
              <p:custDataLst>
                <p:tags r:id="rId101"/>
              </p:custDataLst>
            </p:nvPr>
          </p:nvSpPr>
          <p:spPr>
            <a:xfrm>
              <a:off x="3638550" y="1744663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</p:grpSp>
      <p:graphicFrame>
        <p:nvGraphicFramePr>
          <p:cNvPr id="183" name="Object 182"/>
          <p:cNvGraphicFramePr>
            <a:graphicFrameLocks/>
          </p:cNvGraphicFramePr>
          <p:nvPr>
            <p:custDataLst>
              <p:tags r:id="rId80"/>
            </p:custDataLst>
            <p:extLst/>
          </p:nvPr>
        </p:nvGraphicFramePr>
        <p:xfrm>
          <a:off x="6856685" y="2846214"/>
          <a:ext cx="18097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11" name="Worksheet" r:id="rId131" imgW="1124023" imgH="171450" progId="Excel.Sheet.12">
                  <p:link updateAutomatic="1"/>
                </p:oleObj>
              </mc:Choice>
              <mc:Fallback>
                <p:oleObj name="Worksheet" r:id="rId131" imgW="1124023" imgH="171450" progId="Excel.Sheet.12">
                  <p:link updateAutomatic="1"/>
                  <p:pic>
                    <p:nvPicPr>
                      <p:cNvPr id="183" name="Object 182"/>
                      <p:cNvPicPr preferRelativeResize="0"/>
                      <p:nvPr/>
                    </p:nvPicPr>
                    <p:blipFill>
                      <a:blip r:embed="rId132"/>
                      <a:stretch>
                        <a:fillRect/>
                      </a:stretch>
                    </p:blipFill>
                    <p:spPr>
                      <a:xfrm>
                        <a:off x="6856685" y="2846214"/>
                        <a:ext cx="18097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" name="Object 183"/>
          <p:cNvGraphicFramePr>
            <a:graphicFrameLocks/>
          </p:cNvGraphicFramePr>
          <p:nvPr>
            <p:custDataLst>
              <p:tags r:id="rId81"/>
            </p:custDataLst>
            <p:extLst/>
          </p:nvPr>
        </p:nvGraphicFramePr>
        <p:xfrm>
          <a:off x="6845890" y="3003086"/>
          <a:ext cx="184150" cy="10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12" name="Worksheet" r:id="rId147" imgW="1124023" imgH="171450" progId="Excel.Sheet.12">
                  <p:link updateAutomatic="1"/>
                </p:oleObj>
              </mc:Choice>
              <mc:Fallback>
                <p:oleObj name="Worksheet" r:id="rId147" imgW="1124023" imgH="171450" progId="Excel.Sheet.12">
                  <p:link updateAutomatic="1"/>
                  <p:pic>
                    <p:nvPicPr>
                      <p:cNvPr id="184" name="Object 183"/>
                      <p:cNvPicPr preferRelativeResize="0"/>
                      <p:nvPr/>
                    </p:nvPicPr>
                    <p:blipFill>
                      <a:blip r:embed="rId148"/>
                      <a:stretch>
                        <a:fillRect/>
                      </a:stretch>
                    </p:blipFill>
                    <p:spPr>
                      <a:xfrm>
                        <a:off x="6845890" y="3003086"/>
                        <a:ext cx="184150" cy="104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" name="Object 184"/>
          <p:cNvGraphicFramePr>
            <a:graphicFrameLocks/>
          </p:cNvGraphicFramePr>
          <p:nvPr>
            <p:custDataLst>
              <p:tags r:id="rId82"/>
            </p:custDataLst>
            <p:extLst>
              <p:ext uri="{D42A27DB-BD31-4B8C-83A1-F6EECF244321}">
                <p14:modId xmlns:p14="http://schemas.microsoft.com/office/powerpoint/2010/main" val="854546146"/>
              </p:ext>
            </p:extLst>
          </p:nvPr>
        </p:nvGraphicFramePr>
        <p:xfrm>
          <a:off x="9098596" y="2985623"/>
          <a:ext cx="18097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13" name="Worksheet" r:id="rId131" imgW="1124023" imgH="171450" progId="Excel.Sheet.12">
                  <p:link updateAutomatic="1"/>
                </p:oleObj>
              </mc:Choice>
              <mc:Fallback>
                <p:oleObj name="Worksheet" r:id="rId131" imgW="1124023" imgH="171450" progId="Excel.Sheet.12">
                  <p:link updateAutomatic="1"/>
                  <p:pic>
                    <p:nvPicPr>
                      <p:cNvPr id="185" name="Object 184"/>
                      <p:cNvPicPr preferRelativeResize="0"/>
                      <p:nvPr/>
                    </p:nvPicPr>
                    <p:blipFill>
                      <a:blip r:embed="rId132"/>
                      <a:stretch>
                        <a:fillRect/>
                      </a:stretch>
                    </p:blipFill>
                    <p:spPr>
                      <a:xfrm>
                        <a:off x="9098596" y="2985623"/>
                        <a:ext cx="18097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" name="Object 199"/>
          <p:cNvGraphicFramePr>
            <a:graphicFrameLocks/>
          </p:cNvGraphicFramePr>
          <p:nvPr>
            <p:custDataLst>
              <p:tags r:id="rId83"/>
            </p:custDataLst>
            <p:extLst/>
          </p:nvPr>
        </p:nvGraphicFramePr>
        <p:xfrm>
          <a:off x="7355102" y="3869224"/>
          <a:ext cx="18097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14" name="Worksheet" r:id="rId139" imgW="1124023" imgH="171450" progId="Excel.Sheet.12">
                  <p:link updateAutomatic="1"/>
                </p:oleObj>
              </mc:Choice>
              <mc:Fallback>
                <p:oleObj name="Worksheet" r:id="rId139" imgW="1124023" imgH="171450" progId="Excel.Sheet.12">
                  <p:link updateAutomatic="1"/>
                  <p:pic>
                    <p:nvPicPr>
                      <p:cNvPr id="200" name="Object 199"/>
                      <p:cNvPicPr preferRelativeResize="0"/>
                      <p:nvPr/>
                    </p:nvPicPr>
                    <p:blipFill>
                      <a:blip r:embed="rId132"/>
                      <a:stretch>
                        <a:fillRect/>
                      </a:stretch>
                    </p:blipFill>
                    <p:spPr>
                      <a:xfrm>
                        <a:off x="7355102" y="3869224"/>
                        <a:ext cx="18097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" name="Object 201"/>
          <p:cNvGraphicFramePr>
            <a:graphicFrameLocks/>
          </p:cNvGraphicFramePr>
          <p:nvPr>
            <p:custDataLst>
              <p:tags r:id="rId84"/>
            </p:custDataLst>
            <p:extLst/>
          </p:nvPr>
        </p:nvGraphicFramePr>
        <p:xfrm>
          <a:off x="9490188" y="3917962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15" name="Worksheet" r:id="rId140" imgW="1124023" imgH="171450" progId="Excel.Sheet.12">
                  <p:link updateAutomatic="1"/>
                </p:oleObj>
              </mc:Choice>
              <mc:Fallback>
                <p:oleObj name="Worksheet" r:id="rId140" imgW="1124023" imgH="171450" progId="Excel.Sheet.12">
                  <p:link updateAutomatic="1"/>
                  <p:pic>
                    <p:nvPicPr>
                      <p:cNvPr id="202" name="Object 201"/>
                      <p:cNvPicPr preferRelativeResize="0"/>
                      <p:nvPr/>
                    </p:nvPicPr>
                    <p:blipFill>
                      <a:blip r:embed="rId141"/>
                      <a:stretch>
                        <a:fillRect/>
                      </a:stretch>
                    </p:blipFill>
                    <p:spPr>
                      <a:xfrm>
                        <a:off x="9490188" y="3917962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" name="Object 202"/>
          <p:cNvGraphicFramePr>
            <a:graphicFrameLocks/>
          </p:cNvGraphicFramePr>
          <p:nvPr>
            <p:custDataLst>
              <p:tags r:id="rId85"/>
            </p:custDataLst>
            <p:extLst/>
          </p:nvPr>
        </p:nvGraphicFramePr>
        <p:xfrm>
          <a:off x="9490188" y="4189425"/>
          <a:ext cx="18415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16" name="Worksheet" r:id="rId142" imgW="1124023" imgH="171450" progId="Excel.Sheet.12">
                  <p:link updateAutomatic="1"/>
                </p:oleObj>
              </mc:Choice>
              <mc:Fallback>
                <p:oleObj name="Worksheet" r:id="rId142" imgW="1124023" imgH="171450" progId="Excel.Sheet.12">
                  <p:link updateAutomatic="1"/>
                  <p:pic>
                    <p:nvPicPr>
                      <p:cNvPr id="203" name="Object 202"/>
                      <p:cNvPicPr preferRelativeResize="0"/>
                      <p:nvPr/>
                    </p:nvPicPr>
                    <p:blipFill>
                      <a:blip r:embed="rId143"/>
                      <a:stretch>
                        <a:fillRect/>
                      </a:stretch>
                    </p:blipFill>
                    <p:spPr>
                      <a:xfrm>
                        <a:off x="9490188" y="4189425"/>
                        <a:ext cx="18415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" name="Object 209"/>
          <p:cNvGraphicFramePr>
            <a:graphicFrameLocks/>
          </p:cNvGraphicFramePr>
          <p:nvPr>
            <p:custDataLst>
              <p:tags r:id="rId86"/>
            </p:custDataLst>
            <p:extLst/>
          </p:nvPr>
        </p:nvGraphicFramePr>
        <p:xfrm>
          <a:off x="9490188" y="4049725"/>
          <a:ext cx="184150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17" name="Worksheet" r:id="rId144" imgW="1124023" imgH="171450" progId="Excel.Sheet.12">
                  <p:link updateAutomatic="1"/>
                </p:oleObj>
              </mc:Choice>
              <mc:Fallback>
                <p:oleObj name="Worksheet" r:id="rId144" imgW="1124023" imgH="171450" progId="Excel.Sheet.12">
                  <p:link updateAutomatic="1"/>
                  <p:pic>
                    <p:nvPicPr>
                      <p:cNvPr id="210" name="Object 209"/>
                      <p:cNvPicPr preferRelativeResize="0"/>
                      <p:nvPr/>
                    </p:nvPicPr>
                    <p:blipFill>
                      <a:blip r:embed="rId145"/>
                      <a:stretch>
                        <a:fillRect/>
                      </a:stretch>
                    </p:blipFill>
                    <p:spPr>
                      <a:xfrm>
                        <a:off x="9490188" y="4049725"/>
                        <a:ext cx="184150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" name="Object 214"/>
          <p:cNvGraphicFramePr>
            <a:graphicFrameLocks/>
          </p:cNvGraphicFramePr>
          <p:nvPr>
            <p:custDataLst>
              <p:tags r:id="rId87"/>
            </p:custDataLst>
            <p:extLst/>
          </p:nvPr>
        </p:nvGraphicFramePr>
        <p:xfrm>
          <a:off x="7313057" y="4483800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18" name="Worksheet" r:id="rId140" imgW="1124023" imgH="171450" progId="Excel.Sheet.12">
                  <p:link updateAutomatic="1"/>
                </p:oleObj>
              </mc:Choice>
              <mc:Fallback>
                <p:oleObj name="Worksheet" r:id="rId140" imgW="1124023" imgH="171450" progId="Excel.Sheet.12">
                  <p:link updateAutomatic="1"/>
                  <p:pic>
                    <p:nvPicPr>
                      <p:cNvPr id="215" name="Object 214"/>
                      <p:cNvPicPr preferRelativeResize="0"/>
                      <p:nvPr/>
                    </p:nvPicPr>
                    <p:blipFill>
                      <a:blip r:embed="rId141"/>
                      <a:stretch>
                        <a:fillRect/>
                      </a:stretch>
                    </p:blipFill>
                    <p:spPr>
                      <a:xfrm>
                        <a:off x="7313057" y="4483800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" name="Object 215"/>
          <p:cNvGraphicFramePr>
            <a:graphicFrameLocks/>
          </p:cNvGraphicFramePr>
          <p:nvPr>
            <p:custDataLst>
              <p:tags r:id="rId88"/>
            </p:custDataLst>
            <p:extLst/>
          </p:nvPr>
        </p:nvGraphicFramePr>
        <p:xfrm>
          <a:off x="7313057" y="4755263"/>
          <a:ext cx="18415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19" name="Worksheet" r:id="rId142" imgW="1124023" imgH="171450" progId="Excel.Sheet.12">
                  <p:link updateAutomatic="1"/>
                </p:oleObj>
              </mc:Choice>
              <mc:Fallback>
                <p:oleObj name="Worksheet" r:id="rId142" imgW="1124023" imgH="171450" progId="Excel.Sheet.12">
                  <p:link updateAutomatic="1"/>
                  <p:pic>
                    <p:nvPicPr>
                      <p:cNvPr id="216" name="Object 215"/>
                      <p:cNvPicPr preferRelativeResize="0"/>
                      <p:nvPr/>
                    </p:nvPicPr>
                    <p:blipFill>
                      <a:blip r:embed="rId143"/>
                      <a:stretch>
                        <a:fillRect/>
                      </a:stretch>
                    </p:blipFill>
                    <p:spPr>
                      <a:xfrm>
                        <a:off x="7313057" y="4755263"/>
                        <a:ext cx="18415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" name="Object 216"/>
          <p:cNvGraphicFramePr>
            <a:graphicFrameLocks/>
          </p:cNvGraphicFramePr>
          <p:nvPr>
            <p:custDataLst>
              <p:tags r:id="rId89"/>
            </p:custDataLst>
            <p:extLst/>
          </p:nvPr>
        </p:nvGraphicFramePr>
        <p:xfrm>
          <a:off x="7313057" y="4615563"/>
          <a:ext cx="184150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20" name="Worksheet" r:id="rId144" imgW="1124023" imgH="171450" progId="Excel.Sheet.12">
                  <p:link updateAutomatic="1"/>
                </p:oleObj>
              </mc:Choice>
              <mc:Fallback>
                <p:oleObj name="Worksheet" r:id="rId144" imgW="1124023" imgH="171450" progId="Excel.Sheet.12">
                  <p:link updateAutomatic="1"/>
                  <p:pic>
                    <p:nvPicPr>
                      <p:cNvPr id="217" name="Object 216"/>
                      <p:cNvPicPr preferRelativeResize="0"/>
                      <p:nvPr/>
                    </p:nvPicPr>
                    <p:blipFill>
                      <a:blip r:embed="rId145"/>
                      <a:stretch>
                        <a:fillRect/>
                      </a:stretch>
                    </p:blipFill>
                    <p:spPr>
                      <a:xfrm>
                        <a:off x="7313057" y="4615563"/>
                        <a:ext cx="184150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" name="TextBox 211"/>
          <p:cNvSpPr txBox="1"/>
          <p:nvPr>
            <p:custDataLst>
              <p:tags r:id="rId90"/>
            </p:custDataLst>
          </p:nvPr>
        </p:nvSpPr>
        <p:spPr>
          <a:xfrm>
            <a:off x="2065834" y="5028165"/>
            <a:ext cx="414981" cy="1779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Sustainability</a:t>
            </a: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Index</a:t>
            </a: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3139581" y="1654978"/>
            <a:ext cx="184150" cy="377835"/>
            <a:chOff x="3638550" y="1475259"/>
            <a:chExt cx="184150" cy="377835"/>
          </a:xfrm>
        </p:grpSpPr>
        <p:sp>
          <p:nvSpPr>
            <p:cNvPr id="214" name="Rectangle 213"/>
            <p:cNvSpPr/>
            <p:nvPr>
              <p:custDataLst>
                <p:tags r:id="rId96"/>
              </p:custDataLst>
            </p:nvPr>
          </p:nvSpPr>
          <p:spPr>
            <a:xfrm>
              <a:off x="3638550" y="1475259"/>
              <a:ext cx="184150" cy="10843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218" name="Rectangle 217"/>
            <p:cNvSpPr/>
            <p:nvPr>
              <p:custDataLst>
                <p:tags r:id="rId97"/>
              </p:custDataLst>
            </p:nvPr>
          </p:nvSpPr>
          <p:spPr>
            <a:xfrm>
              <a:off x="3638550" y="1608885"/>
              <a:ext cx="184150" cy="10843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219" name="Rectangle 218"/>
            <p:cNvSpPr/>
            <p:nvPr>
              <p:custDataLst>
                <p:tags r:id="rId98"/>
              </p:custDataLst>
            </p:nvPr>
          </p:nvSpPr>
          <p:spPr>
            <a:xfrm>
              <a:off x="3638550" y="1744663"/>
              <a:ext cx="184150" cy="10843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</p:grpSp>
      <p:sp>
        <p:nvSpPr>
          <p:cNvPr id="220" name="Text Box 45______"/>
          <p:cNvSpPr txBox="1">
            <a:spLocks noChangeArrowheads="1"/>
          </p:cNvSpPr>
          <p:nvPr>
            <p:custDataLst>
              <p:tags r:id="rId91"/>
            </p:custDataLst>
          </p:nvPr>
        </p:nvSpPr>
        <p:spPr bwMode="auto">
          <a:xfrm>
            <a:off x="8401847" y="4998299"/>
            <a:ext cx="1132858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We lead</a:t>
            </a:r>
          </a:p>
          <a:p>
            <a:r>
              <a:rPr lang="de-DE" altLang="en-US" sz="1000" b="1" dirty="0" smtClean="0"/>
              <a:t>ChP</a:t>
            </a:r>
            <a:endParaRPr lang="de-DE" altLang="en-US" sz="1000" b="1" dirty="0" smtClean="0"/>
          </a:p>
        </p:txBody>
      </p:sp>
      <p:graphicFrame>
        <p:nvGraphicFramePr>
          <p:cNvPr id="221" name="Object 220"/>
          <p:cNvGraphicFramePr>
            <a:graphicFrameLocks/>
          </p:cNvGraphicFramePr>
          <p:nvPr>
            <p:custDataLst>
              <p:tags r:id="rId92"/>
            </p:custDataLst>
            <p:extLst>
              <p:ext uri="{D42A27DB-BD31-4B8C-83A1-F6EECF244321}">
                <p14:modId xmlns:p14="http://schemas.microsoft.com/office/powerpoint/2010/main" val="2097609088"/>
              </p:ext>
            </p:extLst>
          </p:nvPr>
        </p:nvGraphicFramePr>
        <p:xfrm>
          <a:off x="9285712" y="5075886"/>
          <a:ext cx="18097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21" name="Worksheet" r:id="rId162" imgW="1124023" imgH="171450" progId="Excel.Sheet.12">
                  <p:link updateAutomatic="1"/>
                </p:oleObj>
              </mc:Choice>
              <mc:Fallback>
                <p:oleObj name="Worksheet" r:id="rId162" imgW="1124023" imgH="171450" progId="Excel.Sheet.12">
                  <p:link updateAutomatic="1"/>
                  <p:pic>
                    <p:nvPicPr>
                      <p:cNvPr id="631" name="Object 630"/>
                      <p:cNvPicPr preferRelativeResize="0"/>
                      <p:nvPr/>
                    </p:nvPicPr>
                    <p:blipFill>
                      <a:blip r:embed="rId135"/>
                      <a:stretch>
                        <a:fillRect/>
                      </a:stretch>
                    </p:blipFill>
                    <p:spPr>
                      <a:xfrm>
                        <a:off x="9285712" y="5075886"/>
                        <a:ext cx="18097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" name="Object 221"/>
          <p:cNvGraphicFramePr>
            <a:graphicFrameLocks/>
          </p:cNvGraphicFramePr>
          <p:nvPr>
            <p:custDataLst>
              <p:tags r:id="rId93"/>
            </p:custDataLst>
            <p:extLst>
              <p:ext uri="{D42A27DB-BD31-4B8C-83A1-F6EECF244321}">
                <p14:modId xmlns:p14="http://schemas.microsoft.com/office/powerpoint/2010/main" val="3420288443"/>
              </p:ext>
            </p:extLst>
          </p:nvPr>
        </p:nvGraphicFramePr>
        <p:xfrm>
          <a:off x="9296599" y="5265027"/>
          <a:ext cx="18097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22" name="Worksheet" r:id="rId162" imgW="1124023" imgH="171450" progId="Excel.Sheet.12">
                  <p:link updateAutomatic="1"/>
                </p:oleObj>
              </mc:Choice>
              <mc:Fallback>
                <p:oleObj name="Worksheet" r:id="rId162" imgW="1124023" imgH="171450" progId="Excel.Sheet.12">
                  <p:link updateAutomatic="1"/>
                  <p:pic>
                    <p:nvPicPr>
                      <p:cNvPr id="237" name="Object 236"/>
                      <p:cNvPicPr preferRelativeResize="0"/>
                      <p:nvPr/>
                    </p:nvPicPr>
                    <p:blipFill>
                      <a:blip r:embed="rId135"/>
                      <a:stretch>
                        <a:fillRect/>
                      </a:stretch>
                    </p:blipFill>
                    <p:spPr>
                      <a:xfrm>
                        <a:off x="9296599" y="5265027"/>
                        <a:ext cx="18097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" name="TextBox 226"/>
          <p:cNvSpPr txBox="1"/>
          <p:nvPr>
            <p:custDataLst>
              <p:tags r:id="rId94"/>
            </p:custDataLst>
          </p:nvPr>
        </p:nvSpPr>
        <p:spPr>
          <a:xfrm>
            <a:off x="9023550" y="5106980"/>
            <a:ext cx="230397" cy="849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Overall</a:t>
            </a:r>
            <a:endParaRPr lang="en-US" sz="500" kern="0" dirty="0" smtClean="0">
              <a:solidFill>
                <a:srgbClr val="000000"/>
              </a:solidFill>
            </a:endParaRPr>
          </a:p>
        </p:txBody>
      </p:sp>
      <p:sp>
        <p:nvSpPr>
          <p:cNvPr id="230" name="TextBox 229"/>
          <p:cNvSpPr txBox="1"/>
          <p:nvPr>
            <p:custDataLst>
              <p:tags r:id="rId95"/>
            </p:custDataLst>
          </p:nvPr>
        </p:nvSpPr>
        <p:spPr>
          <a:xfrm>
            <a:off x="8965214" y="5236925"/>
            <a:ext cx="315605" cy="1446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Capable</a:t>
            </a: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Associates</a:t>
            </a:r>
            <a:endParaRPr lang="en-US" sz="500" kern="0" dirty="0" smtClean="0">
              <a:solidFill>
                <a:srgbClr val="00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8795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2" descr="30%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2478" y="4969525"/>
            <a:ext cx="10009423" cy="548640"/>
          </a:xfrm>
          <a:prstGeom prst="rect">
            <a:avLst/>
          </a:prstGeom>
          <a:solidFill>
            <a:srgbClr val="0C98D5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35" name="Picture 134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00"/>
          <a:srcRect l="56357" t="79565" r="32908" b="11704"/>
          <a:stretch/>
        </p:blipFill>
        <p:spPr>
          <a:xfrm>
            <a:off x="329636" y="4981952"/>
            <a:ext cx="1170774" cy="535567"/>
          </a:xfrm>
          <a:prstGeom prst="rect">
            <a:avLst/>
          </a:prstGeom>
        </p:spPr>
      </p:pic>
      <p:sp>
        <p:nvSpPr>
          <p:cNvPr id="4" name="TextBox 3"/>
          <p:cNvSpPr txBox="1"/>
          <p:nvPr>
            <p:custDataLst>
              <p:tags r:id="rId5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187" name="Rectangle 17" descr="30%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5690" y="3446602"/>
            <a:ext cx="10009424" cy="1473186"/>
          </a:xfrm>
          <a:prstGeom prst="rect">
            <a:avLst/>
          </a:prstGeom>
          <a:solidFill>
            <a:srgbClr val="BE1D7A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90" name="Picture 189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100"/>
          <a:srcRect l="55849" t="69109" r="34102" b="25206"/>
          <a:stretch/>
        </p:blipFill>
        <p:spPr>
          <a:xfrm>
            <a:off x="313430" y="3518642"/>
            <a:ext cx="1219067" cy="394329"/>
          </a:xfrm>
          <a:prstGeom prst="rect">
            <a:avLst/>
          </a:prstGeom>
        </p:spPr>
      </p:pic>
      <p:sp>
        <p:nvSpPr>
          <p:cNvPr id="194" name="Rectangle 13" descr="30%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82478" y="2245610"/>
            <a:ext cx="10009424" cy="1185089"/>
          </a:xfrm>
          <a:prstGeom prst="rect">
            <a:avLst/>
          </a:prstGeom>
          <a:solidFill>
            <a:srgbClr val="75B442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95" name="Picture 194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0"/>
          <a:srcRect l="56527" t="54390" r="33594" b="37489"/>
          <a:stretch/>
        </p:blipFill>
        <p:spPr>
          <a:xfrm>
            <a:off x="305690" y="2227811"/>
            <a:ext cx="1262364" cy="516741"/>
          </a:xfrm>
          <a:prstGeom prst="rect">
            <a:avLst/>
          </a:prstGeom>
        </p:spPr>
      </p:pic>
      <p:grpSp>
        <p:nvGrpSpPr>
          <p:cNvPr id="196" name="Group 195"/>
          <p:cNvGrpSpPr/>
          <p:nvPr/>
        </p:nvGrpSpPr>
        <p:grpSpPr>
          <a:xfrm>
            <a:off x="266700" y="1138780"/>
            <a:ext cx="9995156" cy="1039046"/>
            <a:chOff x="296748" y="1143372"/>
            <a:chExt cx="9995156" cy="997414"/>
          </a:xfrm>
        </p:grpSpPr>
        <p:sp>
          <p:nvSpPr>
            <p:cNvPr id="197" name="Rectangle 3" descr="30%"/>
            <p:cNvSpPr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>
              <a:off x="296748" y="1143372"/>
              <a:ext cx="9995156" cy="997414"/>
            </a:xfrm>
            <a:prstGeom prst="rect">
              <a:avLst/>
            </a:prstGeom>
            <a:solidFill>
              <a:srgbClr val="04A3B3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198" name="Picture 197"/>
            <p:cNvPicPr>
              <a:picLocks noChangeAspect="1"/>
            </p:cNvPicPr>
            <p:nvPr>
              <p:custDataLst>
                <p:tags r:id="rId97"/>
              </p:custDataLst>
            </p:nvPr>
          </p:nvPicPr>
          <p:blipFill rotWithShape="1">
            <a:blip r:embed="rId100"/>
            <a:srcRect l="56300" t="43528" r="31595" b="50381"/>
            <a:stretch/>
          </p:blipFill>
          <p:spPr>
            <a:xfrm>
              <a:off x="303491" y="1171371"/>
              <a:ext cx="1480583" cy="419032"/>
            </a:xfrm>
            <a:prstGeom prst="rect">
              <a:avLst/>
            </a:prstGeom>
          </p:spPr>
        </p:pic>
      </p:grpSp>
      <p:sp>
        <p:nvSpPr>
          <p:cNvPr id="8" name="Rectangle 7"/>
          <p:cNvSpPr>
            <a:spLocks/>
          </p:cNvSpPr>
          <p:nvPr>
            <p:custDataLst>
              <p:tags r:id="rId10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strike="noStrike" kern="0" cap="none" normalizeH="0" baseline="0" noProof="0" smtClean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 </a:t>
            </a:r>
            <a:r>
              <a:rPr kumimoji="0" lang="en-US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Diesel Systems | ChP/MSD | 1/10/2018</a:t>
            </a:r>
            <a:endParaRPr kumimoji="0" lang="en-US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11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2017 Robert Bosch LLC and affiliates. All rights reserved.</a:t>
            </a:r>
            <a:endParaRPr kumimoji="0" lang="en-US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12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5</a:t>
            </a:r>
            <a:endParaRPr kumimoji="0" lang="en-US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50" b="0" i="0" u="none" strike="noStrike" kern="0" cap="none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7" name="TextBox 176"/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ChP</a:t>
            </a:r>
            <a:r>
              <a:rPr kumimoji="0" lang="en-US" sz="2800" b="0" i="0" u="none" strike="noStrike" kern="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 2018 </a:t>
            </a:r>
            <a:r>
              <a:rPr kumimoji="0" lang="en-US" sz="2800" b="0" i="0" u="none" strike="noStrike" kern="0" cap="none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TaC</a:t>
            </a:r>
            <a:r>
              <a:rPr kumimoji="0" lang="en-US" sz="2800" b="0" i="0" u="none" strike="noStrike" kern="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 Workshop Format Updates</a:t>
            </a:r>
          </a:p>
        </p:txBody>
      </p:sp>
      <p:sp>
        <p:nvSpPr>
          <p:cNvPr id="193" name="Text Box 4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37918" y="43627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127" name="Text Box 37_____________________________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172199" y="3493007"/>
            <a:ext cx="2131983" cy="609181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tIns="0" anchor="t" anchorCtr="0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Inv. Accuracy </a:t>
            </a:r>
            <a:r>
              <a:rPr kumimoji="0" lang="de-DE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(total adjustments)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 </a:t>
            </a:r>
            <a:r>
              <a:rPr kumimoji="0" lang="de-DE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         HDP5</a:t>
            </a:r>
            <a:endParaRPr kumimoji="0" lang="de-DE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" name="Text Box 37_____________________________________________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192090" y="4133938"/>
            <a:ext cx="2112092" cy="757205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tIns="0" anchor="t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Productivity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       HDP5 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144" name="Text Box 37________________________________________________________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8378190" y="3495780"/>
            <a:ext cx="1691640" cy="847412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tIns="0" anchor="t" anchorCtr="0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IDC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       HDP5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146" name="Text Box 37__________________________________________________________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097555" y="3692302"/>
            <a:ext cx="182880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Industry 4.0 Roadmap</a:t>
            </a:r>
          </a:p>
        </p:txBody>
      </p:sp>
      <p:sp>
        <p:nvSpPr>
          <p:cNvPr id="147" name="Text Box 37___________________________________________________________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953287" y="3694781"/>
            <a:ext cx="182880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BPS </a:t>
            </a: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Excellence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156" name="Title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dirty="0" smtClean="0">
                <a:solidFill>
                  <a:srgbClr val="A80163"/>
                </a:solidFill>
              </a:rPr>
              <a:t>ChP </a:t>
            </a:r>
            <a:r>
              <a:rPr lang="en-US" sz="2800" dirty="0" err="1" smtClean="0">
                <a:solidFill>
                  <a:srgbClr val="A80163"/>
                </a:solidFill>
              </a:rPr>
              <a:t>TaC</a:t>
            </a:r>
            <a:r>
              <a:rPr lang="en-US" sz="2800" dirty="0" smtClean="0">
                <a:solidFill>
                  <a:srgbClr val="A80163"/>
                </a:solidFill>
              </a:rPr>
              <a:t> 2018 – MOE3-P – </a:t>
            </a:r>
            <a:r>
              <a:rPr lang="en-US" sz="2800" dirty="0">
                <a:solidFill>
                  <a:srgbClr val="A80163"/>
                </a:solidFill>
              </a:rPr>
              <a:t>CF </a:t>
            </a:r>
            <a:r>
              <a:rPr lang="en-US" sz="2800" dirty="0" smtClean="0">
                <a:solidFill>
                  <a:srgbClr val="A80163"/>
                </a:solidFill>
              </a:rPr>
              <a:t>MM.18 </a:t>
            </a:r>
            <a:r>
              <a:rPr lang="en-US" sz="2800" dirty="0">
                <a:solidFill>
                  <a:srgbClr val="A80163"/>
                </a:solidFill>
              </a:rPr>
              <a:t>- CF a.m. </a:t>
            </a:r>
            <a:r>
              <a:rPr lang="en-US" sz="2800" dirty="0" smtClean="0">
                <a:solidFill>
                  <a:srgbClr val="A80163"/>
                </a:solidFill>
              </a:rPr>
              <a:t>MM.18</a:t>
            </a:r>
            <a:endParaRPr lang="en-US" sz="2800" dirty="0">
              <a:solidFill>
                <a:srgbClr val="A80163"/>
              </a:solidFill>
            </a:endParaRPr>
          </a:p>
        </p:txBody>
      </p:sp>
      <p:sp>
        <p:nvSpPr>
          <p:cNvPr id="129" name="Text Box 36__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065799" y="1200686"/>
            <a:ext cx="1828800" cy="924232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t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Target </a:t>
            </a: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(VA)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       </a:t>
            </a: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HDP5                  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166" name="Text Box 37_______________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999373" y="2478425"/>
            <a:ext cx="1816967" cy="36576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Incidents </a:t>
            </a: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HDP5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169" name="Text Box 37_________________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999373" y="2920013"/>
            <a:ext cx="1826506" cy="36576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Leveling/LIWAKS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Output </a:t>
            </a:r>
            <a:r>
              <a:rPr kumimoji="0" lang="de-DE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pcs/h </a:t>
            </a: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HDP5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189" name="Text Box 37______________________________________________________________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084369" y="4198801"/>
            <a:ext cx="182880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Lean @ ChP</a:t>
            </a:r>
          </a:p>
        </p:txBody>
      </p:sp>
      <p:sp>
        <p:nvSpPr>
          <p:cNvPr id="192" name="Text Box 37_______________________________________________________________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44879" y="4195402"/>
            <a:ext cx="182880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QMS Status</a:t>
            </a:r>
          </a:p>
        </p:txBody>
      </p:sp>
      <p:sp>
        <p:nvSpPr>
          <p:cNvPr id="149" name="TextBox 148"/>
          <p:cNvSpPr txBox="1"/>
          <p:nvPr>
            <p:custDataLst>
              <p:tags r:id="rId27"/>
            </p:custDataLst>
          </p:nvPr>
        </p:nvSpPr>
        <p:spPr>
          <a:xfrm>
            <a:off x="2371135" y="1670958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TBP</a:t>
            </a:r>
          </a:p>
        </p:txBody>
      </p:sp>
      <p:sp>
        <p:nvSpPr>
          <p:cNvPr id="178" name="TextBox 177"/>
          <p:cNvSpPr txBox="1"/>
          <p:nvPr>
            <p:custDataLst>
              <p:tags r:id="rId28"/>
            </p:custDataLst>
          </p:nvPr>
        </p:nvSpPr>
        <p:spPr>
          <a:xfrm>
            <a:off x="2375282" y="1944555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CF</a:t>
            </a:r>
          </a:p>
        </p:txBody>
      </p:sp>
      <p:sp>
        <p:nvSpPr>
          <p:cNvPr id="179" name="TextBox 178"/>
          <p:cNvSpPr txBox="1"/>
          <p:nvPr>
            <p:custDataLst>
              <p:tags r:id="rId29"/>
            </p:custDataLst>
          </p:nvPr>
        </p:nvSpPr>
        <p:spPr>
          <a:xfrm>
            <a:off x="2376945" y="1806183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FC</a:t>
            </a:r>
          </a:p>
        </p:txBody>
      </p:sp>
      <p:graphicFrame>
        <p:nvGraphicFramePr>
          <p:cNvPr id="26" name="Object 25"/>
          <p:cNvGraphicFramePr>
            <a:graphicFrameLocks/>
          </p:cNvGraphicFramePr>
          <p:nvPr>
            <p:custDataLst>
              <p:tags r:id="rId30"/>
            </p:custDataLst>
            <p:extLst/>
          </p:nvPr>
        </p:nvGraphicFramePr>
        <p:xfrm>
          <a:off x="8607425" y="2530475"/>
          <a:ext cx="18097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58" name="Worksheet" r:id="rId101" imgW="1124023" imgH="171450" progId="Excel.Sheet.12">
                  <p:link updateAutomatic="1"/>
                </p:oleObj>
              </mc:Choice>
              <mc:Fallback>
                <p:oleObj name="Worksheet" r:id="rId101" imgW="1124023" imgH="171450" progId="Excel.Sheet.12">
                  <p:link updateAutomatic="1"/>
                  <p:pic>
                    <p:nvPicPr>
                      <p:cNvPr id="26" name="Object 25"/>
                      <p:cNvPicPr preferRelativeResize="0"/>
                      <p:nvPr/>
                    </p:nvPicPr>
                    <p:blipFill>
                      <a:blip r:embed="rId102"/>
                      <a:stretch>
                        <a:fillRect/>
                      </a:stretch>
                    </p:blipFill>
                    <p:spPr>
                      <a:xfrm>
                        <a:off x="8607425" y="2530475"/>
                        <a:ext cx="18097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/>
          </p:cNvGraphicFramePr>
          <p:nvPr>
            <p:custDataLst>
              <p:tags r:id="rId31"/>
            </p:custDataLst>
            <p:extLst/>
          </p:nvPr>
        </p:nvGraphicFramePr>
        <p:xfrm>
          <a:off x="3616633" y="3779955"/>
          <a:ext cx="184150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59" name="Worksheet" r:id="rId103" imgW="1124023" imgH="171450" progId="Excel.Sheet.12">
                  <p:link updateAutomatic="1"/>
                </p:oleObj>
              </mc:Choice>
              <mc:Fallback>
                <p:oleObj name="Worksheet" r:id="rId103" imgW="1124023" imgH="171450" progId="Excel.Sheet.12">
                  <p:link updateAutomatic="1"/>
                  <p:pic>
                    <p:nvPicPr>
                      <p:cNvPr id="30" name="Object 29"/>
                      <p:cNvPicPr preferRelativeResize="0"/>
                      <p:nvPr/>
                    </p:nvPicPr>
                    <p:blipFill>
                      <a:blip r:embed="rId102"/>
                      <a:stretch>
                        <a:fillRect/>
                      </a:stretch>
                    </p:blipFill>
                    <p:spPr>
                      <a:xfrm>
                        <a:off x="3616633" y="3779955"/>
                        <a:ext cx="184150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/>
          </p:cNvGraphicFramePr>
          <p:nvPr>
            <p:custDataLst>
              <p:tags r:id="rId32"/>
            </p:custDataLst>
            <p:extLst/>
          </p:nvPr>
        </p:nvGraphicFramePr>
        <p:xfrm>
          <a:off x="5480358" y="3746618"/>
          <a:ext cx="18097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60" name="Worksheet" r:id="rId104" imgW="1124023" imgH="171450" progId="Excel.Sheet.12">
                  <p:link updateAutomatic="1"/>
                </p:oleObj>
              </mc:Choice>
              <mc:Fallback>
                <p:oleObj name="Worksheet" r:id="rId104" imgW="1124023" imgH="171450" progId="Excel.Sheet.12">
                  <p:link updateAutomatic="1"/>
                  <p:pic>
                    <p:nvPicPr>
                      <p:cNvPr id="31" name="Object 30"/>
                      <p:cNvPicPr preferRelativeResize="0"/>
                      <p:nvPr/>
                    </p:nvPicPr>
                    <p:blipFill>
                      <a:blip r:embed="rId105"/>
                      <a:stretch>
                        <a:fillRect/>
                      </a:stretch>
                    </p:blipFill>
                    <p:spPr>
                      <a:xfrm>
                        <a:off x="5480358" y="3746618"/>
                        <a:ext cx="18097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" name="Object 223"/>
          <p:cNvGraphicFramePr>
            <a:graphicFrameLocks/>
          </p:cNvGraphicFramePr>
          <p:nvPr>
            <p:custDataLst>
              <p:tags r:id="rId33"/>
            </p:custDataLst>
            <p:extLst/>
          </p:nvPr>
        </p:nvGraphicFramePr>
        <p:xfrm>
          <a:off x="3594408" y="4260968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61" name="Worksheet" r:id="rId106" imgW="1124023" imgH="171450" progId="Excel.Sheet.12">
                  <p:link updateAutomatic="1"/>
                </p:oleObj>
              </mc:Choice>
              <mc:Fallback>
                <p:oleObj name="Worksheet" r:id="rId106" imgW="1124023" imgH="171450" progId="Excel.Sheet.12">
                  <p:link updateAutomatic="1"/>
                  <p:pic>
                    <p:nvPicPr>
                      <p:cNvPr id="224" name="Object 223"/>
                      <p:cNvPicPr preferRelativeResize="0"/>
                      <p:nvPr/>
                    </p:nvPicPr>
                    <p:blipFill>
                      <a:blip r:embed="rId107"/>
                      <a:stretch>
                        <a:fillRect/>
                      </a:stretch>
                    </p:blipFill>
                    <p:spPr>
                      <a:xfrm>
                        <a:off x="3594408" y="4260968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" name="Object 224"/>
          <p:cNvGraphicFramePr>
            <a:graphicFrameLocks/>
          </p:cNvGraphicFramePr>
          <p:nvPr>
            <p:custDataLst>
              <p:tags r:id="rId34"/>
            </p:custDataLst>
            <p:extLst/>
          </p:nvPr>
        </p:nvGraphicFramePr>
        <p:xfrm>
          <a:off x="5480358" y="4265730"/>
          <a:ext cx="18097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62" name="Worksheet" r:id="rId108" imgW="1124023" imgH="171450" progId="Excel.Sheet.12">
                  <p:link updateAutomatic="1"/>
                </p:oleObj>
              </mc:Choice>
              <mc:Fallback>
                <p:oleObj name="Worksheet" r:id="rId108" imgW="1124023" imgH="171450" progId="Excel.Sheet.12">
                  <p:link updateAutomatic="1"/>
                  <p:pic>
                    <p:nvPicPr>
                      <p:cNvPr id="225" name="Object 224"/>
                      <p:cNvPicPr preferRelativeResize="0"/>
                      <p:nvPr/>
                    </p:nvPicPr>
                    <p:blipFill>
                      <a:blip r:embed="rId102"/>
                      <a:stretch>
                        <a:fillRect/>
                      </a:stretch>
                    </p:blipFill>
                    <p:spPr>
                      <a:xfrm>
                        <a:off x="5480358" y="4265730"/>
                        <a:ext cx="18097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" name="Object 225"/>
          <p:cNvGraphicFramePr>
            <a:graphicFrameLocks/>
          </p:cNvGraphicFramePr>
          <p:nvPr>
            <p:custDataLst>
              <p:tags r:id="rId35"/>
            </p:custDataLst>
            <p:extLst/>
          </p:nvPr>
        </p:nvGraphicFramePr>
        <p:xfrm>
          <a:off x="6673994" y="3854554"/>
          <a:ext cx="18097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63" name="Worksheet" r:id="rId109" imgW="1124023" imgH="171450" progId="Excel.Sheet.12">
                  <p:link updateAutomatic="1"/>
                </p:oleObj>
              </mc:Choice>
              <mc:Fallback>
                <p:oleObj name="Worksheet" r:id="rId109" imgW="1124023" imgH="171450" progId="Excel.Sheet.12">
                  <p:link updateAutomatic="1"/>
                  <p:pic>
                    <p:nvPicPr>
                      <p:cNvPr id="226" name="Object 225"/>
                      <p:cNvPicPr preferRelativeResize="0"/>
                      <p:nvPr/>
                    </p:nvPicPr>
                    <p:blipFill>
                      <a:blip r:embed="rId102"/>
                      <a:stretch>
                        <a:fillRect/>
                      </a:stretch>
                    </p:blipFill>
                    <p:spPr>
                      <a:xfrm>
                        <a:off x="6673994" y="3854554"/>
                        <a:ext cx="18097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" name="TextBox 206"/>
          <p:cNvSpPr txBox="1"/>
          <p:nvPr>
            <p:custDataLst>
              <p:tags r:id="rId36"/>
            </p:custDataLst>
          </p:nvPr>
        </p:nvSpPr>
        <p:spPr>
          <a:xfrm>
            <a:off x="6509765" y="4489450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TBP</a:t>
            </a:r>
          </a:p>
        </p:txBody>
      </p:sp>
      <p:sp>
        <p:nvSpPr>
          <p:cNvPr id="208" name="TextBox 207"/>
          <p:cNvSpPr txBox="1"/>
          <p:nvPr>
            <p:custDataLst>
              <p:tags r:id="rId37"/>
            </p:custDataLst>
          </p:nvPr>
        </p:nvSpPr>
        <p:spPr>
          <a:xfrm>
            <a:off x="6520435" y="4620896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FC</a:t>
            </a:r>
          </a:p>
        </p:txBody>
      </p:sp>
      <p:sp>
        <p:nvSpPr>
          <p:cNvPr id="209" name="TextBox 208"/>
          <p:cNvSpPr txBox="1"/>
          <p:nvPr>
            <p:custDataLst>
              <p:tags r:id="rId38"/>
            </p:custDataLst>
          </p:nvPr>
        </p:nvSpPr>
        <p:spPr>
          <a:xfrm>
            <a:off x="6522193" y="4757217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CF</a:t>
            </a:r>
          </a:p>
        </p:txBody>
      </p:sp>
      <p:sp>
        <p:nvSpPr>
          <p:cNvPr id="223" name="TextBox 222"/>
          <p:cNvSpPr txBox="1"/>
          <p:nvPr>
            <p:custDataLst>
              <p:tags r:id="rId39"/>
            </p:custDataLst>
          </p:nvPr>
        </p:nvSpPr>
        <p:spPr>
          <a:xfrm>
            <a:off x="8688705" y="3923993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TBP</a:t>
            </a:r>
          </a:p>
        </p:txBody>
      </p:sp>
      <p:sp>
        <p:nvSpPr>
          <p:cNvPr id="228" name="TextBox 227"/>
          <p:cNvSpPr txBox="1"/>
          <p:nvPr>
            <p:custDataLst>
              <p:tags r:id="rId40"/>
            </p:custDataLst>
          </p:nvPr>
        </p:nvSpPr>
        <p:spPr>
          <a:xfrm>
            <a:off x="8707326" y="4063390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FC</a:t>
            </a:r>
          </a:p>
        </p:txBody>
      </p:sp>
      <p:sp>
        <p:nvSpPr>
          <p:cNvPr id="229" name="TextBox 228"/>
          <p:cNvSpPr txBox="1"/>
          <p:nvPr>
            <p:custDataLst>
              <p:tags r:id="rId41"/>
            </p:custDataLst>
          </p:nvPr>
        </p:nvSpPr>
        <p:spPr>
          <a:xfrm>
            <a:off x="8709084" y="4177459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CF</a:t>
            </a:r>
          </a:p>
        </p:txBody>
      </p:sp>
      <p:graphicFrame>
        <p:nvGraphicFramePr>
          <p:cNvPr id="233" name="Object 232"/>
          <p:cNvGraphicFramePr>
            <a:graphicFrameLocks/>
          </p:cNvGraphicFramePr>
          <p:nvPr>
            <p:custDataLst>
              <p:tags r:id="rId42"/>
            </p:custDataLst>
            <p:extLst/>
          </p:nvPr>
        </p:nvGraphicFramePr>
        <p:xfrm>
          <a:off x="8842114" y="3908528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64" name="Worksheet" r:id="rId110" imgW="1124023" imgH="171450" progId="Excel.Sheet.12">
                  <p:link updateAutomatic="1"/>
                </p:oleObj>
              </mc:Choice>
              <mc:Fallback>
                <p:oleObj name="Worksheet" r:id="rId110" imgW="1124023" imgH="171450" progId="Excel.Sheet.12">
                  <p:link updateAutomatic="1"/>
                  <p:pic>
                    <p:nvPicPr>
                      <p:cNvPr id="233" name="Object 232"/>
                      <p:cNvPicPr preferRelativeResize="0"/>
                      <p:nvPr/>
                    </p:nvPicPr>
                    <p:blipFill>
                      <a:blip r:embed="rId111"/>
                      <a:stretch>
                        <a:fillRect/>
                      </a:stretch>
                    </p:blipFill>
                    <p:spPr>
                      <a:xfrm>
                        <a:off x="8842114" y="3908528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" name="Object 233"/>
          <p:cNvGraphicFramePr>
            <a:graphicFrameLocks/>
          </p:cNvGraphicFramePr>
          <p:nvPr>
            <p:custDataLst>
              <p:tags r:id="rId43"/>
            </p:custDataLst>
            <p:extLst/>
          </p:nvPr>
        </p:nvGraphicFramePr>
        <p:xfrm>
          <a:off x="8842114" y="4179991"/>
          <a:ext cx="18415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65" name="Worksheet" r:id="rId112" imgW="1124023" imgH="171450" progId="Excel.Sheet.12">
                  <p:link updateAutomatic="1"/>
                </p:oleObj>
              </mc:Choice>
              <mc:Fallback>
                <p:oleObj name="Worksheet" r:id="rId112" imgW="1124023" imgH="171450" progId="Excel.Sheet.12">
                  <p:link updateAutomatic="1"/>
                  <p:pic>
                    <p:nvPicPr>
                      <p:cNvPr id="234" name="Object 233"/>
                      <p:cNvPicPr preferRelativeResize="0"/>
                      <p:nvPr/>
                    </p:nvPicPr>
                    <p:blipFill>
                      <a:blip r:embed="rId113"/>
                      <a:stretch>
                        <a:fillRect/>
                      </a:stretch>
                    </p:blipFill>
                    <p:spPr>
                      <a:xfrm>
                        <a:off x="8842114" y="4179991"/>
                        <a:ext cx="18415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" name="Object 234"/>
          <p:cNvGraphicFramePr>
            <a:graphicFrameLocks/>
          </p:cNvGraphicFramePr>
          <p:nvPr>
            <p:custDataLst>
              <p:tags r:id="rId44"/>
            </p:custDataLst>
            <p:extLst/>
          </p:nvPr>
        </p:nvGraphicFramePr>
        <p:xfrm>
          <a:off x="8842114" y="4040291"/>
          <a:ext cx="184150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66" name="Worksheet" r:id="rId114" imgW="1124023" imgH="171450" progId="Excel.Sheet.12">
                  <p:link updateAutomatic="1"/>
                </p:oleObj>
              </mc:Choice>
              <mc:Fallback>
                <p:oleObj name="Worksheet" r:id="rId114" imgW="1124023" imgH="171450" progId="Excel.Sheet.12">
                  <p:link updateAutomatic="1"/>
                  <p:pic>
                    <p:nvPicPr>
                      <p:cNvPr id="235" name="Object 234"/>
                      <p:cNvPicPr preferRelativeResize="0"/>
                      <p:nvPr/>
                    </p:nvPicPr>
                    <p:blipFill>
                      <a:blip r:embed="rId115"/>
                      <a:stretch>
                        <a:fillRect/>
                      </a:stretch>
                    </p:blipFill>
                    <p:spPr>
                      <a:xfrm>
                        <a:off x="8842114" y="4040291"/>
                        <a:ext cx="184150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6" name="Group 245"/>
          <p:cNvGrpSpPr/>
          <p:nvPr/>
        </p:nvGrpSpPr>
        <p:grpSpPr>
          <a:xfrm>
            <a:off x="2557769" y="1656055"/>
            <a:ext cx="184150" cy="377835"/>
            <a:chOff x="3638550" y="1475259"/>
            <a:chExt cx="184150" cy="377835"/>
          </a:xfrm>
        </p:grpSpPr>
        <p:sp>
          <p:nvSpPr>
            <p:cNvPr id="245" name="Rectangle 244"/>
            <p:cNvSpPr/>
            <p:nvPr>
              <p:custDataLst>
                <p:tags r:id="rId93"/>
              </p:custDataLst>
            </p:nvPr>
          </p:nvSpPr>
          <p:spPr>
            <a:xfrm>
              <a:off x="3638550" y="1475259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43" name="Rectangle 142"/>
            <p:cNvSpPr/>
            <p:nvPr>
              <p:custDataLst>
                <p:tags r:id="rId94"/>
              </p:custDataLst>
            </p:nvPr>
          </p:nvSpPr>
          <p:spPr>
            <a:xfrm>
              <a:off x="3638550" y="1608885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45" name="Rectangle 144"/>
            <p:cNvSpPr/>
            <p:nvPr>
              <p:custDataLst>
                <p:tags r:id="rId95"/>
              </p:custDataLst>
            </p:nvPr>
          </p:nvSpPr>
          <p:spPr>
            <a:xfrm>
              <a:off x="3638550" y="1744663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</p:grpSp>
      <p:graphicFrame>
        <p:nvGraphicFramePr>
          <p:cNvPr id="167" name="Object 166"/>
          <p:cNvGraphicFramePr>
            <a:graphicFrameLocks/>
          </p:cNvGraphicFramePr>
          <p:nvPr>
            <p:custDataLst>
              <p:tags r:id="rId45"/>
            </p:custDataLst>
            <p:extLst/>
          </p:nvPr>
        </p:nvGraphicFramePr>
        <p:xfrm>
          <a:off x="8607424" y="2969900"/>
          <a:ext cx="18097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67" name="Worksheet" r:id="rId101" imgW="1124023" imgH="171450" progId="Excel.Sheet.12">
                  <p:link updateAutomatic="1"/>
                </p:oleObj>
              </mc:Choice>
              <mc:Fallback>
                <p:oleObj name="Worksheet" r:id="rId101" imgW="1124023" imgH="171450" progId="Excel.Sheet.12">
                  <p:link updateAutomatic="1"/>
                  <p:pic>
                    <p:nvPicPr>
                      <p:cNvPr id="167" name="Object 166"/>
                      <p:cNvPicPr preferRelativeResize="0"/>
                      <p:nvPr/>
                    </p:nvPicPr>
                    <p:blipFill>
                      <a:blip r:embed="rId102"/>
                      <a:stretch>
                        <a:fillRect/>
                      </a:stretch>
                    </p:blipFill>
                    <p:spPr>
                      <a:xfrm>
                        <a:off x="8607424" y="2969900"/>
                        <a:ext cx="18097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8" name="Group 167"/>
          <p:cNvGrpSpPr/>
          <p:nvPr/>
        </p:nvGrpSpPr>
        <p:grpSpPr>
          <a:xfrm>
            <a:off x="6653553" y="4479392"/>
            <a:ext cx="184150" cy="377835"/>
            <a:chOff x="3638550" y="1475259"/>
            <a:chExt cx="184150" cy="377835"/>
          </a:xfrm>
        </p:grpSpPr>
        <p:sp>
          <p:nvSpPr>
            <p:cNvPr id="170" name="Rectangle 169"/>
            <p:cNvSpPr/>
            <p:nvPr>
              <p:custDataLst>
                <p:tags r:id="rId90"/>
              </p:custDataLst>
            </p:nvPr>
          </p:nvSpPr>
          <p:spPr>
            <a:xfrm>
              <a:off x="3638550" y="1475259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72" name="Rectangle 171"/>
            <p:cNvSpPr/>
            <p:nvPr>
              <p:custDataLst>
                <p:tags r:id="rId91"/>
              </p:custDataLst>
            </p:nvPr>
          </p:nvSpPr>
          <p:spPr>
            <a:xfrm>
              <a:off x="3638550" y="1608885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74" name="Rectangle 173"/>
            <p:cNvSpPr/>
            <p:nvPr>
              <p:custDataLst>
                <p:tags r:id="rId92"/>
              </p:custDataLst>
            </p:nvPr>
          </p:nvSpPr>
          <p:spPr>
            <a:xfrm>
              <a:off x="3638550" y="1744663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</p:grpSp>
      <p:graphicFrame>
        <p:nvGraphicFramePr>
          <p:cNvPr id="188" name="Object 187"/>
          <p:cNvGraphicFramePr>
            <a:graphicFrameLocks/>
          </p:cNvGraphicFramePr>
          <p:nvPr>
            <p:custDataLst>
              <p:tags r:id="rId46"/>
            </p:custDataLst>
            <p:extLst/>
          </p:nvPr>
        </p:nvGraphicFramePr>
        <p:xfrm>
          <a:off x="3594408" y="4253905"/>
          <a:ext cx="184150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68" name="Worksheet" r:id="rId116" imgW="1124023" imgH="171450" progId="Excel.Sheet.12">
                  <p:link updateAutomatic="1"/>
                </p:oleObj>
              </mc:Choice>
              <mc:Fallback>
                <p:oleObj name="Worksheet" r:id="rId116" imgW="1124023" imgH="171450" progId="Excel.Sheet.12">
                  <p:link updateAutomatic="1"/>
                  <p:pic>
                    <p:nvPicPr>
                      <p:cNvPr id="188" name="Object 187"/>
                      <p:cNvPicPr preferRelativeResize="0"/>
                      <p:nvPr/>
                    </p:nvPicPr>
                    <p:blipFill>
                      <a:blip r:embed="rId102"/>
                      <a:stretch>
                        <a:fillRect/>
                      </a:stretch>
                    </p:blipFill>
                    <p:spPr>
                      <a:xfrm>
                        <a:off x="3594408" y="4253905"/>
                        <a:ext cx="184150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" name="Object 212"/>
          <p:cNvGraphicFramePr>
            <a:graphicFrameLocks/>
          </p:cNvGraphicFramePr>
          <p:nvPr>
            <p:custDataLst>
              <p:tags r:id="rId47"/>
            </p:custDataLst>
            <p:extLst/>
          </p:nvPr>
        </p:nvGraphicFramePr>
        <p:xfrm>
          <a:off x="8596630" y="2687347"/>
          <a:ext cx="184150" cy="10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69" name="Worksheet" r:id="rId117" imgW="1124023" imgH="171450" progId="Excel.Sheet.12">
                  <p:link updateAutomatic="1"/>
                </p:oleObj>
              </mc:Choice>
              <mc:Fallback>
                <p:oleObj name="Worksheet" r:id="rId117" imgW="1124023" imgH="171450" progId="Excel.Sheet.12">
                  <p:link updateAutomatic="1"/>
                  <p:pic>
                    <p:nvPicPr>
                      <p:cNvPr id="213" name="Object 212"/>
                      <p:cNvPicPr preferRelativeResize="0"/>
                      <p:nvPr/>
                    </p:nvPicPr>
                    <p:blipFill>
                      <a:blip r:embed="rId118"/>
                      <a:stretch>
                        <a:fillRect/>
                      </a:stretch>
                    </p:blipFill>
                    <p:spPr>
                      <a:xfrm>
                        <a:off x="8596630" y="2687347"/>
                        <a:ext cx="184150" cy="104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" name="TextBox 246"/>
          <p:cNvSpPr txBox="1"/>
          <p:nvPr>
            <p:custDataLst>
              <p:tags r:id="rId48"/>
            </p:custDataLst>
          </p:nvPr>
        </p:nvSpPr>
        <p:spPr>
          <a:xfrm>
            <a:off x="8172760" y="2394953"/>
            <a:ext cx="515945" cy="1967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ChP</a:t>
            </a:r>
            <a:r>
              <a:rPr kumimoji="0" 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Resp</a:t>
            </a:r>
            <a:endParaRPr kumimoji="0" 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248" name="TextBox 247"/>
          <p:cNvSpPr txBox="1"/>
          <p:nvPr>
            <p:custDataLst>
              <p:tags r:id="rId49"/>
            </p:custDataLst>
          </p:nvPr>
        </p:nvSpPr>
        <p:spPr>
          <a:xfrm>
            <a:off x="8130629" y="2557558"/>
            <a:ext cx="458598" cy="2047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Cust</a:t>
            </a:r>
            <a:r>
              <a:rPr kumimoji="0" 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. View</a:t>
            </a:r>
          </a:p>
        </p:txBody>
      </p:sp>
      <p:sp>
        <p:nvSpPr>
          <p:cNvPr id="271" name="Rectangle 270"/>
          <p:cNvSpPr/>
          <p:nvPr>
            <p:custDataLst>
              <p:tags r:id="rId50"/>
            </p:custDataLst>
          </p:nvPr>
        </p:nvSpPr>
        <p:spPr>
          <a:xfrm>
            <a:off x="3581360" y="3784327"/>
            <a:ext cx="201826" cy="10032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04" name="Text Box 36___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3969839" y="1200686"/>
            <a:ext cx="1828800" cy="924232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t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APC/pc </a:t>
            </a:r>
            <a:r>
              <a:rPr kumimoji="0" lang="de-DE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∅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       </a:t>
            </a: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HDP5                 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320" name="TextBox 319"/>
          <p:cNvSpPr txBox="1"/>
          <p:nvPr>
            <p:custDataLst>
              <p:tags r:id="rId52"/>
            </p:custDataLst>
          </p:nvPr>
        </p:nvSpPr>
        <p:spPr>
          <a:xfrm>
            <a:off x="4292352" y="1653342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TBP</a:t>
            </a:r>
          </a:p>
        </p:txBody>
      </p:sp>
      <p:sp>
        <p:nvSpPr>
          <p:cNvPr id="321" name="TextBox 320"/>
          <p:cNvSpPr txBox="1"/>
          <p:nvPr>
            <p:custDataLst>
              <p:tags r:id="rId53"/>
            </p:custDataLst>
          </p:nvPr>
        </p:nvSpPr>
        <p:spPr>
          <a:xfrm>
            <a:off x="4311660" y="1937194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CF</a:t>
            </a:r>
          </a:p>
        </p:txBody>
      </p:sp>
      <p:sp>
        <p:nvSpPr>
          <p:cNvPr id="322" name="TextBox 321"/>
          <p:cNvSpPr txBox="1"/>
          <p:nvPr>
            <p:custDataLst>
              <p:tags r:id="rId54"/>
            </p:custDataLst>
          </p:nvPr>
        </p:nvSpPr>
        <p:spPr>
          <a:xfrm>
            <a:off x="4306178" y="1789142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FC</a:t>
            </a:r>
          </a:p>
        </p:txBody>
      </p:sp>
      <p:grpSp>
        <p:nvGrpSpPr>
          <p:cNvPr id="333" name="Group 332"/>
          <p:cNvGrpSpPr/>
          <p:nvPr/>
        </p:nvGrpSpPr>
        <p:grpSpPr>
          <a:xfrm>
            <a:off x="4456824" y="1628897"/>
            <a:ext cx="184150" cy="377835"/>
            <a:chOff x="3638550" y="1475259"/>
            <a:chExt cx="184150" cy="377835"/>
          </a:xfrm>
        </p:grpSpPr>
        <p:sp>
          <p:nvSpPr>
            <p:cNvPr id="334" name="Rectangle 333"/>
            <p:cNvSpPr/>
            <p:nvPr>
              <p:custDataLst>
                <p:tags r:id="rId87"/>
              </p:custDataLst>
            </p:nvPr>
          </p:nvSpPr>
          <p:spPr>
            <a:xfrm>
              <a:off x="3638550" y="1475259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335" name="Rectangle 334"/>
            <p:cNvSpPr/>
            <p:nvPr>
              <p:custDataLst>
                <p:tags r:id="rId88"/>
              </p:custDataLst>
            </p:nvPr>
          </p:nvSpPr>
          <p:spPr>
            <a:xfrm>
              <a:off x="3638550" y="1608885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336" name="Rectangle 335"/>
            <p:cNvSpPr/>
            <p:nvPr>
              <p:custDataLst>
                <p:tags r:id="rId89"/>
              </p:custDataLst>
            </p:nvPr>
          </p:nvSpPr>
          <p:spPr>
            <a:xfrm>
              <a:off x="3638550" y="1744663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</p:grpSp>
      <p:sp>
        <p:nvSpPr>
          <p:cNvPr id="205" name="Text Box 36____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5858912" y="1205726"/>
            <a:ext cx="1828800" cy="924232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t" anchorCtr="0">
            <a:noAutofit/>
          </a:bodyPr>
          <a:lstStyle>
            <a:defPPr>
              <a:defRPr lang="en-US"/>
            </a:defPPr>
            <a:lvl1pPr>
              <a:defRPr sz="1000" b="1">
                <a:solidFill>
                  <a:schemeClr val="accent1"/>
                </a:solidFill>
              </a:defRPr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Fixed Cost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       </a:t>
            </a: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HDP5                   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206" name="TextBox 205"/>
          <p:cNvSpPr txBox="1"/>
          <p:nvPr>
            <p:custDataLst>
              <p:tags r:id="rId56"/>
            </p:custDataLst>
          </p:nvPr>
        </p:nvSpPr>
        <p:spPr>
          <a:xfrm>
            <a:off x="6181425" y="1658382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TBP</a:t>
            </a:r>
          </a:p>
        </p:txBody>
      </p:sp>
      <p:sp>
        <p:nvSpPr>
          <p:cNvPr id="236" name="TextBox 235"/>
          <p:cNvSpPr txBox="1"/>
          <p:nvPr>
            <p:custDataLst>
              <p:tags r:id="rId57"/>
            </p:custDataLst>
          </p:nvPr>
        </p:nvSpPr>
        <p:spPr>
          <a:xfrm>
            <a:off x="6200733" y="1942234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CF</a:t>
            </a:r>
          </a:p>
        </p:txBody>
      </p:sp>
      <p:sp>
        <p:nvSpPr>
          <p:cNvPr id="237" name="TextBox 236"/>
          <p:cNvSpPr txBox="1"/>
          <p:nvPr>
            <p:custDataLst>
              <p:tags r:id="rId58"/>
            </p:custDataLst>
          </p:nvPr>
        </p:nvSpPr>
        <p:spPr>
          <a:xfrm>
            <a:off x="6195251" y="1794182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FC</a:t>
            </a:r>
          </a:p>
        </p:txBody>
      </p:sp>
      <p:grpSp>
        <p:nvGrpSpPr>
          <p:cNvPr id="241" name="Group 240"/>
          <p:cNvGrpSpPr/>
          <p:nvPr/>
        </p:nvGrpSpPr>
        <p:grpSpPr>
          <a:xfrm>
            <a:off x="6345897" y="1633937"/>
            <a:ext cx="184150" cy="377835"/>
            <a:chOff x="3638550" y="1475259"/>
            <a:chExt cx="184150" cy="377835"/>
          </a:xfrm>
        </p:grpSpPr>
        <p:sp>
          <p:nvSpPr>
            <p:cNvPr id="242" name="Rectangle 241"/>
            <p:cNvSpPr/>
            <p:nvPr>
              <p:custDataLst>
                <p:tags r:id="rId84"/>
              </p:custDataLst>
            </p:nvPr>
          </p:nvSpPr>
          <p:spPr>
            <a:xfrm>
              <a:off x="3638550" y="1475259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243" name="Rectangle 242"/>
            <p:cNvSpPr/>
            <p:nvPr>
              <p:custDataLst>
                <p:tags r:id="rId85"/>
              </p:custDataLst>
            </p:nvPr>
          </p:nvSpPr>
          <p:spPr>
            <a:xfrm>
              <a:off x="3638550" y="1608885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249" name="Rectangle 248"/>
            <p:cNvSpPr/>
            <p:nvPr>
              <p:custDataLst>
                <p:tags r:id="rId86"/>
              </p:custDataLst>
            </p:nvPr>
          </p:nvSpPr>
          <p:spPr>
            <a:xfrm>
              <a:off x="3638550" y="1744663"/>
              <a:ext cx="184150" cy="10843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3F136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</p:grpSp>
      <p:sp>
        <p:nvSpPr>
          <p:cNvPr id="136" name="Text Box 45_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1508003" y="5012214"/>
            <a:ext cx="1209064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Safety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Environmental </a:t>
            </a:r>
          </a:p>
        </p:txBody>
      </p:sp>
      <p:sp>
        <p:nvSpPr>
          <p:cNvPr id="137" name="Text Box 45___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6065180" y="5019040"/>
            <a:ext cx="1192579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Staffing: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Ind. PC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141" name="Text Box 45____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7288740" y="5022067"/>
            <a:ext cx="1015443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Staffing: Need/Demand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142" name="Text Box 45_____"/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3748722" y="5024205"/>
            <a:ext cx="112001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Associate Satisfaction Index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151" name="Text Box 45________"/>
          <p:cNvSpPr txBox="1"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2792334" y="5015481"/>
            <a:ext cx="909973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Inspiring Working Condition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152" name="Text Box 45__________"/>
          <p:cNvSpPr txBox="1"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4909662" y="5023101"/>
            <a:ext cx="111507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Associate Retention rate</a:t>
            </a:r>
          </a:p>
        </p:txBody>
      </p:sp>
      <p:graphicFrame>
        <p:nvGraphicFramePr>
          <p:cNvPr id="155" name="Object 154"/>
          <p:cNvGraphicFramePr>
            <a:graphicFrameLocks/>
          </p:cNvGraphicFramePr>
          <p:nvPr>
            <p:custDataLst>
              <p:tags r:id="rId65"/>
            </p:custDataLst>
            <p:extLst/>
          </p:nvPr>
        </p:nvGraphicFramePr>
        <p:xfrm>
          <a:off x="5750082" y="5084385"/>
          <a:ext cx="184150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70" name="Worksheet" r:id="rId119" imgW="1124023" imgH="171450" progId="Excel.Sheet.12">
                  <p:link updateAutomatic="1"/>
                </p:oleObj>
              </mc:Choice>
              <mc:Fallback>
                <p:oleObj name="Worksheet" r:id="rId119" imgW="1124023" imgH="171450" progId="Excel.Sheet.12">
                  <p:link updateAutomatic="1"/>
                  <p:pic>
                    <p:nvPicPr>
                      <p:cNvPr id="155" name="Object 154"/>
                      <p:cNvPicPr preferRelativeResize="0"/>
                      <p:nvPr/>
                    </p:nvPicPr>
                    <p:blipFill>
                      <a:blip r:embed="rId105"/>
                      <a:stretch>
                        <a:fillRect/>
                      </a:stretch>
                    </p:blipFill>
                    <p:spPr>
                      <a:xfrm>
                        <a:off x="5750082" y="5084385"/>
                        <a:ext cx="184150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" name="Object 159"/>
          <p:cNvGraphicFramePr>
            <a:graphicFrameLocks/>
          </p:cNvGraphicFramePr>
          <p:nvPr>
            <p:custDataLst>
              <p:tags r:id="rId66"/>
            </p:custDataLst>
            <p:extLst/>
          </p:nvPr>
        </p:nvGraphicFramePr>
        <p:xfrm>
          <a:off x="8004974" y="5081671"/>
          <a:ext cx="185738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71" name="Worksheet" r:id="rId120" imgW="1124023" imgH="171450" progId="Excel.Sheet.12">
                  <p:link updateAutomatic="1"/>
                </p:oleObj>
              </mc:Choice>
              <mc:Fallback>
                <p:oleObj name="Worksheet" r:id="rId120" imgW="1124023" imgH="171450" progId="Excel.Sheet.12">
                  <p:link updateAutomatic="1"/>
                  <p:pic>
                    <p:nvPicPr>
                      <p:cNvPr id="160" name="Object 159"/>
                      <p:cNvPicPr preferRelativeResize="0"/>
                      <p:nvPr/>
                    </p:nvPicPr>
                    <p:blipFill>
                      <a:blip r:embed="rId121"/>
                      <a:stretch>
                        <a:fillRect/>
                      </a:stretch>
                    </p:blipFill>
                    <p:spPr>
                      <a:xfrm>
                        <a:off x="8004974" y="5081671"/>
                        <a:ext cx="185738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" name="Object 161"/>
          <p:cNvGraphicFramePr>
            <a:graphicFrameLocks/>
          </p:cNvGraphicFramePr>
          <p:nvPr>
            <p:custDataLst>
              <p:tags r:id="rId67"/>
            </p:custDataLst>
            <p:extLst/>
          </p:nvPr>
        </p:nvGraphicFramePr>
        <p:xfrm>
          <a:off x="4597827" y="5058520"/>
          <a:ext cx="182563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72" name="Worksheet" r:id="rId122" imgW="1124023" imgH="171450" progId="Excel.Sheet.12">
                  <p:link updateAutomatic="1"/>
                </p:oleObj>
              </mc:Choice>
              <mc:Fallback>
                <p:oleObj name="Worksheet" r:id="rId122" imgW="1124023" imgH="171450" progId="Excel.Sheet.12">
                  <p:link updateAutomatic="1"/>
                  <p:pic>
                    <p:nvPicPr>
                      <p:cNvPr id="162" name="Object 161"/>
                      <p:cNvPicPr preferRelativeResize="0"/>
                      <p:nvPr/>
                    </p:nvPicPr>
                    <p:blipFill>
                      <a:blip r:embed="rId107"/>
                      <a:stretch>
                        <a:fillRect/>
                      </a:stretch>
                    </p:blipFill>
                    <p:spPr>
                      <a:xfrm>
                        <a:off x="4597827" y="5058520"/>
                        <a:ext cx="182563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" name="TextBox 162"/>
          <p:cNvSpPr txBox="1"/>
          <p:nvPr>
            <p:custDataLst>
              <p:tags r:id="rId68"/>
            </p:custDataLst>
          </p:nvPr>
        </p:nvSpPr>
        <p:spPr>
          <a:xfrm>
            <a:off x="6859850" y="5083595"/>
            <a:ext cx="196013" cy="843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TBP</a:t>
            </a:r>
          </a:p>
        </p:txBody>
      </p:sp>
      <p:sp>
        <p:nvSpPr>
          <p:cNvPr id="165" name="TextBox 164"/>
          <p:cNvSpPr txBox="1"/>
          <p:nvPr>
            <p:custDataLst>
              <p:tags r:id="rId69"/>
            </p:custDataLst>
          </p:nvPr>
        </p:nvSpPr>
        <p:spPr>
          <a:xfrm>
            <a:off x="6869978" y="5215040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PUL</a:t>
            </a:r>
          </a:p>
        </p:txBody>
      </p:sp>
      <p:sp>
        <p:nvSpPr>
          <p:cNvPr id="180" name="TextBox 179"/>
          <p:cNvSpPr txBox="1"/>
          <p:nvPr>
            <p:custDataLst>
              <p:tags r:id="rId70"/>
            </p:custDataLst>
          </p:nvPr>
        </p:nvSpPr>
        <p:spPr>
          <a:xfrm>
            <a:off x="6635974" y="5338662"/>
            <a:ext cx="375611" cy="857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CF (</a:t>
            </a:r>
            <a:r>
              <a:rPr kumimoji="0" lang="en-US" sz="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PULi</a:t>
            </a: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181" name="Object 180"/>
          <p:cNvGraphicFramePr>
            <a:graphicFrameLocks/>
          </p:cNvGraphicFramePr>
          <p:nvPr>
            <p:custDataLst>
              <p:tags r:id="rId71"/>
            </p:custDataLst>
            <p:extLst/>
          </p:nvPr>
        </p:nvGraphicFramePr>
        <p:xfrm>
          <a:off x="7020724" y="5067384"/>
          <a:ext cx="18415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73" name="Worksheet" r:id="rId123" imgW="1124023" imgH="171450" progId="Excel.Sheet.12">
                  <p:link updateAutomatic="1"/>
                </p:oleObj>
              </mc:Choice>
              <mc:Fallback>
                <p:oleObj name="Worksheet" r:id="rId123" imgW="1124023" imgH="171450" progId="Excel.Sheet.12">
                  <p:link updateAutomatic="1"/>
                  <p:pic>
                    <p:nvPicPr>
                      <p:cNvPr id="181" name="Object 180"/>
                      <p:cNvPicPr preferRelativeResize="0"/>
                      <p:nvPr/>
                    </p:nvPicPr>
                    <p:blipFill>
                      <a:blip r:embed="rId124"/>
                      <a:stretch>
                        <a:fillRect/>
                      </a:stretch>
                    </p:blipFill>
                    <p:spPr>
                      <a:xfrm>
                        <a:off x="7020724" y="5067384"/>
                        <a:ext cx="18415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" name="Object 185"/>
          <p:cNvGraphicFramePr>
            <a:graphicFrameLocks/>
          </p:cNvGraphicFramePr>
          <p:nvPr>
            <p:custDataLst>
              <p:tags r:id="rId72"/>
            </p:custDataLst>
            <p:extLst/>
          </p:nvPr>
        </p:nvGraphicFramePr>
        <p:xfrm>
          <a:off x="7020724" y="5332496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74" name="Worksheet" r:id="rId125" imgW="1124023" imgH="171450" progId="Excel.Sheet.12">
                  <p:link updateAutomatic="1"/>
                </p:oleObj>
              </mc:Choice>
              <mc:Fallback>
                <p:oleObj name="Worksheet" r:id="rId125" imgW="1124023" imgH="171450" progId="Excel.Sheet.12">
                  <p:link updateAutomatic="1"/>
                  <p:pic>
                    <p:nvPicPr>
                      <p:cNvPr id="186" name="Object 185"/>
                      <p:cNvPicPr preferRelativeResize="0"/>
                      <p:nvPr/>
                    </p:nvPicPr>
                    <p:blipFill>
                      <a:blip r:embed="rId126"/>
                      <a:stretch>
                        <a:fillRect/>
                      </a:stretch>
                    </p:blipFill>
                    <p:spPr>
                      <a:xfrm>
                        <a:off x="7020724" y="5332496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" name="Object 190"/>
          <p:cNvGraphicFramePr>
            <a:graphicFrameLocks/>
          </p:cNvGraphicFramePr>
          <p:nvPr>
            <p:custDataLst>
              <p:tags r:id="rId73"/>
            </p:custDataLst>
            <p:extLst/>
          </p:nvPr>
        </p:nvGraphicFramePr>
        <p:xfrm>
          <a:off x="7023899" y="5191209"/>
          <a:ext cx="182563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75" name="Worksheet" r:id="rId127" imgW="1124023" imgH="171450" progId="Excel.Sheet.12">
                  <p:link updateAutomatic="1"/>
                </p:oleObj>
              </mc:Choice>
              <mc:Fallback>
                <p:oleObj name="Worksheet" r:id="rId127" imgW="1124023" imgH="171450" progId="Excel.Sheet.12">
                  <p:link updateAutomatic="1"/>
                  <p:pic>
                    <p:nvPicPr>
                      <p:cNvPr id="191" name="Object 190"/>
                      <p:cNvPicPr preferRelativeResize="0"/>
                      <p:nvPr/>
                    </p:nvPicPr>
                    <p:blipFill>
                      <a:blip r:embed="rId128"/>
                      <a:stretch>
                        <a:fillRect/>
                      </a:stretch>
                    </p:blipFill>
                    <p:spPr>
                      <a:xfrm>
                        <a:off x="7023899" y="5191209"/>
                        <a:ext cx="182563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" name="Object 198"/>
          <p:cNvGraphicFramePr>
            <a:graphicFrameLocks/>
          </p:cNvGraphicFramePr>
          <p:nvPr>
            <p:custDataLst>
              <p:tags r:id="rId74"/>
            </p:custDataLst>
            <p:extLst/>
          </p:nvPr>
        </p:nvGraphicFramePr>
        <p:xfrm>
          <a:off x="2462735" y="5068929"/>
          <a:ext cx="18097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76" name="Worksheet" r:id="rId129" imgW="1124023" imgH="171450" progId="Excel.Sheet.12">
                  <p:link updateAutomatic="1"/>
                </p:oleObj>
              </mc:Choice>
              <mc:Fallback>
                <p:oleObj name="Worksheet" r:id="rId129" imgW="1124023" imgH="171450" progId="Excel.Sheet.12">
                  <p:link updateAutomatic="1"/>
                  <p:pic>
                    <p:nvPicPr>
                      <p:cNvPr id="199" name="Object 198"/>
                      <p:cNvPicPr preferRelativeResize="0"/>
                      <p:nvPr/>
                    </p:nvPicPr>
                    <p:blipFill>
                      <a:blip r:embed="rId105"/>
                      <a:stretch>
                        <a:fillRect/>
                      </a:stretch>
                    </p:blipFill>
                    <p:spPr>
                      <a:xfrm>
                        <a:off x="2462735" y="5068929"/>
                        <a:ext cx="18097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" name="Object 200"/>
          <p:cNvGraphicFramePr>
            <a:graphicFrameLocks/>
          </p:cNvGraphicFramePr>
          <p:nvPr>
            <p:custDataLst>
              <p:tags r:id="rId75"/>
            </p:custDataLst>
            <p:extLst/>
          </p:nvPr>
        </p:nvGraphicFramePr>
        <p:xfrm>
          <a:off x="3461743" y="5063571"/>
          <a:ext cx="18097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77" name="Worksheet" r:id="rId129" imgW="1124023" imgH="171450" progId="Excel.Sheet.12">
                  <p:link updateAutomatic="1"/>
                </p:oleObj>
              </mc:Choice>
              <mc:Fallback>
                <p:oleObj name="Worksheet" r:id="rId129" imgW="1124023" imgH="171450" progId="Excel.Sheet.12">
                  <p:link updateAutomatic="1"/>
                  <p:pic>
                    <p:nvPicPr>
                      <p:cNvPr id="201" name="Object 200"/>
                      <p:cNvPicPr preferRelativeResize="0"/>
                      <p:nvPr/>
                    </p:nvPicPr>
                    <p:blipFill>
                      <a:blip r:embed="rId105"/>
                      <a:stretch>
                        <a:fillRect/>
                      </a:stretch>
                    </p:blipFill>
                    <p:spPr>
                      <a:xfrm>
                        <a:off x="3461743" y="5063571"/>
                        <a:ext cx="18097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" name="TextBox 249"/>
          <p:cNvSpPr txBox="1"/>
          <p:nvPr>
            <p:custDataLst>
              <p:tags r:id="rId76"/>
            </p:custDataLst>
          </p:nvPr>
        </p:nvSpPr>
        <p:spPr>
          <a:xfrm>
            <a:off x="2504450" y="5565499"/>
            <a:ext cx="7954000" cy="4891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Traffic light logic    -&gt; If Scenario is specified</a:t>
            </a: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= 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8427E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CF</a:t>
            </a: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8427E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 a.m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.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8427E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xx </a:t>
            </a: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8427E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vs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. respective scenario</a:t>
            </a: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(</a:t>
            </a: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8427E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TBP, 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8427E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Stretch, </a:t>
            </a: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8427E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FC, PULi and CF</a:t>
            </a: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) 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 	     -&gt;  If there’s no Scenario specified = </a:t>
            </a: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8427E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CF 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8427E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a.m. xx </a:t>
            </a: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8427E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vs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. Pre-defined target or upper limit (</a:t>
            </a: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Available at TaC Excel)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	 </a:t>
            </a: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    -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&gt;</a:t>
            </a: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              Deployed in separate </a:t>
            </a:r>
            <a:r>
              <a:rPr kumimoji="0" lang="en-US" sz="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TaC</a:t>
            </a: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251" name="Object 250"/>
          <p:cNvGraphicFramePr>
            <a:graphicFrameLocks/>
          </p:cNvGraphicFramePr>
          <p:nvPr>
            <p:custDataLst>
              <p:tags r:id="rId77"/>
            </p:custDataLst>
            <p:extLst/>
          </p:nvPr>
        </p:nvGraphicFramePr>
        <p:xfrm>
          <a:off x="3740505" y="5907760"/>
          <a:ext cx="182562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78" name="Worksheet" r:id="rId130" imgW="1124023" imgH="171450" progId="Excel.Sheet.12">
                  <p:link updateAutomatic="1"/>
                </p:oleObj>
              </mc:Choice>
              <mc:Fallback>
                <p:oleObj name="Worksheet" r:id="rId130" imgW="1124023" imgH="171450" progId="Excel.Sheet.12">
                  <p:link updateAutomatic="1"/>
                  <p:pic>
                    <p:nvPicPr>
                      <p:cNvPr id="251" name="Object 250"/>
                      <p:cNvPicPr preferRelativeResize="0"/>
                      <p:nvPr/>
                    </p:nvPicPr>
                    <p:blipFill>
                      <a:blip r:embed="rId131"/>
                      <a:stretch>
                        <a:fillRect/>
                      </a:stretch>
                    </p:blipFill>
                    <p:spPr>
                      <a:xfrm>
                        <a:off x="3740505" y="5907760"/>
                        <a:ext cx="182562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TextBox 98"/>
          <p:cNvSpPr txBox="1"/>
          <p:nvPr>
            <p:custDataLst>
              <p:tags r:id="rId78"/>
            </p:custDataLst>
          </p:nvPr>
        </p:nvSpPr>
        <p:spPr>
          <a:xfrm>
            <a:off x="2065834" y="5028165"/>
            <a:ext cx="414981" cy="1779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Sustainability</a:t>
            </a: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Index</a:t>
            </a: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5" name="Text Box 45______"/>
          <p:cNvSpPr txBox="1">
            <a:spLocks noChangeArrowheads="1"/>
          </p:cNvSpPr>
          <p:nvPr>
            <p:custDataLst>
              <p:tags r:id="rId79"/>
            </p:custDataLst>
          </p:nvPr>
        </p:nvSpPr>
        <p:spPr bwMode="auto">
          <a:xfrm>
            <a:off x="8401847" y="4998299"/>
            <a:ext cx="1132858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We lead</a:t>
            </a:r>
          </a:p>
          <a:p>
            <a:r>
              <a:rPr lang="de-DE" altLang="en-US" sz="1000" b="1" dirty="0" smtClean="0"/>
              <a:t>ChP</a:t>
            </a:r>
            <a:endParaRPr lang="de-DE" altLang="en-US" sz="1000" b="1" dirty="0" smtClean="0"/>
          </a:p>
        </p:txBody>
      </p:sp>
      <p:graphicFrame>
        <p:nvGraphicFramePr>
          <p:cNvPr id="106" name="Object 105"/>
          <p:cNvGraphicFramePr>
            <a:graphicFrameLocks/>
          </p:cNvGraphicFramePr>
          <p:nvPr>
            <p:custDataLst>
              <p:tags r:id="rId80"/>
            </p:custDataLst>
            <p:extLst>
              <p:ext uri="{D42A27DB-BD31-4B8C-83A1-F6EECF244321}">
                <p14:modId xmlns:p14="http://schemas.microsoft.com/office/powerpoint/2010/main" val="2097609088"/>
              </p:ext>
            </p:extLst>
          </p:nvPr>
        </p:nvGraphicFramePr>
        <p:xfrm>
          <a:off x="9285712" y="5075886"/>
          <a:ext cx="18097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79" name="Worksheet" r:id="rId132" imgW="1124023" imgH="171450" progId="Excel.Sheet.12">
                  <p:link updateAutomatic="1"/>
                </p:oleObj>
              </mc:Choice>
              <mc:Fallback>
                <p:oleObj name="Worksheet" r:id="rId132" imgW="1124023" imgH="171450" progId="Excel.Sheet.12">
                  <p:link updateAutomatic="1"/>
                  <p:pic>
                    <p:nvPicPr>
                      <p:cNvPr id="631" name="Object 630"/>
                      <p:cNvPicPr preferRelativeResize="0"/>
                      <p:nvPr/>
                    </p:nvPicPr>
                    <p:blipFill>
                      <a:blip r:embed="rId105"/>
                      <a:stretch>
                        <a:fillRect/>
                      </a:stretch>
                    </p:blipFill>
                    <p:spPr>
                      <a:xfrm>
                        <a:off x="9285712" y="5075886"/>
                        <a:ext cx="18097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Object 106"/>
          <p:cNvGraphicFramePr>
            <a:graphicFrameLocks/>
          </p:cNvGraphicFramePr>
          <p:nvPr>
            <p:custDataLst>
              <p:tags r:id="rId81"/>
            </p:custDataLst>
            <p:extLst>
              <p:ext uri="{D42A27DB-BD31-4B8C-83A1-F6EECF244321}">
                <p14:modId xmlns:p14="http://schemas.microsoft.com/office/powerpoint/2010/main" val="3420288443"/>
              </p:ext>
            </p:extLst>
          </p:nvPr>
        </p:nvGraphicFramePr>
        <p:xfrm>
          <a:off x="9296599" y="5265027"/>
          <a:ext cx="18097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80" name="Worksheet" r:id="rId132" imgW="1124023" imgH="171450" progId="Excel.Sheet.12">
                  <p:link updateAutomatic="1"/>
                </p:oleObj>
              </mc:Choice>
              <mc:Fallback>
                <p:oleObj name="Worksheet" r:id="rId132" imgW="1124023" imgH="171450" progId="Excel.Sheet.12">
                  <p:link updateAutomatic="1"/>
                  <p:pic>
                    <p:nvPicPr>
                      <p:cNvPr id="237" name="Object 236"/>
                      <p:cNvPicPr preferRelativeResize="0"/>
                      <p:nvPr/>
                    </p:nvPicPr>
                    <p:blipFill>
                      <a:blip r:embed="rId105"/>
                      <a:stretch>
                        <a:fillRect/>
                      </a:stretch>
                    </p:blipFill>
                    <p:spPr>
                      <a:xfrm>
                        <a:off x="9296599" y="5265027"/>
                        <a:ext cx="18097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TextBox 107"/>
          <p:cNvSpPr txBox="1"/>
          <p:nvPr>
            <p:custDataLst>
              <p:tags r:id="rId82"/>
            </p:custDataLst>
          </p:nvPr>
        </p:nvSpPr>
        <p:spPr>
          <a:xfrm>
            <a:off x="9023550" y="5106980"/>
            <a:ext cx="230397" cy="849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Overall</a:t>
            </a:r>
            <a:endParaRPr lang="en-US" sz="500" kern="0" dirty="0" smtClean="0">
              <a:solidFill>
                <a:srgbClr val="000000"/>
              </a:solidFill>
            </a:endParaRPr>
          </a:p>
        </p:txBody>
      </p:sp>
      <p:sp>
        <p:nvSpPr>
          <p:cNvPr id="109" name="TextBox 108"/>
          <p:cNvSpPr txBox="1"/>
          <p:nvPr>
            <p:custDataLst>
              <p:tags r:id="rId83"/>
            </p:custDataLst>
          </p:nvPr>
        </p:nvSpPr>
        <p:spPr>
          <a:xfrm>
            <a:off x="8965214" y="5236925"/>
            <a:ext cx="315605" cy="1446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Capable</a:t>
            </a: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Associates</a:t>
            </a:r>
            <a:endParaRPr lang="en-US" sz="500" kern="0" dirty="0" smtClean="0">
              <a:solidFill>
                <a:srgbClr val="00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1370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Rectangle 2" descr="30%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6128" y="4969525"/>
            <a:ext cx="10009423" cy="548640"/>
          </a:xfrm>
          <a:prstGeom prst="rect">
            <a:avLst/>
          </a:prstGeom>
          <a:solidFill>
            <a:srgbClr val="0C98D5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35" name="Rectangle 17" descr="30%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1749" y="3459303"/>
            <a:ext cx="10009424" cy="1502101"/>
          </a:xfrm>
          <a:prstGeom prst="rect">
            <a:avLst/>
          </a:prstGeom>
          <a:solidFill>
            <a:srgbClr val="BE1D7A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236" name="Picture 235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135"/>
          <a:srcRect l="55849" t="69109" r="34102" b="25206"/>
          <a:stretch/>
        </p:blipFill>
        <p:spPr>
          <a:xfrm>
            <a:off x="329636" y="3468875"/>
            <a:ext cx="1094919" cy="348382"/>
          </a:xfrm>
          <a:prstGeom prst="rect">
            <a:avLst/>
          </a:prstGeom>
        </p:spPr>
      </p:pic>
      <p:sp>
        <p:nvSpPr>
          <p:cNvPr id="237" name="Rectangle 13" descr="30%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9937" y="2181413"/>
            <a:ext cx="10009424" cy="1255562"/>
          </a:xfrm>
          <a:prstGeom prst="rect">
            <a:avLst/>
          </a:prstGeom>
          <a:solidFill>
            <a:srgbClr val="75B442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238" name="Picture 237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35"/>
          <a:srcRect l="55671" t="54390" r="33593" b="37489"/>
          <a:stretch/>
        </p:blipFill>
        <p:spPr>
          <a:xfrm>
            <a:off x="290553" y="2257156"/>
            <a:ext cx="1371851" cy="583766"/>
          </a:xfrm>
          <a:prstGeom prst="rect">
            <a:avLst/>
          </a:prstGeom>
        </p:spPr>
      </p:pic>
      <p:sp>
        <p:nvSpPr>
          <p:cNvPr id="240" name="Rectangle 3" descr="30%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83312" y="1170886"/>
            <a:ext cx="9995156" cy="988302"/>
          </a:xfrm>
          <a:prstGeom prst="rect">
            <a:avLst/>
          </a:prstGeom>
          <a:solidFill>
            <a:srgbClr val="04A3B3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241" name="Picture 240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35"/>
          <a:srcRect l="56300" t="43528" r="31595" b="50381"/>
          <a:stretch/>
        </p:blipFill>
        <p:spPr>
          <a:xfrm>
            <a:off x="284441" y="1169883"/>
            <a:ext cx="1480583" cy="396762"/>
          </a:xfrm>
          <a:prstGeom prst="rect">
            <a:avLst/>
          </a:prstGeom>
        </p:spPr>
      </p:pic>
      <p:sp>
        <p:nvSpPr>
          <p:cNvPr id="8" name="Rectangle 7"/>
          <p:cNvSpPr>
            <a:spLocks/>
          </p:cNvSpPr>
          <p:nvPr>
            <p:custDataLst>
              <p:tags r:id="rId11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strike="noStrike" kern="0" cap="none" normalizeH="0" baseline="0" noProof="0" smtClean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 </a:t>
            </a:r>
            <a:r>
              <a:rPr kumimoji="0" lang="en-US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Diesel Systems | ChP/DBE | 1/10/2018</a:t>
            </a:r>
            <a:endParaRPr kumimoji="0" lang="en-US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12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2017 Robert Bosch LLC and affiliates. All rights reserved.</a:t>
            </a:r>
            <a:endParaRPr kumimoji="0" lang="en-US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6</a:t>
            </a:r>
            <a:endParaRPr kumimoji="0" lang="en-US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14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7" name="TextBox 176"/>
          <p:cNvSpPr txBox="1">
            <a:spLocks/>
          </p:cNvSpPr>
          <p:nvPr>
            <p:custDataLst>
              <p:tags r:id="rId15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US" sz="2800" b="0" i="0" u="none" strike="noStrike" kern="0" cap="none" normalizeH="0" baseline="0" noProof="0" smtClean="0">
                <a:ln>
                  <a:noFill/>
                </a:ln>
                <a:effectLst/>
                <a:uLnTx/>
                <a:uFillTx/>
              </a:rPr>
              <a:t>ChP 2018 TaC Workshop Format Updates</a:t>
            </a:r>
            <a:endParaRPr kumimoji="0" lang="en-US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93" name="Text Box 42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182060" y="460869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endParaRPr lang="de-DE"/>
          </a:p>
        </p:txBody>
      </p:sp>
      <p:sp>
        <p:nvSpPr>
          <p:cNvPr id="108" name="Text Box 37___________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540414" y="2207759"/>
            <a:ext cx="3455728" cy="666874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tIns="0" anchor="t" anchorCtr="0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Volumes</a:t>
            </a:r>
          </a:p>
          <a:p>
            <a:r>
              <a:rPr lang="de-DE" altLang="en-US" sz="1000" b="1" dirty="0" smtClean="0">
                <a:solidFill>
                  <a:schemeClr val="accent1"/>
                </a:solidFill>
              </a:rPr>
              <a:t>   CRIN      Nozzle      </a:t>
            </a:r>
            <a:r>
              <a:rPr lang="de-DE" altLang="en-US" sz="1000" b="1" dirty="0" smtClean="0">
                <a:solidFill>
                  <a:srgbClr val="00B050"/>
                </a:solidFill>
              </a:rPr>
              <a:t>ESP9</a:t>
            </a:r>
            <a:r>
              <a:rPr lang="de-DE" altLang="en-US" sz="1000" b="1" dirty="0" smtClean="0">
                <a:solidFill>
                  <a:schemeClr val="accent1"/>
                </a:solidFill>
              </a:rPr>
              <a:t>     </a:t>
            </a:r>
            <a:r>
              <a:rPr lang="de-DE" altLang="en-US" sz="1000" b="1" dirty="0">
                <a:solidFill>
                  <a:srgbClr val="0070C0"/>
                </a:solidFill>
              </a:rPr>
              <a:t>HDEV5     HDP5</a:t>
            </a:r>
            <a:r>
              <a:rPr lang="de-DE" altLang="en-US" sz="1000" b="1" dirty="0">
                <a:solidFill>
                  <a:schemeClr val="accent1"/>
                </a:solidFill>
              </a:rPr>
              <a:t>     </a:t>
            </a:r>
            <a:r>
              <a:rPr lang="de-DE" altLang="en-US" sz="1000" b="1" dirty="0" smtClean="0">
                <a:solidFill>
                  <a:srgbClr val="00B0F0"/>
                </a:solidFill>
              </a:rPr>
              <a:t>EV14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14" name="Text Box 37_________________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654175" y="2905956"/>
            <a:ext cx="2844751" cy="502962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tIns="0" anchor="t" anchorCtr="0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LIWAKS</a:t>
            </a:r>
          </a:p>
          <a:p>
            <a:r>
              <a:rPr lang="de-DE" altLang="en-US" sz="1000" b="1" dirty="0" smtClean="0">
                <a:solidFill>
                  <a:schemeClr val="accent1"/>
                </a:solidFill>
              </a:rPr>
              <a:t> CRIN       </a:t>
            </a:r>
            <a:r>
              <a:rPr lang="de-DE" altLang="en-US" sz="1000" b="1" dirty="0" smtClean="0">
                <a:solidFill>
                  <a:srgbClr val="00B050"/>
                </a:solidFill>
              </a:rPr>
              <a:t>ESP9</a:t>
            </a:r>
            <a:r>
              <a:rPr lang="de-DE" altLang="en-US" sz="1000" b="1" dirty="0" smtClean="0">
                <a:solidFill>
                  <a:schemeClr val="accent1"/>
                </a:solidFill>
              </a:rPr>
              <a:t>     </a:t>
            </a:r>
            <a:r>
              <a:rPr lang="de-DE" altLang="en-US" sz="1000" b="1" dirty="0">
                <a:solidFill>
                  <a:srgbClr val="0070C0"/>
                </a:solidFill>
              </a:rPr>
              <a:t>HDEV5     HDP5</a:t>
            </a:r>
            <a:r>
              <a:rPr lang="de-DE" altLang="en-US" sz="1000" b="1" dirty="0">
                <a:solidFill>
                  <a:schemeClr val="accent1"/>
                </a:solidFill>
              </a:rPr>
              <a:t>     </a:t>
            </a:r>
            <a:r>
              <a:rPr lang="de-DE" altLang="en-US" sz="1000" b="1" dirty="0">
                <a:solidFill>
                  <a:srgbClr val="00B0F0"/>
                </a:solidFill>
              </a:rPr>
              <a:t>EV14</a:t>
            </a:r>
            <a:r>
              <a:rPr lang="de-DE" altLang="en-US" sz="10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21" name="Text Box 37_______________________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673060" y="3518126"/>
            <a:ext cx="2825866" cy="83681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tIns="0" anchor="t" anchorCtr="0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>
                <a:solidFill>
                  <a:schemeClr val="accent1"/>
                </a:solidFill>
              </a:rPr>
              <a:t>TCT </a:t>
            </a:r>
            <a:r>
              <a:rPr lang="en-US" sz="1000" b="1" dirty="0">
                <a:solidFill>
                  <a:schemeClr val="accent1"/>
                </a:solidFill>
                <a:latin typeface="Symbol" panose="05050102010706020507" pitchFamily="18" charset="2"/>
              </a:rPr>
              <a:t>Æ</a:t>
            </a:r>
            <a:r>
              <a:rPr lang="de-DE" altLang="en-US" sz="1000" b="1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de-DE" altLang="en-US" sz="1000" b="1" dirty="0" smtClean="0">
                <a:solidFill>
                  <a:schemeClr val="accent1"/>
                </a:solidFill>
              </a:rPr>
              <a:t>    CRIN</a:t>
            </a:r>
            <a:r>
              <a:rPr lang="de-DE" altLang="en-US" sz="1000" b="1" dirty="0">
                <a:solidFill>
                  <a:srgbClr val="00B050"/>
                </a:solidFill>
              </a:rPr>
              <a:t> </a:t>
            </a:r>
            <a:r>
              <a:rPr lang="de-DE" altLang="en-US" sz="1000" b="1" dirty="0" smtClean="0">
                <a:solidFill>
                  <a:srgbClr val="00B050"/>
                </a:solidFill>
              </a:rPr>
              <a:t>   ESP9</a:t>
            </a:r>
            <a:r>
              <a:rPr lang="de-DE" altLang="en-US" sz="1000" b="1" dirty="0" smtClean="0">
                <a:solidFill>
                  <a:schemeClr val="accent1"/>
                </a:solidFill>
              </a:rPr>
              <a:t>     </a:t>
            </a:r>
            <a:r>
              <a:rPr lang="de-DE" altLang="en-US" sz="1000" b="1" dirty="0">
                <a:solidFill>
                  <a:srgbClr val="0070C0"/>
                </a:solidFill>
              </a:rPr>
              <a:t>HDEV5     HDP5</a:t>
            </a:r>
            <a:r>
              <a:rPr lang="de-DE" altLang="en-US" sz="1000" b="1" dirty="0">
                <a:solidFill>
                  <a:schemeClr val="accent1"/>
                </a:solidFill>
              </a:rPr>
              <a:t>     </a:t>
            </a:r>
            <a:r>
              <a:rPr lang="de-DE" altLang="en-US" sz="1000" b="1" dirty="0">
                <a:solidFill>
                  <a:srgbClr val="00B0F0"/>
                </a:solidFill>
              </a:rPr>
              <a:t>EV14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27" name="Text Box 37_____________________________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565332" y="3508633"/>
            <a:ext cx="3430809" cy="693463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1"/>
                </a:solidFill>
              </a:rPr>
              <a:t>Inv. Accuracy </a:t>
            </a:r>
          </a:p>
          <a:p>
            <a:r>
              <a:rPr lang="de-DE" altLang="en-US" sz="1000" b="1" dirty="0" smtClean="0">
                <a:solidFill>
                  <a:schemeClr val="accent1"/>
                </a:solidFill>
              </a:rPr>
              <a:t>   CRIN    Nozzle       </a:t>
            </a:r>
            <a:r>
              <a:rPr lang="de-DE" altLang="en-US" sz="1000" b="1" dirty="0" smtClean="0">
                <a:solidFill>
                  <a:srgbClr val="00B050"/>
                </a:solidFill>
              </a:rPr>
              <a:t>ESP9</a:t>
            </a:r>
            <a:r>
              <a:rPr lang="de-DE" altLang="en-US" sz="1000" b="1" dirty="0" smtClean="0">
                <a:solidFill>
                  <a:schemeClr val="accent1"/>
                </a:solidFill>
              </a:rPr>
              <a:t>     </a:t>
            </a:r>
            <a:r>
              <a:rPr lang="de-DE" altLang="en-US" sz="1000" b="1" dirty="0">
                <a:solidFill>
                  <a:srgbClr val="0070C0"/>
                </a:solidFill>
              </a:rPr>
              <a:t>HDEV5     HDP5</a:t>
            </a:r>
            <a:r>
              <a:rPr lang="de-DE" altLang="en-US" sz="1000" b="1" dirty="0">
                <a:solidFill>
                  <a:schemeClr val="accent1"/>
                </a:solidFill>
              </a:rPr>
              <a:t>     </a:t>
            </a:r>
            <a:r>
              <a:rPr lang="de-DE" altLang="en-US" sz="1000" b="1" dirty="0">
                <a:solidFill>
                  <a:srgbClr val="00B0F0"/>
                </a:solidFill>
              </a:rPr>
              <a:t>EV14</a:t>
            </a:r>
            <a:r>
              <a:rPr lang="de-DE" altLang="en-US" sz="1000" b="1" dirty="0" smtClean="0">
                <a:solidFill>
                  <a:schemeClr val="accent1"/>
                </a:solidFill>
              </a:rPr>
              <a:t>  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33" name="Text Box 37_____________________________________________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667520" y="4377264"/>
            <a:ext cx="2831406" cy="543038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tIns="0" anchor="t" anchorCtr="0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>
                <a:solidFill>
                  <a:schemeClr val="accent1"/>
                </a:solidFill>
              </a:rPr>
              <a:t>Leveling </a:t>
            </a:r>
          </a:p>
          <a:p>
            <a:r>
              <a:rPr lang="de-DE" altLang="en-US" sz="1000" b="1" dirty="0" smtClean="0">
                <a:solidFill>
                  <a:schemeClr val="accent1"/>
                </a:solidFill>
              </a:rPr>
              <a:t>    CRIN</a:t>
            </a:r>
            <a:r>
              <a:rPr lang="de-DE" altLang="en-US" sz="1000" b="1" dirty="0">
                <a:solidFill>
                  <a:srgbClr val="00B050"/>
                </a:solidFill>
              </a:rPr>
              <a:t> </a:t>
            </a:r>
            <a:r>
              <a:rPr lang="de-DE" altLang="en-US" sz="1000" b="1" dirty="0" smtClean="0">
                <a:solidFill>
                  <a:srgbClr val="00B050"/>
                </a:solidFill>
              </a:rPr>
              <a:t>   ESP9</a:t>
            </a:r>
            <a:r>
              <a:rPr lang="de-DE" altLang="en-US" sz="1000" b="1" dirty="0" smtClean="0">
                <a:solidFill>
                  <a:schemeClr val="accent1"/>
                </a:solidFill>
              </a:rPr>
              <a:t>     </a:t>
            </a:r>
            <a:r>
              <a:rPr lang="de-DE" altLang="en-US" sz="1000" b="1" dirty="0">
                <a:solidFill>
                  <a:srgbClr val="0070C0"/>
                </a:solidFill>
              </a:rPr>
              <a:t>HDEV5     HDP5</a:t>
            </a:r>
            <a:r>
              <a:rPr lang="de-DE" altLang="en-US" sz="1000" b="1" dirty="0">
                <a:solidFill>
                  <a:schemeClr val="accent1"/>
                </a:solidFill>
              </a:rPr>
              <a:t>     </a:t>
            </a:r>
            <a:r>
              <a:rPr lang="de-DE" altLang="en-US" sz="1000" b="1" dirty="0">
                <a:solidFill>
                  <a:srgbClr val="00B0F0"/>
                </a:solidFill>
              </a:rPr>
              <a:t>EV14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47" name="Text Box 37___________________________________________________________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522128" y="4447449"/>
            <a:ext cx="1468334" cy="36576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BPS Excellence</a:t>
            </a:r>
            <a:endParaRPr lang="de-DE" altLang="en-US" sz="1000" b="1" dirty="0"/>
          </a:p>
        </p:txBody>
      </p:sp>
      <p:sp>
        <p:nvSpPr>
          <p:cNvPr id="156" name="Title 1"/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dirty="0" err="1" smtClean="0">
                <a:solidFill>
                  <a:srgbClr val="A80163"/>
                </a:solidFill>
              </a:rPr>
              <a:t>ChP</a:t>
            </a:r>
            <a:r>
              <a:rPr lang="en-US" sz="2800" dirty="0" smtClean="0">
                <a:solidFill>
                  <a:srgbClr val="A80163"/>
                </a:solidFill>
              </a:rPr>
              <a:t> </a:t>
            </a:r>
            <a:r>
              <a:rPr lang="en-US" sz="2800" dirty="0" err="1" smtClean="0">
                <a:solidFill>
                  <a:srgbClr val="A80163"/>
                </a:solidFill>
              </a:rPr>
              <a:t>TaC</a:t>
            </a:r>
            <a:r>
              <a:rPr lang="en-US" sz="2800" dirty="0" smtClean="0">
                <a:solidFill>
                  <a:srgbClr val="A80163"/>
                </a:solidFill>
              </a:rPr>
              <a:t> 2018 – </a:t>
            </a:r>
            <a:r>
              <a:rPr lang="en-US" sz="2800" dirty="0">
                <a:solidFill>
                  <a:srgbClr val="A80163"/>
                </a:solidFill>
              </a:rPr>
              <a:t>LOG – CF MM.18 - CF a.m. MM.18</a:t>
            </a:r>
          </a:p>
        </p:txBody>
      </p:sp>
      <p:sp>
        <p:nvSpPr>
          <p:cNvPr id="217" name="Text Box 37____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823874" y="1382407"/>
            <a:ext cx="1384066" cy="484434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000" b="1" dirty="0" smtClean="0"/>
              <a:t>Budget LOG</a:t>
            </a:r>
            <a:endParaRPr lang="de-DE" altLang="en-US" sz="1000" b="1" dirty="0"/>
          </a:p>
        </p:txBody>
      </p:sp>
      <p:sp>
        <p:nvSpPr>
          <p:cNvPr id="256" name="Text Box 37______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659741" y="2212553"/>
            <a:ext cx="2808687" cy="573725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t" anchorCtr="0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de-DE" altLang="en-US" sz="1000" b="1" dirty="0" smtClean="0"/>
              <a:t>Incidents (Shipping Errors)</a:t>
            </a:r>
          </a:p>
          <a:p>
            <a:pPr>
              <a:lnSpc>
                <a:spcPct val="110000"/>
              </a:lnSpc>
            </a:pPr>
            <a:r>
              <a:rPr lang="de-DE" altLang="en-US" sz="1000" b="1" dirty="0">
                <a:solidFill>
                  <a:schemeClr val="accent1"/>
                </a:solidFill>
              </a:rPr>
              <a:t> CRIN  </a:t>
            </a:r>
            <a:r>
              <a:rPr lang="de-DE" altLang="en-US" sz="1000" b="1" dirty="0" smtClean="0">
                <a:solidFill>
                  <a:schemeClr val="accent1"/>
                </a:solidFill>
              </a:rPr>
              <a:t>      </a:t>
            </a:r>
            <a:r>
              <a:rPr lang="de-DE" altLang="en-US" sz="1000" b="1" dirty="0">
                <a:solidFill>
                  <a:srgbClr val="00B050"/>
                </a:solidFill>
              </a:rPr>
              <a:t>ESP9</a:t>
            </a:r>
            <a:r>
              <a:rPr lang="de-DE" altLang="en-US" sz="1000" b="1" dirty="0">
                <a:solidFill>
                  <a:schemeClr val="accent1"/>
                </a:solidFill>
              </a:rPr>
              <a:t>     </a:t>
            </a:r>
            <a:r>
              <a:rPr lang="de-DE" altLang="en-US" sz="1000" b="1" dirty="0">
                <a:solidFill>
                  <a:srgbClr val="0070C0"/>
                </a:solidFill>
              </a:rPr>
              <a:t>HDEV5     HDP5</a:t>
            </a:r>
            <a:r>
              <a:rPr lang="de-DE" altLang="en-US" sz="1000" b="1" dirty="0">
                <a:solidFill>
                  <a:schemeClr val="accent1"/>
                </a:solidFill>
              </a:rPr>
              <a:t>     </a:t>
            </a:r>
            <a:r>
              <a:rPr lang="de-DE" altLang="en-US" sz="1000" b="1" dirty="0">
                <a:solidFill>
                  <a:srgbClr val="00B0F0"/>
                </a:solidFill>
              </a:rPr>
              <a:t>EV14</a:t>
            </a:r>
            <a:r>
              <a:rPr lang="de-DE" altLang="en-US" sz="1000" b="1" dirty="0" smtClean="0">
                <a:solidFill>
                  <a:schemeClr val="accent1"/>
                </a:solidFill>
              </a:rPr>
              <a:t>    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271" name="Text Box 37____________________________________________________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4595020" y="4433184"/>
            <a:ext cx="1848962" cy="384048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Productivity LOG</a:t>
            </a:r>
            <a:endParaRPr lang="de-DE" altLang="en-US" sz="1000" b="1" dirty="0"/>
          </a:p>
        </p:txBody>
      </p:sp>
      <p:sp>
        <p:nvSpPr>
          <p:cNvPr id="281" name="Text Box 37____________________________________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575526" y="1199866"/>
            <a:ext cx="2986334" cy="910355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t" anchorCtr="0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Log. Costs </a:t>
            </a:r>
          </a:p>
          <a:p>
            <a:r>
              <a:rPr lang="de-DE" altLang="en-US" sz="1000" b="1" dirty="0">
                <a:solidFill>
                  <a:schemeClr val="accent1"/>
                </a:solidFill>
              </a:rPr>
              <a:t> </a:t>
            </a:r>
            <a:r>
              <a:rPr lang="de-DE" altLang="en-US" sz="1000" b="1" dirty="0" smtClean="0">
                <a:solidFill>
                  <a:schemeClr val="accent1"/>
                </a:solidFill>
              </a:rPr>
              <a:t>    CRIN       </a:t>
            </a:r>
            <a:r>
              <a:rPr lang="de-DE" altLang="en-US" sz="1000" b="1" dirty="0" smtClean="0">
                <a:solidFill>
                  <a:srgbClr val="00B050"/>
                </a:solidFill>
              </a:rPr>
              <a:t>ESP9</a:t>
            </a:r>
            <a:r>
              <a:rPr lang="de-DE" altLang="en-US" sz="1000" b="1" dirty="0" smtClean="0">
                <a:solidFill>
                  <a:schemeClr val="accent1"/>
                </a:solidFill>
              </a:rPr>
              <a:t>     </a:t>
            </a:r>
            <a:r>
              <a:rPr lang="de-DE" altLang="en-US" sz="1000" b="1" dirty="0" smtClean="0">
                <a:solidFill>
                  <a:srgbClr val="0070C0"/>
                </a:solidFill>
              </a:rPr>
              <a:t>HDEV5     HDP5</a:t>
            </a:r>
            <a:r>
              <a:rPr lang="de-DE" altLang="en-US" sz="1000" b="1" dirty="0" smtClean="0">
                <a:solidFill>
                  <a:schemeClr val="accent1"/>
                </a:solidFill>
              </a:rPr>
              <a:t>     </a:t>
            </a:r>
            <a:r>
              <a:rPr lang="de-DE" altLang="en-US" sz="1000" b="1" dirty="0" smtClean="0">
                <a:solidFill>
                  <a:srgbClr val="00B0F0"/>
                </a:solidFill>
              </a:rPr>
              <a:t>EV14</a:t>
            </a:r>
            <a:endParaRPr lang="de-DE" altLang="en-US" sz="1000" b="1" dirty="0">
              <a:solidFill>
                <a:srgbClr val="00B0F0"/>
              </a:solidFill>
            </a:endParaRPr>
          </a:p>
        </p:txBody>
      </p:sp>
      <p:sp>
        <p:nvSpPr>
          <p:cNvPr id="233" name="TextBox 232"/>
          <p:cNvSpPr txBox="1"/>
          <p:nvPr>
            <p:custDataLst>
              <p:tags r:id="rId28"/>
            </p:custDataLst>
          </p:nvPr>
        </p:nvSpPr>
        <p:spPr>
          <a:xfrm>
            <a:off x="2809303" y="1456670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239" name="TextBox 238"/>
          <p:cNvSpPr txBox="1"/>
          <p:nvPr>
            <p:custDataLst>
              <p:tags r:id="rId29"/>
            </p:custDataLst>
          </p:nvPr>
        </p:nvSpPr>
        <p:spPr>
          <a:xfrm>
            <a:off x="2813450" y="1730267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242" name="TextBox 241"/>
          <p:cNvSpPr txBox="1"/>
          <p:nvPr>
            <p:custDataLst>
              <p:tags r:id="rId30"/>
            </p:custDataLst>
          </p:nvPr>
        </p:nvSpPr>
        <p:spPr>
          <a:xfrm>
            <a:off x="2807162" y="1591895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361" name="TextBox 360"/>
          <p:cNvSpPr txBox="1"/>
          <p:nvPr>
            <p:custDataLst>
              <p:tags r:id="rId31"/>
            </p:custDataLst>
          </p:nvPr>
        </p:nvSpPr>
        <p:spPr>
          <a:xfrm>
            <a:off x="4691443" y="2606629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362" name="TextBox 361"/>
          <p:cNvSpPr txBox="1"/>
          <p:nvPr>
            <p:custDataLst>
              <p:tags r:id="rId32"/>
            </p:custDataLst>
          </p:nvPr>
        </p:nvSpPr>
        <p:spPr>
          <a:xfrm>
            <a:off x="4710247" y="2737005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363" name="TextBox 362"/>
          <p:cNvSpPr txBox="1"/>
          <p:nvPr>
            <p:custDataLst>
              <p:tags r:id="rId33"/>
            </p:custDataLst>
          </p:nvPr>
        </p:nvSpPr>
        <p:spPr>
          <a:xfrm>
            <a:off x="3806626" y="1777219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sp>
        <p:nvSpPr>
          <p:cNvPr id="364" name="TextBox 363"/>
          <p:cNvSpPr txBox="1"/>
          <p:nvPr>
            <p:custDataLst>
              <p:tags r:id="rId34"/>
            </p:custDataLst>
          </p:nvPr>
        </p:nvSpPr>
        <p:spPr>
          <a:xfrm>
            <a:off x="1874816" y="3899710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365" name="TextBox 364"/>
          <p:cNvSpPr txBox="1"/>
          <p:nvPr>
            <p:custDataLst>
              <p:tags r:id="rId35"/>
            </p:custDataLst>
          </p:nvPr>
        </p:nvSpPr>
        <p:spPr>
          <a:xfrm>
            <a:off x="1879569" y="4174906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399" name="TextBox 398"/>
          <p:cNvSpPr txBox="1"/>
          <p:nvPr>
            <p:custDataLst>
              <p:tags r:id="rId36"/>
            </p:custDataLst>
          </p:nvPr>
        </p:nvSpPr>
        <p:spPr>
          <a:xfrm>
            <a:off x="5986987" y="4508264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400" name="TextBox 399"/>
          <p:cNvSpPr txBox="1"/>
          <p:nvPr>
            <p:custDataLst>
              <p:tags r:id="rId37"/>
            </p:custDataLst>
          </p:nvPr>
        </p:nvSpPr>
        <p:spPr>
          <a:xfrm>
            <a:off x="5991134" y="4649859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custDataLst>
              <p:tags r:id="rId38"/>
            </p:custDataLst>
            <p:extLst>
              <p:ext uri="{D42A27DB-BD31-4B8C-83A1-F6EECF244321}">
                <p14:modId xmlns:p14="http://schemas.microsoft.com/office/powerpoint/2010/main" val="1284503020"/>
              </p:ext>
            </p:extLst>
          </p:nvPr>
        </p:nvGraphicFramePr>
        <p:xfrm>
          <a:off x="2969672" y="1435627"/>
          <a:ext cx="182562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08" name="Worksheet" r:id="rId136" imgW="1124023" imgH="171450" progId="Excel.Sheet.12">
                  <p:link updateAutomatic="1"/>
                </p:oleObj>
              </mc:Choice>
              <mc:Fallback>
                <p:oleObj name="Worksheet" r:id="rId136" imgW="1124023" imgH="171450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37"/>
                      <a:stretch>
                        <a:fillRect/>
                      </a:stretch>
                    </p:blipFill>
                    <p:spPr>
                      <a:xfrm>
                        <a:off x="2969672" y="1435627"/>
                        <a:ext cx="182562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/>
          </p:cNvGraphicFramePr>
          <p:nvPr>
            <p:custDataLst>
              <p:tags r:id="rId39"/>
            </p:custDataLst>
            <p:extLst>
              <p:ext uri="{D42A27DB-BD31-4B8C-83A1-F6EECF244321}">
                <p14:modId xmlns:p14="http://schemas.microsoft.com/office/powerpoint/2010/main" val="127413339"/>
              </p:ext>
            </p:extLst>
          </p:nvPr>
        </p:nvGraphicFramePr>
        <p:xfrm>
          <a:off x="2974434" y="1713440"/>
          <a:ext cx="184150" cy="11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09" name="Worksheet" r:id="rId138" imgW="1124085" imgH="171450" progId="Excel.Sheet.12">
                  <p:link updateAutomatic="1"/>
                </p:oleObj>
              </mc:Choice>
              <mc:Fallback>
                <p:oleObj name="Worksheet" r:id="rId138" imgW="1124085" imgH="171450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39"/>
                      <a:stretch>
                        <a:fillRect/>
                      </a:stretch>
                    </p:blipFill>
                    <p:spPr>
                      <a:xfrm>
                        <a:off x="2974434" y="1713440"/>
                        <a:ext cx="184150" cy="11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/>
          </p:cNvGraphicFramePr>
          <p:nvPr>
            <p:custDataLst>
              <p:tags r:id="rId40"/>
            </p:custDataLst>
            <p:extLst>
              <p:ext uri="{D42A27DB-BD31-4B8C-83A1-F6EECF244321}">
                <p14:modId xmlns:p14="http://schemas.microsoft.com/office/powerpoint/2010/main" val="1216874204"/>
              </p:ext>
            </p:extLst>
          </p:nvPr>
        </p:nvGraphicFramePr>
        <p:xfrm>
          <a:off x="2974434" y="1580090"/>
          <a:ext cx="18256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10" name="Worksheet" r:id="rId140" imgW="1124023" imgH="171450" progId="Excel.Sheet.12">
                  <p:link updateAutomatic="1"/>
                </p:oleObj>
              </mc:Choice>
              <mc:Fallback>
                <p:oleObj name="Worksheet" r:id="rId140" imgW="1124023" imgH="171450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41"/>
                      <a:stretch>
                        <a:fillRect/>
                      </a:stretch>
                    </p:blipFill>
                    <p:spPr>
                      <a:xfrm>
                        <a:off x="2974434" y="1580090"/>
                        <a:ext cx="18256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/>
          </p:cNvGraphicFramePr>
          <p:nvPr>
            <p:custDataLst>
              <p:tags r:id="rId41"/>
            </p:custDataLst>
            <p:extLst>
              <p:ext uri="{D42A27DB-BD31-4B8C-83A1-F6EECF244321}">
                <p14:modId xmlns:p14="http://schemas.microsoft.com/office/powerpoint/2010/main" val="489703378"/>
              </p:ext>
            </p:extLst>
          </p:nvPr>
        </p:nvGraphicFramePr>
        <p:xfrm>
          <a:off x="4534663" y="1618190"/>
          <a:ext cx="182562" cy="10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11" name="Worksheet" r:id="rId142" imgW="1124023" imgH="171450" progId="Excel.Sheet.12">
                  <p:link updateAutomatic="1"/>
                </p:oleObj>
              </mc:Choice>
              <mc:Fallback>
                <p:oleObj name="Worksheet" r:id="rId142" imgW="1124023" imgH="171450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43"/>
                      <a:stretch>
                        <a:fillRect/>
                      </a:stretch>
                    </p:blipFill>
                    <p:spPr>
                      <a:xfrm>
                        <a:off x="4534663" y="1618190"/>
                        <a:ext cx="182562" cy="106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/>
          </p:cNvGraphicFramePr>
          <p:nvPr>
            <p:custDataLst>
              <p:tags r:id="rId42"/>
            </p:custDataLst>
            <p:extLst>
              <p:ext uri="{D42A27DB-BD31-4B8C-83A1-F6EECF244321}">
                <p14:modId xmlns:p14="http://schemas.microsoft.com/office/powerpoint/2010/main" val="3128424330"/>
              </p:ext>
            </p:extLst>
          </p:nvPr>
        </p:nvGraphicFramePr>
        <p:xfrm>
          <a:off x="4534663" y="1896002"/>
          <a:ext cx="182562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12" name="Worksheet" r:id="rId144" imgW="1124023" imgH="171450" progId="Excel.Sheet.12">
                  <p:link updateAutomatic="1"/>
                </p:oleObj>
              </mc:Choice>
              <mc:Fallback>
                <p:oleObj name="Worksheet" r:id="rId144" imgW="1124023" imgH="171450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43"/>
                      <a:stretch>
                        <a:fillRect/>
                      </a:stretch>
                    </p:blipFill>
                    <p:spPr>
                      <a:xfrm>
                        <a:off x="4534663" y="1896002"/>
                        <a:ext cx="182562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/>
          </p:cNvGraphicFramePr>
          <p:nvPr>
            <p:custDataLst>
              <p:tags r:id="rId43"/>
            </p:custDataLst>
            <p:extLst>
              <p:ext uri="{D42A27DB-BD31-4B8C-83A1-F6EECF244321}">
                <p14:modId xmlns:p14="http://schemas.microsoft.com/office/powerpoint/2010/main" val="1904609506"/>
              </p:ext>
            </p:extLst>
          </p:nvPr>
        </p:nvGraphicFramePr>
        <p:xfrm>
          <a:off x="4534663" y="1746777"/>
          <a:ext cx="182562" cy="1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13" name="Worksheet" r:id="rId145" imgW="1124023" imgH="171450" progId="Excel.Sheet.12">
                  <p:link updateAutomatic="1"/>
                </p:oleObj>
              </mc:Choice>
              <mc:Fallback>
                <p:oleObj name="Worksheet" r:id="rId145" imgW="1124023" imgH="171450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46"/>
                      <a:stretch>
                        <a:fillRect/>
                      </a:stretch>
                    </p:blipFill>
                    <p:spPr>
                      <a:xfrm>
                        <a:off x="4534663" y="1746777"/>
                        <a:ext cx="182562" cy="115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/>
          </p:cNvGraphicFramePr>
          <p:nvPr>
            <p:custDataLst>
              <p:tags r:id="rId44"/>
            </p:custDataLst>
            <p:extLst>
              <p:ext uri="{D42A27DB-BD31-4B8C-83A1-F6EECF244321}">
                <p14:modId xmlns:p14="http://schemas.microsoft.com/office/powerpoint/2010/main" val="3075759155"/>
              </p:ext>
            </p:extLst>
          </p:nvPr>
        </p:nvGraphicFramePr>
        <p:xfrm>
          <a:off x="3987927" y="1618891"/>
          <a:ext cx="180975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14" name="Worksheet" r:id="rId147" imgW="1124023" imgH="171450" progId="Excel.Sheet.12">
                  <p:link updateAutomatic="1"/>
                </p:oleObj>
              </mc:Choice>
              <mc:Fallback>
                <p:oleObj name="Worksheet" r:id="rId147" imgW="1124023" imgH="171450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48"/>
                      <a:stretch>
                        <a:fillRect/>
                      </a:stretch>
                    </p:blipFill>
                    <p:spPr>
                      <a:xfrm>
                        <a:off x="3987927" y="1618891"/>
                        <a:ext cx="180975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/>
          </p:cNvGraphicFramePr>
          <p:nvPr>
            <p:custDataLst>
              <p:tags r:id="rId45"/>
            </p:custDataLst>
            <p:extLst>
              <p:ext uri="{D42A27DB-BD31-4B8C-83A1-F6EECF244321}">
                <p14:modId xmlns:p14="http://schemas.microsoft.com/office/powerpoint/2010/main" val="1419729809"/>
              </p:ext>
            </p:extLst>
          </p:nvPr>
        </p:nvGraphicFramePr>
        <p:xfrm>
          <a:off x="3987927" y="1910991"/>
          <a:ext cx="180975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15" name="Worksheet" r:id="rId149" imgW="1124023" imgH="171450" progId="Excel.Sheet.12">
                  <p:link updateAutomatic="1"/>
                </p:oleObj>
              </mc:Choice>
              <mc:Fallback>
                <p:oleObj name="Worksheet" r:id="rId149" imgW="1124023" imgH="171450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50"/>
                      <a:stretch>
                        <a:fillRect/>
                      </a:stretch>
                    </p:blipFill>
                    <p:spPr>
                      <a:xfrm>
                        <a:off x="3987927" y="1910991"/>
                        <a:ext cx="180975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/>
          </p:cNvGraphicFramePr>
          <p:nvPr>
            <p:custDataLst>
              <p:tags r:id="rId46"/>
            </p:custDataLst>
            <p:extLst>
              <p:ext uri="{D42A27DB-BD31-4B8C-83A1-F6EECF244321}">
                <p14:modId xmlns:p14="http://schemas.microsoft.com/office/powerpoint/2010/main" val="3234710879"/>
              </p:ext>
            </p:extLst>
          </p:nvPr>
        </p:nvGraphicFramePr>
        <p:xfrm>
          <a:off x="3987927" y="1761766"/>
          <a:ext cx="180975" cy="1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16" name="Worksheet" r:id="rId151" imgW="1124023" imgH="171450" progId="Excel.Sheet.12">
                  <p:link updateAutomatic="1"/>
                </p:oleObj>
              </mc:Choice>
              <mc:Fallback>
                <p:oleObj name="Worksheet" r:id="rId151" imgW="1124023" imgH="171450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52"/>
                      <a:stretch>
                        <a:fillRect/>
                      </a:stretch>
                    </p:blipFill>
                    <p:spPr>
                      <a:xfrm>
                        <a:off x="3987927" y="1761766"/>
                        <a:ext cx="180975" cy="115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/>
          </p:cNvGraphicFramePr>
          <p:nvPr>
            <p:custDataLst>
              <p:tags r:id="rId47"/>
            </p:custDataLst>
            <p:extLst>
              <p:ext uri="{D42A27DB-BD31-4B8C-83A1-F6EECF244321}">
                <p14:modId xmlns:p14="http://schemas.microsoft.com/office/powerpoint/2010/main" val="3314765486"/>
              </p:ext>
            </p:extLst>
          </p:nvPr>
        </p:nvGraphicFramePr>
        <p:xfrm>
          <a:off x="1897666" y="2630596"/>
          <a:ext cx="182562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17" name="Worksheet" r:id="rId153" imgW="1124023" imgH="171450" progId="Excel.Sheet.12">
                  <p:link updateAutomatic="1"/>
                </p:oleObj>
              </mc:Choice>
              <mc:Fallback>
                <p:oleObj name="Worksheet" r:id="rId153" imgW="1124023" imgH="171450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54"/>
                      <a:stretch>
                        <a:fillRect/>
                      </a:stretch>
                    </p:blipFill>
                    <p:spPr>
                      <a:xfrm>
                        <a:off x="1897666" y="2630596"/>
                        <a:ext cx="182562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/>
          </p:cNvGraphicFramePr>
          <p:nvPr>
            <p:custDataLst>
              <p:tags r:id="rId48"/>
            </p:custDataLst>
            <p:extLst>
              <p:ext uri="{D42A27DB-BD31-4B8C-83A1-F6EECF244321}">
                <p14:modId xmlns:p14="http://schemas.microsoft.com/office/powerpoint/2010/main" val="2955709511"/>
              </p:ext>
            </p:extLst>
          </p:nvPr>
        </p:nvGraphicFramePr>
        <p:xfrm>
          <a:off x="2463746" y="2640013"/>
          <a:ext cx="182562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18" name="Worksheet" r:id="rId155" imgW="1124023" imgH="171450" progId="Excel.Sheet.12">
                  <p:link updateAutomatic="1"/>
                </p:oleObj>
              </mc:Choice>
              <mc:Fallback>
                <p:oleObj name="Worksheet" r:id="rId155" imgW="1124023" imgH="171450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54"/>
                      <a:stretch>
                        <a:fillRect/>
                      </a:stretch>
                    </p:blipFill>
                    <p:spPr>
                      <a:xfrm>
                        <a:off x="2463746" y="2640013"/>
                        <a:ext cx="182562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/>
          </p:cNvGraphicFramePr>
          <p:nvPr>
            <p:custDataLst>
              <p:tags r:id="rId49"/>
            </p:custDataLst>
            <p:extLst>
              <p:ext uri="{D42A27DB-BD31-4B8C-83A1-F6EECF244321}">
                <p14:modId xmlns:p14="http://schemas.microsoft.com/office/powerpoint/2010/main" val="2424516182"/>
              </p:ext>
            </p:extLst>
          </p:nvPr>
        </p:nvGraphicFramePr>
        <p:xfrm>
          <a:off x="3584630" y="2648744"/>
          <a:ext cx="182562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19" name="Worksheet" r:id="rId156" imgW="1124023" imgH="171450" progId="Excel.Sheet.12">
                  <p:link updateAutomatic="1"/>
                </p:oleObj>
              </mc:Choice>
              <mc:Fallback>
                <p:oleObj name="Worksheet" r:id="rId156" imgW="1124023" imgH="171450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54"/>
                      <a:stretch>
                        <a:fillRect/>
                      </a:stretch>
                    </p:blipFill>
                    <p:spPr>
                      <a:xfrm>
                        <a:off x="3584630" y="2648744"/>
                        <a:ext cx="182562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/>
          </p:cNvGraphicFramePr>
          <p:nvPr>
            <p:custDataLst>
              <p:tags r:id="rId50"/>
            </p:custDataLst>
            <p:extLst>
              <p:ext uri="{D42A27DB-BD31-4B8C-83A1-F6EECF244321}">
                <p14:modId xmlns:p14="http://schemas.microsoft.com/office/powerpoint/2010/main" val="1295665359"/>
              </p:ext>
            </p:extLst>
          </p:nvPr>
        </p:nvGraphicFramePr>
        <p:xfrm>
          <a:off x="4082801" y="2646147"/>
          <a:ext cx="182563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20" name="Worksheet" r:id="rId157" imgW="1124023" imgH="171450" progId="Excel.Sheet.12">
                  <p:link updateAutomatic="1"/>
                </p:oleObj>
              </mc:Choice>
              <mc:Fallback>
                <p:oleObj name="Worksheet" r:id="rId157" imgW="1124023" imgH="171450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54"/>
                      <a:stretch>
                        <a:fillRect/>
                      </a:stretch>
                    </p:blipFill>
                    <p:spPr>
                      <a:xfrm>
                        <a:off x="4082801" y="2646147"/>
                        <a:ext cx="182563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95"/>
          <p:cNvGraphicFramePr>
            <a:graphicFrameLocks/>
          </p:cNvGraphicFramePr>
          <p:nvPr>
            <p:custDataLst>
              <p:tags r:id="rId51"/>
            </p:custDataLst>
            <p:extLst>
              <p:ext uri="{D42A27DB-BD31-4B8C-83A1-F6EECF244321}">
                <p14:modId xmlns:p14="http://schemas.microsoft.com/office/powerpoint/2010/main" val="1892214222"/>
              </p:ext>
            </p:extLst>
          </p:nvPr>
        </p:nvGraphicFramePr>
        <p:xfrm>
          <a:off x="3033000" y="2649440"/>
          <a:ext cx="18097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21" name="Worksheet" r:id="rId158" imgW="1124023" imgH="171450" progId="Excel.Sheet.12">
                  <p:link updateAutomatic="1"/>
                </p:oleObj>
              </mc:Choice>
              <mc:Fallback>
                <p:oleObj name="Worksheet" r:id="rId158" imgW="1124023" imgH="171450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54"/>
                      <a:stretch>
                        <a:fillRect/>
                      </a:stretch>
                    </p:blipFill>
                    <p:spPr>
                      <a:xfrm>
                        <a:off x="3033000" y="2649440"/>
                        <a:ext cx="18097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" name="Object 416"/>
          <p:cNvGraphicFramePr>
            <a:graphicFrameLocks/>
          </p:cNvGraphicFramePr>
          <p:nvPr>
            <p:custDataLst>
              <p:tags r:id="rId52"/>
            </p:custDataLst>
            <p:extLst>
              <p:ext uri="{D42A27DB-BD31-4B8C-83A1-F6EECF244321}">
                <p14:modId xmlns:p14="http://schemas.microsoft.com/office/powerpoint/2010/main" val="4072815935"/>
              </p:ext>
            </p:extLst>
          </p:nvPr>
        </p:nvGraphicFramePr>
        <p:xfrm>
          <a:off x="1897666" y="3265551"/>
          <a:ext cx="182562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22" name="Worksheet" r:id="rId159" imgW="1124023" imgH="171450" progId="Excel.Sheet.12">
                  <p:link updateAutomatic="1"/>
                </p:oleObj>
              </mc:Choice>
              <mc:Fallback>
                <p:oleObj name="Worksheet" r:id="rId159" imgW="1124023" imgH="171450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60"/>
                      <a:stretch>
                        <a:fillRect/>
                      </a:stretch>
                    </p:blipFill>
                    <p:spPr>
                      <a:xfrm>
                        <a:off x="1897666" y="3265551"/>
                        <a:ext cx="182562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" name="Object 434"/>
          <p:cNvGraphicFramePr>
            <a:graphicFrameLocks/>
          </p:cNvGraphicFramePr>
          <p:nvPr>
            <p:custDataLst>
              <p:tags r:id="rId53"/>
            </p:custDataLst>
            <p:extLst>
              <p:ext uri="{D42A27DB-BD31-4B8C-83A1-F6EECF244321}">
                <p14:modId xmlns:p14="http://schemas.microsoft.com/office/powerpoint/2010/main" val="972084274"/>
              </p:ext>
            </p:extLst>
          </p:nvPr>
        </p:nvGraphicFramePr>
        <p:xfrm>
          <a:off x="2024666" y="3879286"/>
          <a:ext cx="18256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23" name="Worksheet" r:id="rId161" imgW="1124023" imgH="171450" progId="Excel.Sheet.12">
                  <p:link updateAutomatic="1"/>
                </p:oleObj>
              </mc:Choice>
              <mc:Fallback>
                <p:oleObj name="Worksheet" r:id="rId161" imgW="1124023" imgH="171450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43"/>
                      <a:stretch>
                        <a:fillRect/>
                      </a:stretch>
                    </p:blipFill>
                    <p:spPr>
                      <a:xfrm>
                        <a:off x="2024666" y="3879286"/>
                        <a:ext cx="18256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" name="Object 435"/>
          <p:cNvGraphicFramePr>
            <a:graphicFrameLocks/>
          </p:cNvGraphicFramePr>
          <p:nvPr>
            <p:custDataLst>
              <p:tags r:id="rId54"/>
            </p:custDataLst>
            <p:extLst>
              <p:ext uri="{D42A27DB-BD31-4B8C-83A1-F6EECF244321}">
                <p14:modId xmlns:p14="http://schemas.microsoft.com/office/powerpoint/2010/main" val="2700244771"/>
              </p:ext>
            </p:extLst>
          </p:nvPr>
        </p:nvGraphicFramePr>
        <p:xfrm>
          <a:off x="2024666" y="4170576"/>
          <a:ext cx="18256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24" name="Worksheet" r:id="rId162" imgW="1124023" imgH="171450" progId="Excel.Sheet.12">
                  <p:link updateAutomatic="1"/>
                </p:oleObj>
              </mc:Choice>
              <mc:Fallback>
                <p:oleObj name="Worksheet" r:id="rId162" imgW="1124023" imgH="171450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43"/>
                      <a:stretch>
                        <a:fillRect/>
                      </a:stretch>
                    </p:blipFill>
                    <p:spPr>
                      <a:xfrm>
                        <a:off x="2024666" y="4170576"/>
                        <a:ext cx="18256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96"/>
          <p:cNvGraphicFramePr>
            <a:graphicFrameLocks/>
          </p:cNvGraphicFramePr>
          <p:nvPr>
            <p:custDataLst>
              <p:tags r:id="rId55"/>
            </p:custDataLst>
            <p:extLst>
              <p:ext uri="{D42A27DB-BD31-4B8C-83A1-F6EECF244321}">
                <p14:modId xmlns:p14="http://schemas.microsoft.com/office/powerpoint/2010/main" val="3329907325"/>
              </p:ext>
            </p:extLst>
          </p:nvPr>
        </p:nvGraphicFramePr>
        <p:xfrm>
          <a:off x="4861682" y="4021113"/>
          <a:ext cx="180975" cy="11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25" name="Worksheet" r:id="rId163" imgW="1124023" imgH="171450" progId="Excel.Sheet.12">
                  <p:link updateAutomatic="1"/>
                </p:oleObj>
              </mc:Choice>
              <mc:Fallback>
                <p:oleObj name="Worksheet" r:id="rId163" imgW="1124023" imgH="171450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54"/>
                      <a:stretch>
                        <a:fillRect/>
                      </a:stretch>
                    </p:blipFill>
                    <p:spPr>
                      <a:xfrm>
                        <a:off x="4861682" y="4021113"/>
                        <a:ext cx="180975" cy="11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102"/>
          <p:cNvGraphicFramePr>
            <a:graphicFrameLocks/>
          </p:cNvGraphicFramePr>
          <p:nvPr>
            <p:custDataLst>
              <p:tags r:id="rId56"/>
            </p:custDataLst>
            <p:extLst>
              <p:ext uri="{D42A27DB-BD31-4B8C-83A1-F6EECF244321}">
                <p14:modId xmlns:p14="http://schemas.microsoft.com/office/powerpoint/2010/main" val="2147749448"/>
              </p:ext>
            </p:extLst>
          </p:nvPr>
        </p:nvGraphicFramePr>
        <p:xfrm>
          <a:off x="1998183" y="4767445"/>
          <a:ext cx="182562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26" name="Worksheet" r:id="rId164" imgW="1124023" imgH="171450" progId="Excel.Sheet.12">
                  <p:link updateAutomatic="1"/>
                </p:oleObj>
              </mc:Choice>
              <mc:Fallback>
                <p:oleObj name="Worksheet" r:id="rId164" imgW="1124023" imgH="171450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65"/>
                      <a:stretch>
                        <a:fillRect/>
                      </a:stretch>
                    </p:blipFill>
                    <p:spPr>
                      <a:xfrm>
                        <a:off x="1998183" y="4767445"/>
                        <a:ext cx="182562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Object 139"/>
          <p:cNvGraphicFramePr>
            <a:graphicFrameLocks/>
          </p:cNvGraphicFramePr>
          <p:nvPr>
            <p:custDataLst>
              <p:tags r:id="rId57"/>
            </p:custDataLst>
            <p:extLst>
              <p:ext uri="{D42A27DB-BD31-4B8C-83A1-F6EECF244321}">
                <p14:modId xmlns:p14="http://schemas.microsoft.com/office/powerpoint/2010/main" val="1239506175"/>
              </p:ext>
            </p:extLst>
          </p:nvPr>
        </p:nvGraphicFramePr>
        <p:xfrm>
          <a:off x="7709916" y="4522032"/>
          <a:ext cx="185704" cy="11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27" name="Worksheet" r:id="rId166" imgW="1124023" imgH="171450" progId="Excel.Sheet.12">
                  <p:link updateAutomatic="1"/>
                </p:oleObj>
              </mc:Choice>
              <mc:Fallback>
                <p:oleObj name="Worksheet" r:id="rId166" imgW="1124023" imgH="171450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54"/>
                      <a:stretch>
                        <a:fillRect/>
                      </a:stretch>
                    </p:blipFill>
                    <p:spPr>
                      <a:xfrm>
                        <a:off x="7709916" y="4522032"/>
                        <a:ext cx="185704" cy="11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2" name="Picture 291"/>
          <p:cNvPicPr>
            <a:picLocks noChangeAspect="1"/>
          </p:cNvPicPr>
          <p:nvPr>
            <p:custDataLst>
              <p:tags r:id="rId58"/>
            </p:custDataLst>
          </p:nvPr>
        </p:nvPicPr>
        <p:blipFill rotWithShape="1">
          <a:blip r:embed="rId135"/>
          <a:srcRect l="56357" t="79565" r="32908" b="11704"/>
          <a:stretch/>
        </p:blipFill>
        <p:spPr>
          <a:xfrm>
            <a:off x="329636" y="4981952"/>
            <a:ext cx="1170774" cy="535567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/>
          </p:cNvGraphicFramePr>
          <p:nvPr>
            <p:custDataLst>
              <p:tags r:id="rId59"/>
            </p:custDataLst>
            <p:extLst>
              <p:ext uri="{D42A27DB-BD31-4B8C-83A1-F6EECF244321}">
                <p14:modId xmlns:p14="http://schemas.microsoft.com/office/powerpoint/2010/main" val="2796680215"/>
              </p:ext>
            </p:extLst>
          </p:nvPr>
        </p:nvGraphicFramePr>
        <p:xfrm>
          <a:off x="6202253" y="4492783"/>
          <a:ext cx="18097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28" name="Worksheet" r:id="rId167" imgW="1124085" imgH="171450" progId="Excel.Sheet.12">
                  <p:link updateAutomatic="1"/>
                </p:oleObj>
              </mc:Choice>
              <mc:Fallback>
                <p:oleObj name="Worksheet" r:id="rId167" imgW="1124085" imgH="171450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68"/>
                      <a:stretch>
                        <a:fillRect/>
                      </a:stretch>
                    </p:blipFill>
                    <p:spPr>
                      <a:xfrm>
                        <a:off x="6202253" y="4492783"/>
                        <a:ext cx="18097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/>
          </p:cNvGraphicFramePr>
          <p:nvPr>
            <p:custDataLst>
              <p:tags r:id="rId60"/>
            </p:custDataLst>
            <p:extLst>
              <p:ext uri="{D42A27DB-BD31-4B8C-83A1-F6EECF244321}">
                <p14:modId xmlns:p14="http://schemas.microsoft.com/office/powerpoint/2010/main" val="3520114416"/>
              </p:ext>
            </p:extLst>
          </p:nvPr>
        </p:nvGraphicFramePr>
        <p:xfrm>
          <a:off x="6199078" y="4644943"/>
          <a:ext cx="18097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29" name="Worksheet" r:id="rId169" imgW="1124085" imgH="171450" progId="Excel.Sheet.12">
                  <p:link updateAutomatic="1"/>
                </p:oleObj>
              </mc:Choice>
              <mc:Fallback>
                <p:oleObj name="Worksheet" r:id="rId169" imgW="1124085" imgH="171450" progId="Excel.Sheet.12">
                  <p:link updateAutomatic="1"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70"/>
                      <a:stretch>
                        <a:fillRect/>
                      </a:stretch>
                    </p:blipFill>
                    <p:spPr>
                      <a:xfrm>
                        <a:off x="6199078" y="4644943"/>
                        <a:ext cx="18097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" name="TextBox 203"/>
          <p:cNvSpPr txBox="1"/>
          <p:nvPr>
            <p:custDataLst>
              <p:tags r:id="rId61"/>
            </p:custDataLst>
          </p:nvPr>
        </p:nvSpPr>
        <p:spPr>
          <a:xfrm>
            <a:off x="2504450" y="5565499"/>
            <a:ext cx="7954000" cy="4891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Traffic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light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logic    -&gt; If Scenario is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specified</a:t>
            </a:r>
            <a:r>
              <a:rPr lang="en-US" sz="900" b="1" kern="0" noProof="0" dirty="0">
                <a:solidFill>
                  <a:srgbClr val="000000"/>
                </a:solidFill>
              </a:rPr>
              <a:t> </a:t>
            </a:r>
            <a:r>
              <a:rPr lang="en-US" sz="900" b="1" kern="0" noProof="0" dirty="0" smtClean="0">
                <a:solidFill>
                  <a:srgbClr val="000000"/>
                </a:solidFill>
              </a:rPr>
              <a:t>=</a:t>
            </a:r>
            <a:r>
              <a:rPr lang="en-US" sz="900" b="1" kern="0" dirty="0" smtClean="0">
                <a:solidFill>
                  <a:srgbClr val="000000"/>
                </a:solidFill>
              </a:rPr>
              <a:t> </a:t>
            </a:r>
            <a:r>
              <a:rPr lang="en-US" sz="1100" b="1" kern="0" dirty="0" smtClean="0">
                <a:solidFill>
                  <a:schemeClr val="accent3"/>
                </a:solidFill>
              </a:rPr>
              <a:t>C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F</a:t>
            </a: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 a.m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en-US" sz="1050" b="1" kern="0" dirty="0">
                <a:solidFill>
                  <a:schemeClr val="accent3"/>
                </a:solidFill>
              </a:rPr>
              <a:t>xx </a:t>
            </a:r>
            <a:r>
              <a:rPr kumimoji="0" lang="en-US" sz="1050" b="1" i="0" u="none" strike="noStrike" kern="0" cap="none" spc="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vs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respective scenario</a:t>
            </a:r>
            <a:r>
              <a:rPr lang="en-US" sz="800" b="1" kern="0" dirty="0" smtClean="0">
                <a:solidFill>
                  <a:srgbClr val="000000"/>
                </a:solidFill>
              </a:rPr>
              <a:t> </a:t>
            </a:r>
            <a:r>
              <a:rPr lang="en-US" sz="800" b="1" kern="0" dirty="0">
                <a:solidFill>
                  <a:srgbClr val="000000"/>
                </a:solidFill>
              </a:rPr>
              <a:t>(</a:t>
            </a:r>
            <a:r>
              <a:rPr lang="en-US" sz="900" b="1" kern="0" dirty="0">
                <a:solidFill>
                  <a:schemeClr val="accent3"/>
                </a:solidFill>
              </a:rPr>
              <a:t>TBP, </a:t>
            </a:r>
            <a:r>
              <a:rPr lang="en-US" sz="900" b="1" kern="0" dirty="0" smtClean="0">
                <a:solidFill>
                  <a:schemeClr val="accent3"/>
                </a:solidFill>
              </a:rPr>
              <a:t>Stretch, </a:t>
            </a:r>
            <a:r>
              <a:rPr lang="en-US" sz="900" b="1" kern="0" dirty="0">
                <a:solidFill>
                  <a:schemeClr val="accent3"/>
                </a:solidFill>
              </a:rPr>
              <a:t>FC, PULi and CF</a:t>
            </a:r>
            <a:r>
              <a:rPr lang="en-US" sz="800" b="1" kern="0" dirty="0" smtClean="0">
                <a:solidFill>
                  <a:srgbClr val="000000"/>
                </a:solidFill>
              </a:rPr>
              <a:t>) 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lang="en-US" sz="900" b="1" kern="0" dirty="0" smtClean="0">
                <a:solidFill>
                  <a:srgbClr val="000000"/>
                </a:solidFill>
              </a:rPr>
              <a:t>	     -&gt;  If there’s no Scenario specified = </a:t>
            </a:r>
            <a:r>
              <a:rPr lang="en-US" sz="1000" b="1" kern="0" dirty="0">
                <a:solidFill>
                  <a:schemeClr val="accent3"/>
                </a:solidFill>
              </a:rPr>
              <a:t>CF </a:t>
            </a:r>
            <a:r>
              <a:rPr lang="en-US" sz="1000" b="1" kern="0" dirty="0" smtClean="0">
                <a:solidFill>
                  <a:schemeClr val="accent3"/>
                </a:solidFill>
              </a:rPr>
              <a:t>a.m. xx </a:t>
            </a:r>
            <a:r>
              <a:rPr lang="en-US" sz="1000" b="1" kern="0" dirty="0">
                <a:solidFill>
                  <a:schemeClr val="accent3"/>
                </a:solidFill>
              </a:rPr>
              <a:t>vs</a:t>
            </a:r>
            <a:r>
              <a:rPr lang="en-US" sz="900" b="1" kern="0" dirty="0" smtClean="0">
                <a:solidFill>
                  <a:srgbClr val="000000"/>
                </a:solidFill>
              </a:rPr>
              <a:t>. Pre-defined target or upper limit (</a:t>
            </a:r>
            <a:r>
              <a:rPr lang="en-US" sz="800" b="1" kern="0" dirty="0" smtClean="0">
                <a:solidFill>
                  <a:srgbClr val="000000"/>
                </a:solidFill>
              </a:rPr>
              <a:t>Available at TaC Excel)</a:t>
            </a:r>
          </a:p>
          <a:p>
            <a:r>
              <a:rPr kumimoji="0" lang="en-US" sz="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</a:t>
            </a:r>
            <a:r>
              <a:rPr lang="en-US" sz="800" b="1" kern="0" dirty="0">
                <a:solidFill>
                  <a:srgbClr val="000000"/>
                </a:solidFill>
              </a:rPr>
              <a:t> </a:t>
            </a:r>
            <a:r>
              <a:rPr lang="en-US" sz="800" b="1" kern="0" dirty="0" smtClean="0">
                <a:solidFill>
                  <a:srgbClr val="000000"/>
                </a:solidFill>
              </a:rPr>
              <a:t>    -</a:t>
            </a:r>
            <a:r>
              <a:rPr lang="en-US" sz="800" b="1" kern="0" dirty="0">
                <a:solidFill>
                  <a:srgbClr val="000000"/>
                </a:solidFill>
              </a:rPr>
              <a:t>&gt;</a:t>
            </a:r>
            <a:r>
              <a:rPr lang="en-US" sz="800" b="1" kern="0" dirty="0" smtClean="0">
                <a:solidFill>
                  <a:srgbClr val="000000"/>
                </a:solidFill>
              </a:rPr>
              <a:t>              Deployed in separate </a:t>
            </a:r>
            <a:r>
              <a:rPr lang="en-US" sz="800" b="1" kern="0" dirty="0" err="1" smtClean="0">
                <a:solidFill>
                  <a:srgbClr val="000000"/>
                </a:solidFill>
              </a:rPr>
              <a:t>TaC</a:t>
            </a:r>
            <a:endParaRPr kumimoji="0" lang="en-US" sz="800" b="1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209" name="Object 208"/>
          <p:cNvGraphicFramePr>
            <a:graphicFrameLocks/>
          </p:cNvGraphicFramePr>
          <p:nvPr>
            <p:custDataLst>
              <p:tags r:id="rId62"/>
            </p:custDataLst>
            <p:extLst>
              <p:ext uri="{D42A27DB-BD31-4B8C-83A1-F6EECF244321}">
                <p14:modId xmlns:p14="http://schemas.microsoft.com/office/powerpoint/2010/main" val="3594146058"/>
              </p:ext>
            </p:extLst>
          </p:nvPr>
        </p:nvGraphicFramePr>
        <p:xfrm>
          <a:off x="3740505" y="5907760"/>
          <a:ext cx="182562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30" name="Worksheet" r:id="rId171" imgW="1124023" imgH="171450" progId="Excel.Sheet.12">
                  <p:link updateAutomatic="1"/>
                </p:oleObj>
              </mc:Choice>
              <mc:Fallback>
                <p:oleObj name="Worksheet" r:id="rId171" imgW="1124023" imgH="171450" progId="Excel.Sheet.12">
                  <p:link updateAutomatic="1"/>
                  <p:pic>
                    <p:nvPicPr>
                      <p:cNvPr id="221" name="Object 220"/>
                      <p:cNvPicPr preferRelativeResize="0"/>
                      <p:nvPr/>
                    </p:nvPicPr>
                    <p:blipFill>
                      <a:blip r:embed="rId172"/>
                      <a:stretch>
                        <a:fillRect/>
                      </a:stretch>
                    </p:blipFill>
                    <p:spPr>
                      <a:xfrm>
                        <a:off x="3740505" y="5907760"/>
                        <a:ext cx="182562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" name="Object 245"/>
          <p:cNvGraphicFramePr>
            <a:graphicFrameLocks/>
          </p:cNvGraphicFramePr>
          <p:nvPr>
            <p:custDataLst>
              <p:tags r:id="rId63"/>
            </p:custDataLst>
            <p:extLst>
              <p:ext uri="{D42A27DB-BD31-4B8C-83A1-F6EECF244321}">
                <p14:modId xmlns:p14="http://schemas.microsoft.com/office/powerpoint/2010/main" val="1753203888"/>
              </p:ext>
            </p:extLst>
          </p:nvPr>
        </p:nvGraphicFramePr>
        <p:xfrm>
          <a:off x="2458524" y="3261661"/>
          <a:ext cx="182562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31" name="Worksheet" r:id="rId155" imgW="1124023" imgH="171450" progId="Excel.Sheet.12">
                  <p:link updateAutomatic="1"/>
                </p:oleObj>
              </mc:Choice>
              <mc:Fallback>
                <p:oleObj name="Worksheet" r:id="rId155" imgW="1124023" imgH="171450" progId="Excel.Sheet.12">
                  <p:link updateAutomatic="1"/>
                  <p:pic>
                    <p:nvPicPr>
                      <p:cNvPr id="29" name="Object 28"/>
                      <p:cNvPicPr preferRelativeResize="0"/>
                      <p:nvPr/>
                    </p:nvPicPr>
                    <p:blipFill>
                      <a:blip r:embed="rId154"/>
                      <a:stretch>
                        <a:fillRect/>
                      </a:stretch>
                    </p:blipFill>
                    <p:spPr>
                      <a:xfrm>
                        <a:off x="2458524" y="3261661"/>
                        <a:ext cx="182562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" name="Object 246"/>
          <p:cNvGraphicFramePr>
            <a:graphicFrameLocks/>
          </p:cNvGraphicFramePr>
          <p:nvPr>
            <p:custDataLst>
              <p:tags r:id="rId64"/>
            </p:custDataLst>
            <p:extLst>
              <p:ext uri="{D42A27DB-BD31-4B8C-83A1-F6EECF244321}">
                <p14:modId xmlns:p14="http://schemas.microsoft.com/office/powerpoint/2010/main" val="1858876974"/>
              </p:ext>
            </p:extLst>
          </p:nvPr>
        </p:nvGraphicFramePr>
        <p:xfrm>
          <a:off x="3579408" y="3270392"/>
          <a:ext cx="182562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32" name="Worksheet" r:id="rId156" imgW="1124023" imgH="171450" progId="Excel.Sheet.12">
                  <p:link updateAutomatic="1"/>
                </p:oleObj>
              </mc:Choice>
              <mc:Fallback>
                <p:oleObj name="Worksheet" r:id="rId156" imgW="1124023" imgH="171450" progId="Excel.Sheet.12">
                  <p:link updateAutomatic="1"/>
                  <p:pic>
                    <p:nvPicPr>
                      <p:cNvPr id="30" name="Object 29"/>
                      <p:cNvPicPr preferRelativeResize="0"/>
                      <p:nvPr/>
                    </p:nvPicPr>
                    <p:blipFill>
                      <a:blip r:embed="rId154"/>
                      <a:stretch>
                        <a:fillRect/>
                      </a:stretch>
                    </p:blipFill>
                    <p:spPr>
                      <a:xfrm>
                        <a:off x="3579408" y="3270392"/>
                        <a:ext cx="182562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" name="Object 247"/>
          <p:cNvGraphicFramePr>
            <a:graphicFrameLocks/>
          </p:cNvGraphicFramePr>
          <p:nvPr>
            <p:custDataLst>
              <p:tags r:id="rId65"/>
            </p:custDataLst>
            <p:extLst>
              <p:ext uri="{D42A27DB-BD31-4B8C-83A1-F6EECF244321}">
                <p14:modId xmlns:p14="http://schemas.microsoft.com/office/powerpoint/2010/main" val="336920120"/>
              </p:ext>
            </p:extLst>
          </p:nvPr>
        </p:nvGraphicFramePr>
        <p:xfrm>
          <a:off x="4077579" y="3267795"/>
          <a:ext cx="182563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33" name="Worksheet" r:id="rId157" imgW="1124023" imgH="171450" progId="Excel.Sheet.12">
                  <p:link updateAutomatic="1"/>
                </p:oleObj>
              </mc:Choice>
              <mc:Fallback>
                <p:oleObj name="Worksheet" r:id="rId157" imgW="1124023" imgH="171450" progId="Excel.Sheet.12">
                  <p:link updateAutomatic="1"/>
                  <p:pic>
                    <p:nvPicPr>
                      <p:cNvPr id="31" name="Object 30"/>
                      <p:cNvPicPr preferRelativeResize="0"/>
                      <p:nvPr/>
                    </p:nvPicPr>
                    <p:blipFill>
                      <a:blip r:embed="rId154"/>
                      <a:stretch>
                        <a:fillRect/>
                      </a:stretch>
                    </p:blipFill>
                    <p:spPr>
                      <a:xfrm>
                        <a:off x="4077579" y="3267795"/>
                        <a:ext cx="182563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" name="Object 254"/>
          <p:cNvGraphicFramePr>
            <a:graphicFrameLocks/>
          </p:cNvGraphicFramePr>
          <p:nvPr>
            <p:custDataLst>
              <p:tags r:id="rId66"/>
            </p:custDataLst>
            <p:extLst>
              <p:ext uri="{D42A27DB-BD31-4B8C-83A1-F6EECF244321}">
                <p14:modId xmlns:p14="http://schemas.microsoft.com/office/powerpoint/2010/main" val="630404811"/>
              </p:ext>
            </p:extLst>
          </p:nvPr>
        </p:nvGraphicFramePr>
        <p:xfrm>
          <a:off x="3027778" y="3271088"/>
          <a:ext cx="18097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34" name="Worksheet" r:id="rId158" imgW="1124023" imgH="171450" progId="Excel.Sheet.12">
                  <p:link updateAutomatic="1"/>
                </p:oleObj>
              </mc:Choice>
              <mc:Fallback>
                <p:oleObj name="Worksheet" r:id="rId158" imgW="1124023" imgH="171450" progId="Excel.Sheet.12">
                  <p:link updateAutomatic="1"/>
                  <p:pic>
                    <p:nvPicPr>
                      <p:cNvPr id="96" name="Object 95"/>
                      <p:cNvPicPr preferRelativeResize="0"/>
                      <p:nvPr/>
                    </p:nvPicPr>
                    <p:blipFill>
                      <a:blip r:embed="rId154"/>
                      <a:stretch>
                        <a:fillRect/>
                      </a:stretch>
                    </p:blipFill>
                    <p:spPr>
                      <a:xfrm>
                        <a:off x="3027778" y="3271088"/>
                        <a:ext cx="18097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" name="Object 257"/>
          <p:cNvGraphicFramePr>
            <a:graphicFrameLocks/>
          </p:cNvGraphicFramePr>
          <p:nvPr>
            <p:custDataLst>
              <p:tags r:id="rId67"/>
            </p:custDataLst>
            <p:extLst>
              <p:ext uri="{D42A27DB-BD31-4B8C-83A1-F6EECF244321}">
                <p14:modId xmlns:p14="http://schemas.microsoft.com/office/powerpoint/2010/main" val="1750951930"/>
              </p:ext>
            </p:extLst>
          </p:nvPr>
        </p:nvGraphicFramePr>
        <p:xfrm>
          <a:off x="4860190" y="2581500"/>
          <a:ext cx="182562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35" name="Worksheet" r:id="rId153" imgW="1124023" imgH="171450" progId="Excel.Sheet.12">
                  <p:link updateAutomatic="1"/>
                </p:oleObj>
              </mc:Choice>
              <mc:Fallback>
                <p:oleObj name="Worksheet" r:id="rId153" imgW="1124023" imgH="171450" progId="Excel.Sheet.12">
                  <p:link updateAutomatic="1"/>
                  <p:pic>
                    <p:nvPicPr>
                      <p:cNvPr id="28" name="Object 27"/>
                      <p:cNvPicPr preferRelativeResize="0"/>
                      <p:nvPr/>
                    </p:nvPicPr>
                    <p:blipFill>
                      <a:blip r:embed="rId154"/>
                      <a:stretch>
                        <a:fillRect/>
                      </a:stretch>
                    </p:blipFill>
                    <p:spPr>
                      <a:xfrm>
                        <a:off x="4860190" y="2581500"/>
                        <a:ext cx="182562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" name="Object 260"/>
          <p:cNvGraphicFramePr>
            <a:graphicFrameLocks/>
          </p:cNvGraphicFramePr>
          <p:nvPr>
            <p:custDataLst>
              <p:tags r:id="rId68"/>
            </p:custDataLst>
            <p:extLst>
              <p:ext uri="{D42A27DB-BD31-4B8C-83A1-F6EECF244321}">
                <p14:modId xmlns:p14="http://schemas.microsoft.com/office/powerpoint/2010/main" val="987073466"/>
              </p:ext>
            </p:extLst>
          </p:nvPr>
        </p:nvGraphicFramePr>
        <p:xfrm>
          <a:off x="5426270" y="2590917"/>
          <a:ext cx="182562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36" name="Worksheet" r:id="rId155" imgW="1124023" imgH="171450" progId="Excel.Sheet.12">
                  <p:link updateAutomatic="1"/>
                </p:oleObj>
              </mc:Choice>
              <mc:Fallback>
                <p:oleObj name="Worksheet" r:id="rId155" imgW="1124023" imgH="171450" progId="Excel.Sheet.12">
                  <p:link updateAutomatic="1"/>
                  <p:pic>
                    <p:nvPicPr>
                      <p:cNvPr id="29" name="Object 28"/>
                      <p:cNvPicPr preferRelativeResize="0"/>
                      <p:nvPr/>
                    </p:nvPicPr>
                    <p:blipFill>
                      <a:blip r:embed="rId154"/>
                      <a:stretch>
                        <a:fillRect/>
                      </a:stretch>
                    </p:blipFill>
                    <p:spPr>
                      <a:xfrm>
                        <a:off x="5426270" y="2590917"/>
                        <a:ext cx="182562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" name="Object 262"/>
          <p:cNvGraphicFramePr>
            <a:graphicFrameLocks/>
          </p:cNvGraphicFramePr>
          <p:nvPr>
            <p:custDataLst>
              <p:tags r:id="rId69"/>
            </p:custDataLst>
            <p:extLst>
              <p:ext uri="{D42A27DB-BD31-4B8C-83A1-F6EECF244321}">
                <p14:modId xmlns:p14="http://schemas.microsoft.com/office/powerpoint/2010/main" val="3475562434"/>
              </p:ext>
            </p:extLst>
          </p:nvPr>
        </p:nvGraphicFramePr>
        <p:xfrm>
          <a:off x="6547154" y="2599648"/>
          <a:ext cx="182562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37" name="Worksheet" r:id="rId156" imgW="1124023" imgH="171450" progId="Excel.Sheet.12">
                  <p:link updateAutomatic="1"/>
                </p:oleObj>
              </mc:Choice>
              <mc:Fallback>
                <p:oleObj name="Worksheet" r:id="rId156" imgW="1124023" imgH="171450" progId="Excel.Sheet.12">
                  <p:link updateAutomatic="1"/>
                  <p:pic>
                    <p:nvPicPr>
                      <p:cNvPr id="30" name="Object 29"/>
                      <p:cNvPicPr preferRelativeResize="0"/>
                      <p:nvPr/>
                    </p:nvPicPr>
                    <p:blipFill>
                      <a:blip r:embed="rId154"/>
                      <a:stretch>
                        <a:fillRect/>
                      </a:stretch>
                    </p:blipFill>
                    <p:spPr>
                      <a:xfrm>
                        <a:off x="6547154" y="2599648"/>
                        <a:ext cx="182562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" name="Object 263"/>
          <p:cNvGraphicFramePr>
            <a:graphicFrameLocks/>
          </p:cNvGraphicFramePr>
          <p:nvPr>
            <p:custDataLst>
              <p:tags r:id="rId70"/>
            </p:custDataLst>
            <p:extLst>
              <p:ext uri="{D42A27DB-BD31-4B8C-83A1-F6EECF244321}">
                <p14:modId xmlns:p14="http://schemas.microsoft.com/office/powerpoint/2010/main" val="1580155772"/>
              </p:ext>
            </p:extLst>
          </p:nvPr>
        </p:nvGraphicFramePr>
        <p:xfrm>
          <a:off x="7045325" y="2597051"/>
          <a:ext cx="182563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38" name="Worksheet" r:id="rId157" imgW="1124023" imgH="171450" progId="Excel.Sheet.12">
                  <p:link updateAutomatic="1"/>
                </p:oleObj>
              </mc:Choice>
              <mc:Fallback>
                <p:oleObj name="Worksheet" r:id="rId157" imgW="1124023" imgH="171450" progId="Excel.Sheet.12">
                  <p:link updateAutomatic="1"/>
                  <p:pic>
                    <p:nvPicPr>
                      <p:cNvPr id="31" name="Object 30"/>
                      <p:cNvPicPr preferRelativeResize="0"/>
                      <p:nvPr/>
                    </p:nvPicPr>
                    <p:blipFill>
                      <a:blip r:embed="rId154"/>
                      <a:stretch>
                        <a:fillRect/>
                      </a:stretch>
                    </p:blipFill>
                    <p:spPr>
                      <a:xfrm>
                        <a:off x="7045325" y="2597051"/>
                        <a:ext cx="182563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" name="Object 264"/>
          <p:cNvGraphicFramePr>
            <a:graphicFrameLocks/>
          </p:cNvGraphicFramePr>
          <p:nvPr>
            <p:custDataLst>
              <p:tags r:id="rId71"/>
            </p:custDataLst>
            <p:extLst>
              <p:ext uri="{D42A27DB-BD31-4B8C-83A1-F6EECF244321}">
                <p14:modId xmlns:p14="http://schemas.microsoft.com/office/powerpoint/2010/main" val="1242908076"/>
              </p:ext>
            </p:extLst>
          </p:nvPr>
        </p:nvGraphicFramePr>
        <p:xfrm>
          <a:off x="5995524" y="2600344"/>
          <a:ext cx="18097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39" name="Worksheet" r:id="rId158" imgW="1124023" imgH="171450" progId="Excel.Sheet.12">
                  <p:link updateAutomatic="1"/>
                </p:oleObj>
              </mc:Choice>
              <mc:Fallback>
                <p:oleObj name="Worksheet" r:id="rId158" imgW="1124023" imgH="171450" progId="Excel.Sheet.12">
                  <p:link updateAutomatic="1"/>
                  <p:pic>
                    <p:nvPicPr>
                      <p:cNvPr id="96" name="Object 95"/>
                      <p:cNvPicPr preferRelativeResize="0"/>
                      <p:nvPr/>
                    </p:nvPicPr>
                    <p:blipFill>
                      <a:blip r:embed="rId154"/>
                      <a:stretch>
                        <a:fillRect/>
                      </a:stretch>
                    </p:blipFill>
                    <p:spPr>
                      <a:xfrm>
                        <a:off x="5995524" y="2600344"/>
                        <a:ext cx="18097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" name="Object 266"/>
          <p:cNvGraphicFramePr>
            <a:graphicFrameLocks/>
          </p:cNvGraphicFramePr>
          <p:nvPr>
            <p:custDataLst>
              <p:tags r:id="rId72"/>
            </p:custDataLst>
            <p:extLst>
              <p:ext uri="{D42A27DB-BD31-4B8C-83A1-F6EECF244321}">
                <p14:modId xmlns:p14="http://schemas.microsoft.com/office/powerpoint/2010/main" val="512311108"/>
              </p:ext>
            </p:extLst>
          </p:nvPr>
        </p:nvGraphicFramePr>
        <p:xfrm>
          <a:off x="4860186" y="2739343"/>
          <a:ext cx="182562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40" name="Worksheet" r:id="rId153" imgW="1124023" imgH="171450" progId="Excel.Sheet.12">
                  <p:link updateAutomatic="1"/>
                </p:oleObj>
              </mc:Choice>
              <mc:Fallback>
                <p:oleObj name="Worksheet" r:id="rId153" imgW="1124023" imgH="171450" progId="Excel.Sheet.12">
                  <p:link updateAutomatic="1"/>
                  <p:pic>
                    <p:nvPicPr>
                      <p:cNvPr id="258" name="Object 257"/>
                      <p:cNvPicPr preferRelativeResize="0"/>
                      <p:nvPr/>
                    </p:nvPicPr>
                    <p:blipFill>
                      <a:blip r:embed="rId154"/>
                      <a:stretch>
                        <a:fillRect/>
                      </a:stretch>
                    </p:blipFill>
                    <p:spPr>
                      <a:xfrm>
                        <a:off x="4860186" y="2739343"/>
                        <a:ext cx="182562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" name="Object 268"/>
          <p:cNvGraphicFramePr>
            <a:graphicFrameLocks/>
          </p:cNvGraphicFramePr>
          <p:nvPr>
            <p:custDataLst>
              <p:tags r:id="rId73"/>
            </p:custDataLst>
            <p:extLst>
              <p:ext uri="{D42A27DB-BD31-4B8C-83A1-F6EECF244321}">
                <p14:modId xmlns:p14="http://schemas.microsoft.com/office/powerpoint/2010/main" val="3012682023"/>
              </p:ext>
            </p:extLst>
          </p:nvPr>
        </p:nvGraphicFramePr>
        <p:xfrm>
          <a:off x="5426266" y="2748760"/>
          <a:ext cx="182562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41" name="Worksheet" r:id="rId155" imgW="1124023" imgH="171450" progId="Excel.Sheet.12">
                  <p:link updateAutomatic="1"/>
                </p:oleObj>
              </mc:Choice>
              <mc:Fallback>
                <p:oleObj name="Worksheet" r:id="rId155" imgW="1124023" imgH="171450" progId="Excel.Sheet.12">
                  <p:link updateAutomatic="1"/>
                  <p:pic>
                    <p:nvPicPr>
                      <p:cNvPr id="261" name="Object 260"/>
                      <p:cNvPicPr preferRelativeResize="0"/>
                      <p:nvPr/>
                    </p:nvPicPr>
                    <p:blipFill>
                      <a:blip r:embed="rId154"/>
                      <a:stretch>
                        <a:fillRect/>
                      </a:stretch>
                    </p:blipFill>
                    <p:spPr>
                      <a:xfrm>
                        <a:off x="5426266" y="2748760"/>
                        <a:ext cx="182562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" name="Object 269"/>
          <p:cNvGraphicFramePr>
            <a:graphicFrameLocks/>
          </p:cNvGraphicFramePr>
          <p:nvPr>
            <p:custDataLst>
              <p:tags r:id="rId74"/>
            </p:custDataLst>
            <p:extLst>
              <p:ext uri="{D42A27DB-BD31-4B8C-83A1-F6EECF244321}">
                <p14:modId xmlns:p14="http://schemas.microsoft.com/office/powerpoint/2010/main" val="2407685069"/>
              </p:ext>
            </p:extLst>
          </p:nvPr>
        </p:nvGraphicFramePr>
        <p:xfrm>
          <a:off x="6547150" y="2757491"/>
          <a:ext cx="182562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42" name="Worksheet" r:id="rId156" imgW="1124023" imgH="171450" progId="Excel.Sheet.12">
                  <p:link updateAutomatic="1"/>
                </p:oleObj>
              </mc:Choice>
              <mc:Fallback>
                <p:oleObj name="Worksheet" r:id="rId156" imgW="1124023" imgH="171450" progId="Excel.Sheet.12">
                  <p:link updateAutomatic="1"/>
                  <p:pic>
                    <p:nvPicPr>
                      <p:cNvPr id="263" name="Object 262"/>
                      <p:cNvPicPr preferRelativeResize="0"/>
                      <p:nvPr/>
                    </p:nvPicPr>
                    <p:blipFill>
                      <a:blip r:embed="rId154"/>
                      <a:stretch>
                        <a:fillRect/>
                      </a:stretch>
                    </p:blipFill>
                    <p:spPr>
                      <a:xfrm>
                        <a:off x="6547150" y="2757491"/>
                        <a:ext cx="182562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" name="Object 271"/>
          <p:cNvGraphicFramePr>
            <a:graphicFrameLocks/>
          </p:cNvGraphicFramePr>
          <p:nvPr>
            <p:custDataLst>
              <p:tags r:id="rId75"/>
            </p:custDataLst>
            <p:extLst>
              <p:ext uri="{D42A27DB-BD31-4B8C-83A1-F6EECF244321}">
                <p14:modId xmlns:p14="http://schemas.microsoft.com/office/powerpoint/2010/main" val="2366866158"/>
              </p:ext>
            </p:extLst>
          </p:nvPr>
        </p:nvGraphicFramePr>
        <p:xfrm>
          <a:off x="7045321" y="2754894"/>
          <a:ext cx="182563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43" name="Worksheet" r:id="rId157" imgW="1124023" imgH="171450" progId="Excel.Sheet.12">
                  <p:link updateAutomatic="1"/>
                </p:oleObj>
              </mc:Choice>
              <mc:Fallback>
                <p:oleObj name="Worksheet" r:id="rId157" imgW="1124023" imgH="171450" progId="Excel.Sheet.12">
                  <p:link updateAutomatic="1"/>
                  <p:pic>
                    <p:nvPicPr>
                      <p:cNvPr id="264" name="Object 263"/>
                      <p:cNvPicPr preferRelativeResize="0"/>
                      <p:nvPr/>
                    </p:nvPicPr>
                    <p:blipFill>
                      <a:blip r:embed="rId154"/>
                      <a:stretch>
                        <a:fillRect/>
                      </a:stretch>
                    </p:blipFill>
                    <p:spPr>
                      <a:xfrm>
                        <a:off x="7045321" y="2754894"/>
                        <a:ext cx="182563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" name="Object 272"/>
          <p:cNvGraphicFramePr>
            <a:graphicFrameLocks/>
          </p:cNvGraphicFramePr>
          <p:nvPr>
            <p:custDataLst>
              <p:tags r:id="rId76"/>
            </p:custDataLst>
            <p:extLst>
              <p:ext uri="{D42A27DB-BD31-4B8C-83A1-F6EECF244321}">
                <p14:modId xmlns:p14="http://schemas.microsoft.com/office/powerpoint/2010/main" val="3895420059"/>
              </p:ext>
            </p:extLst>
          </p:nvPr>
        </p:nvGraphicFramePr>
        <p:xfrm>
          <a:off x="5995520" y="2758187"/>
          <a:ext cx="18097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44" name="Worksheet" r:id="rId158" imgW="1124023" imgH="171450" progId="Excel.Sheet.12">
                  <p:link updateAutomatic="1"/>
                </p:oleObj>
              </mc:Choice>
              <mc:Fallback>
                <p:oleObj name="Worksheet" r:id="rId158" imgW="1124023" imgH="171450" progId="Excel.Sheet.12">
                  <p:link updateAutomatic="1"/>
                  <p:pic>
                    <p:nvPicPr>
                      <p:cNvPr id="265" name="Object 264"/>
                      <p:cNvPicPr preferRelativeResize="0"/>
                      <p:nvPr/>
                    </p:nvPicPr>
                    <p:blipFill>
                      <a:blip r:embed="rId154"/>
                      <a:stretch>
                        <a:fillRect/>
                      </a:stretch>
                    </p:blipFill>
                    <p:spPr>
                      <a:xfrm>
                        <a:off x="5995520" y="2758187"/>
                        <a:ext cx="18097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" name="Object 273"/>
          <p:cNvGraphicFramePr>
            <a:graphicFrameLocks/>
          </p:cNvGraphicFramePr>
          <p:nvPr>
            <p:custDataLst>
              <p:tags r:id="rId77"/>
            </p:custDataLst>
            <p:extLst>
              <p:ext uri="{D42A27DB-BD31-4B8C-83A1-F6EECF244321}">
                <p14:modId xmlns:p14="http://schemas.microsoft.com/office/powerpoint/2010/main" val="4033511338"/>
              </p:ext>
            </p:extLst>
          </p:nvPr>
        </p:nvGraphicFramePr>
        <p:xfrm>
          <a:off x="7573288" y="2602490"/>
          <a:ext cx="182563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45" name="Worksheet" r:id="rId157" imgW="1124023" imgH="171450" progId="Excel.Sheet.12">
                  <p:link updateAutomatic="1"/>
                </p:oleObj>
              </mc:Choice>
              <mc:Fallback>
                <p:oleObj name="Worksheet" r:id="rId157" imgW="1124023" imgH="171450" progId="Excel.Sheet.12">
                  <p:link updateAutomatic="1"/>
                  <p:pic>
                    <p:nvPicPr>
                      <p:cNvPr id="264" name="Object 263"/>
                      <p:cNvPicPr preferRelativeResize="0"/>
                      <p:nvPr/>
                    </p:nvPicPr>
                    <p:blipFill>
                      <a:blip r:embed="rId154"/>
                      <a:stretch>
                        <a:fillRect/>
                      </a:stretch>
                    </p:blipFill>
                    <p:spPr>
                      <a:xfrm>
                        <a:off x="7573288" y="2602490"/>
                        <a:ext cx="182563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" name="Object 274"/>
          <p:cNvGraphicFramePr>
            <a:graphicFrameLocks/>
          </p:cNvGraphicFramePr>
          <p:nvPr>
            <p:custDataLst>
              <p:tags r:id="rId78"/>
            </p:custDataLst>
            <p:extLst>
              <p:ext uri="{D42A27DB-BD31-4B8C-83A1-F6EECF244321}">
                <p14:modId xmlns:p14="http://schemas.microsoft.com/office/powerpoint/2010/main" val="3625117041"/>
              </p:ext>
            </p:extLst>
          </p:nvPr>
        </p:nvGraphicFramePr>
        <p:xfrm>
          <a:off x="7573284" y="2760333"/>
          <a:ext cx="182563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46" name="Worksheet" r:id="rId157" imgW="1124023" imgH="171450" progId="Excel.Sheet.12">
                  <p:link updateAutomatic="1"/>
                </p:oleObj>
              </mc:Choice>
              <mc:Fallback>
                <p:oleObj name="Worksheet" r:id="rId157" imgW="1124023" imgH="171450" progId="Excel.Sheet.12">
                  <p:link updateAutomatic="1"/>
                  <p:pic>
                    <p:nvPicPr>
                      <p:cNvPr id="272" name="Object 271"/>
                      <p:cNvPicPr preferRelativeResize="0"/>
                      <p:nvPr/>
                    </p:nvPicPr>
                    <p:blipFill>
                      <a:blip r:embed="rId154"/>
                      <a:stretch>
                        <a:fillRect/>
                      </a:stretch>
                    </p:blipFill>
                    <p:spPr>
                      <a:xfrm>
                        <a:off x="7573284" y="2760333"/>
                        <a:ext cx="182563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" name="Text Box 45_"/>
          <p:cNvSpPr txBox="1">
            <a:spLocks noChangeArrowheads="1"/>
          </p:cNvSpPr>
          <p:nvPr>
            <p:custDataLst>
              <p:tags r:id="rId79"/>
            </p:custDataLst>
          </p:nvPr>
        </p:nvSpPr>
        <p:spPr bwMode="auto">
          <a:xfrm>
            <a:off x="1508003" y="5012214"/>
            <a:ext cx="1209064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Safety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Environmental </a:t>
            </a:r>
          </a:p>
        </p:txBody>
      </p:sp>
      <p:sp>
        <p:nvSpPr>
          <p:cNvPr id="279" name="Text Box 45___"/>
          <p:cNvSpPr txBox="1">
            <a:spLocks noChangeArrowheads="1"/>
          </p:cNvSpPr>
          <p:nvPr>
            <p:custDataLst>
              <p:tags r:id="rId80"/>
            </p:custDataLst>
          </p:nvPr>
        </p:nvSpPr>
        <p:spPr bwMode="auto">
          <a:xfrm>
            <a:off x="6065180" y="5019040"/>
            <a:ext cx="1192579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Staffing: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Ind. PC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282" name="Text Box 45____"/>
          <p:cNvSpPr txBox="1">
            <a:spLocks noChangeArrowheads="1"/>
          </p:cNvSpPr>
          <p:nvPr>
            <p:custDataLst>
              <p:tags r:id="rId81"/>
            </p:custDataLst>
          </p:nvPr>
        </p:nvSpPr>
        <p:spPr bwMode="auto">
          <a:xfrm>
            <a:off x="7288740" y="5022067"/>
            <a:ext cx="1015443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Staffing: Need/Demand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283" name="Text Box 45_____"/>
          <p:cNvSpPr txBox="1">
            <a:spLocks noChangeArrowheads="1"/>
          </p:cNvSpPr>
          <p:nvPr>
            <p:custDataLst>
              <p:tags r:id="rId82"/>
            </p:custDataLst>
          </p:nvPr>
        </p:nvSpPr>
        <p:spPr bwMode="auto">
          <a:xfrm>
            <a:off x="3748722" y="5024205"/>
            <a:ext cx="112001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Associate Satisfaction Index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300" name="Object 299"/>
          <p:cNvGraphicFramePr>
            <a:graphicFrameLocks/>
          </p:cNvGraphicFramePr>
          <p:nvPr>
            <p:custDataLst>
              <p:tags r:id="rId83"/>
            </p:custDataLst>
            <p:extLst/>
          </p:nvPr>
        </p:nvGraphicFramePr>
        <p:xfrm>
          <a:off x="8004974" y="5081671"/>
          <a:ext cx="185738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47" name="Worksheet" r:id="rId173" imgW="1124023" imgH="171450" progId="Excel.Sheet.12">
                  <p:link updateAutomatic="1"/>
                </p:oleObj>
              </mc:Choice>
              <mc:Fallback>
                <p:oleObj name="Worksheet" r:id="rId173" imgW="1124023" imgH="171450" progId="Excel.Sheet.12">
                  <p:link updateAutomatic="1"/>
                  <p:pic>
                    <p:nvPicPr>
                      <p:cNvPr id="160" name="Object 159"/>
                      <p:cNvPicPr preferRelativeResize="0"/>
                      <p:nvPr/>
                    </p:nvPicPr>
                    <p:blipFill>
                      <a:blip r:embed="rId174"/>
                      <a:stretch>
                        <a:fillRect/>
                      </a:stretch>
                    </p:blipFill>
                    <p:spPr>
                      <a:xfrm>
                        <a:off x="8004974" y="5081671"/>
                        <a:ext cx="185738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" name="Object 301"/>
          <p:cNvGraphicFramePr>
            <a:graphicFrameLocks/>
          </p:cNvGraphicFramePr>
          <p:nvPr>
            <p:custDataLst>
              <p:tags r:id="rId84"/>
            </p:custDataLst>
            <p:extLst/>
          </p:nvPr>
        </p:nvGraphicFramePr>
        <p:xfrm>
          <a:off x="4597827" y="5058520"/>
          <a:ext cx="182563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48" name="Worksheet" r:id="rId175" imgW="1124023" imgH="171450" progId="Excel.Sheet.12">
                  <p:link updateAutomatic="1"/>
                </p:oleObj>
              </mc:Choice>
              <mc:Fallback>
                <p:oleObj name="Worksheet" r:id="rId175" imgW="1124023" imgH="171450" progId="Excel.Sheet.12">
                  <p:link updateAutomatic="1"/>
                  <p:pic>
                    <p:nvPicPr>
                      <p:cNvPr id="162" name="Object 161"/>
                      <p:cNvPicPr preferRelativeResize="0"/>
                      <p:nvPr/>
                    </p:nvPicPr>
                    <p:blipFill>
                      <a:blip r:embed="rId176"/>
                      <a:stretch>
                        <a:fillRect/>
                      </a:stretch>
                    </p:blipFill>
                    <p:spPr>
                      <a:xfrm>
                        <a:off x="4597827" y="5058520"/>
                        <a:ext cx="182563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" name="TextBox 302"/>
          <p:cNvSpPr txBox="1"/>
          <p:nvPr>
            <p:custDataLst>
              <p:tags r:id="rId85"/>
            </p:custDataLst>
          </p:nvPr>
        </p:nvSpPr>
        <p:spPr>
          <a:xfrm>
            <a:off x="6859850" y="5083595"/>
            <a:ext cx="196013" cy="843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TBP</a:t>
            </a:r>
          </a:p>
        </p:txBody>
      </p:sp>
      <p:sp>
        <p:nvSpPr>
          <p:cNvPr id="304" name="TextBox 303"/>
          <p:cNvSpPr txBox="1"/>
          <p:nvPr>
            <p:custDataLst>
              <p:tags r:id="rId86"/>
            </p:custDataLst>
          </p:nvPr>
        </p:nvSpPr>
        <p:spPr>
          <a:xfrm>
            <a:off x="6869978" y="5215040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PUL</a:t>
            </a:r>
          </a:p>
        </p:txBody>
      </p:sp>
      <p:sp>
        <p:nvSpPr>
          <p:cNvPr id="305" name="TextBox 304"/>
          <p:cNvSpPr txBox="1"/>
          <p:nvPr>
            <p:custDataLst>
              <p:tags r:id="rId87"/>
            </p:custDataLst>
          </p:nvPr>
        </p:nvSpPr>
        <p:spPr>
          <a:xfrm>
            <a:off x="6635974" y="5338662"/>
            <a:ext cx="375611" cy="857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CF (</a:t>
            </a:r>
            <a:r>
              <a:rPr kumimoji="0" lang="en-US" sz="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PULi</a:t>
            </a: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306" name="Object 305"/>
          <p:cNvGraphicFramePr>
            <a:graphicFrameLocks/>
          </p:cNvGraphicFramePr>
          <p:nvPr>
            <p:custDataLst>
              <p:tags r:id="rId88"/>
            </p:custDataLst>
            <p:extLst/>
          </p:nvPr>
        </p:nvGraphicFramePr>
        <p:xfrm>
          <a:off x="7020724" y="5067384"/>
          <a:ext cx="18415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49" name="Worksheet" r:id="rId177" imgW="1124023" imgH="171450" progId="Excel.Sheet.12">
                  <p:link updateAutomatic="1"/>
                </p:oleObj>
              </mc:Choice>
              <mc:Fallback>
                <p:oleObj name="Worksheet" r:id="rId177" imgW="1124023" imgH="171450" progId="Excel.Sheet.12">
                  <p:link updateAutomatic="1"/>
                  <p:pic>
                    <p:nvPicPr>
                      <p:cNvPr id="181" name="Object 180"/>
                      <p:cNvPicPr preferRelativeResize="0"/>
                      <p:nvPr/>
                    </p:nvPicPr>
                    <p:blipFill>
                      <a:blip r:embed="rId178"/>
                      <a:stretch>
                        <a:fillRect/>
                      </a:stretch>
                    </p:blipFill>
                    <p:spPr>
                      <a:xfrm>
                        <a:off x="7020724" y="5067384"/>
                        <a:ext cx="18415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" name="Object 306"/>
          <p:cNvGraphicFramePr>
            <a:graphicFrameLocks/>
          </p:cNvGraphicFramePr>
          <p:nvPr>
            <p:custDataLst>
              <p:tags r:id="rId89"/>
            </p:custDataLst>
            <p:extLst/>
          </p:nvPr>
        </p:nvGraphicFramePr>
        <p:xfrm>
          <a:off x="7020724" y="5332496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50" name="Worksheet" r:id="rId179" imgW="1124023" imgH="171450" progId="Excel.Sheet.12">
                  <p:link updateAutomatic="1"/>
                </p:oleObj>
              </mc:Choice>
              <mc:Fallback>
                <p:oleObj name="Worksheet" r:id="rId179" imgW="1124023" imgH="171450" progId="Excel.Sheet.12">
                  <p:link updateAutomatic="1"/>
                  <p:pic>
                    <p:nvPicPr>
                      <p:cNvPr id="186" name="Object 185"/>
                      <p:cNvPicPr preferRelativeResize="0"/>
                      <p:nvPr/>
                    </p:nvPicPr>
                    <p:blipFill>
                      <a:blip r:embed="rId180"/>
                      <a:stretch>
                        <a:fillRect/>
                      </a:stretch>
                    </p:blipFill>
                    <p:spPr>
                      <a:xfrm>
                        <a:off x="7020724" y="5332496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" name="Object 307"/>
          <p:cNvGraphicFramePr>
            <a:graphicFrameLocks/>
          </p:cNvGraphicFramePr>
          <p:nvPr>
            <p:custDataLst>
              <p:tags r:id="rId90"/>
            </p:custDataLst>
            <p:extLst/>
          </p:nvPr>
        </p:nvGraphicFramePr>
        <p:xfrm>
          <a:off x="7023899" y="5191209"/>
          <a:ext cx="182563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51" name="Worksheet" r:id="rId181" imgW="1124023" imgH="171450" progId="Excel.Sheet.12">
                  <p:link updateAutomatic="1"/>
                </p:oleObj>
              </mc:Choice>
              <mc:Fallback>
                <p:oleObj name="Worksheet" r:id="rId181" imgW="1124023" imgH="171450" progId="Excel.Sheet.12">
                  <p:link updateAutomatic="1"/>
                  <p:pic>
                    <p:nvPicPr>
                      <p:cNvPr id="191" name="Object 190"/>
                      <p:cNvPicPr preferRelativeResize="0"/>
                      <p:nvPr/>
                    </p:nvPicPr>
                    <p:blipFill>
                      <a:blip r:embed="rId182"/>
                      <a:stretch>
                        <a:fillRect/>
                      </a:stretch>
                    </p:blipFill>
                    <p:spPr>
                      <a:xfrm>
                        <a:off x="7023899" y="5191209"/>
                        <a:ext cx="182563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" name="Object 309"/>
          <p:cNvGraphicFramePr>
            <a:graphicFrameLocks/>
          </p:cNvGraphicFramePr>
          <p:nvPr>
            <p:custDataLst>
              <p:tags r:id="rId91"/>
            </p:custDataLst>
            <p:extLst/>
          </p:nvPr>
        </p:nvGraphicFramePr>
        <p:xfrm>
          <a:off x="2462735" y="5068929"/>
          <a:ext cx="18097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52" name="Worksheet" r:id="rId183" imgW="1124023" imgH="171450" progId="Excel.Sheet.12">
                  <p:link updateAutomatic="1"/>
                </p:oleObj>
              </mc:Choice>
              <mc:Fallback>
                <p:oleObj name="Worksheet" r:id="rId183" imgW="1124023" imgH="171450" progId="Excel.Sheet.12">
                  <p:link updateAutomatic="1"/>
                  <p:pic>
                    <p:nvPicPr>
                      <p:cNvPr id="199" name="Object 198"/>
                      <p:cNvPicPr preferRelativeResize="0"/>
                      <p:nvPr/>
                    </p:nvPicPr>
                    <p:blipFill>
                      <a:blip r:embed="rId184"/>
                      <a:stretch>
                        <a:fillRect/>
                      </a:stretch>
                    </p:blipFill>
                    <p:spPr>
                      <a:xfrm>
                        <a:off x="2462735" y="5068929"/>
                        <a:ext cx="18097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" name="Object 316"/>
          <p:cNvGraphicFramePr>
            <a:graphicFrameLocks/>
          </p:cNvGraphicFramePr>
          <p:nvPr>
            <p:custDataLst>
              <p:tags r:id="rId92"/>
            </p:custDataLst>
            <p:extLst>
              <p:ext uri="{D42A27DB-BD31-4B8C-83A1-F6EECF244321}">
                <p14:modId xmlns:p14="http://schemas.microsoft.com/office/powerpoint/2010/main" val="2683660328"/>
              </p:ext>
            </p:extLst>
          </p:nvPr>
        </p:nvGraphicFramePr>
        <p:xfrm>
          <a:off x="2457052" y="3872657"/>
          <a:ext cx="18256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53" name="Worksheet" r:id="rId161" imgW="1124023" imgH="171450" progId="Excel.Sheet.12">
                  <p:link updateAutomatic="1"/>
                </p:oleObj>
              </mc:Choice>
              <mc:Fallback>
                <p:oleObj name="Worksheet" r:id="rId161" imgW="1124023" imgH="171450" progId="Excel.Sheet.12">
                  <p:link updateAutomatic="1"/>
                  <p:pic>
                    <p:nvPicPr>
                      <p:cNvPr id="435" name="Object 434"/>
                      <p:cNvPicPr preferRelativeResize="0"/>
                      <p:nvPr/>
                    </p:nvPicPr>
                    <p:blipFill>
                      <a:blip r:embed="rId143"/>
                      <a:stretch>
                        <a:fillRect/>
                      </a:stretch>
                    </p:blipFill>
                    <p:spPr>
                      <a:xfrm>
                        <a:off x="2457052" y="3872657"/>
                        <a:ext cx="18256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" name="Object 317"/>
          <p:cNvGraphicFramePr>
            <a:graphicFrameLocks/>
          </p:cNvGraphicFramePr>
          <p:nvPr>
            <p:custDataLst>
              <p:tags r:id="rId93"/>
            </p:custDataLst>
            <p:extLst>
              <p:ext uri="{D42A27DB-BD31-4B8C-83A1-F6EECF244321}">
                <p14:modId xmlns:p14="http://schemas.microsoft.com/office/powerpoint/2010/main" val="3555927458"/>
              </p:ext>
            </p:extLst>
          </p:nvPr>
        </p:nvGraphicFramePr>
        <p:xfrm>
          <a:off x="2457052" y="4163947"/>
          <a:ext cx="18256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54" name="Worksheet" r:id="rId162" imgW="1124023" imgH="171450" progId="Excel.Sheet.12">
                  <p:link updateAutomatic="1"/>
                </p:oleObj>
              </mc:Choice>
              <mc:Fallback>
                <p:oleObj name="Worksheet" r:id="rId162" imgW="1124023" imgH="171450" progId="Excel.Sheet.12">
                  <p:link updateAutomatic="1"/>
                  <p:pic>
                    <p:nvPicPr>
                      <p:cNvPr id="436" name="Object 435"/>
                      <p:cNvPicPr preferRelativeResize="0"/>
                      <p:nvPr/>
                    </p:nvPicPr>
                    <p:blipFill>
                      <a:blip r:embed="rId143"/>
                      <a:stretch>
                        <a:fillRect/>
                      </a:stretch>
                    </p:blipFill>
                    <p:spPr>
                      <a:xfrm>
                        <a:off x="2457052" y="4163947"/>
                        <a:ext cx="18256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" name="Object 318"/>
          <p:cNvGraphicFramePr>
            <a:graphicFrameLocks/>
          </p:cNvGraphicFramePr>
          <p:nvPr>
            <p:custDataLst>
              <p:tags r:id="rId94"/>
            </p:custDataLst>
            <p:extLst>
              <p:ext uri="{D42A27DB-BD31-4B8C-83A1-F6EECF244321}">
                <p14:modId xmlns:p14="http://schemas.microsoft.com/office/powerpoint/2010/main" val="962660270"/>
              </p:ext>
            </p:extLst>
          </p:nvPr>
        </p:nvGraphicFramePr>
        <p:xfrm>
          <a:off x="3016226" y="3879286"/>
          <a:ext cx="18256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55" name="Worksheet" r:id="rId161" imgW="1124023" imgH="171450" progId="Excel.Sheet.12">
                  <p:link updateAutomatic="1"/>
                </p:oleObj>
              </mc:Choice>
              <mc:Fallback>
                <p:oleObj name="Worksheet" r:id="rId161" imgW="1124023" imgH="171450" progId="Excel.Sheet.12">
                  <p:link updateAutomatic="1"/>
                  <p:pic>
                    <p:nvPicPr>
                      <p:cNvPr id="435" name="Object 434"/>
                      <p:cNvPicPr preferRelativeResize="0"/>
                      <p:nvPr/>
                    </p:nvPicPr>
                    <p:blipFill>
                      <a:blip r:embed="rId143"/>
                      <a:stretch>
                        <a:fillRect/>
                      </a:stretch>
                    </p:blipFill>
                    <p:spPr>
                      <a:xfrm>
                        <a:off x="3016226" y="3879286"/>
                        <a:ext cx="18256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" name="Object 319"/>
          <p:cNvGraphicFramePr>
            <a:graphicFrameLocks/>
          </p:cNvGraphicFramePr>
          <p:nvPr>
            <p:custDataLst>
              <p:tags r:id="rId95"/>
            </p:custDataLst>
            <p:extLst>
              <p:ext uri="{D42A27DB-BD31-4B8C-83A1-F6EECF244321}">
                <p14:modId xmlns:p14="http://schemas.microsoft.com/office/powerpoint/2010/main" val="1721348614"/>
              </p:ext>
            </p:extLst>
          </p:nvPr>
        </p:nvGraphicFramePr>
        <p:xfrm>
          <a:off x="3016226" y="4170576"/>
          <a:ext cx="18256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56" name="Worksheet" r:id="rId162" imgW="1124023" imgH="171450" progId="Excel.Sheet.12">
                  <p:link updateAutomatic="1"/>
                </p:oleObj>
              </mc:Choice>
              <mc:Fallback>
                <p:oleObj name="Worksheet" r:id="rId162" imgW="1124023" imgH="171450" progId="Excel.Sheet.12">
                  <p:link updateAutomatic="1"/>
                  <p:pic>
                    <p:nvPicPr>
                      <p:cNvPr id="436" name="Object 435"/>
                      <p:cNvPicPr preferRelativeResize="0"/>
                      <p:nvPr/>
                    </p:nvPicPr>
                    <p:blipFill>
                      <a:blip r:embed="rId143"/>
                      <a:stretch>
                        <a:fillRect/>
                      </a:stretch>
                    </p:blipFill>
                    <p:spPr>
                      <a:xfrm>
                        <a:off x="3016226" y="4170576"/>
                        <a:ext cx="18256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" name="Object 320"/>
          <p:cNvGraphicFramePr>
            <a:graphicFrameLocks/>
          </p:cNvGraphicFramePr>
          <p:nvPr>
            <p:custDataLst>
              <p:tags r:id="rId96"/>
            </p:custDataLst>
            <p:extLst>
              <p:ext uri="{D42A27DB-BD31-4B8C-83A1-F6EECF244321}">
                <p14:modId xmlns:p14="http://schemas.microsoft.com/office/powerpoint/2010/main" val="2948333080"/>
              </p:ext>
            </p:extLst>
          </p:nvPr>
        </p:nvGraphicFramePr>
        <p:xfrm>
          <a:off x="3562906" y="3879286"/>
          <a:ext cx="18256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57" name="Worksheet" r:id="rId161" imgW="1124023" imgH="171450" progId="Excel.Sheet.12">
                  <p:link updateAutomatic="1"/>
                </p:oleObj>
              </mc:Choice>
              <mc:Fallback>
                <p:oleObj name="Worksheet" r:id="rId161" imgW="1124023" imgH="171450" progId="Excel.Sheet.12">
                  <p:link updateAutomatic="1"/>
                  <p:pic>
                    <p:nvPicPr>
                      <p:cNvPr id="435" name="Object 434"/>
                      <p:cNvPicPr preferRelativeResize="0"/>
                      <p:nvPr/>
                    </p:nvPicPr>
                    <p:blipFill>
                      <a:blip r:embed="rId143"/>
                      <a:stretch>
                        <a:fillRect/>
                      </a:stretch>
                    </p:blipFill>
                    <p:spPr>
                      <a:xfrm>
                        <a:off x="3562906" y="3879286"/>
                        <a:ext cx="18256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" name="Object 321"/>
          <p:cNvGraphicFramePr>
            <a:graphicFrameLocks/>
          </p:cNvGraphicFramePr>
          <p:nvPr>
            <p:custDataLst>
              <p:tags r:id="rId97"/>
            </p:custDataLst>
            <p:extLst>
              <p:ext uri="{D42A27DB-BD31-4B8C-83A1-F6EECF244321}">
                <p14:modId xmlns:p14="http://schemas.microsoft.com/office/powerpoint/2010/main" val="2679830832"/>
              </p:ext>
            </p:extLst>
          </p:nvPr>
        </p:nvGraphicFramePr>
        <p:xfrm>
          <a:off x="3562906" y="4170576"/>
          <a:ext cx="18256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58" name="Worksheet" r:id="rId162" imgW="1124023" imgH="171450" progId="Excel.Sheet.12">
                  <p:link updateAutomatic="1"/>
                </p:oleObj>
              </mc:Choice>
              <mc:Fallback>
                <p:oleObj name="Worksheet" r:id="rId162" imgW="1124023" imgH="171450" progId="Excel.Sheet.12">
                  <p:link updateAutomatic="1"/>
                  <p:pic>
                    <p:nvPicPr>
                      <p:cNvPr id="436" name="Object 435"/>
                      <p:cNvPicPr preferRelativeResize="0"/>
                      <p:nvPr/>
                    </p:nvPicPr>
                    <p:blipFill>
                      <a:blip r:embed="rId143"/>
                      <a:stretch>
                        <a:fillRect/>
                      </a:stretch>
                    </p:blipFill>
                    <p:spPr>
                      <a:xfrm>
                        <a:off x="3562906" y="4170576"/>
                        <a:ext cx="18256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" name="Object 322"/>
          <p:cNvGraphicFramePr>
            <a:graphicFrameLocks/>
          </p:cNvGraphicFramePr>
          <p:nvPr>
            <p:custDataLst>
              <p:tags r:id="rId98"/>
            </p:custDataLst>
            <p:extLst>
              <p:ext uri="{D42A27DB-BD31-4B8C-83A1-F6EECF244321}">
                <p14:modId xmlns:p14="http://schemas.microsoft.com/office/powerpoint/2010/main" val="2322024675"/>
              </p:ext>
            </p:extLst>
          </p:nvPr>
        </p:nvGraphicFramePr>
        <p:xfrm>
          <a:off x="4082801" y="3879286"/>
          <a:ext cx="18256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59" name="Worksheet" r:id="rId161" imgW="1124023" imgH="171450" progId="Excel.Sheet.12">
                  <p:link updateAutomatic="1"/>
                </p:oleObj>
              </mc:Choice>
              <mc:Fallback>
                <p:oleObj name="Worksheet" r:id="rId161" imgW="1124023" imgH="171450" progId="Excel.Sheet.12">
                  <p:link updateAutomatic="1"/>
                  <p:pic>
                    <p:nvPicPr>
                      <p:cNvPr id="435" name="Object 434"/>
                      <p:cNvPicPr preferRelativeResize="0"/>
                      <p:nvPr/>
                    </p:nvPicPr>
                    <p:blipFill>
                      <a:blip r:embed="rId143"/>
                      <a:stretch>
                        <a:fillRect/>
                      </a:stretch>
                    </p:blipFill>
                    <p:spPr>
                      <a:xfrm>
                        <a:off x="4082801" y="3879286"/>
                        <a:ext cx="18256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" name="Object 323"/>
          <p:cNvGraphicFramePr>
            <a:graphicFrameLocks/>
          </p:cNvGraphicFramePr>
          <p:nvPr>
            <p:custDataLst>
              <p:tags r:id="rId99"/>
            </p:custDataLst>
            <p:extLst>
              <p:ext uri="{D42A27DB-BD31-4B8C-83A1-F6EECF244321}">
                <p14:modId xmlns:p14="http://schemas.microsoft.com/office/powerpoint/2010/main" val="4275760344"/>
              </p:ext>
            </p:extLst>
          </p:nvPr>
        </p:nvGraphicFramePr>
        <p:xfrm>
          <a:off x="4082801" y="4170576"/>
          <a:ext cx="18256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60" name="Worksheet" r:id="rId162" imgW="1124023" imgH="171450" progId="Excel.Sheet.12">
                  <p:link updateAutomatic="1"/>
                </p:oleObj>
              </mc:Choice>
              <mc:Fallback>
                <p:oleObj name="Worksheet" r:id="rId162" imgW="1124023" imgH="171450" progId="Excel.Sheet.12">
                  <p:link updateAutomatic="1"/>
                  <p:pic>
                    <p:nvPicPr>
                      <p:cNvPr id="436" name="Object 435"/>
                      <p:cNvPicPr preferRelativeResize="0"/>
                      <p:nvPr/>
                    </p:nvPicPr>
                    <p:blipFill>
                      <a:blip r:embed="rId143"/>
                      <a:stretch>
                        <a:fillRect/>
                      </a:stretch>
                    </p:blipFill>
                    <p:spPr>
                      <a:xfrm>
                        <a:off x="4082801" y="4170576"/>
                        <a:ext cx="18256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" name="Object 324"/>
          <p:cNvGraphicFramePr>
            <a:graphicFrameLocks/>
          </p:cNvGraphicFramePr>
          <p:nvPr>
            <p:custDataLst>
              <p:tags r:id="rId100"/>
            </p:custDataLst>
            <p:extLst>
              <p:ext uri="{D42A27DB-BD31-4B8C-83A1-F6EECF244321}">
                <p14:modId xmlns:p14="http://schemas.microsoft.com/office/powerpoint/2010/main" val="4154701224"/>
              </p:ext>
            </p:extLst>
          </p:nvPr>
        </p:nvGraphicFramePr>
        <p:xfrm>
          <a:off x="5426270" y="4019667"/>
          <a:ext cx="182562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61" name="Worksheet" r:id="rId155" imgW="1124023" imgH="171450" progId="Excel.Sheet.12">
                  <p:link updateAutomatic="1"/>
                </p:oleObj>
              </mc:Choice>
              <mc:Fallback>
                <p:oleObj name="Worksheet" r:id="rId155" imgW="1124023" imgH="171450" progId="Excel.Sheet.12">
                  <p:link updateAutomatic="1"/>
                  <p:pic>
                    <p:nvPicPr>
                      <p:cNvPr id="261" name="Object 260"/>
                      <p:cNvPicPr preferRelativeResize="0"/>
                      <p:nvPr/>
                    </p:nvPicPr>
                    <p:blipFill>
                      <a:blip r:embed="rId154"/>
                      <a:stretch>
                        <a:fillRect/>
                      </a:stretch>
                    </p:blipFill>
                    <p:spPr>
                      <a:xfrm>
                        <a:off x="5426270" y="4019667"/>
                        <a:ext cx="182562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" name="Object 325"/>
          <p:cNvGraphicFramePr>
            <a:graphicFrameLocks/>
          </p:cNvGraphicFramePr>
          <p:nvPr>
            <p:custDataLst>
              <p:tags r:id="rId101"/>
            </p:custDataLst>
            <p:extLst>
              <p:ext uri="{D42A27DB-BD31-4B8C-83A1-F6EECF244321}">
                <p14:modId xmlns:p14="http://schemas.microsoft.com/office/powerpoint/2010/main" val="1943672856"/>
              </p:ext>
            </p:extLst>
          </p:nvPr>
        </p:nvGraphicFramePr>
        <p:xfrm>
          <a:off x="6547154" y="4028398"/>
          <a:ext cx="182562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62" name="Worksheet" r:id="rId156" imgW="1124023" imgH="171450" progId="Excel.Sheet.12">
                  <p:link updateAutomatic="1"/>
                </p:oleObj>
              </mc:Choice>
              <mc:Fallback>
                <p:oleObj name="Worksheet" r:id="rId156" imgW="1124023" imgH="171450" progId="Excel.Sheet.12">
                  <p:link updateAutomatic="1"/>
                  <p:pic>
                    <p:nvPicPr>
                      <p:cNvPr id="263" name="Object 262"/>
                      <p:cNvPicPr preferRelativeResize="0"/>
                      <p:nvPr/>
                    </p:nvPicPr>
                    <p:blipFill>
                      <a:blip r:embed="rId154"/>
                      <a:stretch>
                        <a:fillRect/>
                      </a:stretch>
                    </p:blipFill>
                    <p:spPr>
                      <a:xfrm>
                        <a:off x="6547154" y="4028398"/>
                        <a:ext cx="182562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" name="Object 326"/>
          <p:cNvGraphicFramePr>
            <a:graphicFrameLocks/>
          </p:cNvGraphicFramePr>
          <p:nvPr>
            <p:custDataLst>
              <p:tags r:id="rId102"/>
            </p:custDataLst>
            <p:extLst>
              <p:ext uri="{D42A27DB-BD31-4B8C-83A1-F6EECF244321}">
                <p14:modId xmlns:p14="http://schemas.microsoft.com/office/powerpoint/2010/main" val="1401965489"/>
              </p:ext>
            </p:extLst>
          </p:nvPr>
        </p:nvGraphicFramePr>
        <p:xfrm>
          <a:off x="7045325" y="4025801"/>
          <a:ext cx="182563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63" name="Worksheet" r:id="rId157" imgW="1124023" imgH="171450" progId="Excel.Sheet.12">
                  <p:link updateAutomatic="1"/>
                </p:oleObj>
              </mc:Choice>
              <mc:Fallback>
                <p:oleObj name="Worksheet" r:id="rId157" imgW="1124023" imgH="171450" progId="Excel.Sheet.12">
                  <p:link updateAutomatic="1"/>
                  <p:pic>
                    <p:nvPicPr>
                      <p:cNvPr id="264" name="Object 263"/>
                      <p:cNvPicPr preferRelativeResize="0"/>
                      <p:nvPr/>
                    </p:nvPicPr>
                    <p:blipFill>
                      <a:blip r:embed="rId154"/>
                      <a:stretch>
                        <a:fillRect/>
                      </a:stretch>
                    </p:blipFill>
                    <p:spPr>
                      <a:xfrm>
                        <a:off x="7045325" y="4025801"/>
                        <a:ext cx="182563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" name="Object 327"/>
          <p:cNvGraphicFramePr>
            <a:graphicFrameLocks/>
          </p:cNvGraphicFramePr>
          <p:nvPr>
            <p:custDataLst>
              <p:tags r:id="rId103"/>
            </p:custDataLst>
            <p:extLst>
              <p:ext uri="{D42A27DB-BD31-4B8C-83A1-F6EECF244321}">
                <p14:modId xmlns:p14="http://schemas.microsoft.com/office/powerpoint/2010/main" val="168877008"/>
              </p:ext>
            </p:extLst>
          </p:nvPr>
        </p:nvGraphicFramePr>
        <p:xfrm>
          <a:off x="5995524" y="4029094"/>
          <a:ext cx="18097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64" name="Worksheet" r:id="rId158" imgW="1124023" imgH="171450" progId="Excel.Sheet.12">
                  <p:link updateAutomatic="1"/>
                </p:oleObj>
              </mc:Choice>
              <mc:Fallback>
                <p:oleObj name="Worksheet" r:id="rId158" imgW="1124023" imgH="171450" progId="Excel.Sheet.12">
                  <p:link updateAutomatic="1"/>
                  <p:pic>
                    <p:nvPicPr>
                      <p:cNvPr id="265" name="Object 264"/>
                      <p:cNvPicPr preferRelativeResize="0"/>
                      <p:nvPr/>
                    </p:nvPicPr>
                    <p:blipFill>
                      <a:blip r:embed="rId154"/>
                      <a:stretch>
                        <a:fillRect/>
                      </a:stretch>
                    </p:blipFill>
                    <p:spPr>
                      <a:xfrm>
                        <a:off x="5995524" y="4029094"/>
                        <a:ext cx="18097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" name="Object 328"/>
          <p:cNvGraphicFramePr>
            <a:graphicFrameLocks/>
          </p:cNvGraphicFramePr>
          <p:nvPr>
            <p:custDataLst>
              <p:tags r:id="rId104"/>
            </p:custDataLst>
            <p:extLst>
              <p:ext uri="{D42A27DB-BD31-4B8C-83A1-F6EECF244321}">
                <p14:modId xmlns:p14="http://schemas.microsoft.com/office/powerpoint/2010/main" val="2070736188"/>
              </p:ext>
            </p:extLst>
          </p:nvPr>
        </p:nvGraphicFramePr>
        <p:xfrm>
          <a:off x="7573288" y="4031240"/>
          <a:ext cx="182563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65" name="Worksheet" r:id="rId157" imgW="1124023" imgH="171450" progId="Excel.Sheet.12">
                  <p:link updateAutomatic="1"/>
                </p:oleObj>
              </mc:Choice>
              <mc:Fallback>
                <p:oleObj name="Worksheet" r:id="rId157" imgW="1124023" imgH="171450" progId="Excel.Sheet.12">
                  <p:link updateAutomatic="1"/>
                  <p:pic>
                    <p:nvPicPr>
                      <p:cNvPr id="274" name="Object 273"/>
                      <p:cNvPicPr preferRelativeResize="0"/>
                      <p:nvPr/>
                    </p:nvPicPr>
                    <p:blipFill>
                      <a:blip r:embed="rId154"/>
                      <a:stretch>
                        <a:fillRect/>
                      </a:stretch>
                    </p:blipFill>
                    <p:spPr>
                      <a:xfrm>
                        <a:off x="7573288" y="4031240"/>
                        <a:ext cx="182563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" name="Text Box 37__________________"/>
          <p:cNvSpPr txBox="1">
            <a:spLocks noChangeArrowheads="1"/>
          </p:cNvSpPr>
          <p:nvPr>
            <p:custDataLst>
              <p:tags r:id="rId105"/>
            </p:custDataLst>
          </p:nvPr>
        </p:nvSpPr>
        <p:spPr bwMode="auto">
          <a:xfrm>
            <a:off x="4541013" y="2906322"/>
            <a:ext cx="2844751" cy="502962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tIns="0" anchor="t" anchorCtr="0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Supplier Delivery Escalations</a:t>
            </a:r>
          </a:p>
          <a:p>
            <a:r>
              <a:rPr lang="de-DE" altLang="en-US" sz="1000" b="1" dirty="0" smtClean="0">
                <a:solidFill>
                  <a:schemeClr val="accent1"/>
                </a:solidFill>
              </a:rPr>
              <a:t> CRIN       </a:t>
            </a:r>
            <a:r>
              <a:rPr lang="de-DE" altLang="en-US" sz="1000" b="1" dirty="0" smtClean="0">
                <a:solidFill>
                  <a:srgbClr val="00B050"/>
                </a:solidFill>
              </a:rPr>
              <a:t>ESP9</a:t>
            </a:r>
            <a:r>
              <a:rPr lang="de-DE" altLang="en-US" sz="1000" b="1" dirty="0" smtClean="0">
                <a:solidFill>
                  <a:schemeClr val="accent1"/>
                </a:solidFill>
              </a:rPr>
              <a:t>     </a:t>
            </a:r>
            <a:r>
              <a:rPr lang="de-DE" altLang="en-US" sz="1000" b="1" dirty="0">
                <a:solidFill>
                  <a:srgbClr val="0070C0"/>
                </a:solidFill>
              </a:rPr>
              <a:t>HDEV5     HDP5</a:t>
            </a:r>
            <a:r>
              <a:rPr lang="de-DE" altLang="en-US" sz="1000" b="1" dirty="0">
                <a:solidFill>
                  <a:schemeClr val="accent1"/>
                </a:solidFill>
              </a:rPr>
              <a:t>     </a:t>
            </a:r>
            <a:r>
              <a:rPr lang="de-DE" altLang="en-US" sz="1000" b="1" dirty="0">
                <a:solidFill>
                  <a:srgbClr val="00B0F0"/>
                </a:solidFill>
              </a:rPr>
              <a:t>EV14</a:t>
            </a:r>
            <a:r>
              <a:rPr lang="de-DE" altLang="en-US" sz="1000" b="1" dirty="0">
                <a:solidFill>
                  <a:schemeClr val="accent1"/>
                </a:solidFill>
              </a:rPr>
              <a:t> </a:t>
            </a:r>
          </a:p>
        </p:txBody>
      </p:sp>
      <p:graphicFrame>
        <p:nvGraphicFramePr>
          <p:cNvPr id="339" name="Object 338"/>
          <p:cNvGraphicFramePr>
            <a:graphicFrameLocks/>
          </p:cNvGraphicFramePr>
          <p:nvPr>
            <p:custDataLst>
              <p:tags r:id="rId106"/>
            </p:custDataLst>
            <p:extLst>
              <p:ext uri="{D42A27DB-BD31-4B8C-83A1-F6EECF244321}">
                <p14:modId xmlns:p14="http://schemas.microsoft.com/office/powerpoint/2010/main" val="440912587"/>
              </p:ext>
            </p:extLst>
          </p:nvPr>
        </p:nvGraphicFramePr>
        <p:xfrm>
          <a:off x="4784504" y="3265917"/>
          <a:ext cx="182562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66" name="Worksheet" r:id="rId159" imgW="1124023" imgH="171450" progId="Excel.Sheet.12">
                  <p:link updateAutomatic="1"/>
                </p:oleObj>
              </mc:Choice>
              <mc:Fallback>
                <p:oleObj name="Worksheet" r:id="rId159" imgW="1124023" imgH="171450" progId="Excel.Sheet.12">
                  <p:link updateAutomatic="1"/>
                  <p:pic>
                    <p:nvPicPr>
                      <p:cNvPr id="417" name="Object 416"/>
                      <p:cNvPicPr preferRelativeResize="0"/>
                      <p:nvPr/>
                    </p:nvPicPr>
                    <p:blipFill>
                      <a:blip r:embed="rId160"/>
                      <a:stretch>
                        <a:fillRect/>
                      </a:stretch>
                    </p:blipFill>
                    <p:spPr>
                      <a:xfrm>
                        <a:off x="4784504" y="3265917"/>
                        <a:ext cx="182562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" name="Object 339"/>
          <p:cNvGraphicFramePr>
            <a:graphicFrameLocks/>
          </p:cNvGraphicFramePr>
          <p:nvPr>
            <p:custDataLst>
              <p:tags r:id="rId107"/>
            </p:custDataLst>
            <p:extLst>
              <p:ext uri="{D42A27DB-BD31-4B8C-83A1-F6EECF244321}">
                <p14:modId xmlns:p14="http://schemas.microsoft.com/office/powerpoint/2010/main" val="2209013128"/>
              </p:ext>
            </p:extLst>
          </p:nvPr>
        </p:nvGraphicFramePr>
        <p:xfrm>
          <a:off x="5345362" y="3262027"/>
          <a:ext cx="182562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67" name="Worksheet" r:id="rId155" imgW="1124023" imgH="171450" progId="Excel.Sheet.12">
                  <p:link updateAutomatic="1"/>
                </p:oleObj>
              </mc:Choice>
              <mc:Fallback>
                <p:oleObj name="Worksheet" r:id="rId155" imgW="1124023" imgH="171450" progId="Excel.Sheet.12">
                  <p:link updateAutomatic="1"/>
                  <p:pic>
                    <p:nvPicPr>
                      <p:cNvPr id="246" name="Object 245"/>
                      <p:cNvPicPr preferRelativeResize="0"/>
                      <p:nvPr/>
                    </p:nvPicPr>
                    <p:blipFill>
                      <a:blip r:embed="rId154"/>
                      <a:stretch>
                        <a:fillRect/>
                      </a:stretch>
                    </p:blipFill>
                    <p:spPr>
                      <a:xfrm>
                        <a:off x="5345362" y="3262027"/>
                        <a:ext cx="182562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" name="Object 340"/>
          <p:cNvGraphicFramePr>
            <a:graphicFrameLocks/>
          </p:cNvGraphicFramePr>
          <p:nvPr>
            <p:custDataLst>
              <p:tags r:id="rId108"/>
            </p:custDataLst>
            <p:extLst>
              <p:ext uri="{D42A27DB-BD31-4B8C-83A1-F6EECF244321}">
                <p14:modId xmlns:p14="http://schemas.microsoft.com/office/powerpoint/2010/main" val="1017384007"/>
              </p:ext>
            </p:extLst>
          </p:nvPr>
        </p:nvGraphicFramePr>
        <p:xfrm>
          <a:off x="6466246" y="3270758"/>
          <a:ext cx="182562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68" name="Worksheet" r:id="rId156" imgW="1124023" imgH="171450" progId="Excel.Sheet.12">
                  <p:link updateAutomatic="1"/>
                </p:oleObj>
              </mc:Choice>
              <mc:Fallback>
                <p:oleObj name="Worksheet" r:id="rId156" imgW="1124023" imgH="171450" progId="Excel.Sheet.12">
                  <p:link updateAutomatic="1"/>
                  <p:pic>
                    <p:nvPicPr>
                      <p:cNvPr id="247" name="Object 246"/>
                      <p:cNvPicPr preferRelativeResize="0"/>
                      <p:nvPr/>
                    </p:nvPicPr>
                    <p:blipFill>
                      <a:blip r:embed="rId154"/>
                      <a:stretch>
                        <a:fillRect/>
                      </a:stretch>
                    </p:blipFill>
                    <p:spPr>
                      <a:xfrm>
                        <a:off x="6466246" y="3270758"/>
                        <a:ext cx="182562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" name="Object 341"/>
          <p:cNvGraphicFramePr>
            <a:graphicFrameLocks/>
          </p:cNvGraphicFramePr>
          <p:nvPr>
            <p:custDataLst>
              <p:tags r:id="rId109"/>
            </p:custDataLst>
            <p:extLst>
              <p:ext uri="{D42A27DB-BD31-4B8C-83A1-F6EECF244321}">
                <p14:modId xmlns:p14="http://schemas.microsoft.com/office/powerpoint/2010/main" val="3793274556"/>
              </p:ext>
            </p:extLst>
          </p:nvPr>
        </p:nvGraphicFramePr>
        <p:xfrm>
          <a:off x="6964417" y="3268161"/>
          <a:ext cx="182563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69" name="Worksheet" r:id="rId157" imgW="1124023" imgH="171450" progId="Excel.Sheet.12">
                  <p:link updateAutomatic="1"/>
                </p:oleObj>
              </mc:Choice>
              <mc:Fallback>
                <p:oleObj name="Worksheet" r:id="rId157" imgW="1124023" imgH="171450" progId="Excel.Sheet.12">
                  <p:link updateAutomatic="1"/>
                  <p:pic>
                    <p:nvPicPr>
                      <p:cNvPr id="248" name="Object 247"/>
                      <p:cNvPicPr preferRelativeResize="0"/>
                      <p:nvPr/>
                    </p:nvPicPr>
                    <p:blipFill>
                      <a:blip r:embed="rId154"/>
                      <a:stretch>
                        <a:fillRect/>
                      </a:stretch>
                    </p:blipFill>
                    <p:spPr>
                      <a:xfrm>
                        <a:off x="6964417" y="3268161"/>
                        <a:ext cx="182563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" name="Object 342"/>
          <p:cNvGraphicFramePr>
            <a:graphicFrameLocks/>
          </p:cNvGraphicFramePr>
          <p:nvPr>
            <p:custDataLst>
              <p:tags r:id="rId110"/>
            </p:custDataLst>
            <p:extLst>
              <p:ext uri="{D42A27DB-BD31-4B8C-83A1-F6EECF244321}">
                <p14:modId xmlns:p14="http://schemas.microsoft.com/office/powerpoint/2010/main" val="1799984117"/>
              </p:ext>
            </p:extLst>
          </p:nvPr>
        </p:nvGraphicFramePr>
        <p:xfrm>
          <a:off x="5914616" y="3271454"/>
          <a:ext cx="18097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70" name="Worksheet" r:id="rId158" imgW="1124023" imgH="171450" progId="Excel.Sheet.12">
                  <p:link updateAutomatic="1"/>
                </p:oleObj>
              </mc:Choice>
              <mc:Fallback>
                <p:oleObj name="Worksheet" r:id="rId158" imgW="1124023" imgH="171450" progId="Excel.Sheet.12">
                  <p:link updateAutomatic="1"/>
                  <p:pic>
                    <p:nvPicPr>
                      <p:cNvPr id="255" name="Object 254"/>
                      <p:cNvPicPr preferRelativeResize="0"/>
                      <p:nvPr/>
                    </p:nvPicPr>
                    <p:blipFill>
                      <a:blip r:embed="rId154"/>
                      <a:stretch>
                        <a:fillRect/>
                      </a:stretch>
                    </p:blipFill>
                    <p:spPr>
                      <a:xfrm>
                        <a:off x="5914616" y="3271454"/>
                        <a:ext cx="18097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TextBox 112"/>
          <p:cNvSpPr txBox="1"/>
          <p:nvPr>
            <p:custDataLst>
              <p:tags r:id="rId111"/>
            </p:custDataLst>
          </p:nvPr>
        </p:nvSpPr>
        <p:spPr>
          <a:xfrm>
            <a:off x="2065834" y="5028165"/>
            <a:ext cx="414981" cy="1779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Sustainability</a:t>
            </a: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Index</a:t>
            </a: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5" name="TextBox 114"/>
          <p:cNvSpPr txBox="1"/>
          <p:nvPr>
            <p:custDataLst>
              <p:tags r:id="rId112"/>
            </p:custDataLst>
          </p:nvPr>
        </p:nvSpPr>
        <p:spPr>
          <a:xfrm>
            <a:off x="3799903" y="1640820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116" name="TextBox 115"/>
          <p:cNvSpPr txBox="1"/>
          <p:nvPr>
            <p:custDataLst>
              <p:tags r:id="rId113"/>
            </p:custDataLst>
          </p:nvPr>
        </p:nvSpPr>
        <p:spPr>
          <a:xfrm>
            <a:off x="3804050" y="1914417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graphicFrame>
        <p:nvGraphicFramePr>
          <p:cNvPr id="117" name="Object 116"/>
          <p:cNvGraphicFramePr>
            <a:graphicFrameLocks/>
          </p:cNvGraphicFramePr>
          <p:nvPr>
            <p:custDataLst>
              <p:tags r:id="rId114"/>
            </p:custDataLst>
            <p:extLst>
              <p:ext uri="{D42A27DB-BD31-4B8C-83A1-F6EECF244321}">
                <p14:modId xmlns:p14="http://schemas.microsoft.com/office/powerpoint/2010/main" val="1493853501"/>
              </p:ext>
            </p:extLst>
          </p:nvPr>
        </p:nvGraphicFramePr>
        <p:xfrm>
          <a:off x="5062486" y="1621071"/>
          <a:ext cx="182562" cy="10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71" name="Worksheet" r:id="rId142" imgW="1124023" imgH="171450" progId="Excel.Sheet.12">
                  <p:link updateAutomatic="1"/>
                </p:oleObj>
              </mc:Choice>
              <mc:Fallback>
                <p:oleObj name="Worksheet" r:id="rId142" imgW="1124023" imgH="171450" progId="Excel.Sheet.12">
                  <p:link updateAutomatic="1"/>
                  <p:pic>
                    <p:nvPicPr>
                      <p:cNvPr id="10" name="Object 9"/>
                      <p:cNvPicPr preferRelativeResize="0"/>
                      <p:nvPr/>
                    </p:nvPicPr>
                    <p:blipFill>
                      <a:blip r:embed="rId143"/>
                      <a:stretch>
                        <a:fillRect/>
                      </a:stretch>
                    </p:blipFill>
                    <p:spPr>
                      <a:xfrm>
                        <a:off x="5062486" y="1621071"/>
                        <a:ext cx="182562" cy="106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ct 117"/>
          <p:cNvGraphicFramePr>
            <a:graphicFrameLocks/>
          </p:cNvGraphicFramePr>
          <p:nvPr>
            <p:custDataLst>
              <p:tags r:id="rId115"/>
            </p:custDataLst>
            <p:extLst>
              <p:ext uri="{D42A27DB-BD31-4B8C-83A1-F6EECF244321}">
                <p14:modId xmlns:p14="http://schemas.microsoft.com/office/powerpoint/2010/main" val="399353510"/>
              </p:ext>
            </p:extLst>
          </p:nvPr>
        </p:nvGraphicFramePr>
        <p:xfrm>
          <a:off x="5062486" y="1898883"/>
          <a:ext cx="182562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72" name="Worksheet" r:id="rId144" imgW="1124023" imgH="171450" progId="Excel.Sheet.12">
                  <p:link updateAutomatic="1"/>
                </p:oleObj>
              </mc:Choice>
              <mc:Fallback>
                <p:oleObj name="Worksheet" r:id="rId144" imgW="1124023" imgH="171450" progId="Excel.Sheet.12">
                  <p:link updateAutomatic="1"/>
                  <p:pic>
                    <p:nvPicPr>
                      <p:cNvPr id="11" name="Object 10"/>
                      <p:cNvPicPr preferRelativeResize="0"/>
                      <p:nvPr/>
                    </p:nvPicPr>
                    <p:blipFill>
                      <a:blip r:embed="rId143"/>
                      <a:stretch>
                        <a:fillRect/>
                      </a:stretch>
                    </p:blipFill>
                    <p:spPr>
                      <a:xfrm>
                        <a:off x="5062486" y="1898883"/>
                        <a:ext cx="182562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ct 118"/>
          <p:cNvGraphicFramePr>
            <a:graphicFrameLocks/>
          </p:cNvGraphicFramePr>
          <p:nvPr>
            <p:custDataLst>
              <p:tags r:id="rId116"/>
            </p:custDataLst>
            <p:extLst>
              <p:ext uri="{D42A27DB-BD31-4B8C-83A1-F6EECF244321}">
                <p14:modId xmlns:p14="http://schemas.microsoft.com/office/powerpoint/2010/main" val="3582260411"/>
              </p:ext>
            </p:extLst>
          </p:nvPr>
        </p:nvGraphicFramePr>
        <p:xfrm>
          <a:off x="5062486" y="1749658"/>
          <a:ext cx="182562" cy="1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73" name="Worksheet" r:id="rId145" imgW="1124023" imgH="171450" progId="Excel.Sheet.12">
                  <p:link updateAutomatic="1"/>
                </p:oleObj>
              </mc:Choice>
              <mc:Fallback>
                <p:oleObj name="Worksheet" r:id="rId145" imgW="1124023" imgH="171450" progId="Excel.Sheet.12">
                  <p:link updateAutomatic="1"/>
                  <p:pic>
                    <p:nvPicPr>
                      <p:cNvPr id="12" name="Object 11"/>
                      <p:cNvPicPr preferRelativeResize="0"/>
                      <p:nvPr/>
                    </p:nvPicPr>
                    <p:blipFill>
                      <a:blip r:embed="rId146"/>
                      <a:stretch>
                        <a:fillRect/>
                      </a:stretch>
                    </p:blipFill>
                    <p:spPr>
                      <a:xfrm>
                        <a:off x="5062486" y="1749658"/>
                        <a:ext cx="182562" cy="115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Object 119"/>
          <p:cNvGraphicFramePr>
            <a:graphicFrameLocks/>
          </p:cNvGraphicFramePr>
          <p:nvPr>
            <p:custDataLst>
              <p:tags r:id="rId117"/>
            </p:custDataLst>
            <p:extLst>
              <p:ext uri="{D42A27DB-BD31-4B8C-83A1-F6EECF244321}">
                <p14:modId xmlns:p14="http://schemas.microsoft.com/office/powerpoint/2010/main" val="3218668826"/>
              </p:ext>
            </p:extLst>
          </p:nvPr>
        </p:nvGraphicFramePr>
        <p:xfrm>
          <a:off x="5635594" y="1629793"/>
          <a:ext cx="182562" cy="10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74" name="Worksheet" r:id="rId142" imgW="1124023" imgH="171450" progId="Excel.Sheet.12">
                  <p:link updateAutomatic="1"/>
                </p:oleObj>
              </mc:Choice>
              <mc:Fallback>
                <p:oleObj name="Worksheet" r:id="rId142" imgW="1124023" imgH="171450" progId="Excel.Sheet.12">
                  <p:link updateAutomatic="1"/>
                  <p:pic>
                    <p:nvPicPr>
                      <p:cNvPr id="10" name="Object 9"/>
                      <p:cNvPicPr preferRelativeResize="0"/>
                      <p:nvPr/>
                    </p:nvPicPr>
                    <p:blipFill>
                      <a:blip r:embed="rId143"/>
                      <a:stretch>
                        <a:fillRect/>
                      </a:stretch>
                    </p:blipFill>
                    <p:spPr>
                      <a:xfrm>
                        <a:off x="5635594" y="1629793"/>
                        <a:ext cx="182562" cy="106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Object 121"/>
          <p:cNvGraphicFramePr>
            <a:graphicFrameLocks/>
          </p:cNvGraphicFramePr>
          <p:nvPr>
            <p:custDataLst>
              <p:tags r:id="rId118"/>
            </p:custDataLst>
            <p:extLst>
              <p:ext uri="{D42A27DB-BD31-4B8C-83A1-F6EECF244321}">
                <p14:modId xmlns:p14="http://schemas.microsoft.com/office/powerpoint/2010/main" val="234778491"/>
              </p:ext>
            </p:extLst>
          </p:nvPr>
        </p:nvGraphicFramePr>
        <p:xfrm>
          <a:off x="5635594" y="1907605"/>
          <a:ext cx="182562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75" name="Worksheet" r:id="rId144" imgW="1124023" imgH="171450" progId="Excel.Sheet.12">
                  <p:link updateAutomatic="1"/>
                </p:oleObj>
              </mc:Choice>
              <mc:Fallback>
                <p:oleObj name="Worksheet" r:id="rId144" imgW="1124023" imgH="171450" progId="Excel.Sheet.12">
                  <p:link updateAutomatic="1"/>
                  <p:pic>
                    <p:nvPicPr>
                      <p:cNvPr id="11" name="Object 10"/>
                      <p:cNvPicPr preferRelativeResize="0"/>
                      <p:nvPr/>
                    </p:nvPicPr>
                    <p:blipFill>
                      <a:blip r:embed="rId143"/>
                      <a:stretch>
                        <a:fillRect/>
                      </a:stretch>
                    </p:blipFill>
                    <p:spPr>
                      <a:xfrm>
                        <a:off x="5635594" y="1907605"/>
                        <a:ext cx="182562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Object 122"/>
          <p:cNvGraphicFramePr>
            <a:graphicFrameLocks/>
          </p:cNvGraphicFramePr>
          <p:nvPr>
            <p:custDataLst>
              <p:tags r:id="rId119"/>
            </p:custDataLst>
            <p:extLst>
              <p:ext uri="{D42A27DB-BD31-4B8C-83A1-F6EECF244321}">
                <p14:modId xmlns:p14="http://schemas.microsoft.com/office/powerpoint/2010/main" val="8492288"/>
              </p:ext>
            </p:extLst>
          </p:nvPr>
        </p:nvGraphicFramePr>
        <p:xfrm>
          <a:off x="5635594" y="1758380"/>
          <a:ext cx="182562" cy="1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76" name="Worksheet" r:id="rId145" imgW="1124023" imgH="171450" progId="Excel.Sheet.12">
                  <p:link updateAutomatic="1"/>
                </p:oleObj>
              </mc:Choice>
              <mc:Fallback>
                <p:oleObj name="Worksheet" r:id="rId145" imgW="1124023" imgH="171450" progId="Excel.Sheet.12">
                  <p:link updateAutomatic="1"/>
                  <p:pic>
                    <p:nvPicPr>
                      <p:cNvPr id="12" name="Object 11"/>
                      <p:cNvPicPr preferRelativeResize="0"/>
                      <p:nvPr/>
                    </p:nvPicPr>
                    <p:blipFill>
                      <a:blip r:embed="rId146"/>
                      <a:stretch>
                        <a:fillRect/>
                      </a:stretch>
                    </p:blipFill>
                    <p:spPr>
                      <a:xfrm>
                        <a:off x="5635594" y="1758380"/>
                        <a:ext cx="182562" cy="115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Object 123"/>
          <p:cNvGraphicFramePr>
            <a:graphicFrameLocks/>
          </p:cNvGraphicFramePr>
          <p:nvPr>
            <p:custDataLst>
              <p:tags r:id="rId120"/>
            </p:custDataLst>
            <p:extLst>
              <p:ext uri="{D42A27DB-BD31-4B8C-83A1-F6EECF244321}">
                <p14:modId xmlns:p14="http://schemas.microsoft.com/office/powerpoint/2010/main" val="3126459718"/>
              </p:ext>
            </p:extLst>
          </p:nvPr>
        </p:nvGraphicFramePr>
        <p:xfrm>
          <a:off x="6114241" y="1629793"/>
          <a:ext cx="182562" cy="10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77" name="Worksheet" r:id="rId142" imgW="1124023" imgH="171450" progId="Excel.Sheet.12">
                  <p:link updateAutomatic="1"/>
                </p:oleObj>
              </mc:Choice>
              <mc:Fallback>
                <p:oleObj name="Worksheet" r:id="rId142" imgW="1124023" imgH="171450" progId="Excel.Sheet.12">
                  <p:link updateAutomatic="1"/>
                  <p:pic>
                    <p:nvPicPr>
                      <p:cNvPr id="10" name="Object 9"/>
                      <p:cNvPicPr preferRelativeResize="0"/>
                      <p:nvPr/>
                    </p:nvPicPr>
                    <p:blipFill>
                      <a:blip r:embed="rId143"/>
                      <a:stretch>
                        <a:fillRect/>
                      </a:stretch>
                    </p:blipFill>
                    <p:spPr>
                      <a:xfrm>
                        <a:off x="6114241" y="1629793"/>
                        <a:ext cx="182562" cy="106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Object 124"/>
          <p:cNvGraphicFramePr>
            <a:graphicFrameLocks/>
          </p:cNvGraphicFramePr>
          <p:nvPr>
            <p:custDataLst>
              <p:tags r:id="rId121"/>
            </p:custDataLst>
            <p:extLst>
              <p:ext uri="{D42A27DB-BD31-4B8C-83A1-F6EECF244321}">
                <p14:modId xmlns:p14="http://schemas.microsoft.com/office/powerpoint/2010/main" val="3040997554"/>
              </p:ext>
            </p:extLst>
          </p:nvPr>
        </p:nvGraphicFramePr>
        <p:xfrm>
          <a:off x="6114241" y="1907605"/>
          <a:ext cx="182562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78" name="Worksheet" r:id="rId144" imgW="1124023" imgH="171450" progId="Excel.Sheet.12">
                  <p:link updateAutomatic="1"/>
                </p:oleObj>
              </mc:Choice>
              <mc:Fallback>
                <p:oleObj name="Worksheet" r:id="rId144" imgW="1124023" imgH="171450" progId="Excel.Sheet.12">
                  <p:link updateAutomatic="1"/>
                  <p:pic>
                    <p:nvPicPr>
                      <p:cNvPr id="11" name="Object 10"/>
                      <p:cNvPicPr preferRelativeResize="0"/>
                      <p:nvPr/>
                    </p:nvPicPr>
                    <p:blipFill>
                      <a:blip r:embed="rId143"/>
                      <a:stretch>
                        <a:fillRect/>
                      </a:stretch>
                    </p:blipFill>
                    <p:spPr>
                      <a:xfrm>
                        <a:off x="6114241" y="1907605"/>
                        <a:ext cx="182562" cy="11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Object 125"/>
          <p:cNvGraphicFramePr>
            <a:graphicFrameLocks/>
          </p:cNvGraphicFramePr>
          <p:nvPr>
            <p:custDataLst>
              <p:tags r:id="rId122"/>
            </p:custDataLst>
            <p:extLst>
              <p:ext uri="{D42A27DB-BD31-4B8C-83A1-F6EECF244321}">
                <p14:modId xmlns:p14="http://schemas.microsoft.com/office/powerpoint/2010/main" val="73845070"/>
              </p:ext>
            </p:extLst>
          </p:nvPr>
        </p:nvGraphicFramePr>
        <p:xfrm>
          <a:off x="6114241" y="1758380"/>
          <a:ext cx="182562" cy="1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79" name="Worksheet" r:id="rId145" imgW="1124023" imgH="171450" progId="Excel.Sheet.12">
                  <p:link updateAutomatic="1"/>
                </p:oleObj>
              </mc:Choice>
              <mc:Fallback>
                <p:oleObj name="Worksheet" r:id="rId145" imgW="1124023" imgH="171450" progId="Excel.Sheet.12">
                  <p:link updateAutomatic="1"/>
                  <p:pic>
                    <p:nvPicPr>
                      <p:cNvPr id="12" name="Object 11"/>
                      <p:cNvPicPr preferRelativeResize="0"/>
                      <p:nvPr/>
                    </p:nvPicPr>
                    <p:blipFill>
                      <a:blip r:embed="rId146"/>
                      <a:stretch>
                        <a:fillRect/>
                      </a:stretch>
                    </p:blipFill>
                    <p:spPr>
                      <a:xfrm>
                        <a:off x="6114241" y="1758380"/>
                        <a:ext cx="182562" cy="115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Object 127"/>
          <p:cNvGraphicFramePr>
            <a:graphicFrameLocks/>
          </p:cNvGraphicFramePr>
          <p:nvPr>
            <p:custDataLst>
              <p:tags r:id="rId123"/>
            </p:custDataLst>
            <p:extLst>
              <p:ext uri="{D42A27DB-BD31-4B8C-83A1-F6EECF244321}">
                <p14:modId xmlns:p14="http://schemas.microsoft.com/office/powerpoint/2010/main" val="1655254372"/>
              </p:ext>
            </p:extLst>
          </p:nvPr>
        </p:nvGraphicFramePr>
        <p:xfrm>
          <a:off x="4070299" y="4764222"/>
          <a:ext cx="18256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80" name="Worksheet" r:id="rId162" imgW="1124023" imgH="171450" progId="Excel.Sheet.12">
                  <p:link updateAutomatic="1"/>
                </p:oleObj>
              </mc:Choice>
              <mc:Fallback>
                <p:oleObj name="Worksheet" r:id="rId162" imgW="1124023" imgH="171450" progId="Excel.Sheet.12">
                  <p:link updateAutomatic="1"/>
                  <p:pic>
                    <p:nvPicPr>
                      <p:cNvPr id="318" name="Object 317"/>
                      <p:cNvPicPr preferRelativeResize="0"/>
                      <p:nvPr/>
                    </p:nvPicPr>
                    <p:blipFill>
                      <a:blip r:embed="rId143"/>
                      <a:stretch>
                        <a:fillRect/>
                      </a:stretch>
                    </p:blipFill>
                    <p:spPr>
                      <a:xfrm>
                        <a:off x="4070299" y="4764222"/>
                        <a:ext cx="18256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Object 128"/>
          <p:cNvGraphicFramePr>
            <a:graphicFrameLocks/>
          </p:cNvGraphicFramePr>
          <p:nvPr>
            <p:custDataLst>
              <p:tags r:id="rId124"/>
            </p:custDataLst>
            <p:extLst>
              <p:ext uri="{D42A27DB-BD31-4B8C-83A1-F6EECF244321}">
                <p14:modId xmlns:p14="http://schemas.microsoft.com/office/powerpoint/2010/main" val="3891438366"/>
              </p:ext>
            </p:extLst>
          </p:nvPr>
        </p:nvGraphicFramePr>
        <p:xfrm>
          <a:off x="3559934" y="4765741"/>
          <a:ext cx="18256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81" name="Worksheet" r:id="rId162" imgW="1124023" imgH="171450" progId="Excel.Sheet.12">
                  <p:link updateAutomatic="1"/>
                </p:oleObj>
              </mc:Choice>
              <mc:Fallback>
                <p:oleObj name="Worksheet" r:id="rId162" imgW="1124023" imgH="171450" progId="Excel.Sheet.12">
                  <p:link updateAutomatic="1"/>
                  <p:pic>
                    <p:nvPicPr>
                      <p:cNvPr id="318" name="Object 317"/>
                      <p:cNvPicPr preferRelativeResize="0"/>
                      <p:nvPr/>
                    </p:nvPicPr>
                    <p:blipFill>
                      <a:blip r:embed="rId143"/>
                      <a:stretch>
                        <a:fillRect/>
                      </a:stretch>
                    </p:blipFill>
                    <p:spPr>
                      <a:xfrm>
                        <a:off x="3559934" y="4765741"/>
                        <a:ext cx="18256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Object 129"/>
          <p:cNvGraphicFramePr>
            <a:graphicFrameLocks/>
          </p:cNvGraphicFramePr>
          <p:nvPr>
            <p:custDataLst>
              <p:tags r:id="rId125"/>
            </p:custDataLst>
            <p:extLst>
              <p:ext uri="{D42A27DB-BD31-4B8C-83A1-F6EECF244321}">
                <p14:modId xmlns:p14="http://schemas.microsoft.com/office/powerpoint/2010/main" val="9140507"/>
              </p:ext>
            </p:extLst>
          </p:nvPr>
        </p:nvGraphicFramePr>
        <p:xfrm>
          <a:off x="2457052" y="4762337"/>
          <a:ext cx="18256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82" name="Worksheet" r:id="rId162" imgW="1124023" imgH="171450" progId="Excel.Sheet.12">
                  <p:link updateAutomatic="1"/>
                </p:oleObj>
              </mc:Choice>
              <mc:Fallback>
                <p:oleObj name="Worksheet" r:id="rId162" imgW="1124023" imgH="171450" progId="Excel.Sheet.12">
                  <p:link updateAutomatic="1"/>
                  <p:pic>
                    <p:nvPicPr>
                      <p:cNvPr id="318" name="Object 317"/>
                      <p:cNvPicPr preferRelativeResize="0"/>
                      <p:nvPr/>
                    </p:nvPicPr>
                    <p:blipFill>
                      <a:blip r:embed="rId143"/>
                      <a:stretch>
                        <a:fillRect/>
                      </a:stretch>
                    </p:blipFill>
                    <p:spPr>
                      <a:xfrm>
                        <a:off x="2457052" y="4762337"/>
                        <a:ext cx="18256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Object 130"/>
          <p:cNvGraphicFramePr>
            <a:graphicFrameLocks/>
          </p:cNvGraphicFramePr>
          <p:nvPr>
            <p:custDataLst>
              <p:tags r:id="rId126"/>
            </p:custDataLst>
            <p:extLst>
              <p:ext uri="{D42A27DB-BD31-4B8C-83A1-F6EECF244321}">
                <p14:modId xmlns:p14="http://schemas.microsoft.com/office/powerpoint/2010/main" val="2877723445"/>
              </p:ext>
            </p:extLst>
          </p:nvPr>
        </p:nvGraphicFramePr>
        <p:xfrm>
          <a:off x="3016225" y="4770319"/>
          <a:ext cx="18256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83" name="Worksheet" r:id="rId162" imgW="1124023" imgH="171450" progId="Excel.Sheet.12">
                  <p:link updateAutomatic="1"/>
                </p:oleObj>
              </mc:Choice>
              <mc:Fallback>
                <p:oleObj name="Worksheet" r:id="rId162" imgW="1124023" imgH="171450" progId="Excel.Sheet.12">
                  <p:link updateAutomatic="1"/>
                  <p:pic>
                    <p:nvPicPr>
                      <p:cNvPr id="318" name="Object 317"/>
                      <p:cNvPicPr preferRelativeResize="0"/>
                      <p:nvPr/>
                    </p:nvPicPr>
                    <p:blipFill>
                      <a:blip r:embed="rId143"/>
                      <a:stretch>
                        <a:fillRect/>
                      </a:stretch>
                    </p:blipFill>
                    <p:spPr>
                      <a:xfrm>
                        <a:off x="3016225" y="4770319"/>
                        <a:ext cx="18256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" name="TextBox 131"/>
          <p:cNvSpPr txBox="1"/>
          <p:nvPr>
            <p:custDataLst>
              <p:tags r:id="rId127"/>
            </p:custDataLst>
          </p:nvPr>
        </p:nvSpPr>
        <p:spPr>
          <a:xfrm>
            <a:off x="1876692" y="4038323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FC</a:t>
            </a:r>
            <a:endParaRPr kumimoji="0" lang="en-US" sz="5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34" name="Object 133"/>
          <p:cNvGraphicFramePr>
            <a:graphicFrameLocks/>
          </p:cNvGraphicFramePr>
          <p:nvPr>
            <p:custDataLst>
              <p:tags r:id="rId128"/>
            </p:custDataLst>
            <p:extLst>
              <p:ext uri="{D42A27DB-BD31-4B8C-83A1-F6EECF244321}">
                <p14:modId xmlns:p14="http://schemas.microsoft.com/office/powerpoint/2010/main" val="1217491103"/>
              </p:ext>
            </p:extLst>
          </p:nvPr>
        </p:nvGraphicFramePr>
        <p:xfrm>
          <a:off x="2021789" y="4021054"/>
          <a:ext cx="18256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84" name="Worksheet" r:id="rId162" imgW="1124023" imgH="171450" progId="Excel.Sheet.12">
                  <p:link updateAutomatic="1"/>
                </p:oleObj>
              </mc:Choice>
              <mc:Fallback>
                <p:oleObj name="Worksheet" r:id="rId162" imgW="1124023" imgH="171450" progId="Excel.Sheet.12">
                  <p:link updateAutomatic="1"/>
                  <p:pic>
                    <p:nvPicPr>
                      <p:cNvPr id="436" name="Object 435"/>
                      <p:cNvPicPr preferRelativeResize="0"/>
                      <p:nvPr/>
                    </p:nvPicPr>
                    <p:blipFill>
                      <a:blip r:embed="rId143"/>
                      <a:stretch>
                        <a:fillRect/>
                      </a:stretch>
                    </p:blipFill>
                    <p:spPr>
                      <a:xfrm>
                        <a:off x="2021789" y="4021054"/>
                        <a:ext cx="18256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Object 134"/>
          <p:cNvGraphicFramePr>
            <a:graphicFrameLocks/>
          </p:cNvGraphicFramePr>
          <p:nvPr>
            <p:custDataLst>
              <p:tags r:id="rId129"/>
            </p:custDataLst>
            <p:extLst>
              <p:ext uri="{D42A27DB-BD31-4B8C-83A1-F6EECF244321}">
                <p14:modId xmlns:p14="http://schemas.microsoft.com/office/powerpoint/2010/main" val="1974958060"/>
              </p:ext>
            </p:extLst>
          </p:nvPr>
        </p:nvGraphicFramePr>
        <p:xfrm>
          <a:off x="2454175" y="4014425"/>
          <a:ext cx="18256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85" name="Worksheet" r:id="rId162" imgW="1124023" imgH="171450" progId="Excel.Sheet.12">
                  <p:link updateAutomatic="1"/>
                </p:oleObj>
              </mc:Choice>
              <mc:Fallback>
                <p:oleObj name="Worksheet" r:id="rId162" imgW="1124023" imgH="171450" progId="Excel.Sheet.12">
                  <p:link updateAutomatic="1"/>
                  <p:pic>
                    <p:nvPicPr>
                      <p:cNvPr id="318" name="Object 317"/>
                      <p:cNvPicPr preferRelativeResize="0"/>
                      <p:nvPr/>
                    </p:nvPicPr>
                    <p:blipFill>
                      <a:blip r:embed="rId143"/>
                      <a:stretch>
                        <a:fillRect/>
                      </a:stretch>
                    </p:blipFill>
                    <p:spPr>
                      <a:xfrm>
                        <a:off x="2454175" y="4014425"/>
                        <a:ext cx="18256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ct 135"/>
          <p:cNvGraphicFramePr>
            <a:graphicFrameLocks/>
          </p:cNvGraphicFramePr>
          <p:nvPr>
            <p:custDataLst>
              <p:tags r:id="rId130"/>
            </p:custDataLst>
            <p:extLst>
              <p:ext uri="{D42A27DB-BD31-4B8C-83A1-F6EECF244321}">
                <p14:modId xmlns:p14="http://schemas.microsoft.com/office/powerpoint/2010/main" val="732143195"/>
              </p:ext>
            </p:extLst>
          </p:nvPr>
        </p:nvGraphicFramePr>
        <p:xfrm>
          <a:off x="3013349" y="4021054"/>
          <a:ext cx="18256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86" name="Worksheet" r:id="rId162" imgW="1124023" imgH="171450" progId="Excel.Sheet.12">
                  <p:link updateAutomatic="1"/>
                </p:oleObj>
              </mc:Choice>
              <mc:Fallback>
                <p:oleObj name="Worksheet" r:id="rId162" imgW="1124023" imgH="171450" progId="Excel.Sheet.12">
                  <p:link updateAutomatic="1"/>
                  <p:pic>
                    <p:nvPicPr>
                      <p:cNvPr id="320" name="Object 319"/>
                      <p:cNvPicPr preferRelativeResize="0"/>
                      <p:nvPr/>
                    </p:nvPicPr>
                    <p:blipFill>
                      <a:blip r:embed="rId143"/>
                      <a:stretch>
                        <a:fillRect/>
                      </a:stretch>
                    </p:blipFill>
                    <p:spPr>
                      <a:xfrm>
                        <a:off x="3013349" y="4021054"/>
                        <a:ext cx="18256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Object 136"/>
          <p:cNvGraphicFramePr>
            <a:graphicFrameLocks/>
          </p:cNvGraphicFramePr>
          <p:nvPr>
            <p:custDataLst>
              <p:tags r:id="rId131"/>
            </p:custDataLst>
            <p:extLst>
              <p:ext uri="{D42A27DB-BD31-4B8C-83A1-F6EECF244321}">
                <p14:modId xmlns:p14="http://schemas.microsoft.com/office/powerpoint/2010/main" val="2657572528"/>
              </p:ext>
            </p:extLst>
          </p:nvPr>
        </p:nvGraphicFramePr>
        <p:xfrm>
          <a:off x="3560029" y="4021054"/>
          <a:ext cx="18256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87" name="Worksheet" r:id="rId162" imgW="1124023" imgH="171450" progId="Excel.Sheet.12">
                  <p:link updateAutomatic="1"/>
                </p:oleObj>
              </mc:Choice>
              <mc:Fallback>
                <p:oleObj name="Worksheet" r:id="rId162" imgW="1124023" imgH="171450" progId="Excel.Sheet.12">
                  <p:link updateAutomatic="1"/>
                  <p:pic>
                    <p:nvPicPr>
                      <p:cNvPr id="322" name="Object 321"/>
                      <p:cNvPicPr preferRelativeResize="0"/>
                      <p:nvPr/>
                    </p:nvPicPr>
                    <p:blipFill>
                      <a:blip r:embed="rId143"/>
                      <a:stretch>
                        <a:fillRect/>
                      </a:stretch>
                    </p:blipFill>
                    <p:spPr>
                      <a:xfrm>
                        <a:off x="3560029" y="4021054"/>
                        <a:ext cx="18256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" name="Object 137"/>
          <p:cNvGraphicFramePr>
            <a:graphicFrameLocks/>
          </p:cNvGraphicFramePr>
          <p:nvPr>
            <p:custDataLst>
              <p:tags r:id="rId132"/>
            </p:custDataLst>
            <p:extLst>
              <p:ext uri="{D42A27DB-BD31-4B8C-83A1-F6EECF244321}">
                <p14:modId xmlns:p14="http://schemas.microsoft.com/office/powerpoint/2010/main" val="813065748"/>
              </p:ext>
            </p:extLst>
          </p:nvPr>
        </p:nvGraphicFramePr>
        <p:xfrm>
          <a:off x="4079924" y="4021054"/>
          <a:ext cx="18256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88" name="Worksheet" r:id="rId162" imgW="1124023" imgH="171450" progId="Excel.Sheet.12">
                  <p:link updateAutomatic="1"/>
                </p:oleObj>
              </mc:Choice>
              <mc:Fallback>
                <p:oleObj name="Worksheet" r:id="rId162" imgW="1124023" imgH="171450" progId="Excel.Sheet.12">
                  <p:link updateAutomatic="1"/>
                  <p:pic>
                    <p:nvPicPr>
                      <p:cNvPr id="324" name="Object 323"/>
                      <p:cNvPicPr preferRelativeResize="0"/>
                      <p:nvPr/>
                    </p:nvPicPr>
                    <p:blipFill>
                      <a:blip r:embed="rId143"/>
                      <a:stretch>
                        <a:fillRect/>
                      </a:stretch>
                    </p:blipFill>
                    <p:spPr>
                      <a:xfrm>
                        <a:off x="4079924" y="4021054"/>
                        <a:ext cx="18256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55561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17" descr="30%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5375" y="3696221"/>
            <a:ext cx="10009102" cy="1239024"/>
          </a:xfrm>
          <a:prstGeom prst="rect">
            <a:avLst/>
          </a:prstGeom>
          <a:solidFill>
            <a:srgbClr val="BE1D7A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 defTabSz="914333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2" name="Text Box 37_____________________________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228918" y="3780899"/>
            <a:ext cx="2283198" cy="254571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tIns="0" anchor="t" anchorCtr="0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defTabSz="914333"/>
            <a:r>
              <a:rPr lang="de-DE" altLang="en-US" sz="1000" b="1" dirty="0">
                <a:solidFill>
                  <a:prstClr val="black"/>
                </a:solidFill>
              </a:rPr>
              <a:t>BPS Excellence (CIP Projects)</a:t>
            </a:r>
          </a:p>
        </p:txBody>
      </p:sp>
      <p:sp>
        <p:nvSpPr>
          <p:cNvPr id="4" name="TextBox 3"/>
          <p:cNvSpPr txBox="1"/>
          <p:nvPr>
            <p:custDataLst>
              <p:tags r:id="rId5"/>
            </p:custDataLst>
          </p:nvPr>
        </p:nvSpPr>
        <p:spPr>
          <a:xfrm>
            <a:off x="259248" y="1295458"/>
            <a:ext cx="2119562" cy="4168006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defTabSz="914333">
              <a:lnSpc>
                <a:spcPts val="2300"/>
              </a:lnSpc>
            </a:pPr>
            <a:endParaRPr lang="en-US" sz="1300" kern="0" dirty="0">
              <a:solidFill>
                <a:prstClr val="black"/>
              </a:solidFill>
            </a:endParaRPr>
          </a:p>
        </p:txBody>
      </p:sp>
      <p:sp>
        <p:nvSpPr>
          <p:cNvPr id="66" name="Rectangle 2" descr="30%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82646" y="4959257"/>
            <a:ext cx="10009101" cy="575740"/>
          </a:xfrm>
          <a:prstGeom prst="rect">
            <a:avLst/>
          </a:prstGeom>
          <a:solidFill>
            <a:srgbClr val="0C98D5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 defTabSz="914333"/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78"/>
          <a:srcRect l="56357" t="79565" r="32908" b="11704"/>
          <a:stretch/>
        </p:blipFill>
        <p:spPr>
          <a:xfrm>
            <a:off x="285353" y="4982070"/>
            <a:ext cx="1170737" cy="53555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78"/>
          <a:srcRect l="55849" t="69109" r="34102" b="25206"/>
          <a:stretch/>
        </p:blipFill>
        <p:spPr>
          <a:xfrm>
            <a:off x="283920" y="3697517"/>
            <a:ext cx="1223873" cy="389414"/>
          </a:xfrm>
          <a:prstGeom prst="rect">
            <a:avLst/>
          </a:prstGeom>
        </p:spPr>
      </p:pic>
      <p:sp>
        <p:nvSpPr>
          <p:cNvPr id="70" name="Rectangle 13" descr="30%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91354" y="2305934"/>
            <a:ext cx="10009102" cy="1372909"/>
          </a:xfrm>
          <a:prstGeom prst="rect">
            <a:avLst/>
          </a:prstGeom>
          <a:solidFill>
            <a:srgbClr val="75B442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 defTabSz="914333"/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71" name="Picture 70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78"/>
          <a:srcRect l="55671" t="54390" r="33593" b="37489"/>
          <a:stretch/>
        </p:blipFill>
        <p:spPr>
          <a:xfrm>
            <a:off x="328698" y="2305300"/>
            <a:ext cx="1371807" cy="583747"/>
          </a:xfrm>
          <a:prstGeom prst="rect">
            <a:avLst/>
          </a:prstGeom>
        </p:spPr>
      </p:pic>
      <p:sp>
        <p:nvSpPr>
          <p:cNvPr id="73" name="Rectangle 3" descr="30%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96914" y="1169560"/>
            <a:ext cx="9994835" cy="1115839"/>
          </a:xfrm>
          <a:prstGeom prst="rect">
            <a:avLst/>
          </a:prstGeom>
          <a:solidFill>
            <a:srgbClr val="04A3B3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 defTabSz="914333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12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defTabSz="914333">
              <a:lnSpc>
                <a:spcPct val="107000"/>
              </a:lnSpc>
              <a:spcAft>
                <a:spcPts val="100"/>
              </a:spcAft>
            </a:pPr>
            <a:r>
              <a:rPr lang="en-US" sz="600" b="1" kern="0" smtClean="0">
                <a:solidFill>
                  <a:srgbClr val="D70012"/>
                </a:solidFill>
                <a:latin typeface="Bosch Office Sans"/>
              </a:rPr>
              <a:t>Internal </a:t>
            </a:r>
            <a:r>
              <a:rPr lang="en-US" sz="600" kern="0" smtClean="0">
                <a:solidFill>
                  <a:srgbClr val="000000"/>
                </a:solidFill>
                <a:latin typeface="Bosch Office Sans" pitchFamily="2" charset="0"/>
              </a:rPr>
              <a:t>| Diesel Systems | ChP/DBE | 1/10/2018</a:t>
            </a:r>
            <a:endParaRPr lang="en-US" sz="600" kern="0" dirty="0">
              <a:solidFill>
                <a:srgbClr val="000000"/>
              </a:solidFill>
              <a:latin typeface="Bosch Office Sans" pitchFamily="2" charset="0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defTabSz="914333">
              <a:lnSpc>
                <a:spcPct val="107000"/>
              </a:lnSpc>
              <a:spcAft>
                <a:spcPts val="100"/>
              </a:spcAft>
            </a:pPr>
            <a:r>
              <a:rPr lang="en-US" sz="600" kern="0" smtClean="0">
                <a:solidFill>
                  <a:srgbClr val="B2B3B5"/>
                </a:solidFill>
                <a:latin typeface="Bosch Office Sans"/>
              </a:rPr>
              <a:t>© 2017 Robert Bosch LLC and affiliates. All rights reserved.</a:t>
            </a:r>
            <a:endParaRPr lang="en-US" sz="600" kern="0" dirty="0">
              <a:solidFill>
                <a:srgbClr val="B2B3B5"/>
              </a:solidFill>
              <a:latin typeface="Bosch Office San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14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defTabSz="914333"/>
            <a:r>
              <a:rPr lang="en-US" sz="1200" kern="0" smtClean="0">
                <a:solidFill>
                  <a:srgbClr val="999FA6"/>
                </a:solidFill>
                <a:latin typeface="Bosch Office Sans"/>
              </a:rPr>
              <a:t>7</a:t>
            </a:r>
            <a:endParaRPr lang="en-US" sz="1200" kern="0" dirty="0">
              <a:solidFill>
                <a:srgbClr val="999FA6"/>
              </a:solidFill>
              <a:latin typeface="Bosch Office San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15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defTabSz="914333">
              <a:lnSpc>
                <a:spcPts val="900"/>
              </a:lnSpc>
            </a:pPr>
            <a:endParaRPr lang="en-US" sz="550" kern="0" dirty="0">
              <a:solidFill>
                <a:prstClr val="black"/>
              </a:solidFill>
              <a:latin typeface="Bosch Office Sans"/>
            </a:endParaRPr>
          </a:p>
        </p:txBody>
      </p:sp>
      <p:sp>
        <p:nvSpPr>
          <p:cNvPr id="177" name="TextBox 176"/>
          <p:cNvSpPr txBox="1">
            <a:spLocks/>
          </p:cNvSpPr>
          <p:nvPr>
            <p:custDataLst>
              <p:tags r:id="rId16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defTabSz="914333">
              <a:lnSpc>
                <a:spcPct val="89000"/>
              </a:lnSpc>
            </a:pPr>
            <a:r>
              <a:rPr lang="en-US" sz="2800" kern="0">
                <a:solidFill>
                  <a:prstClr val="black"/>
                </a:solidFill>
              </a:rPr>
              <a:t>ChP 2018 TaC Workshop Format Updates</a:t>
            </a:r>
            <a:endParaRPr lang="en-US" sz="2800" kern="0" dirty="0">
              <a:solidFill>
                <a:prstClr val="black"/>
              </a:solidFill>
            </a:endParaRPr>
          </a:p>
        </p:txBody>
      </p:sp>
      <p:sp>
        <p:nvSpPr>
          <p:cNvPr id="89" name="Text Box 37____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379962" y="1506142"/>
            <a:ext cx="1828741" cy="442674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defTabSz="914333">
              <a:spcBef>
                <a:spcPct val="50000"/>
              </a:spcBef>
            </a:pPr>
            <a:r>
              <a:rPr lang="de-DE" altLang="en-US" sz="1000" b="1" dirty="0">
                <a:solidFill>
                  <a:prstClr val="black"/>
                </a:solidFill>
              </a:rPr>
              <a:t>Budget</a:t>
            </a:r>
            <a:br>
              <a:rPr lang="de-DE" altLang="en-US" sz="1000" b="1" dirty="0">
                <a:solidFill>
                  <a:prstClr val="black"/>
                </a:solidFill>
              </a:rPr>
            </a:br>
            <a:r>
              <a:rPr lang="de-DE" altLang="en-US" sz="1000" b="1" dirty="0">
                <a:solidFill>
                  <a:prstClr val="black"/>
                </a:solidFill>
              </a:rPr>
              <a:t>CTG</a:t>
            </a:r>
          </a:p>
        </p:txBody>
      </p:sp>
      <p:sp>
        <p:nvSpPr>
          <p:cNvPr id="156" name="Title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259248" y="647779"/>
            <a:ext cx="10452100" cy="388607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dirty="0">
                <a:solidFill>
                  <a:srgbClr val="A80163"/>
                </a:solidFill>
              </a:rPr>
              <a:t>ChP </a:t>
            </a:r>
            <a:r>
              <a:rPr lang="en-US" sz="2800" dirty="0" err="1">
                <a:solidFill>
                  <a:srgbClr val="A80163"/>
                </a:solidFill>
              </a:rPr>
              <a:t>TaC</a:t>
            </a:r>
            <a:r>
              <a:rPr lang="en-US" sz="2800" dirty="0">
                <a:solidFill>
                  <a:srgbClr val="A80163"/>
                </a:solidFill>
              </a:rPr>
              <a:t> 2018 – CTG – CF MM.18 - CF a.m. MM.18</a:t>
            </a:r>
          </a:p>
        </p:txBody>
      </p:sp>
      <p:sp>
        <p:nvSpPr>
          <p:cNvPr id="123" name="Text Box 37_________________________________________________________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789312" y="4414012"/>
            <a:ext cx="1308970" cy="457186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defTabSz="914333">
              <a:spcBef>
                <a:spcPct val="50000"/>
              </a:spcBef>
            </a:pPr>
            <a:r>
              <a:rPr lang="de-DE" altLang="en-US" sz="1000" b="1" dirty="0">
                <a:solidFill>
                  <a:prstClr val="black"/>
                </a:solidFill>
              </a:rPr>
              <a:t>Commercial              Audit Findings</a:t>
            </a:r>
          </a:p>
        </p:txBody>
      </p:sp>
      <p:sp>
        <p:nvSpPr>
          <p:cNvPr id="124" name="Text Box 37__________________________________________________________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711862" y="4412552"/>
            <a:ext cx="1737304" cy="457186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defTabSz="914333">
              <a:spcBef>
                <a:spcPct val="50000"/>
              </a:spcBef>
            </a:pPr>
            <a:r>
              <a:rPr lang="de-DE" altLang="en-US" sz="1000" b="1" dirty="0">
                <a:solidFill>
                  <a:prstClr val="black"/>
                </a:solidFill>
              </a:rPr>
              <a:t>Industry 4.0</a:t>
            </a:r>
          </a:p>
        </p:txBody>
      </p:sp>
      <p:sp>
        <p:nvSpPr>
          <p:cNvPr id="133" name="Text Box 37____________________________________________________________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970505" y="4416510"/>
            <a:ext cx="1737304" cy="457186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defTabSz="914333"/>
            <a:r>
              <a:rPr lang="de-DE" altLang="en-US" sz="1000" b="1" dirty="0">
                <a:solidFill>
                  <a:prstClr val="black"/>
                </a:solidFill>
              </a:rPr>
              <a:t>Lean@ChP</a:t>
            </a:r>
          </a:p>
        </p:txBody>
      </p:sp>
      <p:sp>
        <p:nvSpPr>
          <p:cNvPr id="65" name="TextBox 64"/>
          <p:cNvSpPr txBox="1"/>
          <p:nvPr>
            <p:custDataLst>
              <p:tags r:id="rId22"/>
            </p:custDataLst>
          </p:nvPr>
        </p:nvSpPr>
        <p:spPr>
          <a:xfrm>
            <a:off x="5809955" y="1543655"/>
            <a:ext cx="157043" cy="108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914333"/>
            <a:r>
              <a:rPr lang="en-US" sz="500" kern="0" dirty="0">
                <a:solidFill>
                  <a:srgbClr val="000000"/>
                </a:solidFill>
              </a:rPr>
              <a:t>TBP</a:t>
            </a:r>
          </a:p>
        </p:txBody>
      </p:sp>
      <p:sp>
        <p:nvSpPr>
          <p:cNvPr id="75" name="TextBox 74"/>
          <p:cNvSpPr txBox="1"/>
          <p:nvPr>
            <p:custDataLst>
              <p:tags r:id="rId23"/>
            </p:custDataLst>
          </p:nvPr>
        </p:nvSpPr>
        <p:spPr>
          <a:xfrm>
            <a:off x="5814102" y="1817243"/>
            <a:ext cx="104571" cy="918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914333"/>
            <a:r>
              <a:rPr lang="en-US" sz="600" b="1" kern="0" dirty="0">
                <a:solidFill>
                  <a:srgbClr val="000000"/>
                </a:solidFill>
              </a:rPr>
              <a:t>CF</a:t>
            </a:r>
          </a:p>
        </p:txBody>
      </p:sp>
      <p:sp>
        <p:nvSpPr>
          <p:cNvPr id="76" name="TextBox 75"/>
          <p:cNvSpPr txBox="1"/>
          <p:nvPr>
            <p:custDataLst>
              <p:tags r:id="rId24"/>
            </p:custDataLst>
          </p:nvPr>
        </p:nvSpPr>
        <p:spPr>
          <a:xfrm>
            <a:off x="5807814" y="1678874"/>
            <a:ext cx="129391" cy="893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914333"/>
            <a:r>
              <a:rPr lang="en-US" sz="500" kern="0" dirty="0">
                <a:solidFill>
                  <a:srgbClr val="000000"/>
                </a:solidFill>
              </a:rPr>
              <a:t>FC</a:t>
            </a:r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custDataLst>
              <p:tags r:id="rId25"/>
            </p:custDataLst>
            <p:extLst/>
          </p:nvPr>
        </p:nvGraphicFramePr>
        <p:xfrm>
          <a:off x="5978510" y="1535162"/>
          <a:ext cx="182557" cy="112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85" name="Worksheet" r:id="rId79" imgW="1124023" imgH="171450" progId="Excel.Sheet.12">
                  <p:link updateAutomatic="1"/>
                </p:oleObj>
              </mc:Choice>
              <mc:Fallback>
                <p:oleObj name="Worksheet" r:id="rId79" imgW="1124023" imgH="171450" progId="Excel.Sheet.12">
                  <p:link updateAutomatic="1"/>
                  <p:pic>
                    <p:nvPicPr>
                      <p:cNvPr id="2" name="Object 1"/>
                      <p:cNvPicPr preferRelativeResize="0"/>
                      <p:nvPr/>
                    </p:nvPicPr>
                    <p:blipFill>
                      <a:blip r:embed="rId80"/>
                      <a:stretch>
                        <a:fillRect/>
                      </a:stretch>
                    </p:blipFill>
                    <p:spPr>
                      <a:xfrm>
                        <a:off x="5978510" y="1535162"/>
                        <a:ext cx="182557" cy="112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/>
          </p:cNvGraphicFramePr>
          <p:nvPr>
            <p:custDataLst>
              <p:tags r:id="rId26"/>
            </p:custDataLst>
            <p:extLst/>
          </p:nvPr>
        </p:nvGraphicFramePr>
        <p:xfrm>
          <a:off x="5984859" y="1814555"/>
          <a:ext cx="182557" cy="109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86" name="Worksheet" r:id="rId81" imgW="1124023" imgH="171450" progId="Excel.Sheet.12">
                  <p:link updateAutomatic="1"/>
                </p:oleObj>
              </mc:Choice>
              <mc:Fallback>
                <p:oleObj name="Worksheet" r:id="rId81" imgW="1124023" imgH="171450" progId="Excel.Sheet.12">
                  <p:link updateAutomatic="1"/>
                  <p:pic>
                    <p:nvPicPr>
                      <p:cNvPr id="3" name="Object 2"/>
                      <p:cNvPicPr preferRelativeResize="0"/>
                      <p:nvPr/>
                    </p:nvPicPr>
                    <p:blipFill>
                      <a:blip r:embed="rId80"/>
                      <a:stretch>
                        <a:fillRect/>
                      </a:stretch>
                    </p:blipFill>
                    <p:spPr>
                      <a:xfrm>
                        <a:off x="5984859" y="1814555"/>
                        <a:ext cx="182557" cy="109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/>
          </p:cNvGraphicFramePr>
          <p:nvPr>
            <p:custDataLst>
              <p:tags r:id="rId27"/>
            </p:custDataLst>
            <p:extLst/>
          </p:nvPr>
        </p:nvGraphicFramePr>
        <p:xfrm>
          <a:off x="5984859" y="1678035"/>
          <a:ext cx="182557" cy="109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87" name="Worksheet" r:id="rId82" imgW="1124023" imgH="171450" progId="Excel.Sheet.12">
                  <p:link updateAutomatic="1"/>
                </p:oleObj>
              </mc:Choice>
              <mc:Fallback>
                <p:oleObj name="Worksheet" r:id="rId82" imgW="1124023" imgH="171450" progId="Excel.Sheet.12">
                  <p:link updateAutomatic="1"/>
                  <p:pic>
                    <p:nvPicPr>
                      <p:cNvPr id="9" name="Object 8"/>
                      <p:cNvPicPr preferRelativeResize="0"/>
                      <p:nvPr/>
                    </p:nvPicPr>
                    <p:blipFill>
                      <a:blip r:embed="rId83"/>
                      <a:stretch>
                        <a:fillRect/>
                      </a:stretch>
                    </p:blipFill>
                    <p:spPr>
                      <a:xfrm>
                        <a:off x="5984859" y="1678035"/>
                        <a:ext cx="182557" cy="109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/>
          </p:cNvGraphicFramePr>
          <p:nvPr>
            <p:custDataLst>
              <p:tags r:id="rId28"/>
            </p:custDataLst>
            <p:extLst/>
          </p:nvPr>
        </p:nvGraphicFramePr>
        <p:xfrm>
          <a:off x="4275131" y="3856432"/>
          <a:ext cx="182556" cy="106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88" name="Worksheet" r:id="rId84" imgW="1124023" imgH="171450" progId="Excel.Sheet.12">
                  <p:link updateAutomatic="1"/>
                </p:oleObj>
              </mc:Choice>
              <mc:Fallback>
                <p:oleObj name="Worksheet" r:id="rId84" imgW="1124023" imgH="171450" progId="Excel.Sheet.12">
                  <p:link updateAutomatic="1"/>
                  <p:pic>
                    <p:nvPicPr>
                      <p:cNvPr id="10" name="Object 9"/>
                      <p:cNvPicPr preferRelativeResize="0"/>
                      <p:nvPr/>
                    </p:nvPicPr>
                    <p:blipFill>
                      <a:blip r:embed="rId85"/>
                      <a:stretch>
                        <a:fillRect/>
                      </a:stretch>
                    </p:blipFill>
                    <p:spPr>
                      <a:xfrm>
                        <a:off x="4275131" y="3856432"/>
                        <a:ext cx="182556" cy="106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/>
          </p:cNvGraphicFramePr>
          <p:nvPr>
            <p:custDataLst>
              <p:tags r:id="rId29"/>
            </p:custDataLst>
            <p:extLst/>
          </p:nvPr>
        </p:nvGraphicFramePr>
        <p:xfrm>
          <a:off x="5829015" y="4501288"/>
          <a:ext cx="184144" cy="111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89" name="Worksheet" r:id="rId86" imgW="1124023" imgH="171450" progId="Excel.Sheet.12">
                  <p:link updateAutomatic="1"/>
                </p:oleObj>
              </mc:Choice>
              <mc:Fallback>
                <p:oleObj name="Worksheet" r:id="rId86" imgW="1124023" imgH="171450" progId="Excel.Sheet.12">
                  <p:link updateAutomatic="1"/>
                  <p:pic>
                    <p:nvPicPr>
                      <p:cNvPr id="16" name="Object 15"/>
                      <p:cNvPicPr preferRelativeResize="0"/>
                      <p:nvPr/>
                    </p:nvPicPr>
                    <p:blipFill>
                      <a:blip r:embed="rId85"/>
                      <a:stretch>
                        <a:fillRect/>
                      </a:stretch>
                    </p:blipFill>
                    <p:spPr>
                      <a:xfrm>
                        <a:off x="5829015" y="4501288"/>
                        <a:ext cx="184144" cy="111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/>
          </p:cNvGraphicFramePr>
          <p:nvPr>
            <p:custDataLst>
              <p:tags r:id="rId30"/>
            </p:custDataLst>
            <p:extLst/>
          </p:nvPr>
        </p:nvGraphicFramePr>
        <p:xfrm>
          <a:off x="8369208" y="4516392"/>
          <a:ext cx="182557" cy="111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90" name="Worksheet" r:id="rId87" imgW="1124023" imgH="171450" progId="Excel.Sheet.12">
                  <p:link updateAutomatic="1"/>
                </p:oleObj>
              </mc:Choice>
              <mc:Fallback>
                <p:oleObj name="Worksheet" r:id="rId87" imgW="1124023" imgH="171450" progId="Excel.Sheet.12">
                  <p:link updateAutomatic="1"/>
                  <p:pic>
                    <p:nvPicPr>
                      <p:cNvPr id="17" name="Object 16"/>
                      <p:cNvPicPr preferRelativeResize="0"/>
                      <p:nvPr/>
                    </p:nvPicPr>
                    <p:blipFill>
                      <a:blip r:embed="rId85"/>
                      <a:stretch>
                        <a:fillRect/>
                      </a:stretch>
                    </p:blipFill>
                    <p:spPr>
                      <a:xfrm>
                        <a:off x="8369208" y="4516392"/>
                        <a:ext cx="182557" cy="111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3" name="Picture 82"/>
          <p:cNvPicPr>
            <a:picLocks noChangeAspect="1"/>
          </p:cNvPicPr>
          <p:nvPr>
            <p:custDataLst>
              <p:tags r:id="rId31"/>
            </p:custDataLst>
          </p:nvPr>
        </p:nvPicPr>
        <p:blipFill rotWithShape="1">
          <a:blip r:embed="rId78"/>
          <a:srcRect l="56300" t="43528" r="31595" b="50381"/>
          <a:stretch/>
        </p:blipFill>
        <p:spPr>
          <a:xfrm>
            <a:off x="303658" y="1169945"/>
            <a:ext cx="1480535" cy="396749"/>
          </a:xfrm>
          <a:prstGeom prst="rect">
            <a:avLst/>
          </a:prstGeom>
        </p:spPr>
      </p:pic>
      <p:sp>
        <p:nvSpPr>
          <p:cNvPr id="85" name="TextBox 84"/>
          <p:cNvSpPr txBox="1"/>
          <p:nvPr>
            <p:custDataLst>
              <p:tags r:id="rId32"/>
            </p:custDataLst>
          </p:nvPr>
        </p:nvSpPr>
        <p:spPr>
          <a:xfrm>
            <a:off x="2504546" y="5565420"/>
            <a:ext cx="7953744" cy="4891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914333"/>
            <a:r>
              <a:rPr lang="en-US" sz="900" b="1" kern="0" dirty="0">
                <a:solidFill>
                  <a:srgbClr val="000000"/>
                </a:solidFill>
              </a:rPr>
              <a:t>Traffic light logic    -&gt; If Scenario is specified = </a:t>
            </a:r>
            <a:r>
              <a:rPr lang="en-US" sz="1100" b="1" kern="0" dirty="0">
                <a:solidFill>
                  <a:srgbClr val="08427E"/>
                </a:solidFill>
              </a:rPr>
              <a:t>CF</a:t>
            </a:r>
            <a:r>
              <a:rPr lang="en-US" sz="1050" b="1" kern="0" dirty="0">
                <a:solidFill>
                  <a:srgbClr val="08427E"/>
                </a:solidFill>
              </a:rPr>
              <a:t> a.m</a:t>
            </a:r>
            <a:r>
              <a:rPr lang="en-US" sz="900" b="1" kern="0" dirty="0">
                <a:solidFill>
                  <a:srgbClr val="000000"/>
                </a:solidFill>
              </a:rPr>
              <a:t>. </a:t>
            </a:r>
            <a:r>
              <a:rPr lang="en-US" sz="1050" b="1" kern="0" dirty="0">
                <a:solidFill>
                  <a:srgbClr val="08427E"/>
                </a:solidFill>
              </a:rPr>
              <a:t>xx vs</a:t>
            </a:r>
            <a:r>
              <a:rPr lang="en-US" sz="900" b="1" kern="0" dirty="0">
                <a:solidFill>
                  <a:srgbClr val="000000"/>
                </a:solidFill>
              </a:rPr>
              <a:t>. respective scenario</a:t>
            </a:r>
            <a:r>
              <a:rPr lang="en-US" sz="800" b="1" kern="0" dirty="0">
                <a:solidFill>
                  <a:srgbClr val="000000"/>
                </a:solidFill>
              </a:rPr>
              <a:t> (</a:t>
            </a:r>
            <a:r>
              <a:rPr lang="en-US" sz="900" b="1" kern="0" dirty="0">
                <a:solidFill>
                  <a:srgbClr val="08427E"/>
                </a:solidFill>
              </a:rPr>
              <a:t>TBP, Stretch, FC, PULi and CF</a:t>
            </a:r>
            <a:r>
              <a:rPr lang="en-US" sz="800" b="1" kern="0" dirty="0">
                <a:solidFill>
                  <a:srgbClr val="000000"/>
                </a:solidFill>
              </a:rPr>
              <a:t>) </a:t>
            </a:r>
            <a:endParaRPr lang="en-US" sz="900" b="1" kern="0" dirty="0">
              <a:solidFill>
                <a:srgbClr val="000000"/>
              </a:solidFill>
            </a:endParaRPr>
          </a:p>
          <a:p>
            <a:pPr defTabSz="914333"/>
            <a:r>
              <a:rPr lang="en-US" sz="900" b="1" kern="0" dirty="0">
                <a:solidFill>
                  <a:srgbClr val="000000"/>
                </a:solidFill>
              </a:rPr>
              <a:t> 	     -&gt;  If there’s no Scenario specified = </a:t>
            </a:r>
            <a:r>
              <a:rPr lang="en-US" sz="1000" b="1" kern="0" dirty="0">
                <a:solidFill>
                  <a:srgbClr val="08427E"/>
                </a:solidFill>
              </a:rPr>
              <a:t>CF a.m. xx vs</a:t>
            </a:r>
            <a:r>
              <a:rPr lang="en-US" sz="900" b="1" kern="0" dirty="0">
                <a:solidFill>
                  <a:srgbClr val="000000"/>
                </a:solidFill>
              </a:rPr>
              <a:t>. Pre-defined target or upper limit (</a:t>
            </a:r>
            <a:r>
              <a:rPr lang="en-US" sz="800" b="1" kern="0" dirty="0">
                <a:solidFill>
                  <a:srgbClr val="000000"/>
                </a:solidFill>
              </a:rPr>
              <a:t>Available at TaC Excel)</a:t>
            </a:r>
          </a:p>
          <a:p>
            <a:pPr defTabSz="914333"/>
            <a:r>
              <a:rPr lang="en-US" sz="800" b="1" kern="0" dirty="0">
                <a:solidFill>
                  <a:srgbClr val="000000"/>
                </a:solidFill>
              </a:rPr>
              <a:t>	     -&gt;              Deployed in separate </a:t>
            </a:r>
            <a:r>
              <a:rPr lang="en-US" sz="800" b="1" kern="0" dirty="0" err="1">
                <a:solidFill>
                  <a:srgbClr val="000000"/>
                </a:solidFill>
              </a:rPr>
              <a:t>TaC</a:t>
            </a:r>
            <a:endParaRPr lang="en-US" sz="800" b="1" kern="0" dirty="0">
              <a:solidFill>
                <a:srgbClr val="000000"/>
              </a:solidFill>
            </a:endParaRPr>
          </a:p>
          <a:p>
            <a:pPr defTabSz="914333">
              <a:spcBef>
                <a:spcPts val="500"/>
              </a:spcBef>
            </a:pPr>
            <a:endParaRPr lang="en-US" sz="900" b="1" kern="0" dirty="0">
              <a:solidFill>
                <a:srgbClr val="000000"/>
              </a:solidFill>
            </a:endParaRPr>
          </a:p>
        </p:txBody>
      </p:sp>
      <p:graphicFrame>
        <p:nvGraphicFramePr>
          <p:cNvPr id="87" name="Object 86"/>
          <p:cNvGraphicFramePr>
            <a:graphicFrameLocks/>
          </p:cNvGraphicFramePr>
          <p:nvPr>
            <p:custDataLst>
              <p:tags r:id="rId33"/>
            </p:custDataLst>
            <p:extLst/>
          </p:nvPr>
        </p:nvGraphicFramePr>
        <p:xfrm>
          <a:off x="3740561" y="5907670"/>
          <a:ext cx="182556" cy="107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91" name="Worksheet" r:id="rId88" imgW="1124023" imgH="171450" progId="Excel.Sheet.12">
                  <p:link updateAutomatic="1"/>
                </p:oleObj>
              </mc:Choice>
              <mc:Fallback>
                <p:oleObj name="Worksheet" r:id="rId88" imgW="1124023" imgH="171450" progId="Excel.Sheet.12">
                  <p:link updateAutomatic="1"/>
                  <p:pic>
                    <p:nvPicPr>
                      <p:cNvPr id="87" name="Object 86"/>
                      <p:cNvPicPr preferRelativeResize="0"/>
                      <p:nvPr/>
                    </p:nvPicPr>
                    <p:blipFill>
                      <a:blip r:embed="rId89"/>
                      <a:stretch>
                        <a:fillRect/>
                      </a:stretch>
                    </p:blipFill>
                    <p:spPr>
                      <a:xfrm>
                        <a:off x="3740561" y="5907670"/>
                        <a:ext cx="182556" cy="107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ext Box 37______________________________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898766" y="2325211"/>
            <a:ext cx="2550400" cy="584438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tIns="0" anchor="t" anchorCtr="0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defTabSz="914333"/>
            <a:r>
              <a:rPr lang="de-DE" altLang="en-US" sz="1000" b="1" dirty="0">
                <a:solidFill>
                  <a:prstClr val="black"/>
                </a:solidFill>
              </a:rPr>
              <a:t> OTD MBR and CF</a:t>
            </a:r>
          </a:p>
          <a:p>
            <a:pPr defTabSz="914333"/>
            <a:r>
              <a:rPr lang="de-DE" altLang="en-US" sz="1000" b="1" dirty="0">
                <a:solidFill>
                  <a:srgbClr val="A80163"/>
                </a:solidFill>
              </a:rPr>
              <a:t>           PS-DI      </a:t>
            </a:r>
            <a:r>
              <a:rPr lang="de-DE" altLang="en-US" sz="1000" b="1" dirty="0">
                <a:solidFill>
                  <a:srgbClr val="00B050"/>
                </a:solidFill>
              </a:rPr>
              <a:t>CC-AS </a:t>
            </a:r>
            <a:r>
              <a:rPr lang="de-DE" altLang="en-US" sz="1000" b="1" dirty="0">
                <a:solidFill>
                  <a:srgbClr val="A80163"/>
                </a:solidFill>
              </a:rPr>
              <a:t>  </a:t>
            </a:r>
            <a:r>
              <a:rPr lang="de-DE" altLang="en-US" sz="1000" b="1" dirty="0">
                <a:solidFill>
                  <a:srgbClr val="0070C0"/>
                </a:solidFill>
              </a:rPr>
              <a:t>PS-DI </a:t>
            </a:r>
            <a:r>
              <a:rPr lang="de-DE" altLang="en-US" sz="1000" b="1" dirty="0">
                <a:solidFill>
                  <a:srgbClr val="A80163"/>
                </a:solidFill>
              </a:rPr>
              <a:t>  </a:t>
            </a:r>
            <a:r>
              <a:rPr lang="de-DE" altLang="en-US" sz="1000" b="1" dirty="0">
                <a:solidFill>
                  <a:srgbClr val="00B0F0"/>
                </a:solidFill>
              </a:rPr>
              <a:t>PS-PI</a:t>
            </a:r>
            <a:r>
              <a:rPr lang="de-DE" altLang="en-US" sz="1000" b="1" dirty="0">
                <a:solidFill>
                  <a:srgbClr val="A80163"/>
                </a:solidFill>
              </a:rPr>
              <a:t> </a:t>
            </a:r>
          </a:p>
        </p:txBody>
      </p:sp>
      <p:graphicFrame>
        <p:nvGraphicFramePr>
          <p:cNvPr id="88" name="Object 87"/>
          <p:cNvGraphicFramePr>
            <a:graphicFrameLocks/>
          </p:cNvGraphicFramePr>
          <p:nvPr>
            <p:custDataLst>
              <p:tags r:id="rId35"/>
            </p:custDataLst>
            <p:extLst/>
          </p:nvPr>
        </p:nvGraphicFramePr>
        <p:xfrm>
          <a:off x="2499995" y="2740547"/>
          <a:ext cx="182556" cy="106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92" name="Worksheet" r:id="rId84" imgW="1124023" imgH="171450" progId="Excel.Sheet.12">
                  <p:link updateAutomatic="1"/>
                </p:oleObj>
              </mc:Choice>
              <mc:Fallback>
                <p:oleObj name="Worksheet" r:id="rId84" imgW="1124023" imgH="171450" progId="Excel.Sheet.12">
                  <p:link updateAutomatic="1"/>
                  <p:pic>
                    <p:nvPicPr>
                      <p:cNvPr id="88" name="Object 87"/>
                      <p:cNvPicPr preferRelativeResize="0"/>
                      <p:nvPr/>
                    </p:nvPicPr>
                    <p:blipFill>
                      <a:blip r:embed="rId85"/>
                      <a:stretch>
                        <a:fillRect/>
                      </a:stretch>
                    </p:blipFill>
                    <p:spPr>
                      <a:xfrm>
                        <a:off x="2499995" y="2740547"/>
                        <a:ext cx="182556" cy="106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89"/>
          <p:cNvGraphicFramePr>
            <a:graphicFrameLocks/>
          </p:cNvGraphicFramePr>
          <p:nvPr>
            <p:custDataLst>
              <p:tags r:id="rId36"/>
            </p:custDataLst>
            <p:extLst/>
          </p:nvPr>
        </p:nvGraphicFramePr>
        <p:xfrm>
          <a:off x="3043088" y="2740547"/>
          <a:ext cx="182557" cy="106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93" name="Worksheet" r:id="rId90" imgW="1124023" imgH="171450" progId="Excel.Sheet.12">
                  <p:link updateAutomatic="1"/>
                </p:oleObj>
              </mc:Choice>
              <mc:Fallback>
                <p:oleObj name="Worksheet" r:id="rId90" imgW="1124023" imgH="171450" progId="Excel.Sheet.12">
                  <p:link updateAutomatic="1"/>
                  <p:pic>
                    <p:nvPicPr>
                      <p:cNvPr id="90" name="Object 89"/>
                      <p:cNvPicPr preferRelativeResize="0"/>
                      <p:nvPr/>
                    </p:nvPicPr>
                    <p:blipFill>
                      <a:blip r:embed="rId85"/>
                      <a:stretch>
                        <a:fillRect/>
                      </a:stretch>
                    </p:blipFill>
                    <p:spPr>
                      <a:xfrm>
                        <a:off x="3043088" y="2740547"/>
                        <a:ext cx="182557" cy="106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97"/>
          <p:cNvGraphicFramePr>
            <a:graphicFrameLocks/>
          </p:cNvGraphicFramePr>
          <p:nvPr>
            <p:custDataLst>
              <p:tags r:id="rId37"/>
            </p:custDataLst>
            <p:extLst/>
          </p:nvPr>
        </p:nvGraphicFramePr>
        <p:xfrm>
          <a:off x="4084080" y="2734261"/>
          <a:ext cx="182557" cy="106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94" name="Worksheet" r:id="rId91" imgW="1124023" imgH="171450" progId="Excel.Sheet.12">
                  <p:link updateAutomatic="1"/>
                </p:oleObj>
              </mc:Choice>
              <mc:Fallback>
                <p:oleObj name="Worksheet" r:id="rId91" imgW="1124023" imgH="171450" progId="Excel.Sheet.12">
                  <p:link updateAutomatic="1"/>
                  <p:pic>
                    <p:nvPicPr>
                      <p:cNvPr id="98" name="Object 97"/>
                      <p:cNvPicPr preferRelativeResize="0"/>
                      <p:nvPr/>
                    </p:nvPicPr>
                    <p:blipFill>
                      <a:blip r:embed="rId85"/>
                      <a:stretch>
                        <a:fillRect/>
                      </a:stretch>
                    </p:blipFill>
                    <p:spPr>
                      <a:xfrm>
                        <a:off x="4084080" y="2734261"/>
                        <a:ext cx="182557" cy="106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98"/>
          <p:cNvGraphicFramePr>
            <a:graphicFrameLocks/>
          </p:cNvGraphicFramePr>
          <p:nvPr>
            <p:custDataLst>
              <p:tags r:id="rId38"/>
            </p:custDataLst>
            <p:extLst/>
          </p:nvPr>
        </p:nvGraphicFramePr>
        <p:xfrm>
          <a:off x="3532659" y="2745661"/>
          <a:ext cx="180969" cy="106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95" name="Worksheet" r:id="rId92" imgW="1124023" imgH="171450" progId="Excel.Sheet.12">
                  <p:link updateAutomatic="1"/>
                </p:oleObj>
              </mc:Choice>
              <mc:Fallback>
                <p:oleObj name="Worksheet" r:id="rId92" imgW="1124023" imgH="171450" progId="Excel.Sheet.12">
                  <p:link updateAutomatic="1"/>
                  <p:pic>
                    <p:nvPicPr>
                      <p:cNvPr id="99" name="Object 98"/>
                      <p:cNvPicPr preferRelativeResize="0"/>
                      <p:nvPr/>
                    </p:nvPicPr>
                    <p:blipFill>
                      <a:blip r:embed="rId85"/>
                      <a:stretch>
                        <a:fillRect/>
                      </a:stretch>
                    </p:blipFill>
                    <p:spPr>
                      <a:xfrm>
                        <a:off x="3532659" y="2745661"/>
                        <a:ext cx="180969" cy="106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Text Box 37_______________________________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1898767" y="2934335"/>
            <a:ext cx="2550399" cy="584896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tIns="0" anchor="t" anchorCtr="0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defTabSz="914333"/>
            <a:r>
              <a:rPr lang="de-DE" altLang="en-US" sz="1000" b="1" dirty="0">
                <a:solidFill>
                  <a:prstClr val="black"/>
                </a:solidFill>
              </a:rPr>
              <a:t>OTD TBP19</a:t>
            </a:r>
          </a:p>
          <a:p>
            <a:pPr defTabSz="914333"/>
            <a:r>
              <a:rPr lang="de-DE" altLang="en-US" sz="1000" b="1" dirty="0">
                <a:solidFill>
                  <a:srgbClr val="A80163"/>
                </a:solidFill>
              </a:rPr>
              <a:t>            PS-DI      </a:t>
            </a:r>
            <a:r>
              <a:rPr lang="de-DE" altLang="en-US" sz="1000" b="1" dirty="0">
                <a:solidFill>
                  <a:srgbClr val="00B050"/>
                </a:solidFill>
              </a:rPr>
              <a:t>CC-AS </a:t>
            </a:r>
            <a:r>
              <a:rPr lang="de-DE" altLang="en-US" sz="1000" b="1" dirty="0">
                <a:solidFill>
                  <a:srgbClr val="A80163"/>
                </a:solidFill>
              </a:rPr>
              <a:t>  </a:t>
            </a:r>
            <a:r>
              <a:rPr lang="de-DE" altLang="en-US" sz="1000" b="1" dirty="0">
                <a:solidFill>
                  <a:srgbClr val="0070C0"/>
                </a:solidFill>
              </a:rPr>
              <a:t>PS-DI </a:t>
            </a:r>
            <a:r>
              <a:rPr lang="de-DE" altLang="en-US" sz="1000" b="1" dirty="0">
                <a:solidFill>
                  <a:srgbClr val="A80163"/>
                </a:solidFill>
              </a:rPr>
              <a:t>  </a:t>
            </a:r>
            <a:r>
              <a:rPr lang="de-DE" altLang="en-US" sz="1000" b="1" dirty="0">
                <a:solidFill>
                  <a:srgbClr val="00B0F0"/>
                </a:solidFill>
              </a:rPr>
              <a:t>PS-PI</a:t>
            </a:r>
            <a:endParaRPr lang="de-DE" altLang="en-US" sz="1000" b="1" dirty="0">
              <a:solidFill>
                <a:srgbClr val="A80163"/>
              </a:solidFill>
            </a:endParaRPr>
          </a:p>
        </p:txBody>
      </p:sp>
      <p:graphicFrame>
        <p:nvGraphicFramePr>
          <p:cNvPr id="101" name="Object 100"/>
          <p:cNvGraphicFramePr>
            <a:graphicFrameLocks/>
          </p:cNvGraphicFramePr>
          <p:nvPr>
            <p:custDataLst>
              <p:tags r:id="rId40"/>
            </p:custDataLst>
            <p:extLst/>
          </p:nvPr>
        </p:nvGraphicFramePr>
        <p:xfrm>
          <a:off x="2511262" y="3305222"/>
          <a:ext cx="182556" cy="106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96" name="Worksheet" r:id="rId84" imgW="1124023" imgH="171450" progId="Excel.Sheet.12">
                  <p:link updateAutomatic="1"/>
                </p:oleObj>
              </mc:Choice>
              <mc:Fallback>
                <p:oleObj name="Worksheet" r:id="rId84" imgW="1124023" imgH="171450" progId="Excel.Sheet.12">
                  <p:link updateAutomatic="1"/>
                  <p:pic>
                    <p:nvPicPr>
                      <p:cNvPr id="101" name="Object 100"/>
                      <p:cNvPicPr preferRelativeResize="0"/>
                      <p:nvPr/>
                    </p:nvPicPr>
                    <p:blipFill>
                      <a:blip r:embed="rId85"/>
                      <a:stretch>
                        <a:fillRect/>
                      </a:stretch>
                    </p:blipFill>
                    <p:spPr>
                      <a:xfrm>
                        <a:off x="2511262" y="3305222"/>
                        <a:ext cx="182556" cy="106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101"/>
          <p:cNvGraphicFramePr>
            <a:graphicFrameLocks/>
          </p:cNvGraphicFramePr>
          <p:nvPr>
            <p:custDataLst>
              <p:tags r:id="rId41"/>
            </p:custDataLst>
            <p:extLst/>
          </p:nvPr>
        </p:nvGraphicFramePr>
        <p:xfrm>
          <a:off x="3054355" y="3305222"/>
          <a:ext cx="182557" cy="106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97" name="Worksheet" r:id="rId90" imgW="1124023" imgH="171450" progId="Excel.Sheet.12">
                  <p:link updateAutomatic="1"/>
                </p:oleObj>
              </mc:Choice>
              <mc:Fallback>
                <p:oleObj name="Worksheet" r:id="rId90" imgW="1124023" imgH="171450" progId="Excel.Sheet.12">
                  <p:link updateAutomatic="1"/>
                  <p:pic>
                    <p:nvPicPr>
                      <p:cNvPr id="102" name="Object 101"/>
                      <p:cNvPicPr preferRelativeResize="0"/>
                      <p:nvPr/>
                    </p:nvPicPr>
                    <p:blipFill>
                      <a:blip r:embed="rId85"/>
                      <a:stretch>
                        <a:fillRect/>
                      </a:stretch>
                    </p:blipFill>
                    <p:spPr>
                      <a:xfrm>
                        <a:off x="3054355" y="3305222"/>
                        <a:ext cx="182557" cy="106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104"/>
          <p:cNvGraphicFramePr>
            <a:graphicFrameLocks/>
          </p:cNvGraphicFramePr>
          <p:nvPr>
            <p:custDataLst>
              <p:tags r:id="rId42"/>
            </p:custDataLst>
            <p:extLst/>
          </p:nvPr>
        </p:nvGraphicFramePr>
        <p:xfrm>
          <a:off x="4095347" y="3298936"/>
          <a:ext cx="182557" cy="106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98" name="Worksheet" r:id="rId91" imgW="1124023" imgH="171450" progId="Excel.Sheet.12">
                  <p:link updateAutomatic="1"/>
                </p:oleObj>
              </mc:Choice>
              <mc:Fallback>
                <p:oleObj name="Worksheet" r:id="rId91" imgW="1124023" imgH="171450" progId="Excel.Sheet.12">
                  <p:link updateAutomatic="1"/>
                  <p:pic>
                    <p:nvPicPr>
                      <p:cNvPr id="105" name="Object 104"/>
                      <p:cNvPicPr preferRelativeResize="0"/>
                      <p:nvPr/>
                    </p:nvPicPr>
                    <p:blipFill>
                      <a:blip r:embed="rId85"/>
                      <a:stretch>
                        <a:fillRect/>
                      </a:stretch>
                    </p:blipFill>
                    <p:spPr>
                      <a:xfrm>
                        <a:off x="4095347" y="3298936"/>
                        <a:ext cx="182557" cy="106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105"/>
          <p:cNvGraphicFramePr>
            <a:graphicFrameLocks/>
          </p:cNvGraphicFramePr>
          <p:nvPr>
            <p:custDataLst>
              <p:tags r:id="rId43"/>
            </p:custDataLst>
            <p:extLst/>
          </p:nvPr>
        </p:nvGraphicFramePr>
        <p:xfrm>
          <a:off x="3543927" y="3310335"/>
          <a:ext cx="180969" cy="106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99" name="Worksheet" r:id="rId92" imgW="1124023" imgH="171450" progId="Excel.Sheet.12">
                  <p:link updateAutomatic="1"/>
                </p:oleObj>
              </mc:Choice>
              <mc:Fallback>
                <p:oleObj name="Worksheet" r:id="rId92" imgW="1124023" imgH="171450" progId="Excel.Sheet.12">
                  <p:link updateAutomatic="1"/>
                  <p:pic>
                    <p:nvPicPr>
                      <p:cNvPr id="106" name="Object 105"/>
                      <p:cNvPicPr preferRelativeResize="0"/>
                      <p:nvPr/>
                    </p:nvPicPr>
                    <p:blipFill>
                      <a:blip r:embed="rId85"/>
                      <a:stretch>
                        <a:fillRect/>
                      </a:stretch>
                    </p:blipFill>
                    <p:spPr>
                      <a:xfrm>
                        <a:off x="3543927" y="3310335"/>
                        <a:ext cx="180969" cy="106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Text Box 37________________________________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088938" y="2325442"/>
            <a:ext cx="2262281" cy="584438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tIns="0" anchor="t" anchorCtr="0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defTabSz="914333"/>
            <a:r>
              <a:rPr lang="de-DE" altLang="en-US" sz="1000" b="1" dirty="0">
                <a:solidFill>
                  <a:prstClr val="black"/>
                </a:solidFill>
              </a:rPr>
              <a:t>FPY MBR and CF</a:t>
            </a:r>
          </a:p>
          <a:p>
            <a:pPr defTabSz="914333"/>
            <a:r>
              <a:rPr lang="de-DE" altLang="en-US" sz="1000" b="1" dirty="0">
                <a:solidFill>
                  <a:srgbClr val="A80163"/>
                </a:solidFill>
              </a:rPr>
              <a:t>    PS-DI      </a:t>
            </a:r>
            <a:r>
              <a:rPr lang="de-DE" altLang="en-US" sz="1000" b="1" dirty="0">
                <a:solidFill>
                  <a:srgbClr val="00B050"/>
                </a:solidFill>
              </a:rPr>
              <a:t>CC-AS </a:t>
            </a:r>
            <a:r>
              <a:rPr lang="de-DE" altLang="en-US" sz="1000" b="1" dirty="0">
                <a:solidFill>
                  <a:srgbClr val="A80163"/>
                </a:solidFill>
              </a:rPr>
              <a:t>  </a:t>
            </a:r>
            <a:r>
              <a:rPr lang="de-DE" altLang="en-US" sz="1000" b="1" dirty="0">
                <a:solidFill>
                  <a:srgbClr val="0070C0"/>
                </a:solidFill>
              </a:rPr>
              <a:t>PS-DI </a:t>
            </a:r>
            <a:r>
              <a:rPr lang="de-DE" altLang="en-US" sz="1000" b="1" dirty="0">
                <a:solidFill>
                  <a:srgbClr val="A80163"/>
                </a:solidFill>
              </a:rPr>
              <a:t>  </a:t>
            </a:r>
            <a:r>
              <a:rPr lang="de-DE" altLang="en-US" sz="1000" b="1" dirty="0">
                <a:solidFill>
                  <a:srgbClr val="00B0F0"/>
                </a:solidFill>
              </a:rPr>
              <a:t>PS-PI</a:t>
            </a:r>
            <a:endParaRPr lang="de-DE" altLang="en-US" sz="1000" b="1" dirty="0">
              <a:solidFill>
                <a:srgbClr val="A80163"/>
              </a:solidFill>
            </a:endParaRPr>
          </a:p>
        </p:txBody>
      </p:sp>
      <p:graphicFrame>
        <p:nvGraphicFramePr>
          <p:cNvPr id="108" name="Object 107"/>
          <p:cNvGraphicFramePr>
            <a:graphicFrameLocks/>
          </p:cNvGraphicFramePr>
          <p:nvPr>
            <p:custDataLst>
              <p:tags r:id="rId45"/>
            </p:custDataLst>
            <p:extLst/>
          </p:nvPr>
        </p:nvGraphicFramePr>
        <p:xfrm>
          <a:off x="6414825" y="2740779"/>
          <a:ext cx="182556" cy="106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00" name="Worksheet" r:id="rId84" imgW="1124023" imgH="171450" progId="Excel.Sheet.12">
                  <p:link updateAutomatic="1"/>
                </p:oleObj>
              </mc:Choice>
              <mc:Fallback>
                <p:oleObj name="Worksheet" r:id="rId84" imgW="1124023" imgH="171450" progId="Excel.Sheet.12">
                  <p:link updateAutomatic="1"/>
                  <p:pic>
                    <p:nvPicPr>
                      <p:cNvPr id="108" name="Object 107"/>
                      <p:cNvPicPr preferRelativeResize="0"/>
                      <p:nvPr/>
                    </p:nvPicPr>
                    <p:blipFill>
                      <a:blip r:embed="rId85"/>
                      <a:stretch>
                        <a:fillRect/>
                      </a:stretch>
                    </p:blipFill>
                    <p:spPr>
                      <a:xfrm>
                        <a:off x="6414825" y="2740779"/>
                        <a:ext cx="182556" cy="106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ct 108"/>
          <p:cNvGraphicFramePr>
            <a:graphicFrameLocks/>
          </p:cNvGraphicFramePr>
          <p:nvPr>
            <p:custDataLst>
              <p:tags r:id="rId46"/>
            </p:custDataLst>
            <p:extLst/>
          </p:nvPr>
        </p:nvGraphicFramePr>
        <p:xfrm>
          <a:off x="6957918" y="2740779"/>
          <a:ext cx="182557" cy="106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01" name="Worksheet" r:id="rId90" imgW="1124023" imgH="171450" progId="Excel.Sheet.12">
                  <p:link updateAutomatic="1"/>
                </p:oleObj>
              </mc:Choice>
              <mc:Fallback>
                <p:oleObj name="Worksheet" r:id="rId90" imgW="1124023" imgH="171450" progId="Excel.Sheet.12">
                  <p:link updateAutomatic="1"/>
                  <p:pic>
                    <p:nvPicPr>
                      <p:cNvPr id="109" name="Object 108"/>
                      <p:cNvPicPr preferRelativeResize="0"/>
                      <p:nvPr/>
                    </p:nvPicPr>
                    <p:blipFill>
                      <a:blip r:embed="rId85"/>
                      <a:stretch>
                        <a:fillRect/>
                      </a:stretch>
                    </p:blipFill>
                    <p:spPr>
                      <a:xfrm>
                        <a:off x="6957918" y="2740779"/>
                        <a:ext cx="182557" cy="106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Object 111"/>
          <p:cNvGraphicFramePr>
            <a:graphicFrameLocks/>
          </p:cNvGraphicFramePr>
          <p:nvPr>
            <p:custDataLst>
              <p:tags r:id="rId47"/>
            </p:custDataLst>
            <p:extLst/>
          </p:nvPr>
        </p:nvGraphicFramePr>
        <p:xfrm>
          <a:off x="7998909" y="2734491"/>
          <a:ext cx="182557" cy="106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02" name="Worksheet" r:id="rId91" imgW="1124023" imgH="171450" progId="Excel.Sheet.12">
                  <p:link updateAutomatic="1"/>
                </p:oleObj>
              </mc:Choice>
              <mc:Fallback>
                <p:oleObj name="Worksheet" r:id="rId91" imgW="1124023" imgH="171450" progId="Excel.Sheet.12">
                  <p:link updateAutomatic="1"/>
                  <p:pic>
                    <p:nvPicPr>
                      <p:cNvPr id="112" name="Object 111"/>
                      <p:cNvPicPr preferRelativeResize="0"/>
                      <p:nvPr/>
                    </p:nvPicPr>
                    <p:blipFill>
                      <a:blip r:embed="rId85"/>
                      <a:stretch>
                        <a:fillRect/>
                      </a:stretch>
                    </p:blipFill>
                    <p:spPr>
                      <a:xfrm>
                        <a:off x="7998909" y="2734491"/>
                        <a:ext cx="182557" cy="106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ct 112"/>
          <p:cNvGraphicFramePr>
            <a:graphicFrameLocks/>
          </p:cNvGraphicFramePr>
          <p:nvPr>
            <p:custDataLst>
              <p:tags r:id="rId48"/>
            </p:custDataLst>
            <p:extLst/>
          </p:nvPr>
        </p:nvGraphicFramePr>
        <p:xfrm>
          <a:off x="7447489" y="2745891"/>
          <a:ext cx="180969" cy="106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03" name="Worksheet" r:id="rId92" imgW="1124023" imgH="171450" progId="Excel.Sheet.12">
                  <p:link updateAutomatic="1"/>
                </p:oleObj>
              </mc:Choice>
              <mc:Fallback>
                <p:oleObj name="Worksheet" r:id="rId92" imgW="1124023" imgH="171450" progId="Excel.Sheet.12">
                  <p:link updateAutomatic="1"/>
                  <p:pic>
                    <p:nvPicPr>
                      <p:cNvPr id="113" name="Object 112"/>
                      <p:cNvPicPr preferRelativeResize="0"/>
                      <p:nvPr/>
                    </p:nvPicPr>
                    <p:blipFill>
                      <a:blip r:embed="rId85"/>
                      <a:stretch>
                        <a:fillRect/>
                      </a:stretch>
                    </p:blipFill>
                    <p:spPr>
                      <a:xfrm>
                        <a:off x="7447489" y="2745891"/>
                        <a:ext cx="180969" cy="106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" name="Text Box 37_________________________________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6098281" y="2934791"/>
            <a:ext cx="2270927" cy="584438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tIns="0" anchor="t" anchorCtr="0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defTabSz="914333"/>
            <a:r>
              <a:rPr lang="de-DE" altLang="en-US" sz="1000" b="1" dirty="0">
                <a:solidFill>
                  <a:prstClr val="black"/>
                </a:solidFill>
              </a:rPr>
              <a:t>FPY TBP19</a:t>
            </a:r>
          </a:p>
          <a:p>
            <a:pPr defTabSz="914333"/>
            <a:r>
              <a:rPr lang="de-DE" altLang="en-US" sz="1000" b="1" dirty="0">
                <a:solidFill>
                  <a:srgbClr val="A80163"/>
                </a:solidFill>
              </a:rPr>
              <a:t>     PS-DI      </a:t>
            </a:r>
            <a:r>
              <a:rPr lang="de-DE" altLang="en-US" sz="1000" b="1" dirty="0">
                <a:solidFill>
                  <a:srgbClr val="00B050"/>
                </a:solidFill>
              </a:rPr>
              <a:t>CC-AS </a:t>
            </a:r>
            <a:r>
              <a:rPr lang="de-DE" altLang="en-US" sz="1000" b="1" dirty="0">
                <a:solidFill>
                  <a:srgbClr val="A80163"/>
                </a:solidFill>
              </a:rPr>
              <a:t>  </a:t>
            </a:r>
            <a:r>
              <a:rPr lang="de-DE" altLang="en-US" sz="1000" b="1" dirty="0">
                <a:solidFill>
                  <a:srgbClr val="0070C0"/>
                </a:solidFill>
              </a:rPr>
              <a:t>PS-DI </a:t>
            </a:r>
            <a:r>
              <a:rPr lang="de-DE" altLang="en-US" sz="1000" b="1" dirty="0">
                <a:solidFill>
                  <a:srgbClr val="A80163"/>
                </a:solidFill>
              </a:rPr>
              <a:t>  </a:t>
            </a:r>
            <a:r>
              <a:rPr lang="de-DE" altLang="en-US" sz="1000" b="1" dirty="0">
                <a:solidFill>
                  <a:srgbClr val="00B0F0"/>
                </a:solidFill>
              </a:rPr>
              <a:t>PS-PI</a:t>
            </a:r>
            <a:endParaRPr lang="de-DE" altLang="en-US" sz="1000" b="1" dirty="0">
              <a:solidFill>
                <a:srgbClr val="A80163"/>
              </a:solidFill>
            </a:endParaRPr>
          </a:p>
        </p:txBody>
      </p:sp>
      <p:graphicFrame>
        <p:nvGraphicFramePr>
          <p:cNvPr id="115" name="Object 114"/>
          <p:cNvGraphicFramePr>
            <a:graphicFrameLocks/>
          </p:cNvGraphicFramePr>
          <p:nvPr>
            <p:custDataLst>
              <p:tags r:id="rId50"/>
            </p:custDataLst>
            <p:extLst/>
          </p:nvPr>
        </p:nvGraphicFramePr>
        <p:xfrm>
          <a:off x="6424169" y="3350127"/>
          <a:ext cx="182556" cy="106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04" name="Worksheet" r:id="rId84" imgW="1124023" imgH="171450" progId="Excel.Sheet.12">
                  <p:link updateAutomatic="1"/>
                </p:oleObj>
              </mc:Choice>
              <mc:Fallback>
                <p:oleObj name="Worksheet" r:id="rId84" imgW="1124023" imgH="171450" progId="Excel.Sheet.12">
                  <p:link updateAutomatic="1"/>
                  <p:pic>
                    <p:nvPicPr>
                      <p:cNvPr id="115" name="Object 114"/>
                      <p:cNvPicPr preferRelativeResize="0"/>
                      <p:nvPr/>
                    </p:nvPicPr>
                    <p:blipFill>
                      <a:blip r:embed="rId85"/>
                      <a:stretch>
                        <a:fillRect/>
                      </a:stretch>
                    </p:blipFill>
                    <p:spPr>
                      <a:xfrm>
                        <a:off x="6424169" y="3350127"/>
                        <a:ext cx="182556" cy="106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Object 115"/>
          <p:cNvGraphicFramePr>
            <a:graphicFrameLocks/>
          </p:cNvGraphicFramePr>
          <p:nvPr>
            <p:custDataLst>
              <p:tags r:id="rId51"/>
            </p:custDataLst>
            <p:extLst/>
          </p:nvPr>
        </p:nvGraphicFramePr>
        <p:xfrm>
          <a:off x="6967262" y="3350128"/>
          <a:ext cx="182557" cy="106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05" name="Worksheet" r:id="rId90" imgW="1124023" imgH="171450" progId="Excel.Sheet.12">
                  <p:link updateAutomatic="1"/>
                </p:oleObj>
              </mc:Choice>
              <mc:Fallback>
                <p:oleObj name="Worksheet" r:id="rId90" imgW="1124023" imgH="171450" progId="Excel.Sheet.12">
                  <p:link updateAutomatic="1"/>
                  <p:pic>
                    <p:nvPicPr>
                      <p:cNvPr id="116" name="Object 115"/>
                      <p:cNvPicPr preferRelativeResize="0"/>
                      <p:nvPr/>
                    </p:nvPicPr>
                    <p:blipFill>
                      <a:blip r:embed="rId85"/>
                      <a:stretch>
                        <a:fillRect/>
                      </a:stretch>
                    </p:blipFill>
                    <p:spPr>
                      <a:xfrm>
                        <a:off x="6967262" y="3350128"/>
                        <a:ext cx="182557" cy="106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ct 118"/>
          <p:cNvGraphicFramePr>
            <a:graphicFrameLocks/>
          </p:cNvGraphicFramePr>
          <p:nvPr>
            <p:custDataLst>
              <p:tags r:id="rId52"/>
            </p:custDataLst>
            <p:extLst/>
          </p:nvPr>
        </p:nvGraphicFramePr>
        <p:xfrm>
          <a:off x="8008253" y="3343841"/>
          <a:ext cx="182557" cy="106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06" name="Worksheet" r:id="rId91" imgW="1124023" imgH="171450" progId="Excel.Sheet.12">
                  <p:link updateAutomatic="1"/>
                </p:oleObj>
              </mc:Choice>
              <mc:Fallback>
                <p:oleObj name="Worksheet" r:id="rId91" imgW="1124023" imgH="171450" progId="Excel.Sheet.12">
                  <p:link updateAutomatic="1"/>
                  <p:pic>
                    <p:nvPicPr>
                      <p:cNvPr id="119" name="Object 118"/>
                      <p:cNvPicPr preferRelativeResize="0"/>
                      <p:nvPr/>
                    </p:nvPicPr>
                    <p:blipFill>
                      <a:blip r:embed="rId85"/>
                      <a:stretch>
                        <a:fillRect/>
                      </a:stretch>
                    </p:blipFill>
                    <p:spPr>
                      <a:xfrm>
                        <a:off x="8008253" y="3343841"/>
                        <a:ext cx="182557" cy="106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Object 119"/>
          <p:cNvGraphicFramePr>
            <a:graphicFrameLocks/>
          </p:cNvGraphicFramePr>
          <p:nvPr>
            <p:custDataLst>
              <p:tags r:id="rId53"/>
            </p:custDataLst>
            <p:extLst/>
          </p:nvPr>
        </p:nvGraphicFramePr>
        <p:xfrm>
          <a:off x="7456833" y="3355240"/>
          <a:ext cx="180969" cy="106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07" name="Worksheet" r:id="rId92" imgW="1124023" imgH="171450" progId="Excel.Sheet.12">
                  <p:link updateAutomatic="1"/>
                </p:oleObj>
              </mc:Choice>
              <mc:Fallback>
                <p:oleObj name="Worksheet" r:id="rId92" imgW="1124023" imgH="171450" progId="Excel.Sheet.12">
                  <p:link updateAutomatic="1"/>
                  <p:pic>
                    <p:nvPicPr>
                      <p:cNvPr id="120" name="Object 119"/>
                      <p:cNvPicPr preferRelativeResize="0"/>
                      <p:nvPr/>
                    </p:nvPicPr>
                    <p:blipFill>
                      <a:blip r:embed="rId85"/>
                      <a:stretch>
                        <a:fillRect/>
                      </a:stretch>
                    </p:blipFill>
                    <p:spPr>
                      <a:xfrm>
                        <a:off x="7456833" y="3355240"/>
                        <a:ext cx="180969" cy="106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Object 120"/>
          <p:cNvGraphicFramePr>
            <a:graphicFrameLocks/>
          </p:cNvGraphicFramePr>
          <p:nvPr>
            <p:custDataLst>
              <p:tags r:id="rId54"/>
            </p:custDataLst>
            <p:extLst/>
          </p:nvPr>
        </p:nvGraphicFramePr>
        <p:xfrm>
          <a:off x="4119309" y="4510488"/>
          <a:ext cx="182556" cy="107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08" name="Worksheet" r:id="rId88" imgW="1124023" imgH="171450" progId="Excel.Sheet.12">
                  <p:link updateAutomatic="1"/>
                </p:oleObj>
              </mc:Choice>
              <mc:Fallback>
                <p:oleObj name="Worksheet" r:id="rId88" imgW="1124023" imgH="171450" progId="Excel.Sheet.12">
                  <p:link updateAutomatic="1"/>
                  <p:pic>
                    <p:nvPicPr>
                      <p:cNvPr id="121" name="Object 120"/>
                      <p:cNvPicPr preferRelativeResize="0"/>
                      <p:nvPr/>
                    </p:nvPicPr>
                    <p:blipFill>
                      <a:blip r:embed="rId89"/>
                      <a:stretch>
                        <a:fillRect/>
                      </a:stretch>
                    </p:blipFill>
                    <p:spPr>
                      <a:xfrm>
                        <a:off x="4119309" y="4510488"/>
                        <a:ext cx="182556" cy="107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Text Box 45_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1508131" y="5012153"/>
            <a:ext cx="1209025" cy="457186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3998" tIns="10800" rIns="53998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defTabSz="914333">
              <a:defRPr/>
            </a:pPr>
            <a:r>
              <a:rPr lang="de-DE" altLang="en-US" sz="1000" b="1" dirty="0">
                <a:solidFill>
                  <a:prstClr val="black"/>
                </a:solidFill>
              </a:rPr>
              <a:t>Safety</a:t>
            </a:r>
          </a:p>
          <a:p>
            <a:pPr defTabSz="914333">
              <a:defRPr/>
            </a:pPr>
            <a:r>
              <a:rPr lang="de-DE" altLang="en-US" sz="1000" b="1" dirty="0" smtClean="0">
                <a:solidFill>
                  <a:prstClr val="black"/>
                </a:solidFill>
              </a:rPr>
              <a:t>Environmental </a:t>
            </a:r>
            <a:endParaRPr lang="de-DE" altLang="en-US" sz="1000" b="1" dirty="0">
              <a:solidFill>
                <a:prstClr val="black"/>
              </a:solidFill>
            </a:endParaRPr>
          </a:p>
        </p:txBody>
      </p:sp>
      <p:sp>
        <p:nvSpPr>
          <p:cNvPr id="125" name="Text Box 45___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6065162" y="5018978"/>
            <a:ext cx="1192541" cy="457186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3998" tIns="10800" rIns="53998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defTabSz="914333">
              <a:defRPr/>
            </a:pPr>
            <a:r>
              <a:rPr lang="de-DE" altLang="en-US" sz="1000" b="1" dirty="0">
                <a:solidFill>
                  <a:prstClr val="black"/>
                </a:solidFill>
              </a:rPr>
              <a:t>Staffing:</a:t>
            </a:r>
          </a:p>
          <a:p>
            <a:pPr defTabSz="914333">
              <a:defRPr/>
            </a:pPr>
            <a:r>
              <a:rPr lang="de-DE" altLang="en-US" sz="1000" b="1" dirty="0">
                <a:solidFill>
                  <a:prstClr val="black"/>
                </a:solidFill>
              </a:rPr>
              <a:t>Ind. PC</a:t>
            </a:r>
          </a:p>
        </p:txBody>
      </p:sp>
      <p:sp>
        <p:nvSpPr>
          <p:cNvPr id="126" name="Text Box 45____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7288683" y="5022005"/>
            <a:ext cx="1015410" cy="457186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3998" tIns="10800" rIns="53998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defTabSz="914333">
              <a:defRPr/>
            </a:pPr>
            <a:r>
              <a:rPr lang="de-DE" altLang="en-US" sz="1000" b="1" dirty="0">
                <a:solidFill>
                  <a:prstClr val="black"/>
                </a:solidFill>
              </a:rPr>
              <a:t>Staffing: Need/Demand</a:t>
            </a:r>
          </a:p>
        </p:txBody>
      </p:sp>
      <p:sp>
        <p:nvSpPr>
          <p:cNvPr id="127" name="Text Box 45_____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3748778" y="5024142"/>
            <a:ext cx="1119974" cy="457186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3998" tIns="10800" rIns="53998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defTabSz="914333">
              <a:defRPr/>
            </a:pPr>
            <a:r>
              <a:rPr lang="de-DE" altLang="en-US" sz="1000" b="1" dirty="0">
                <a:solidFill>
                  <a:prstClr val="black"/>
                </a:solidFill>
              </a:rPr>
              <a:t>Associate Satisfaction </a:t>
            </a:r>
            <a:r>
              <a:rPr lang="de-DE" altLang="en-US" sz="1000" b="1" dirty="0" smtClean="0">
                <a:solidFill>
                  <a:prstClr val="black"/>
                </a:solidFill>
              </a:rPr>
              <a:t>Index</a:t>
            </a:r>
            <a:endParaRPr lang="de-DE" altLang="en-US" sz="1000" b="1" dirty="0">
              <a:solidFill>
                <a:prstClr val="black"/>
              </a:solidFill>
            </a:endParaRPr>
          </a:p>
        </p:txBody>
      </p:sp>
      <p:sp>
        <p:nvSpPr>
          <p:cNvPr id="129" name="Text Box 45________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2792422" y="5015419"/>
            <a:ext cx="909944" cy="457186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3998" tIns="10800" rIns="53998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defTabSz="914333">
              <a:spcBef>
                <a:spcPct val="50000"/>
              </a:spcBef>
              <a:defRPr/>
            </a:pPr>
            <a:r>
              <a:rPr lang="de-DE" altLang="en-US" sz="1000" b="1" dirty="0">
                <a:solidFill>
                  <a:prstClr val="black"/>
                </a:solidFill>
              </a:rPr>
              <a:t>Inspiring Working Condition</a:t>
            </a:r>
          </a:p>
        </p:txBody>
      </p:sp>
      <p:sp>
        <p:nvSpPr>
          <p:cNvPr id="130" name="Text Box 45__________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4909681" y="5023038"/>
            <a:ext cx="1115034" cy="457186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3998" tIns="10800" rIns="53998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defTabSz="914333">
              <a:spcBef>
                <a:spcPct val="50000"/>
              </a:spcBef>
              <a:defRPr/>
            </a:pPr>
            <a:r>
              <a:rPr lang="de-DE" altLang="en-US" sz="1000" b="1" dirty="0">
                <a:solidFill>
                  <a:prstClr val="black"/>
                </a:solidFill>
              </a:rPr>
              <a:t>Associate Retention rate</a:t>
            </a:r>
          </a:p>
        </p:txBody>
      </p:sp>
      <p:graphicFrame>
        <p:nvGraphicFramePr>
          <p:cNvPr id="131" name="Object 130"/>
          <p:cNvGraphicFramePr>
            <a:graphicFrameLocks/>
          </p:cNvGraphicFramePr>
          <p:nvPr>
            <p:custDataLst>
              <p:tags r:id="rId61"/>
            </p:custDataLst>
            <p:extLst/>
          </p:nvPr>
        </p:nvGraphicFramePr>
        <p:xfrm>
          <a:off x="5750073" y="5084321"/>
          <a:ext cx="184144" cy="109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09" name="Worksheet" r:id="rId93" imgW="1124023" imgH="171450" progId="Excel.Sheet.12">
                  <p:link updateAutomatic="1"/>
                </p:oleObj>
              </mc:Choice>
              <mc:Fallback>
                <p:oleObj name="Worksheet" r:id="rId93" imgW="1124023" imgH="171450" progId="Excel.Sheet.12">
                  <p:link updateAutomatic="1"/>
                  <p:pic>
                    <p:nvPicPr>
                      <p:cNvPr id="131" name="Object 130"/>
                      <p:cNvPicPr preferRelativeResize="0"/>
                      <p:nvPr/>
                    </p:nvPicPr>
                    <p:blipFill>
                      <a:blip r:embed="rId94"/>
                      <a:stretch>
                        <a:fillRect/>
                      </a:stretch>
                    </p:blipFill>
                    <p:spPr>
                      <a:xfrm>
                        <a:off x="5750073" y="5084321"/>
                        <a:ext cx="184144" cy="109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Object 131"/>
          <p:cNvGraphicFramePr>
            <a:graphicFrameLocks/>
          </p:cNvGraphicFramePr>
          <p:nvPr>
            <p:custDataLst>
              <p:tags r:id="rId62"/>
            </p:custDataLst>
            <p:extLst/>
          </p:nvPr>
        </p:nvGraphicFramePr>
        <p:xfrm>
          <a:off x="8004893" y="5081607"/>
          <a:ext cx="185732" cy="109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10" name="Worksheet" r:id="rId95" imgW="1124023" imgH="171450" progId="Excel.Sheet.12">
                  <p:link updateAutomatic="1"/>
                </p:oleObj>
              </mc:Choice>
              <mc:Fallback>
                <p:oleObj name="Worksheet" r:id="rId95" imgW="1124023" imgH="171450" progId="Excel.Sheet.12">
                  <p:link updateAutomatic="1"/>
                  <p:pic>
                    <p:nvPicPr>
                      <p:cNvPr id="132" name="Object 131"/>
                      <p:cNvPicPr preferRelativeResize="0"/>
                      <p:nvPr/>
                    </p:nvPicPr>
                    <p:blipFill>
                      <a:blip r:embed="rId96"/>
                      <a:stretch>
                        <a:fillRect/>
                      </a:stretch>
                    </p:blipFill>
                    <p:spPr>
                      <a:xfrm>
                        <a:off x="8004893" y="5081607"/>
                        <a:ext cx="185732" cy="109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Object 134"/>
          <p:cNvGraphicFramePr>
            <a:graphicFrameLocks/>
          </p:cNvGraphicFramePr>
          <p:nvPr>
            <p:custDataLst>
              <p:tags r:id="rId63"/>
            </p:custDataLst>
            <p:extLst/>
          </p:nvPr>
        </p:nvGraphicFramePr>
        <p:xfrm>
          <a:off x="4597856" y="5058458"/>
          <a:ext cx="182557" cy="109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11" name="Worksheet" r:id="rId97" imgW="1124023" imgH="171450" progId="Excel.Sheet.12">
                  <p:link updateAutomatic="1"/>
                </p:oleObj>
              </mc:Choice>
              <mc:Fallback>
                <p:oleObj name="Worksheet" r:id="rId97" imgW="1124023" imgH="171450" progId="Excel.Sheet.12">
                  <p:link updateAutomatic="1"/>
                  <p:pic>
                    <p:nvPicPr>
                      <p:cNvPr id="135" name="Object 134"/>
                      <p:cNvPicPr preferRelativeResize="0"/>
                      <p:nvPr/>
                    </p:nvPicPr>
                    <p:blipFill>
                      <a:blip r:embed="rId98"/>
                      <a:stretch>
                        <a:fillRect/>
                      </a:stretch>
                    </p:blipFill>
                    <p:spPr>
                      <a:xfrm>
                        <a:off x="4597856" y="5058458"/>
                        <a:ext cx="182557" cy="109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" name="TextBox 135"/>
          <p:cNvSpPr txBox="1"/>
          <p:nvPr>
            <p:custDataLst>
              <p:tags r:id="rId64"/>
            </p:custDataLst>
          </p:nvPr>
        </p:nvSpPr>
        <p:spPr>
          <a:xfrm>
            <a:off x="6859807" y="5083532"/>
            <a:ext cx="196006" cy="843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914333">
              <a:defRPr/>
            </a:pPr>
            <a:r>
              <a:rPr lang="en-US" sz="500" kern="0" dirty="0">
                <a:solidFill>
                  <a:srgbClr val="000000"/>
                </a:solidFill>
              </a:rPr>
              <a:t>TBP</a:t>
            </a:r>
          </a:p>
        </p:txBody>
      </p:sp>
      <p:sp>
        <p:nvSpPr>
          <p:cNvPr id="137" name="TextBox 136"/>
          <p:cNvSpPr txBox="1"/>
          <p:nvPr>
            <p:custDataLst>
              <p:tags r:id="rId65"/>
            </p:custDataLst>
          </p:nvPr>
        </p:nvSpPr>
        <p:spPr>
          <a:xfrm>
            <a:off x="6869934" y="5214971"/>
            <a:ext cx="129391" cy="893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914333">
              <a:defRPr/>
            </a:pPr>
            <a:r>
              <a:rPr lang="en-US" sz="500" kern="0" dirty="0">
                <a:solidFill>
                  <a:srgbClr val="000000"/>
                </a:solidFill>
              </a:rPr>
              <a:t>PUL</a:t>
            </a:r>
          </a:p>
        </p:txBody>
      </p:sp>
      <p:sp>
        <p:nvSpPr>
          <p:cNvPr id="138" name="TextBox 137"/>
          <p:cNvSpPr txBox="1"/>
          <p:nvPr>
            <p:custDataLst>
              <p:tags r:id="rId66"/>
            </p:custDataLst>
          </p:nvPr>
        </p:nvSpPr>
        <p:spPr>
          <a:xfrm>
            <a:off x="6635937" y="5338590"/>
            <a:ext cx="375599" cy="857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914333">
              <a:defRPr/>
            </a:pPr>
            <a:r>
              <a:rPr lang="en-US" sz="600" b="1" kern="0" dirty="0">
                <a:solidFill>
                  <a:srgbClr val="000000"/>
                </a:solidFill>
              </a:rPr>
              <a:t>CF (</a:t>
            </a:r>
            <a:r>
              <a:rPr lang="en-US" sz="600" b="1" kern="0" dirty="0" err="1">
                <a:solidFill>
                  <a:srgbClr val="000000"/>
                </a:solidFill>
              </a:rPr>
              <a:t>PULi</a:t>
            </a:r>
            <a:r>
              <a:rPr lang="en-US" sz="600" b="1" kern="0" dirty="0">
                <a:solidFill>
                  <a:srgbClr val="000000"/>
                </a:solidFill>
              </a:rPr>
              <a:t>)</a:t>
            </a:r>
          </a:p>
        </p:txBody>
      </p:sp>
      <p:graphicFrame>
        <p:nvGraphicFramePr>
          <p:cNvPr id="139" name="Object 138"/>
          <p:cNvGraphicFramePr>
            <a:graphicFrameLocks/>
          </p:cNvGraphicFramePr>
          <p:nvPr>
            <p:custDataLst>
              <p:tags r:id="rId67"/>
            </p:custDataLst>
            <p:extLst/>
          </p:nvPr>
        </p:nvGraphicFramePr>
        <p:xfrm>
          <a:off x="7020675" y="5067321"/>
          <a:ext cx="184144" cy="107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12" name="Worksheet" r:id="rId99" imgW="1124023" imgH="171450" progId="Excel.Sheet.12">
                  <p:link updateAutomatic="1"/>
                </p:oleObj>
              </mc:Choice>
              <mc:Fallback>
                <p:oleObj name="Worksheet" r:id="rId99" imgW="1124023" imgH="171450" progId="Excel.Sheet.12">
                  <p:link updateAutomatic="1"/>
                  <p:pic>
                    <p:nvPicPr>
                      <p:cNvPr id="139" name="Object 138"/>
                      <p:cNvPicPr preferRelativeResize="0"/>
                      <p:nvPr/>
                    </p:nvPicPr>
                    <p:blipFill>
                      <a:blip r:embed="rId100"/>
                      <a:stretch>
                        <a:fillRect/>
                      </a:stretch>
                    </p:blipFill>
                    <p:spPr>
                      <a:xfrm>
                        <a:off x="7020675" y="5067321"/>
                        <a:ext cx="184144" cy="107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Object 139"/>
          <p:cNvGraphicFramePr>
            <a:graphicFrameLocks/>
          </p:cNvGraphicFramePr>
          <p:nvPr>
            <p:custDataLst>
              <p:tags r:id="rId68"/>
            </p:custDataLst>
            <p:extLst/>
          </p:nvPr>
        </p:nvGraphicFramePr>
        <p:xfrm>
          <a:off x="7020675" y="5332425"/>
          <a:ext cx="184144" cy="111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13" name="Worksheet" r:id="rId101" imgW="1124023" imgH="171450" progId="Excel.Sheet.12">
                  <p:link updateAutomatic="1"/>
                </p:oleObj>
              </mc:Choice>
              <mc:Fallback>
                <p:oleObj name="Worksheet" r:id="rId101" imgW="1124023" imgH="171450" progId="Excel.Sheet.12">
                  <p:link updateAutomatic="1"/>
                  <p:pic>
                    <p:nvPicPr>
                      <p:cNvPr id="140" name="Object 139"/>
                      <p:cNvPicPr preferRelativeResize="0"/>
                      <p:nvPr/>
                    </p:nvPicPr>
                    <p:blipFill>
                      <a:blip r:embed="rId102"/>
                      <a:stretch>
                        <a:fillRect/>
                      </a:stretch>
                    </p:blipFill>
                    <p:spPr>
                      <a:xfrm>
                        <a:off x="7020675" y="5332425"/>
                        <a:ext cx="184144" cy="111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Object 140"/>
          <p:cNvGraphicFramePr>
            <a:graphicFrameLocks/>
          </p:cNvGraphicFramePr>
          <p:nvPr>
            <p:custDataLst>
              <p:tags r:id="rId69"/>
            </p:custDataLst>
            <p:extLst/>
          </p:nvPr>
        </p:nvGraphicFramePr>
        <p:xfrm>
          <a:off x="7023850" y="5191143"/>
          <a:ext cx="182557" cy="109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14" name="Worksheet" r:id="rId103" imgW="1124023" imgH="171450" progId="Excel.Sheet.12">
                  <p:link updateAutomatic="1"/>
                </p:oleObj>
              </mc:Choice>
              <mc:Fallback>
                <p:oleObj name="Worksheet" r:id="rId103" imgW="1124023" imgH="171450" progId="Excel.Sheet.12">
                  <p:link updateAutomatic="1"/>
                  <p:pic>
                    <p:nvPicPr>
                      <p:cNvPr id="141" name="Object 140"/>
                      <p:cNvPicPr preferRelativeResize="0"/>
                      <p:nvPr/>
                    </p:nvPicPr>
                    <p:blipFill>
                      <a:blip r:embed="rId104"/>
                      <a:stretch>
                        <a:fillRect/>
                      </a:stretch>
                    </p:blipFill>
                    <p:spPr>
                      <a:xfrm>
                        <a:off x="7023850" y="5191143"/>
                        <a:ext cx="182557" cy="109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" name="Object 141"/>
          <p:cNvGraphicFramePr>
            <a:graphicFrameLocks/>
          </p:cNvGraphicFramePr>
          <p:nvPr>
            <p:custDataLst>
              <p:tags r:id="rId70"/>
            </p:custDataLst>
            <p:extLst/>
          </p:nvPr>
        </p:nvGraphicFramePr>
        <p:xfrm>
          <a:off x="2462833" y="5068866"/>
          <a:ext cx="180969" cy="107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15" name="Worksheet" r:id="rId105" imgW="1124023" imgH="171450" progId="Excel.Sheet.12">
                  <p:link updateAutomatic="1"/>
                </p:oleObj>
              </mc:Choice>
              <mc:Fallback>
                <p:oleObj name="Worksheet" r:id="rId105" imgW="1124023" imgH="171450" progId="Excel.Sheet.12">
                  <p:link updateAutomatic="1"/>
                  <p:pic>
                    <p:nvPicPr>
                      <p:cNvPr id="142" name="Object 141"/>
                      <p:cNvPicPr preferRelativeResize="0"/>
                      <p:nvPr/>
                    </p:nvPicPr>
                    <p:blipFill>
                      <a:blip r:embed="rId94"/>
                      <a:stretch>
                        <a:fillRect/>
                      </a:stretch>
                    </p:blipFill>
                    <p:spPr>
                      <a:xfrm>
                        <a:off x="2462833" y="5068866"/>
                        <a:ext cx="180969" cy="107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" name="Object 142"/>
          <p:cNvGraphicFramePr>
            <a:graphicFrameLocks/>
          </p:cNvGraphicFramePr>
          <p:nvPr>
            <p:custDataLst>
              <p:tags r:id="rId71"/>
            </p:custDataLst>
            <p:extLst/>
          </p:nvPr>
        </p:nvGraphicFramePr>
        <p:xfrm>
          <a:off x="3461809" y="5063508"/>
          <a:ext cx="180969" cy="107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16" name="Worksheet" r:id="rId105" imgW="1124023" imgH="171450" progId="Excel.Sheet.12">
                  <p:link updateAutomatic="1"/>
                </p:oleObj>
              </mc:Choice>
              <mc:Fallback>
                <p:oleObj name="Worksheet" r:id="rId105" imgW="1124023" imgH="171450" progId="Excel.Sheet.12">
                  <p:link updateAutomatic="1"/>
                  <p:pic>
                    <p:nvPicPr>
                      <p:cNvPr id="143" name="Object 142"/>
                      <p:cNvPicPr preferRelativeResize="0"/>
                      <p:nvPr/>
                    </p:nvPicPr>
                    <p:blipFill>
                      <a:blip r:embed="rId94"/>
                      <a:stretch>
                        <a:fillRect/>
                      </a:stretch>
                    </p:blipFill>
                    <p:spPr>
                      <a:xfrm>
                        <a:off x="3461809" y="5063508"/>
                        <a:ext cx="180969" cy="107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Box 73"/>
          <p:cNvSpPr txBox="1"/>
          <p:nvPr>
            <p:custDataLst>
              <p:tags r:id="rId72"/>
            </p:custDataLst>
          </p:nvPr>
        </p:nvSpPr>
        <p:spPr>
          <a:xfrm>
            <a:off x="2065834" y="5028165"/>
            <a:ext cx="414981" cy="1779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Sustainability</a:t>
            </a: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Index</a:t>
            </a: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8" name="Text Box 45______"/>
          <p:cNvSpPr txBox="1"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8401847" y="4998299"/>
            <a:ext cx="1132858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We lead</a:t>
            </a:r>
          </a:p>
          <a:p>
            <a:r>
              <a:rPr lang="de-DE" altLang="en-US" sz="1000" b="1" dirty="0" smtClean="0"/>
              <a:t>ChP</a:t>
            </a:r>
            <a:endParaRPr lang="de-DE" altLang="en-US" sz="1000" b="1" dirty="0" smtClean="0"/>
          </a:p>
        </p:txBody>
      </p:sp>
      <p:graphicFrame>
        <p:nvGraphicFramePr>
          <p:cNvPr id="79" name="Object 78"/>
          <p:cNvGraphicFramePr>
            <a:graphicFrameLocks/>
          </p:cNvGraphicFramePr>
          <p:nvPr>
            <p:custDataLst>
              <p:tags r:id="rId74"/>
            </p:custDataLst>
            <p:extLst>
              <p:ext uri="{D42A27DB-BD31-4B8C-83A1-F6EECF244321}">
                <p14:modId xmlns:p14="http://schemas.microsoft.com/office/powerpoint/2010/main" val="2097609088"/>
              </p:ext>
            </p:extLst>
          </p:nvPr>
        </p:nvGraphicFramePr>
        <p:xfrm>
          <a:off x="9285712" y="5075886"/>
          <a:ext cx="18097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17" name="Worksheet" r:id="rId106" imgW="1124023" imgH="171450" progId="Excel.Sheet.12">
                  <p:link updateAutomatic="1"/>
                </p:oleObj>
              </mc:Choice>
              <mc:Fallback>
                <p:oleObj name="Worksheet" r:id="rId106" imgW="1124023" imgH="171450" progId="Excel.Sheet.12">
                  <p:link updateAutomatic="1"/>
                  <p:pic>
                    <p:nvPicPr>
                      <p:cNvPr id="631" name="Object 630"/>
                      <p:cNvPicPr preferRelativeResize="0"/>
                      <p:nvPr/>
                    </p:nvPicPr>
                    <p:blipFill>
                      <a:blip r:embed="rId94"/>
                      <a:stretch>
                        <a:fillRect/>
                      </a:stretch>
                    </p:blipFill>
                    <p:spPr>
                      <a:xfrm>
                        <a:off x="9285712" y="5075886"/>
                        <a:ext cx="18097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TextBox 80"/>
          <p:cNvSpPr txBox="1"/>
          <p:nvPr>
            <p:custDataLst>
              <p:tags r:id="rId75"/>
            </p:custDataLst>
          </p:nvPr>
        </p:nvSpPr>
        <p:spPr>
          <a:xfrm>
            <a:off x="9023550" y="5106980"/>
            <a:ext cx="230397" cy="849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Overall</a:t>
            </a:r>
            <a:endParaRPr lang="en-US" sz="500" kern="0" dirty="0" smtClean="0">
              <a:solidFill>
                <a:srgbClr val="00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4835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3" descr="30%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6497" y="1177181"/>
            <a:ext cx="10013597" cy="1313787"/>
          </a:xfrm>
          <a:prstGeom prst="rect">
            <a:avLst/>
          </a:prstGeom>
          <a:solidFill>
            <a:srgbClr val="04A3B3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95" name="Text Box 37_______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276926" y="1372705"/>
            <a:ext cx="4500085" cy="901483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tIns="0" anchor="t" anchorCtr="0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Budget Items</a:t>
            </a:r>
          </a:p>
          <a:p>
            <a:r>
              <a:rPr lang="de-DE" altLang="en-US" sz="1000" b="1" dirty="0" smtClean="0"/>
              <a:t>      TEF Total        TEF3            </a:t>
            </a:r>
            <a:r>
              <a:rPr lang="de-DE" altLang="en-US" sz="1000" b="1" dirty="0" smtClean="0">
                <a:solidFill>
                  <a:srgbClr val="00B050"/>
                </a:solidFill>
              </a:rPr>
              <a:t>COS2</a:t>
            </a:r>
            <a:r>
              <a:rPr lang="de-DE" altLang="en-US" sz="1000" b="1" dirty="0" smtClean="0"/>
              <a:t>              </a:t>
            </a:r>
            <a:r>
              <a:rPr lang="de-DE" altLang="en-US" sz="1000" b="1" dirty="0" smtClean="0">
                <a:solidFill>
                  <a:srgbClr val="0070C0"/>
                </a:solidFill>
              </a:rPr>
              <a:t>COS3             </a:t>
            </a:r>
            <a:r>
              <a:rPr lang="de-DE" altLang="en-US" sz="1000" b="1" dirty="0" smtClean="0"/>
              <a:t>   FCM</a:t>
            </a:r>
            <a:endParaRPr lang="de-DE" altLang="en-US" sz="1000" b="1" dirty="0"/>
          </a:p>
        </p:txBody>
      </p:sp>
      <p:sp>
        <p:nvSpPr>
          <p:cNvPr id="4" name="TextBox 3"/>
          <p:cNvSpPr txBox="1"/>
          <p:nvPr>
            <p:custDataLst>
              <p:tags r:id="rId5"/>
            </p:custDataLst>
          </p:nvPr>
        </p:nvSpPr>
        <p:spPr>
          <a:xfrm>
            <a:off x="259080" y="1295400"/>
            <a:ext cx="2119630" cy="416814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282478" y="4963968"/>
            <a:ext cx="10009423" cy="554417"/>
            <a:chOff x="282478" y="4963968"/>
            <a:chExt cx="10009423" cy="554417"/>
          </a:xfrm>
        </p:grpSpPr>
        <p:sp>
          <p:nvSpPr>
            <p:cNvPr id="103" name="Rectangle 2" descr="30%"/>
            <p:cNvSpPr>
              <a:spLocks noChangeArrowheads="1"/>
            </p:cNvSpPr>
            <p:nvPr>
              <p:custDataLst>
                <p:tags r:id="rId100"/>
              </p:custDataLst>
            </p:nvPr>
          </p:nvSpPr>
          <p:spPr bwMode="auto">
            <a:xfrm>
              <a:off x="282478" y="4963968"/>
              <a:ext cx="10009423" cy="554417"/>
            </a:xfrm>
            <a:prstGeom prst="rect">
              <a:avLst/>
            </a:prstGeom>
            <a:solidFill>
              <a:srgbClr val="0C98D5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pic>
          <p:nvPicPr>
            <p:cNvPr id="108" name="Picture 107"/>
            <p:cNvPicPr>
              <a:picLocks noChangeAspect="1"/>
            </p:cNvPicPr>
            <p:nvPr>
              <p:custDataLst>
                <p:tags r:id="rId101"/>
              </p:custDataLst>
            </p:nvPr>
          </p:nvPicPr>
          <p:blipFill rotWithShape="1">
            <a:blip r:embed="rId104"/>
            <a:srcRect l="56357" t="79565" r="32908" b="11704"/>
            <a:stretch/>
          </p:blipFill>
          <p:spPr>
            <a:xfrm>
              <a:off x="297886" y="4978139"/>
              <a:ext cx="1170774" cy="535567"/>
            </a:xfrm>
            <a:prstGeom prst="rect">
              <a:avLst/>
            </a:prstGeom>
          </p:spPr>
        </p:pic>
      </p:grpSp>
      <p:sp>
        <p:nvSpPr>
          <p:cNvPr id="109" name="Rectangle 17" descr="30%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6498" y="3328864"/>
            <a:ext cx="10009424" cy="1600823"/>
          </a:xfrm>
          <a:prstGeom prst="rect">
            <a:avLst/>
          </a:prstGeom>
          <a:solidFill>
            <a:srgbClr val="BE1D7A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118" name="Picture 117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104"/>
          <a:srcRect l="55849" t="69109" r="34102" b="25206"/>
          <a:stretch/>
        </p:blipFill>
        <p:spPr>
          <a:xfrm>
            <a:off x="276498" y="3342959"/>
            <a:ext cx="1223912" cy="389426"/>
          </a:xfrm>
          <a:prstGeom prst="rect">
            <a:avLst/>
          </a:prstGeom>
        </p:spPr>
      </p:pic>
      <p:sp>
        <p:nvSpPr>
          <p:cNvPr id="127" name="Rectangle 13" descr="30%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82478" y="2529770"/>
            <a:ext cx="10009424" cy="772281"/>
          </a:xfrm>
          <a:prstGeom prst="rect">
            <a:avLst/>
          </a:prstGeom>
          <a:solidFill>
            <a:srgbClr val="75B442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strike="noStrike" kern="0" cap="none" normalizeH="0" baseline="0" noProof="0" smtClean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Internal </a:t>
            </a:r>
            <a:r>
              <a:rPr kumimoji="0" lang="en-US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Diesel Systems | ChP/DBE | 1/10/2018</a:t>
            </a:r>
            <a:endParaRPr kumimoji="0" lang="en-US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10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2017 Robert Bosch LLC and affiliates. All rights reserved.</a:t>
            </a:r>
            <a:endParaRPr kumimoji="0" lang="en-US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11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8</a:t>
            </a:r>
            <a:endParaRPr kumimoji="0" lang="en-US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12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7" name="TextBox 176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US" sz="2800" b="0" i="0" u="none" strike="noStrike" kern="0" cap="none" normalizeH="0" baseline="0" noProof="0" smtClean="0">
                <a:ln>
                  <a:noFill/>
                </a:ln>
                <a:effectLst/>
                <a:uLnTx/>
                <a:uFillTx/>
              </a:rPr>
              <a:t>ChP 2018 TaC Workshop Format Updates</a:t>
            </a:r>
            <a:endParaRPr kumimoji="0" lang="en-US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93" name="Text Box 42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182060" y="460869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endParaRPr lang="de-DE"/>
          </a:p>
        </p:txBody>
      </p:sp>
      <p:sp>
        <p:nvSpPr>
          <p:cNvPr id="146" name="Text Box 37__________________________________________________________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773045" y="4265618"/>
            <a:ext cx="1219091" cy="36576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Industry 4.0</a:t>
            </a:r>
          </a:p>
          <a:p>
            <a:r>
              <a:rPr lang="de-DE" altLang="en-US" sz="1000" b="1" dirty="0" smtClean="0"/>
              <a:t>Roadmap</a:t>
            </a:r>
            <a:endParaRPr lang="de-DE" altLang="en-US" sz="1000" b="1" dirty="0"/>
          </a:p>
        </p:txBody>
      </p:sp>
      <p:sp>
        <p:nvSpPr>
          <p:cNvPr id="156" name="Title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dirty="0" smtClean="0">
                <a:solidFill>
                  <a:srgbClr val="A80163"/>
                </a:solidFill>
              </a:rPr>
              <a:t>ChP </a:t>
            </a:r>
            <a:r>
              <a:rPr lang="en-US" sz="2800" dirty="0" err="1" smtClean="0">
                <a:solidFill>
                  <a:srgbClr val="A80163"/>
                </a:solidFill>
              </a:rPr>
              <a:t>TaC</a:t>
            </a:r>
            <a:r>
              <a:rPr lang="en-US" sz="2800" dirty="0" smtClean="0">
                <a:solidFill>
                  <a:srgbClr val="A80163"/>
                </a:solidFill>
              </a:rPr>
              <a:t> 2018 – </a:t>
            </a:r>
            <a:r>
              <a:rPr lang="en-US" sz="2800" dirty="0">
                <a:solidFill>
                  <a:srgbClr val="A80163"/>
                </a:solidFill>
              </a:rPr>
              <a:t>TEF – CF MM.18 - CF a.m. MM.18 </a:t>
            </a:r>
          </a:p>
        </p:txBody>
      </p:sp>
      <p:sp>
        <p:nvSpPr>
          <p:cNvPr id="134" name="Text Box 37____________________________________________________________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026070" y="4265618"/>
            <a:ext cx="1027518" cy="36576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Lean@ChP</a:t>
            </a:r>
            <a:endParaRPr lang="de-DE" altLang="en-US" sz="1000" b="1" dirty="0"/>
          </a:p>
        </p:txBody>
      </p:sp>
      <p:sp>
        <p:nvSpPr>
          <p:cNvPr id="104" name="Text Box 37_________________________________________________________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478325" y="4265618"/>
            <a:ext cx="1273216" cy="36576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Technical</a:t>
            </a:r>
          </a:p>
          <a:p>
            <a:r>
              <a:rPr lang="de-DE" altLang="en-US" sz="1000" b="1" dirty="0" smtClean="0"/>
              <a:t>Audit Findings</a:t>
            </a:r>
            <a:endParaRPr lang="de-DE" altLang="en-US" sz="1000" b="1" dirty="0"/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2199909070"/>
              </p:ext>
            </p:extLst>
          </p:nvPr>
        </p:nvGraphicFramePr>
        <p:xfrm>
          <a:off x="2837845" y="1773086"/>
          <a:ext cx="179388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05" name="Worksheet" r:id="rId105" imgW="1124023" imgH="171450" progId="Excel.Sheet.12">
                  <p:link updateAutomatic="1"/>
                </p:oleObj>
              </mc:Choice>
              <mc:Fallback>
                <p:oleObj name="Worksheet" r:id="rId105" imgW="1124023" imgH="171450" progId="Excel.Sheet.12">
                  <p:link updateAutomatic="1"/>
                  <p:pic>
                    <p:nvPicPr>
                      <p:cNvPr id="2" name="Object 1"/>
                      <p:cNvPicPr preferRelativeResize="0"/>
                      <p:nvPr/>
                    </p:nvPicPr>
                    <p:blipFill>
                      <a:blip r:embed="rId106"/>
                      <a:stretch>
                        <a:fillRect/>
                      </a:stretch>
                    </p:blipFill>
                    <p:spPr>
                      <a:xfrm>
                        <a:off x="2837845" y="1773086"/>
                        <a:ext cx="179388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/>
          </p:cNvGraphicFramePr>
          <p:nvPr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4248257243"/>
              </p:ext>
            </p:extLst>
          </p:nvPr>
        </p:nvGraphicFramePr>
        <p:xfrm>
          <a:off x="2839433" y="2065186"/>
          <a:ext cx="182562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06" name="Worksheet" r:id="rId107" imgW="1124023" imgH="171450" progId="Excel.Sheet.12">
                  <p:link updateAutomatic="1"/>
                </p:oleObj>
              </mc:Choice>
              <mc:Fallback>
                <p:oleObj name="Worksheet" r:id="rId107" imgW="1124023" imgH="171450" progId="Excel.Sheet.12">
                  <p:link updateAutomatic="1"/>
                  <p:pic>
                    <p:nvPicPr>
                      <p:cNvPr id="3" name="Object 2"/>
                      <p:cNvPicPr preferRelativeResize="0"/>
                      <p:nvPr/>
                    </p:nvPicPr>
                    <p:blipFill>
                      <a:blip r:embed="rId106"/>
                      <a:stretch>
                        <a:fillRect/>
                      </a:stretch>
                    </p:blipFill>
                    <p:spPr>
                      <a:xfrm>
                        <a:off x="2839433" y="2065186"/>
                        <a:ext cx="182562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/>
          </p:cNvGraphicFramePr>
          <p:nvPr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3430304151"/>
              </p:ext>
            </p:extLst>
          </p:nvPr>
        </p:nvGraphicFramePr>
        <p:xfrm>
          <a:off x="2839433" y="1925486"/>
          <a:ext cx="182562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07" name="Worksheet" r:id="rId108" imgW="1124023" imgH="171450" progId="Excel.Sheet.12">
                  <p:link updateAutomatic="1"/>
                </p:oleObj>
              </mc:Choice>
              <mc:Fallback>
                <p:oleObj name="Worksheet" r:id="rId108" imgW="1124023" imgH="171450" progId="Excel.Sheet.12">
                  <p:link updateAutomatic="1"/>
                  <p:pic>
                    <p:nvPicPr>
                      <p:cNvPr id="9" name="Object 8"/>
                      <p:cNvPicPr preferRelativeResize="0"/>
                      <p:nvPr/>
                    </p:nvPicPr>
                    <p:blipFill>
                      <a:blip r:embed="rId109"/>
                      <a:stretch>
                        <a:fillRect/>
                      </a:stretch>
                    </p:blipFill>
                    <p:spPr>
                      <a:xfrm>
                        <a:off x="2839433" y="1925486"/>
                        <a:ext cx="182562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/>
          </p:cNvGraphicFramePr>
          <p:nvPr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4031656572"/>
              </p:ext>
            </p:extLst>
          </p:nvPr>
        </p:nvGraphicFramePr>
        <p:xfrm>
          <a:off x="5996584" y="1779602"/>
          <a:ext cx="184150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08" name="Worksheet" r:id="rId110" imgW="1124023" imgH="171450" progId="Excel.Sheet.12">
                  <p:link updateAutomatic="1"/>
                </p:oleObj>
              </mc:Choice>
              <mc:Fallback>
                <p:oleObj name="Worksheet" r:id="rId110" imgW="1124023" imgH="171450" progId="Excel.Sheet.12">
                  <p:link updateAutomatic="1"/>
                  <p:pic>
                    <p:nvPicPr>
                      <p:cNvPr id="13" name="Object 12"/>
                      <p:cNvPicPr preferRelativeResize="0"/>
                      <p:nvPr/>
                    </p:nvPicPr>
                    <p:blipFill>
                      <a:blip r:embed="rId111"/>
                      <a:stretch>
                        <a:fillRect/>
                      </a:stretch>
                    </p:blipFill>
                    <p:spPr>
                      <a:xfrm>
                        <a:off x="5996584" y="1779602"/>
                        <a:ext cx="184150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/>
          </p:cNvGraphicFramePr>
          <p:nvPr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2508132517"/>
              </p:ext>
            </p:extLst>
          </p:nvPr>
        </p:nvGraphicFramePr>
        <p:xfrm>
          <a:off x="5996584" y="2085989"/>
          <a:ext cx="182563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09" name="Worksheet" r:id="rId112" imgW="1124023" imgH="171450" progId="Excel.Sheet.12">
                  <p:link updateAutomatic="1"/>
                </p:oleObj>
              </mc:Choice>
              <mc:Fallback>
                <p:oleObj name="Worksheet" r:id="rId112" imgW="1124023" imgH="171450" progId="Excel.Sheet.12">
                  <p:link updateAutomatic="1"/>
                  <p:pic>
                    <p:nvPicPr>
                      <p:cNvPr id="15" name="Object 14"/>
                      <p:cNvPicPr preferRelativeResize="0"/>
                      <p:nvPr/>
                    </p:nvPicPr>
                    <p:blipFill>
                      <a:blip r:embed="rId113"/>
                      <a:stretch>
                        <a:fillRect/>
                      </a:stretch>
                    </p:blipFill>
                    <p:spPr>
                      <a:xfrm>
                        <a:off x="5996584" y="2085989"/>
                        <a:ext cx="182563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/>
          </p:cNvGraphicFramePr>
          <p:nvPr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2506253832"/>
              </p:ext>
            </p:extLst>
          </p:nvPr>
        </p:nvGraphicFramePr>
        <p:xfrm>
          <a:off x="5996584" y="1927239"/>
          <a:ext cx="182563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10" name="Worksheet" r:id="rId114" imgW="1124023" imgH="171450" progId="Excel.Sheet.12">
                  <p:link updateAutomatic="1"/>
                </p:oleObj>
              </mc:Choice>
              <mc:Fallback>
                <p:oleObj name="Worksheet" r:id="rId114" imgW="1124023" imgH="171450" progId="Excel.Sheet.12">
                  <p:link updateAutomatic="1"/>
                  <p:pic>
                    <p:nvPicPr>
                      <p:cNvPr id="16" name="Object 15"/>
                      <p:cNvPicPr preferRelativeResize="0"/>
                      <p:nvPr/>
                    </p:nvPicPr>
                    <p:blipFill>
                      <a:blip r:embed="rId115"/>
                      <a:stretch>
                        <a:fillRect/>
                      </a:stretch>
                    </p:blipFill>
                    <p:spPr>
                      <a:xfrm>
                        <a:off x="5996584" y="1927239"/>
                        <a:ext cx="182563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/>
          </p:cNvGraphicFramePr>
          <p:nvPr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3924583163"/>
              </p:ext>
            </p:extLst>
          </p:nvPr>
        </p:nvGraphicFramePr>
        <p:xfrm>
          <a:off x="2517855" y="4320095"/>
          <a:ext cx="182563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11" name="Worksheet" r:id="rId116" imgW="1124023" imgH="171450" progId="Excel.Sheet.12">
                  <p:link updateAutomatic="1"/>
                </p:oleObj>
              </mc:Choice>
              <mc:Fallback>
                <p:oleObj name="Worksheet" r:id="rId116" imgW="1124023" imgH="171450" progId="Excel.Sheet.12">
                  <p:link updateAutomatic="1"/>
                  <p:pic>
                    <p:nvPicPr>
                      <p:cNvPr id="23" name="Object 22"/>
                      <p:cNvPicPr preferRelativeResize="0"/>
                      <p:nvPr/>
                    </p:nvPicPr>
                    <p:blipFill>
                      <a:blip r:embed="rId117"/>
                      <a:stretch>
                        <a:fillRect/>
                      </a:stretch>
                    </p:blipFill>
                    <p:spPr>
                      <a:xfrm>
                        <a:off x="2517855" y="4320095"/>
                        <a:ext cx="182563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/>
          </p:cNvGraphicFramePr>
          <p:nvPr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1993664290"/>
              </p:ext>
            </p:extLst>
          </p:nvPr>
        </p:nvGraphicFramePr>
        <p:xfrm>
          <a:off x="3789443" y="4320095"/>
          <a:ext cx="185737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12" name="Worksheet" r:id="rId118" imgW="1124023" imgH="171450" progId="Excel.Sheet.12">
                  <p:link updateAutomatic="1"/>
                </p:oleObj>
              </mc:Choice>
              <mc:Fallback>
                <p:oleObj name="Worksheet" r:id="rId118" imgW="1124023" imgH="171450" progId="Excel.Sheet.12">
                  <p:link updateAutomatic="1"/>
                  <p:pic>
                    <p:nvPicPr>
                      <p:cNvPr id="24" name="Object 23"/>
                      <p:cNvPicPr preferRelativeResize="0"/>
                      <p:nvPr/>
                    </p:nvPicPr>
                    <p:blipFill>
                      <a:blip r:embed="rId117"/>
                      <a:stretch>
                        <a:fillRect/>
                      </a:stretch>
                    </p:blipFill>
                    <p:spPr>
                      <a:xfrm>
                        <a:off x="3789443" y="4320095"/>
                        <a:ext cx="185737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/>
          </p:cNvGraphicFramePr>
          <p:nvPr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3729905560"/>
              </p:ext>
            </p:extLst>
          </p:nvPr>
        </p:nvGraphicFramePr>
        <p:xfrm>
          <a:off x="4857830" y="4313745"/>
          <a:ext cx="182563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13" name="Worksheet" r:id="rId119" imgW="1124023" imgH="171450" progId="Excel.Sheet.12">
                  <p:link updateAutomatic="1"/>
                </p:oleObj>
              </mc:Choice>
              <mc:Fallback>
                <p:oleObj name="Worksheet" r:id="rId119" imgW="1124023" imgH="171450" progId="Excel.Sheet.12">
                  <p:link updateAutomatic="1"/>
                  <p:pic>
                    <p:nvPicPr>
                      <p:cNvPr id="25" name="Object 24"/>
                      <p:cNvPicPr preferRelativeResize="0"/>
                      <p:nvPr/>
                    </p:nvPicPr>
                    <p:blipFill>
                      <a:blip r:embed="rId117"/>
                      <a:stretch>
                        <a:fillRect/>
                      </a:stretch>
                    </p:blipFill>
                    <p:spPr>
                      <a:xfrm>
                        <a:off x="4857830" y="4313745"/>
                        <a:ext cx="182563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7" name="Picture 96"/>
          <p:cNvPicPr>
            <a:picLocks noChangeAspect="1"/>
          </p:cNvPicPr>
          <p:nvPr>
            <p:custDataLst>
              <p:tags r:id="rId28"/>
            </p:custDataLst>
          </p:nvPr>
        </p:nvPicPr>
        <p:blipFill rotWithShape="1">
          <a:blip r:embed="rId104"/>
          <a:srcRect l="56300" t="43528" r="31595" b="50381"/>
          <a:stretch/>
        </p:blipFill>
        <p:spPr>
          <a:xfrm>
            <a:off x="299330" y="1197336"/>
            <a:ext cx="1480583" cy="396762"/>
          </a:xfrm>
          <a:prstGeom prst="rect">
            <a:avLst/>
          </a:prstGeom>
          <a:solidFill>
            <a:srgbClr val="04A3B3"/>
          </a:solidFill>
          <a:ln w="9525" algn="ctr">
            <a:noFill/>
            <a:miter lim="800000"/>
            <a:headEnd/>
            <a:tailEnd/>
          </a:ln>
        </p:spPr>
      </p:pic>
      <p:sp>
        <p:nvSpPr>
          <p:cNvPr id="119" name="TextBox 118"/>
          <p:cNvSpPr txBox="1"/>
          <p:nvPr>
            <p:custDataLst>
              <p:tags r:id="rId29"/>
            </p:custDataLst>
          </p:nvPr>
        </p:nvSpPr>
        <p:spPr>
          <a:xfrm>
            <a:off x="2664323" y="1773977"/>
            <a:ext cx="157048" cy="108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TBP</a:t>
            </a:r>
          </a:p>
        </p:txBody>
      </p:sp>
      <p:sp>
        <p:nvSpPr>
          <p:cNvPr id="121" name="TextBox 120"/>
          <p:cNvSpPr txBox="1"/>
          <p:nvPr>
            <p:custDataLst>
              <p:tags r:id="rId30"/>
            </p:custDataLst>
          </p:nvPr>
        </p:nvSpPr>
        <p:spPr>
          <a:xfrm>
            <a:off x="2668470" y="2047574"/>
            <a:ext cx="104575" cy="91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CF</a:t>
            </a:r>
          </a:p>
        </p:txBody>
      </p:sp>
      <p:sp>
        <p:nvSpPr>
          <p:cNvPr id="122" name="TextBox 121"/>
          <p:cNvSpPr txBox="1"/>
          <p:nvPr>
            <p:custDataLst>
              <p:tags r:id="rId31"/>
            </p:custDataLst>
          </p:nvPr>
        </p:nvSpPr>
        <p:spPr>
          <a:xfrm>
            <a:off x="2662182" y="1909202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FC</a:t>
            </a:r>
          </a:p>
        </p:txBody>
      </p:sp>
      <p:graphicFrame>
        <p:nvGraphicFramePr>
          <p:cNvPr id="123" name="Object 122"/>
          <p:cNvGraphicFramePr>
            <a:graphicFrameLocks/>
          </p:cNvGraphicFramePr>
          <p:nvPr>
            <p:custDataLst>
              <p:tags r:id="rId32"/>
            </p:custDataLst>
            <p:extLst>
              <p:ext uri="{D42A27DB-BD31-4B8C-83A1-F6EECF244321}">
                <p14:modId xmlns:p14="http://schemas.microsoft.com/office/powerpoint/2010/main" val="971248188"/>
              </p:ext>
            </p:extLst>
          </p:nvPr>
        </p:nvGraphicFramePr>
        <p:xfrm>
          <a:off x="3565513" y="1779941"/>
          <a:ext cx="18097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14" name="Worksheet" r:id="rId120" imgW="1124023" imgH="171450" progId="Excel.Sheet.12">
                  <p:link updateAutomatic="1"/>
                </p:oleObj>
              </mc:Choice>
              <mc:Fallback>
                <p:oleObj name="Worksheet" r:id="rId120" imgW="1124023" imgH="171450" progId="Excel.Sheet.12">
                  <p:link updateAutomatic="1"/>
                  <p:pic>
                    <p:nvPicPr>
                      <p:cNvPr id="123" name="Object 122"/>
                      <p:cNvPicPr preferRelativeResize="0"/>
                      <p:nvPr/>
                    </p:nvPicPr>
                    <p:blipFill>
                      <a:blip r:embed="rId121"/>
                      <a:stretch>
                        <a:fillRect/>
                      </a:stretch>
                    </p:blipFill>
                    <p:spPr>
                      <a:xfrm>
                        <a:off x="3565513" y="1779941"/>
                        <a:ext cx="18097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Object 125"/>
          <p:cNvGraphicFramePr>
            <a:graphicFrameLocks/>
          </p:cNvGraphicFramePr>
          <p:nvPr>
            <p:custDataLst>
              <p:tags r:id="rId33"/>
            </p:custDataLst>
            <p:extLst>
              <p:ext uri="{D42A27DB-BD31-4B8C-83A1-F6EECF244321}">
                <p14:modId xmlns:p14="http://schemas.microsoft.com/office/powerpoint/2010/main" val="947892058"/>
              </p:ext>
            </p:extLst>
          </p:nvPr>
        </p:nvGraphicFramePr>
        <p:xfrm>
          <a:off x="3568688" y="2062516"/>
          <a:ext cx="182562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15" name="Worksheet" r:id="rId122" imgW="1124023" imgH="171450" progId="Excel.Sheet.12">
                  <p:link updateAutomatic="1"/>
                </p:oleObj>
              </mc:Choice>
              <mc:Fallback>
                <p:oleObj name="Worksheet" r:id="rId122" imgW="1124023" imgH="171450" progId="Excel.Sheet.12">
                  <p:link updateAutomatic="1"/>
                  <p:pic>
                    <p:nvPicPr>
                      <p:cNvPr id="126" name="Object 125"/>
                      <p:cNvPicPr preferRelativeResize="0"/>
                      <p:nvPr/>
                    </p:nvPicPr>
                    <p:blipFill>
                      <a:blip r:embed="rId123"/>
                      <a:stretch>
                        <a:fillRect/>
                      </a:stretch>
                    </p:blipFill>
                    <p:spPr>
                      <a:xfrm>
                        <a:off x="3568688" y="2062516"/>
                        <a:ext cx="182562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Object 128"/>
          <p:cNvGraphicFramePr>
            <a:graphicFrameLocks/>
          </p:cNvGraphicFramePr>
          <p:nvPr>
            <p:custDataLst>
              <p:tags r:id="rId34"/>
            </p:custDataLst>
            <p:extLst>
              <p:ext uri="{D42A27DB-BD31-4B8C-83A1-F6EECF244321}">
                <p14:modId xmlns:p14="http://schemas.microsoft.com/office/powerpoint/2010/main" val="1881711271"/>
              </p:ext>
            </p:extLst>
          </p:nvPr>
        </p:nvGraphicFramePr>
        <p:xfrm>
          <a:off x="3568688" y="1916466"/>
          <a:ext cx="182562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16" name="Worksheet" r:id="rId124" imgW="1124023" imgH="171450" progId="Excel.Sheet.12">
                  <p:link updateAutomatic="1"/>
                </p:oleObj>
              </mc:Choice>
              <mc:Fallback>
                <p:oleObj name="Worksheet" r:id="rId124" imgW="1124023" imgH="171450" progId="Excel.Sheet.12">
                  <p:link updateAutomatic="1"/>
                  <p:pic>
                    <p:nvPicPr>
                      <p:cNvPr id="129" name="Object 128"/>
                      <p:cNvPicPr preferRelativeResize="0"/>
                      <p:nvPr/>
                    </p:nvPicPr>
                    <p:blipFill>
                      <a:blip r:embed="rId125"/>
                      <a:stretch>
                        <a:fillRect/>
                      </a:stretch>
                    </p:blipFill>
                    <p:spPr>
                      <a:xfrm>
                        <a:off x="3568688" y="1916466"/>
                        <a:ext cx="182562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/>
          </p:cNvGraphicFramePr>
          <p:nvPr>
            <p:custDataLst>
              <p:tags r:id="rId35"/>
            </p:custDataLst>
            <p:extLst>
              <p:ext uri="{D42A27DB-BD31-4B8C-83A1-F6EECF244321}">
                <p14:modId xmlns:p14="http://schemas.microsoft.com/office/powerpoint/2010/main" val="2039312110"/>
              </p:ext>
            </p:extLst>
          </p:nvPr>
        </p:nvGraphicFramePr>
        <p:xfrm>
          <a:off x="5150948" y="1780532"/>
          <a:ext cx="182562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17" name="Worksheet" r:id="rId126" imgW="1124023" imgH="171450" progId="Excel.Sheet.12">
                  <p:link updateAutomatic="1"/>
                </p:oleObj>
              </mc:Choice>
              <mc:Fallback>
                <p:oleObj name="Worksheet" r:id="rId126" imgW="1124023" imgH="171450" progId="Excel.Sheet.12">
                  <p:link updateAutomatic="1"/>
                  <p:pic>
                    <p:nvPicPr>
                      <p:cNvPr id="14" name="Object 13"/>
                      <p:cNvPicPr preferRelativeResize="0"/>
                      <p:nvPr/>
                    </p:nvPicPr>
                    <p:blipFill>
                      <a:blip r:embed="rId127"/>
                      <a:stretch>
                        <a:fillRect/>
                      </a:stretch>
                    </p:blipFill>
                    <p:spPr>
                      <a:xfrm>
                        <a:off x="5150948" y="1780532"/>
                        <a:ext cx="182562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" name="Object 459"/>
          <p:cNvGraphicFramePr>
            <a:graphicFrameLocks/>
          </p:cNvGraphicFramePr>
          <p:nvPr>
            <p:custDataLst>
              <p:tags r:id="rId36"/>
            </p:custDataLst>
            <p:extLst>
              <p:ext uri="{D42A27DB-BD31-4B8C-83A1-F6EECF244321}">
                <p14:modId xmlns:p14="http://schemas.microsoft.com/office/powerpoint/2010/main" val="7388747"/>
              </p:ext>
            </p:extLst>
          </p:nvPr>
        </p:nvGraphicFramePr>
        <p:xfrm>
          <a:off x="5160473" y="2091682"/>
          <a:ext cx="18097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18" name="Worksheet" r:id="rId128" imgW="1124023" imgH="171450" progId="Excel.Sheet.12">
                  <p:link updateAutomatic="1"/>
                </p:oleObj>
              </mc:Choice>
              <mc:Fallback>
                <p:oleObj name="Worksheet" r:id="rId128" imgW="1124023" imgH="171450" progId="Excel.Sheet.12">
                  <p:link updateAutomatic="1"/>
                  <p:pic>
                    <p:nvPicPr>
                      <p:cNvPr id="460" name="Object 459"/>
                      <p:cNvPicPr preferRelativeResize="0"/>
                      <p:nvPr/>
                    </p:nvPicPr>
                    <p:blipFill>
                      <a:blip r:embed="rId127"/>
                      <a:stretch>
                        <a:fillRect/>
                      </a:stretch>
                    </p:blipFill>
                    <p:spPr>
                      <a:xfrm>
                        <a:off x="5160473" y="2091682"/>
                        <a:ext cx="18097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" name="Object 460"/>
          <p:cNvGraphicFramePr>
            <a:graphicFrameLocks/>
          </p:cNvGraphicFramePr>
          <p:nvPr>
            <p:custDataLst>
              <p:tags r:id="rId37"/>
            </p:custDataLst>
            <p:extLst>
              <p:ext uri="{D42A27DB-BD31-4B8C-83A1-F6EECF244321}">
                <p14:modId xmlns:p14="http://schemas.microsoft.com/office/powerpoint/2010/main" val="3130321210"/>
              </p:ext>
            </p:extLst>
          </p:nvPr>
        </p:nvGraphicFramePr>
        <p:xfrm>
          <a:off x="5162060" y="1928169"/>
          <a:ext cx="180975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19" name="Worksheet" r:id="rId129" imgW="1124023" imgH="171450" progId="Excel.Sheet.12">
                  <p:link updateAutomatic="1"/>
                </p:oleObj>
              </mc:Choice>
              <mc:Fallback>
                <p:oleObj name="Worksheet" r:id="rId129" imgW="1124023" imgH="171450" progId="Excel.Sheet.12">
                  <p:link updateAutomatic="1"/>
                  <p:pic>
                    <p:nvPicPr>
                      <p:cNvPr id="461" name="Object 460"/>
                      <p:cNvPicPr preferRelativeResize="0"/>
                      <p:nvPr/>
                    </p:nvPicPr>
                    <p:blipFill>
                      <a:blip r:embed="rId130"/>
                      <a:stretch>
                        <a:fillRect/>
                      </a:stretch>
                    </p:blipFill>
                    <p:spPr>
                      <a:xfrm>
                        <a:off x="5162060" y="1928169"/>
                        <a:ext cx="180975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" name="Object 461"/>
          <p:cNvGraphicFramePr>
            <a:graphicFrameLocks/>
          </p:cNvGraphicFramePr>
          <p:nvPr>
            <p:custDataLst>
              <p:tags r:id="rId38"/>
            </p:custDataLst>
            <p:extLst>
              <p:ext uri="{D42A27DB-BD31-4B8C-83A1-F6EECF244321}">
                <p14:modId xmlns:p14="http://schemas.microsoft.com/office/powerpoint/2010/main" val="4028489003"/>
              </p:ext>
            </p:extLst>
          </p:nvPr>
        </p:nvGraphicFramePr>
        <p:xfrm>
          <a:off x="4309549" y="1763301"/>
          <a:ext cx="180975" cy="10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20" name="Worksheet" r:id="rId131" imgW="1124023" imgH="171450" progId="Excel.Sheet.12">
                  <p:link updateAutomatic="1"/>
                </p:oleObj>
              </mc:Choice>
              <mc:Fallback>
                <p:oleObj name="Worksheet" r:id="rId131" imgW="1124023" imgH="171450" progId="Excel.Sheet.12">
                  <p:link updateAutomatic="1"/>
                  <p:pic>
                    <p:nvPicPr>
                      <p:cNvPr id="462" name="Object 461"/>
                      <p:cNvPicPr preferRelativeResize="0"/>
                      <p:nvPr/>
                    </p:nvPicPr>
                    <p:blipFill>
                      <a:blip r:embed="rId132"/>
                      <a:stretch>
                        <a:fillRect/>
                      </a:stretch>
                    </p:blipFill>
                    <p:spPr>
                      <a:xfrm>
                        <a:off x="4309549" y="1763301"/>
                        <a:ext cx="180975" cy="106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" name="Object 462"/>
          <p:cNvGraphicFramePr>
            <a:graphicFrameLocks/>
          </p:cNvGraphicFramePr>
          <p:nvPr>
            <p:custDataLst>
              <p:tags r:id="rId39"/>
            </p:custDataLst>
            <p:extLst>
              <p:ext uri="{D42A27DB-BD31-4B8C-83A1-F6EECF244321}">
                <p14:modId xmlns:p14="http://schemas.microsoft.com/office/powerpoint/2010/main" val="1266051877"/>
              </p:ext>
            </p:extLst>
          </p:nvPr>
        </p:nvGraphicFramePr>
        <p:xfrm>
          <a:off x="4321348" y="2056989"/>
          <a:ext cx="180975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21" name="Worksheet" r:id="rId133" imgW="1124023" imgH="171450" progId="Excel.Sheet.12">
                  <p:link updateAutomatic="1"/>
                </p:oleObj>
              </mc:Choice>
              <mc:Fallback>
                <p:oleObj name="Worksheet" r:id="rId133" imgW="1124023" imgH="171450" progId="Excel.Sheet.12">
                  <p:link updateAutomatic="1"/>
                  <p:pic>
                    <p:nvPicPr>
                      <p:cNvPr id="463" name="Object 462"/>
                      <p:cNvPicPr preferRelativeResize="0"/>
                      <p:nvPr/>
                    </p:nvPicPr>
                    <p:blipFill>
                      <a:blip r:embed="rId134"/>
                      <a:stretch>
                        <a:fillRect/>
                      </a:stretch>
                    </p:blipFill>
                    <p:spPr>
                      <a:xfrm>
                        <a:off x="4321348" y="2056989"/>
                        <a:ext cx="180975" cy="11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" name="Object 463"/>
          <p:cNvGraphicFramePr>
            <a:graphicFrameLocks/>
          </p:cNvGraphicFramePr>
          <p:nvPr>
            <p:custDataLst>
              <p:tags r:id="rId40"/>
            </p:custDataLst>
            <p:extLst>
              <p:ext uri="{D42A27DB-BD31-4B8C-83A1-F6EECF244321}">
                <p14:modId xmlns:p14="http://schemas.microsoft.com/office/powerpoint/2010/main" val="2212170435"/>
              </p:ext>
            </p:extLst>
          </p:nvPr>
        </p:nvGraphicFramePr>
        <p:xfrm>
          <a:off x="4312724" y="1917289"/>
          <a:ext cx="179387" cy="10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22" name="Worksheet" r:id="rId135" imgW="1124023" imgH="171450" progId="Excel.Sheet.12">
                  <p:link updateAutomatic="1"/>
                </p:oleObj>
              </mc:Choice>
              <mc:Fallback>
                <p:oleObj name="Worksheet" r:id="rId135" imgW="1124023" imgH="171450" progId="Excel.Sheet.12">
                  <p:link updateAutomatic="1"/>
                  <p:pic>
                    <p:nvPicPr>
                      <p:cNvPr id="464" name="Object 463"/>
                      <p:cNvPicPr preferRelativeResize="0"/>
                      <p:nvPr/>
                    </p:nvPicPr>
                    <p:blipFill>
                      <a:blip r:embed="rId136"/>
                      <a:stretch>
                        <a:fillRect/>
                      </a:stretch>
                    </p:blipFill>
                    <p:spPr>
                      <a:xfrm>
                        <a:off x="4312724" y="1917289"/>
                        <a:ext cx="179387" cy="106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" name="Text Box 45_____________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679554" y="2659080"/>
            <a:ext cx="160020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 smtClean="0"/>
              <a:t>MAP Books </a:t>
            </a:r>
          </a:p>
          <a:p>
            <a:pPr algn="l">
              <a:spcBef>
                <a:spcPts val="0"/>
              </a:spcBef>
            </a:pPr>
            <a:r>
              <a:rPr lang="de-DE" altLang="en-US" sz="1000" b="1" dirty="0" smtClean="0"/>
              <a:t>complete</a:t>
            </a:r>
            <a:endParaRPr lang="de-DE" altLang="en-US" sz="1000" b="1" dirty="0"/>
          </a:p>
        </p:txBody>
      </p:sp>
      <p:graphicFrame>
        <p:nvGraphicFramePr>
          <p:cNvPr id="124" name="Object 123"/>
          <p:cNvGraphicFramePr>
            <a:graphicFrameLocks/>
          </p:cNvGraphicFramePr>
          <p:nvPr>
            <p:custDataLst>
              <p:tags r:id="rId42"/>
            </p:custDataLst>
            <p:extLst>
              <p:ext uri="{D42A27DB-BD31-4B8C-83A1-F6EECF244321}">
                <p14:modId xmlns:p14="http://schemas.microsoft.com/office/powerpoint/2010/main" val="1835462822"/>
              </p:ext>
            </p:extLst>
          </p:nvPr>
        </p:nvGraphicFramePr>
        <p:xfrm>
          <a:off x="6005912" y="2747217"/>
          <a:ext cx="184150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23" name="Worksheet" r:id="rId137" imgW="1124023" imgH="171450" progId="Excel.Sheet.12">
                  <p:link updateAutomatic="1"/>
                </p:oleObj>
              </mc:Choice>
              <mc:Fallback>
                <p:oleObj name="Worksheet" r:id="rId137" imgW="1124023" imgH="171450" progId="Excel.Sheet.12">
                  <p:link updateAutomatic="1"/>
                  <p:pic>
                    <p:nvPicPr>
                      <p:cNvPr id="124" name="Object 123"/>
                      <p:cNvPicPr preferRelativeResize="0"/>
                      <p:nvPr/>
                    </p:nvPicPr>
                    <p:blipFill>
                      <a:blip r:embed="rId138"/>
                      <a:stretch>
                        <a:fillRect/>
                      </a:stretch>
                    </p:blipFill>
                    <p:spPr>
                      <a:xfrm>
                        <a:off x="6005912" y="2747217"/>
                        <a:ext cx="184150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TextBox 124"/>
          <p:cNvSpPr txBox="1"/>
          <p:nvPr>
            <p:custDataLst>
              <p:tags r:id="rId43"/>
            </p:custDataLst>
          </p:nvPr>
        </p:nvSpPr>
        <p:spPr>
          <a:xfrm>
            <a:off x="2504450" y="5565499"/>
            <a:ext cx="7954000" cy="4891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Traffic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light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logic    -&gt; If Scenario is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specified</a:t>
            </a:r>
            <a:r>
              <a:rPr lang="en-US" sz="900" b="1" kern="0" noProof="0" dirty="0">
                <a:solidFill>
                  <a:srgbClr val="000000"/>
                </a:solidFill>
              </a:rPr>
              <a:t> </a:t>
            </a:r>
            <a:r>
              <a:rPr lang="en-US" sz="900" b="1" kern="0" noProof="0" dirty="0" smtClean="0">
                <a:solidFill>
                  <a:srgbClr val="000000"/>
                </a:solidFill>
              </a:rPr>
              <a:t>=</a:t>
            </a:r>
            <a:r>
              <a:rPr lang="en-US" sz="900" b="1" kern="0" dirty="0" smtClean="0">
                <a:solidFill>
                  <a:srgbClr val="000000"/>
                </a:solidFill>
              </a:rPr>
              <a:t> </a:t>
            </a:r>
            <a:r>
              <a:rPr lang="en-US" sz="1100" b="1" kern="0" dirty="0" smtClean="0">
                <a:solidFill>
                  <a:schemeClr val="accent3"/>
                </a:solidFill>
              </a:rPr>
              <a:t>C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F</a:t>
            </a: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 a.m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lang="en-US" sz="1050" b="1" kern="0" dirty="0">
                <a:solidFill>
                  <a:schemeClr val="accent3"/>
                </a:solidFill>
              </a:rPr>
              <a:t>xx </a:t>
            </a:r>
            <a:r>
              <a:rPr kumimoji="0" lang="en-US" sz="1050" b="1" i="0" u="none" strike="noStrike" kern="0" cap="none" spc="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vs</a:t>
            </a:r>
            <a:r>
              <a:rPr kumimoji="0" lang="en-US" sz="9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respective scenario</a:t>
            </a:r>
            <a:r>
              <a:rPr lang="en-US" sz="800" b="1" kern="0" dirty="0" smtClean="0">
                <a:solidFill>
                  <a:srgbClr val="000000"/>
                </a:solidFill>
              </a:rPr>
              <a:t> </a:t>
            </a:r>
            <a:r>
              <a:rPr lang="en-US" sz="800" b="1" kern="0" dirty="0">
                <a:solidFill>
                  <a:srgbClr val="000000"/>
                </a:solidFill>
              </a:rPr>
              <a:t>(</a:t>
            </a:r>
            <a:r>
              <a:rPr lang="en-US" sz="900" b="1" kern="0" dirty="0">
                <a:solidFill>
                  <a:schemeClr val="accent3"/>
                </a:solidFill>
              </a:rPr>
              <a:t>TBP, </a:t>
            </a:r>
            <a:r>
              <a:rPr lang="en-US" sz="900" b="1" kern="0" dirty="0" smtClean="0">
                <a:solidFill>
                  <a:schemeClr val="accent3"/>
                </a:solidFill>
              </a:rPr>
              <a:t>Stretch, </a:t>
            </a:r>
            <a:r>
              <a:rPr lang="en-US" sz="900" b="1" kern="0" dirty="0">
                <a:solidFill>
                  <a:schemeClr val="accent3"/>
                </a:solidFill>
              </a:rPr>
              <a:t>FC, PULi and CF</a:t>
            </a:r>
            <a:r>
              <a:rPr lang="en-US" sz="800" b="1" kern="0" dirty="0" smtClean="0">
                <a:solidFill>
                  <a:srgbClr val="000000"/>
                </a:solidFill>
              </a:rPr>
              <a:t>) 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lang="en-US" sz="900" b="1" kern="0" dirty="0" smtClean="0">
                <a:solidFill>
                  <a:srgbClr val="000000"/>
                </a:solidFill>
              </a:rPr>
              <a:t>	     -&gt;  If there’s no Scenario specified = </a:t>
            </a:r>
            <a:r>
              <a:rPr lang="en-US" sz="1000" b="1" kern="0" dirty="0">
                <a:solidFill>
                  <a:schemeClr val="accent3"/>
                </a:solidFill>
              </a:rPr>
              <a:t>CF </a:t>
            </a:r>
            <a:r>
              <a:rPr lang="en-US" sz="1000" b="1" kern="0" dirty="0" smtClean="0">
                <a:solidFill>
                  <a:schemeClr val="accent3"/>
                </a:solidFill>
              </a:rPr>
              <a:t>a.m. xx </a:t>
            </a:r>
            <a:r>
              <a:rPr lang="en-US" sz="1000" b="1" kern="0" dirty="0">
                <a:solidFill>
                  <a:schemeClr val="accent3"/>
                </a:solidFill>
              </a:rPr>
              <a:t>vs</a:t>
            </a:r>
            <a:r>
              <a:rPr lang="en-US" sz="900" b="1" kern="0" dirty="0" smtClean="0">
                <a:solidFill>
                  <a:srgbClr val="000000"/>
                </a:solidFill>
              </a:rPr>
              <a:t>. Pre-defined target or upper limit (</a:t>
            </a:r>
            <a:r>
              <a:rPr lang="en-US" sz="800" b="1" kern="0" dirty="0" smtClean="0">
                <a:solidFill>
                  <a:srgbClr val="000000"/>
                </a:solidFill>
              </a:rPr>
              <a:t>Available at TaC Excel)</a:t>
            </a:r>
          </a:p>
          <a:p>
            <a:r>
              <a:rPr kumimoji="0" lang="en-US" sz="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</a:t>
            </a:r>
            <a:r>
              <a:rPr lang="en-US" sz="800" b="1" kern="0" dirty="0">
                <a:solidFill>
                  <a:srgbClr val="000000"/>
                </a:solidFill>
              </a:rPr>
              <a:t> </a:t>
            </a:r>
            <a:r>
              <a:rPr lang="en-US" sz="800" b="1" kern="0" dirty="0" smtClean="0">
                <a:solidFill>
                  <a:srgbClr val="000000"/>
                </a:solidFill>
              </a:rPr>
              <a:t>    -</a:t>
            </a:r>
            <a:r>
              <a:rPr lang="en-US" sz="800" b="1" kern="0" dirty="0">
                <a:solidFill>
                  <a:srgbClr val="000000"/>
                </a:solidFill>
              </a:rPr>
              <a:t>&gt;</a:t>
            </a:r>
            <a:r>
              <a:rPr lang="en-US" sz="800" b="1" kern="0" dirty="0" smtClean="0">
                <a:solidFill>
                  <a:srgbClr val="000000"/>
                </a:solidFill>
              </a:rPr>
              <a:t>              Deployed in separate </a:t>
            </a:r>
            <a:r>
              <a:rPr lang="en-US" sz="800" b="1" kern="0" dirty="0" err="1" smtClean="0">
                <a:solidFill>
                  <a:srgbClr val="000000"/>
                </a:solidFill>
              </a:rPr>
              <a:t>TaC</a:t>
            </a:r>
            <a:endParaRPr kumimoji="0" lang="en-US" sz="800" b="1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51" name="Object 150"/>
          <p:cNvGraphicFramePr>
            <a:graphicFrameLocks/>
          </p:cNvGraphicFramePr>
          <p:nvPr>
            <p:custDataLst>
              <p:tags r:id="rId44"/>
            </p:custDataLst>
            <p:extLst>
              <p:ext uri="{D42A27DB-BD31-4B8C-83A1-F6EECF244321}">
                <p14:modId xmlns:p14="http://schemas.microsoft.com/office/powerpoint/2010/main" val="3594146058"/>
              </p:ext>
            </p:extLst>
          </p:nvPr>
        </p:nvGraphicFramePr>
        <p:xfrm>
          <a:off x="3740505" y="5907760"/>
          <a:ext cx="182562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24" name="Worksheet" r:id="rId139" imgW="1124023" imgH="171450" progId="Excel.Sheet.12">
                  <p:link updateAutomatic="1"/>
                </p:oleObj>
              </mc:Choice>
              <mc:Fallback>
                <p:oleObj name="Worksheet" r:id="rId139" imgW="1124023" imgH="171450" progId="Excel.Sheet.12">
                  <p:link updateAutomatic="1"/>
                  <p:pic>
                    <p:nvPicPr>
                      <p:cNvPr id="221" name="Object 220"/>
                      <p:cNvPicPr preferRelativeResize="0"/>
                      <p:nvPr/>
                    </p:nvPicPr>
                    <p:blipFill>
                      <a:blip r:embed="rId140"/>
                      <a:stretch>
                        <a:fillRect/>
                      </a:stretch>
                    </p:blipFill>
                    <p:spPr>
                      <a:xfrm>
                        <a:off x="3740505" y="5907760"/>
                        <a:ext cx="182562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" name="Text Box 37_________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1755144" y="2605814"/>
            <a:ext cx="2808687" cy="573725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t" anchorCtr="0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de-DE" altLang="en-US" sz="1000" b="1" dirty="0" smtClean="0"/>
              <a:t>Ramp-up/Ramp-down Activities</a:t>
            </a:r>
          </a:p>
          <a:p>
            <a:pPr>
              <a:lnSpc>
                <a:spcPct val="110000"/>
              </a:lnSpc>
            </a:pPr>
            <a:r>
              <a:rPr lang="de-DE" altLang="en-US" sz="1000" b="1">
                <a:solidFill>
                  <a:schemeClr val="accent1"/>
                </a:solidFill>
              </a:rPr>
              <a:t> </a:t>
            </a:r>
            <a:r>
              <a:rPr lang="de-DE" altLang="en-US" sz="1000" b="1" smtClean="0">
                <a:solidFill>
                  <a:schemeClr val="accent1"/>
                </a:solidFill>
              </a:rPr>
              <a:t>CRIN20-C </a:t>
            </a:r>
            <a:r>
              <a:rPr lang="de-DE" altLang="en-US" sz="1000" b="1" smtClean="0">
                <a:solidFill>
                  <a:srgbClr val="00B050"/>
                </a:solidFill>
              </a:rPr>
              <a:t>ESP9</a:t>
            </a:r>
            <a:r>
              <a:rPr lang="de-DE" altLang="en-US" sz="1000" b="1" smtClean="0">
                <a:solidFill>
                  <a:schemeClr val="accent1"/>
                </a:solidFill>
              </a:rPr>
              <a:t>     </a:t>
            </a:r>
            <a:r>
              <a:rPr lang="de-DE" altLang="en-US" sz="1000" b="1">
                <a:solidFill>
                  <a:srgbClr val="0070C0"/>
                </a:solidFill>
              </a:rPr>
              <a:t>HDEV5    </a:t>
            </a:r>
            <a:r>
              <a:rPr lang="de-DE" altLang="en-US" sz="1000" b="1" smtClean="0">
                <a:solidFill>
                  <a:srgbClr val="0070C0"/>
                </a:solidFill>
              </a:rPr>
              <a:t>HDP5</a:t>
            </a:r>
            <a:r>
              <a:rPr lang="de-DE" altLang="en-US" sz="1000" b="1" smtClean="0">
                <a:solidFill>
                  <a:schemeClr val="accent1"/>
                </a:solidFill>
              </a:rPr>
              <a:t>     </a:t>
            </a:r>
            <a:r>
              <a:rPr lang="de-DE" altLang="en-US" sz="1000" b="1" dirty="0">
                <a:solidFill>
                  <a:srgbClr val="00B0F0"/>
                </a:solidFill>
              </a:rPr>
              <a:t>EV14</a:t>
            </a:r>
            <a:r>
              <a:rPr lang="de-DE" altLang="en-US" sz="1000" b="1" dirty="0" smtClean="0">
                <a:solidFill>
                  <a:schemeClr val="accent1"/>
                </a:solidFill>
              </a:rPr>
              <a:t>    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graphicFrame>
        <p:nvGraphicFramePr>
          <p:cNvPr id="153" name="Object 152"/>
          <p:cNvGraphicFramePr>
            <a:graphicFrameLocks/>
          </p:cNvGraphicFramePr>
          <p:nvPr>
            <p:custDataLst>
              <p:tags r:id="rId46"/>
            </p:custDataLst>
            <p:extLst>
              <p:ext uri="{D42A27DB-BD31-4B8C-83A1-F6EECF244321}">
                <p14:modId xmlns:p14="http://schemas.microsoft.com/office/powerpoint/2010/main" val="3195876019"/>
              </p:ext>
            </p:extLst>
          </p:nvPr>
        </p:nvGraphicFramePr>
        <p:xfrm>
          <a:off x="1993069" y="3023857"/>
          <a:ext cx="182562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25" name="Worksheet" r:id="rId141" imgW="1124023" imgH="171450" progId="Excel.Sheet.12">
                  <p:link updateAutomatic="1"/>
                </p:oleObj>
              </mc:Choice>
              <mc:Fallback>
                <p:oleObj name="Worksheet" r:id="rId141" imgW="1124023" imgH="171450" progId="Excel.Sheet.12">
                  <p:link updateAutomatic="1"/>
                  <p:pic>
                    <p:nvPicPr>
                      <p:cNvPr id="28" name="Object 27"/>
                      <p:cNvPicPr preferRelativeResize="0"/>
                      <p:nvPr/>
                    </p:nvPicPr>
                    <p:blipFill>
                      <a:blip r:embed="rId117"/>
                      <a:stretch>
                        <a:fillRect/>
                      </a:stretch>
                    </p:blipFill>
                    <p:spPr>
                      <a:xfrm>
                        <a:off x="1993069" y="3023857"/>
                        <a:ext cx="182562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" name="Object 162"/>
          <p:cNvGraphicFramePr>
            <a:graphicFrameLocks/>
          </p:cNvGraphicFramePr>
          <p:nvPr>
            <p:custDataLst>
              <p:tags r:id="rId47"/>
            </p:custDataLst>
            <p:extLst>
              <p:ext uri="{D42A27DB-BD31-4B8C-83A1-F6EECF244321}">
                <p14:modId xmlns:p14="http://schemas.microsoft.com/office/powerpoint/2010/main" val="3416550934"/>
              </p:ext>
            </p:extLst>
          </p:nvPr>
        </p:nvGraphicFramePr>
        <p:xfrm>
          <a:off x="2559149" y="3033274"/>
          <a:ext cx="182562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26" name="Worksheet" r:id="rId142" imgW="1124023" imgH="171450" progId="Excel.Sheet.12">
                  <p:link updateAutomatic="1"/>
                </p:oleObj>
              </mc:Choice>
              <mc:Fallback>
                <p:oleObj name="Worksheet" r:id="rId142" imgW="1124023" imgH="171450" progId="Excel.Sheet.12">
                  <p:link updateAutomatic="1"/>
                  <p:pic>
                    <p:nvPicPr>
                      <p:cNvPr id="29" name="Object 28"/>
                      <p:cNvPicPr preferRelativeResize="0"/>
                      <p:nvPr/>
                    </p:nvPicPr>
                    <p:blipFill>
                      <a:blip r:embed="rId117"/>
                      <a:stretch>
                        <a:fillRect/>
                      </a:stretch>
                    </p:blipFill>
                    <p:spPr>
                      <a:xfrm>
                        <a:off x="2559149" y="3033274"/>
                        <a:ext cx="182562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" name="Object 164"/>
          <p:cNvGraphicFramePr>
            <a:graphicFrameLocks/>
          </p:cNvGraphicFramePr>
          <p:nvPr>
            <p:custDataLst>
              <p:tags r:id="rId48"/>
            </p:custDataLst>
            <p:extLst>
              <p:ext uri="{D42A27DB-BD31-4B8C-83A1-F6EECF244321}">
                <p14:modId xmlns:p14="http://schemas.microsoft.com/office/powerpoint/2010/main" val="290578706"/>
              </p:ext>
            </p:extLst>
          </p:nvPr>
        </p:nvGraphicFramePr>
        <p:xfrm>
          <a:off x="3680033" y="3042005"/>
          <a:ext cx="182562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27" name="Worksheet" r:id="rId143" imgW="1124023" imgH="171450" progId="Excel.Sheet.12">
                  <p:link updateAutomatic="1"/>
                </p:oleObj>
              </mc:Choice>
              <mc:Fallback>
                <p:oleObj name="Worksheet" r:id="rId143" imgW="1124023" imgH="171450" progId="Excel.Sheet.12">
                  <p:link updateAutomatic="1"/>
                  <p:pic>
                    <p:nvPicPr>
                      <p:cNvPr id="30" name="Object 29"/>
                      <p:cNvPicPr preferRelativeResize="0"/>
                      <p:nvPr/>
                    </p:nvPicPr>
                    <p:blipFill>
                      <a:blip r:embed="rId117"/>
                      <a:stretch>
                        <a:fillRect/>
                      </a:stretch>
                    </p:blipFill>
                    <p:spPr>
                      <a:xfrm>
                        <a:off x="3680033" y="3042005"/>
                        <a:ext cx="182562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" name="Object 165"/>
          <p:cNvGraphicFramePr>
            <a:graphicFrameLocks/>
          </p:cNvGraphicFramePr>
          <p:nvPr>
            <p:custDataLst>
              <p:tags r:id="rId49"/>
            </p:custDataLst>
            <p:extLst>
              <p:ext uri="{D42A27DB-BD31-4B8C-83A1-F6EECF244321}">
                <p14:modId xmlns:p14="http://schemas.microsoft.com/office/powerpoint/2010/main" val="1038774428"/>
              </p:ext>
            </p:extLst>
          </p:nvPr>
        </p:nvGraphicFramePr>
        <p:xfrm>
          <a:off x="4178204" y="3039408"/>
          <a:ext cx="182563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28" name="Worksheet" r:id="rId144" imgW="1124023" imgH="171450" progId="Excel.Sheet.12">
                  <p:link updateAutomatic="1"/>
                </p:oleObj>
              </mc:Choice>
              <mc:Fallback>
                <p:oleObj name="Worksheet" r:id="rId144" imgW="1124023" imgH="171450" progId="Excel.Sheet.12">
                  <p:link updateAutomatic="1"/>
                  <p:pic>
                    <p:nvPicPr>
                      <p:cNvPr id="31" name="Object 30"/>
                      <p:cNvPicPr preferRelativeResize="0"/>
                      <p:nvPr/>
                    </p:nvPicPr>
                    <p:blipFill>
                      <a:blip r:embed="rId117"/>
                      <a:stretch>
                        <a:fillRect/>
                      </a:stretch>
                    </p:blipFill>
                    <p:spPr>
                      <a:xfrm>
                        <a:off x="4178204" y="3039408"/>
                        <a:ext cx="182563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" name="Object 166"/>
          <p:cNvGraphicFramePr>
            <a:graphicFrameLocks/>
          </p:cNvGraphicFramePr>
          <p:nvPr>
            <p:custDataLst>
              <p:tags r:id="rId50"/>
            </p:custDataLst>
            <p:extLst>
              <p:ext uri="{D42A27DB-BD31-4B8C-83A1-F6EECF244321}">
                <p14:modId xmlns:p14="http://schemas.microsoft.com/office/powerpoint/2010/main" val="1687697172"/>
              </p:ext>
            </p:extLst>
          </p:nvPr>
        </p:nvGraphicFramePr>
        <p:xfrm>
          <a:off x="3128403" y="3042701"/>
          <a:ext cx="18097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29" name="Worksheet" r:id="rId145" imgW="1124023" imgH="171450" progId="Excel.Sheet.12">
                  <p:link updateAutomatic="1"/>
                </p:oleObj>
              </mc:Choice>
              <mc:Fallback>
                <p:oleObj name="Worksheet" r:id="rId145" imgW="1124023" imgH="171450" progId="Excel.Sheet.12">
                  <p:link updateAutomatic="1"/>
                  <p:pic>
                    <p:nvPicPr>
                      <p:cNvPr id="96" name="Object 95"/>
                      <p:cNvPicPr preferRelativeResize="0"/>
                      <p:nvPr/>
                    </p:nvPicPr>
                    <p:blipFill>
                      <a:blip r:embed="rId117"/>
                      <a:stretch>
                        <a:fillRect/>
                      </a:stretch>
                    </p:blipFill>
                    <p:spPr>
                      <a:xfrm>
                        <a:off x="3128403" y="3042701"/>
                        <a:ext cx="18097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8" name="Picture 167"/>
          <p:cNvPicPr>
            <a:picLocks noChangeAspect="1"/>
          </p:cNvPicPr>
          <p:nvPr>
            <p:custDataLst>
              <p:tags r:id="rId51"/>
            </p:custDataLst>
          </p:nvPr>
        </p:nvPicPr>
        <p:blipFill rotWithShape="1">
          <a:blip r:embed="rId104"/>
          <a:srcRect l="55671" t="54390" r="33593" b="37489"/>
          <a:stretch/>
        </p:blipFill>
        <p:spPr>
          <a:xfrm>
            <a:off x="303491" y="2532472"/>
            <a:ext cx="1371851" cy="583766"/>
          </a:xfrm>
          <a:prstGeom prst="rect">
            <a:avLst/>
          </a:prstGeom>
        </p:spPr>
      </p:pic>
      <p:sp>
        <p:nvSpPr>
          <p:cNvPr id="169" name="Text Box 45_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1508003" y="5012214"/>
            <a:ext cx="1209064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Safety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Environmental </a:t>
            </a:r>
          </a:p>
        </p:txBody>
      </p:sp>
      <p:sp>
        <p:nvSpPr>
          <p:cNvPr id="170" name="Text Box 45___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6065180" y="5019040"/>
            <a:ext cx="1192579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Staffing: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Ind. PC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171" name="Text Box 45____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7288740" y="5022067"/>
            <a:ext cx="1015443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Staffing: Need/Demand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172" name="Text Box 45_____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3748722" y="5024205"/>
            <a:ext cx="112001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Associate Satisfaction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Index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" name="Text Box 45________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2792334" y="5015481"/>
            <a:ext cx="909973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Inspiring Working Condition</a:t>
            </a:r>
            <a:endParaRPr kumimoji="0" lang="de-DE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sp>
        <p:nvSpPr>
          <p:cNvPr id="175" name="Text Box 45__________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4909662" y="5023101"/>
            <a:ext cx="111507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Associate Retention rate</a:t>
            </a:r>
          </a:p>
        </p:txBody>
      </p:sp>
      <p:graphicFrame>
        <p:nvGraphicFramePr>
          <p:cNvPr id="176" name="Object 175"/>
          <p:cNvGraphicFramePr>
            <a:graphicFrameLocks/>
          </p:cNvGraphicFramePr>
          <p:nvPr>
            <p:custDataLst>
              <p:tags r:id="rId58"/>
            </p:custDataLst>
            <p:extLst>
              <p:ext uri="{D42A27DB-BD31-4B8C-83A1-F6EECF244321}">
                <p14:modId xmlns:p14="http://schemas.microsoft.com/office/powerpoint/2010/main" val="2332394790"/>
              </p:ext>
            </p:extLst>
          </p:nvPr>
        </p:nvGraphicFramePr>
        <p:xfrm>
          <a:off x="5750082" y="5084385"/>
          <a:ext cx="184150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30" name="Worksheet" r:id="rId146" imgW="1124023" imgH="171450" progId="Excel.Sheet.12">
                  <p:link updateAutomatic="1"/>
                </p:oleObj>
              </mc:Choice>
              <mc:Fallback>
                <p:oleObj name="Worksheet" r:id="rId146" imgW="1124023" imgH="171450" progId="Excel.Sheet.12">
                  <p:link updateAutomatic="1"/>
                  <p:pic>
                    <p:nvPicPr>
                      <p:cNvPr id="131" name="Object 130"/>
                      <p:cNvPicPr preferRelativeResize="0"/>
                      <p:nvPr/>
                    </p:nvPicPr>
                    <p:blipFill>
                      <a:blip r:embed="rId147"/>
                      <a:stretch>
                        <a:fillRect/>
                      </a:stretch>
                    </p:blipFill>
                    <p:spPr>
                      <a:xfrm>
                        <a:off x="5750082" y="5084385"/>
                        <a:ext cx="184150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" name="Object 178"/>
          <p:cNvGraphicFramePr>
            <a:graphicFrameLocks/>
          </p:cNvGraphicFramePr>
          <p:nvPr>
            <p:custDataLst>
              <p:tags r:id="rId59"/>
            </p:custDataLst>
            <p:extLst>
              <p:ext uri="{D42A27DB-BD31-4B8C-83A1-F6EECF244321}">
                <p14:modId xmlns:p14="http://schemas.microsoft.com/office/powerpoint/2010/main" val="3761631260"/>
              </p:ext>
            </p:extLst>
          </p:nvPr>
        </p:nvGraphicFramePr>
        <p:xfrm>
          <a:off x="8004974" y="5081671"/>
          <a:ext cx="185738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31" name="Worksheet" r:id="rId148" imgW="1124023" imgH="171450" progId="Excel.Sheet.12">
                  <p:link updateAutomatic="1"/>
                </p:oleObj>
              </mc:Choice>
              <mc:Fallback>
                <p:oleObj name="Worksheet" r:id="rId148" imgW="1124023" imgH="171450" progId="Excel.Sheet.12">
                  <p:link updateAutomatic="1"/>
                  <p:pic>
                    <p:nvPicPr>
                      <p:cNvPr id="132" name="Object 131"/>
                      <p:cNvPicPr preferRelativeResize="0"/>
                      <p:nvPr/>
                    </p:nvPicPr>
                    <p:blipFill>
                      <a:blip r:embed="rId149"/>
                      <a:stretch>
                        <a:fillRect/>
                      </a:stretch>
                    </p:blipFill>
                    <p:spPr>
                      <a:xfrm>
                        <a:off x="8004974" y="5081671"/>
                        <a:ext cx="185738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" name="Object 182"/>
          <p:cNvGraphicFramePr>
            <a:graphicFrameLocks/>
          </p:cNvGraphicFramePr>
          <p:nvPr>
            <p:custDataLst>
              <p:tags r:id="rId60"/>
            </p:custDataLst>
            <p:extLst>
              <p:ext uri="{D42A27DB-BD31-4B8C-83A1-F6EECF244321}">
                <p14:modId xmlns:p14="http://schemas.microsoft.com/office/powerpoint/2010/main" val="830425074"/>
              </p:ext>
            </p:extLst>
          </p:nvPr>
        </p:nvGraphicFramePr>
        <p:xfrm>
          <a:off x="4597827" y="5058520"/>
          <a:ext cx="182563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32" name="Worksheet" r:id="rId150" imgW="1124023" imgH="171450" progId="Excel.Sheet.12">
                  <p:link updateAutomatic="1"/>
                </p:oleObj>
              </mc:Choice>
              <mc:Fallback>
                <p:oleObj name="Worksheet" r:id="rId150" imgW="1124023" imgH="171450" progId="Excel.Sheet.12">
                  <p:link updateAutomatic="1"/>
                  <p:pic>
                    <p:nvPicPr>
                      <p:cNvPr id="135" name="Object 134"/>
                      <p:cNvPicPr preferRelativeResize="0"/>
                      <p:nvPr/>
                    </p:nvPicPr>
                    <p:blipFill>
                      <a:blip r:embed="rId151"/>
                      <a:stretch>
                        <a:fillRect/>
                      </a:stretch>
                    </p:blipFill>
                    <p:spPr>
                      <a:xfrm>
                        <a:off x="4597827" y="5058520"/>
                        <a:ext cx="182563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" name="TextBox 183"/>
          <p:cNvSpPr txBox="1"/>
          <p:nvPr>
            <p:custDataLst>
              <p:tags r:id="rId61"/>
            </p:custDataLst>
          </p:nvPr>
        </p:nvSpPr>
        <p:spPr>
          <a:xfrm>
            <a:off x="6859850" y="5083595"/>
            <a:ext cx="196013" cy="843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TBP</a:t>
            </a:r>
          </a:p>
        </p:txBody>
      </p:sp>
      <p:sp>
        <p:nvSpPr>
          <p:cNvPr id="185" name="TextBox 184"/>
          <p:cNvSpPr txBox="1"/>
          <p:nvPr>
            <p:custDataLst>
              <p:tags r:id="rId62"/>
            </p:custDataLst>
          </p:nvPr>
        </p:nvSpPr>
        <p:spPr>
          <a:xfrm>
            <a:off x="6869978" y="5215040"/>
            <a:ext cx="129395" cy="89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PUL</a:t>
            </a:r>
          </a:p>
        </p:txBody>
      </p:sp>
      <p:sp>
        <p:nvSpPr>
          <p:cNvPr id="188" name="TextBox 187"/>
          <p:cNvSpPr txBox="1"/>
          <p:nvPr>
            <p:custDataLst>
              <p:tags r:id="rId63"/>
            </p:custDataLst>
          </p:nvPr>
        </p:nvSpPr>
        <p:spPr>
          <a:xfrm>
            <a:off x="6635974" y="5338662"/>
            <a:ext cx="375611" cy="857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CF (</a:t>
            </a:r>
            <a:r>
              <a:rPr kumimoji="0" lang="en-US" sz="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PULi</a:t>
            </a: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191" name="Object 190"/>
          <p:cNvGraphicFramePr>
            <a:graphicFrameLocks/>
          </p:cNvGraphicFramePr>
          <p:nvPr>
            <p:custDataLst>
              <p:tags r:id="rId64"/>
            </p:custDataLst>
            <p:extLst>
              <p:ext uri="{D42A27DB-BD31-4B8C-83A1-F6EECF244321}">
                <p14:modId xmlns:p14="http://schemas.microsoft.com/office/powerpoint/2010/main" val="556725366"/>
              </p:ext>
            </p:extLst>
          </p:nvPr>
        </p:nvGraphicFramePr>
        <p:xfrm>
          <a:off x="7020724" y="5067384"/>
          <a:ext cx="18415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33" name="Worksheet" r:id="rId152" imgW="1124023" imgH="171450" progId="Excel.Sheet.12">
                  <p:link updateAutomatic="1"/>
                </p:oleObj>
              </mc:Choice>
              <mc:Fallback>
                <p:oleObj name="Worksheet" r:id="rId152" imgW="1124023" imgH="171450" progId="Excel.Sheet.12">
                  <p:link updateAutomatic="1"/>
                  <p:pic>
                    <p:nvPicPr>
                      <p:cNvPr id="139" name="Object 138"/>
                      <p:cNvPicPr preferRelativeResize="0"/>
                      <p:nvPr/>
                    </p:nvPicPr>
                    <p:blipFill>
                      <a:blip r:embed="rId153"/>
                      <a:stretch>
                        <a:fillRect/>
                      </a:stretch>
                    </p:blipFill>
                    <p:spPr>
                      <a:xfrm>
                        <a:off x="7020724" y="5067384"/>
                        <a:ext cx="18415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" name="Object 191"/>
          <p:cNvGraphicFramePr>
            <a:graphicFrameLocks/>
          </p:cNvGraphicFramePr>
          <p:nvPr>
            <p:custDataLst>
              <p:tags r:id="rId65"/>
            </p:custDataLst>
            <p:extLst>
              <p:ext uri="{D42A27DB-BD31-4B8C-83A1-F6EECF244321}">
                <p14:modId xmlns:p14="http://schemas.microsoft.com/office/powerpoint/2010/main" val="2952913310"/>
              </p:ext>
            </p:extLst>
          </p:nvPr>
        </p:nvGraphicFramePr>
        <p:xfrm>
          <a:off x="7020724" y="5332496"/>
          <a:ext cx="184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34" name="Worksheet" r:id="rId154" imgW="1124023" imgH="171450" progId="Excel.Sheet.12">
                  <p:link updateAutomatic="1"/>
                </p:oleObj>
              </mc:Choice>
              <mc:Fallback>
                <p:oleObj name="Worksheet" r:id="rId154" imgW="1124023" imgH="171450" progId="Excel.Sheet.12">
                  <p:link updateAutomatic="1"/>
                  <p:pic>
                    <p:nvPicPr>
                      <p:cNvPr id="140" name="Object 139"/>
                      <p:cNvPicPr preferRelativeResize="0"/>
                      <p:nvPr/>
                    </p:nvPicPr>
                    <p:blipFill>
                      <a:blip r:embed="rId155"/>
                      <a:stretch>
                        <a:fillRect/>
                      </a:stretch>
                    </p:blipFill>
                    <p:spPr>
                      <a:xfrm>
                        <a:off x="7020724" y="5332496"/>
                        <a:ext cx="18415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" name="Object 193"/>
          <p:cNvGraphicFramePr>
            <a:graphicFrameLocks/>
          </p:cNvGraphicFramePr>
          <p:nvPr>
            <p:custDataLst>
              <p:tags r:id="rId66"/>
            </p:custDataLst>
            <p:extLst>
              <p:ext uri="{D42A27DB-BD31-4B8C-83A1-F6EECF244321}">
                <p14:modId xmlns:p14="http://schemas.microsoft.com/office/powerpoint/2010/main" val="196853764"/>
              </p:ext>
            </p:extLst>
          </p:nvPr>
        </p:nvGraphicFramePr>
        <p:xfrm>
          <a:off x="7023899" y="5191209"/>
          <a:ext cx="182563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35" name="Worksheet" r:id="rId156" imgW="1124023" imgH="171450" progId="Excel.Sheet.12">
                  <p:link updateAutomatic="1"/>
                </p:oleObj>
              </mc:Choice>
              <mc:Fallback>
                <p:oleObj name="Worksheet" r:id="rId156" imgW="1124023" imgH="171450" progId="Excel.Sheet.12">
                  <p:link updateAutomatic="1"/>
                  <p:pic>
                    <p:nvPicPr>
                      <p:cNvPr id="141" name="Object 140"/>
                      <p:cNvPicPr preferRelativeResize="0"/>
                      <p:nvPr/>
                    </p:nvPicPr>
                    <p:blipFill>
                      <a:blip r:embed="rId157"/>
                      <a:stretch>
                        <a:fillRect/>
                      </a:stretch>
                    </p:blipFill>
                    <p:spPr>
                      <a:xfrm>
                        <a:off x="7023899" y="5191209"/>
                        <a:ext cx="182563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" name="Object 194"/>
          <p:cNvGraphicFramePr>
            <a:graphicFrameLocks/>
          </p:cNvGraphicFramePr>
          <p:nvPr>
            <p:custDataLst>
              <p:tags r:id="rId67"/>
            </p:custDataLst>
            <p:extLst>
              <p:ext uri="{D42A27DB-BD31-4B8C-83A1-F6EECF244321}">
                <p14:modId xmlns:p14="http://schemas.microsoft.com/office/powerpoint/2010/main" val="198840173"/>
              </p:ext>
            </p:extLst>
          </p:nvPr>
        </p:nvGraphicFramePr>
        <p:xfrm>
          <a:off x="2462735" y="5068929"/>
          <a:ext cx="18097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36" name="Worksheet" r:id="rId158" imgW="1124023" imgH="171450" progId="Excel.Sheet.12">
                  <p:link updateAutomatic="1"/>
                </p:oleObj>
              </mc:Choice>
              <mc:Fallback>
                <p:oleObj name="Worksheet" r:id="rId158" imgW="1124023" imgH="171450" progId="Excel.Sheet.12">
                  <p:link updateAutomatic="1"/>
                  <p:pic>
                    <p:nvPicPr>
                      <p:cNvPr id="142" name="Object 141"/>
                      <p:cNvPicPr preferRelativeResize="0"/>
                      <p:nvPr/>
                    </p:nvPicPr>
                    <p:blipFill>
                      <a:blip r:embed="rId147"/>
                      <a:stretch>
                        <a:fillRect/>
                      </a:stretch>
                    </p:blipFill>
                    <p:spPr>
                      <a:xfrm>
                        <a:off x="2462735" y="5068929"/>
                        <a:ext cx="18097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" name="Object 195"/>
          <p:cNvGraphicFramePr>
            <a:graphicFrameLocks/>
          </p:cNvGraphicFramePr>
          <p:nvPr>
            <p:custDataLst>
              <p:tags r:id="rId68"/>
            </p:custDataLst>
            <p:extLst>
              <p:ext uri="{D42A27DB-BD31-4B8C-83A1-F6EECF244321}">
                <p14:modId xmlns:p14="http://schemas.microsoft.com/office/powerpoint/2010/main" val="3377824737"/>
              </p:ext>
            </p:extLst>
          </p:nvPr>
        </p:nvGraphicFramePr>
        <p:xfrm>
          <a:off x="3461743" y="5063571"/>
          <a:ext cx="180975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37" name="Worksheet" r:id="rId158" imgW="1124023" imgH="171450" progId="Excel.Sheet.12">
                  <p:link updateAutomatic="1"/>
                </p:oleObj>
              </mc:Choice>
              <mc:Fallback>
                <p:oleObj name="Worksheet" r:id="rId158" imgW="1124023" imgH="171450" progId="Excel.Sheet.12">
                  <p:link updateAutomatic="1"/>
                  <p:pic>
                    <p:nvPicPr>
                      <p:cNvPr id="143" name="Object 142"/>
                      <p:cNvPicPr preferRelativeResize="0"/>
                      <p:nvPr/>
                    </p:nvPicPr>
                    <p:blipFill>
                      <a:blip r:embed="rId147"/>
                      <a:stretch>
                        <a:fillRect/>
                      </a:stretch>
                    </p:blipFill>
                    <p:spPr>
                      <a:xfrm>
                        <a:off x="3461743" y="5063571"/>
                        <a:ext cx="180975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Text Box 37__________"/>
          <p:cNvSpPr txBox="1"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1755144" y="3470595"/>
            <a:ext cx="2808687" cy="573725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t" anchorCtr="0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de-DE" altLang="en-US" sz="1000" b="1" dirty="0" smtClean="0"/>
              <a:t>Inventory Accuracy</a:t>
            </a:r>
          </a:p>
          <a:p>
            <a:pPr>
              <a:lnSpc>
                <a:spcPct val="110000"/>
              </a:lnSpc>
            </a:pPr>
            <a:r>
              <a:rPr lang="de-DE" altLang="en-US" sz="1000" b="1" dirty="0">
                <a:solidFill>
                  <a:schemeClr val="accent1"/>
                </a:solidFill>
              </a:rPr>
              <a:t> </a:t>
            </a:r>
            <a:r>
              <a:rPr lang="de-DE" altLang="en-US" sz="1000" b="1" dirty="0" smtClean="0"/>
              <a:t>FHMI       MAZE</a:t>
            </a:r>
            <a:r>
              <a:rPr lang="de-DE" altLang="en-US" sz="1000" b="1" dirty="0" smtClean="0">
                <a:solidFill>
                  <a:schemeClr val="accent1"/>
                </a:solidFill>
              </a:rPr>
              <a:t>     </a:t>
            </a:r>
            <a:r>
              <a:rPr lang="de-DE" altLang="en-US" sz="1000" b="1" dirty="0" smtClean="0">
                <a:solidFill>
                  <a:srgbClr val="00B050"/>
                </a:solidFill>
              </a:rPr>
              <a:t>COS2           </a:t>
            </a:r>
            <a:r>
              <a:rPr lang="de-DE" altLang="en-US" sz="1000" b="1" dirty="0" smtClean="0">
                <a:solidFill>
                  <a:srgbClr val="0070C0"/>
                </a:solidFill>
              </a:rPr>
              <a:t>COS3 </a:t>
            </a:r>
            <a:r>
              <a:rPr lang="de-DE" altLang="en-US" sz="1000" b="1" dirty="0" smtClean="0">
                <a:solidFill>
                  <a:srgbClr val="00B050"/>
                </a:solidFill>
              </a:rPr>
              <a:t> </a:t>
            </a:r>
            <a:r>
              <a:rPr lang="de-DE" altLang="en-US" sz="1000" b="1" dirty="0" smtClean="0">
                <a:solidFill>
                  <a:schemeClr val="accent1"/>
                </a:solidFill>
              </a:rPr>
              <a:t>   </a:t>
            </a:r>
            <a:endParaRPr lang="de-DE" altLang="en-US" sz="1000" b="1" dirty="0">
              <a:solidFill>
                <a:schemeClr val="accent1"/>
              </a:solidFill>
            </a:endParaRPr>
          </a:p>
        </p:txBody>
      </p:sp>
      <p:graphicFrame>
        <p:nvGraphicFramePr>
          <p:cNvPr id="98" name="Object 97"/>
          <p:cNvGraphicFramePr>
            <a:graphicFrameLocks/>
          </p:cNvGraphicFramePr>
          <p:nvPr>
            <p:custDataLst>
              <p:tags r:id="rId70"/>
            </p:custDataLst>
            <p:extLst>
              <p:ext uri="{D42A27DB-BD31-4B8C-83A1-F6EECF244321}">
                <p14:modId xmlns:p14="http://schemas.microsoft.com/office/powerpoint/2010/main" val="941289675"/>
              </p:ext>
            </p:extLst>
          </p:nvPr>
        </p:nvGraphicFramePr>
        <p:xfrm>
          <a:off x="1993069" y="3888638"/>
          <a:ext cx="182562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38" name="Worksheet" r:id="rId141" imgW="1124023" imgH="171450" progId="Excel.Sheet.12">
                  <p:link updateAutomatic="1"/>
                </p:oleObj>
              </mc:Choice>
              <mc:Fallback>
                <p:oleObj name="Worksheet" r:id="rId141" imgW="1124023" imgH="171450" progId="Excel.Sheet.12">
                  <p:link updateAutomatic="1"/>
                  <p:pic>
                    <p:nvPicPr>
                      <p:cNvPr id="153" name="Object 152"/>
                      <p:cNvPicPr preferRelativeResize="0"/>
                      <p:nvPr/>
                    </p:nvPicPr>
                    <p:blipFill>
                      <a:blip r:embed="rId117"/>
                      <a:stretch>
                        <a:fillRect/>
                      </a:stretch>
                    </p:blipFill>
                    <p:spPr>
                      <a:xfrm>
                        <a:off x="1993069" y="3888638"/>
                        <a:ext cx="182562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98"/>
          <p:cNvGraphicFramePr>
            <a:graphicFrameLocks/>
          </p:cNvGraphicFramePr>
          <p:nvPr>
            <p:custDataLst>
              <p:tags r:id="rId71"/>
            </p:custDataLst>
            <p:extLst>
              <p:ext uri="{D42A27DB-BD31-4B8C-83A1-F6EECF244321}">
                <p14:modId xmlns:p14="http://schemas.microsoft.com/office/powerpoint/2010/main" val="3198126636"/>
              </p:ext>
            </p:extLst>
          </p:nvPr>
        </p:nvGraphicFramePr>
        <p:xfrm>
          <a:off x="2559149" y="3898055"/>
          <a:ext cx="182562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39" name="Worksheet" r:id="rId142" imgW="1124023" imgH="171450" progId="Excel.Sheet.12">
                  <p:link updateAutomatic="1"/>
                </p:oleObj>
              </mc:Choice>
              <mc:Fallback>
                <p:oleObj name="Worksheet" r:id="rId142" imgW="1124023" imgH="171450" progId="Excel.Sheet.12">
                  <p:link updateAutomatic="1"/>
                  <p:pic>
                    <p:nvPicPr>
                      <p:cNvPr id="163" name="Object 162"/>
                      <p:cNvPicPr preferRelativeResize="0"/>
                      <p:nvPr/>
                    </p:nvPicPr>
                    <p:blipFill>
                      <a:blip r:embed="rId117"/>
                      <a:stretch>
                        <a:fillRect/>
                      </a:stretch>
                    </p:blipFill>
                    <p:spPr>
                      <a:xfrm>
                        <a:off x="2559149" y="3898055"/>
                        <a:ext cx="182562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99"/>
          <p:cNvGraphicFramePr>
            <a:graphicFrameLocks/>
          </p:cNvGraphicFramePr>
          <p:nvPr>
            <p:custDataLst>
              <p:tags r:id="rId72"/>
            </p:custDataLst>
            <p:extLst>
              <p:ext uri="{D42A27DB-BD31-4B8C-83A1-F6EECF244321}">
                <p14:modId xmlns:p14="http://schemas.microsoft.com/office/powerpoint/2010/main" val="3832420629"/>
              </p:ext>
            </p:extLst>
          </p:nvPr>
        </p:nvGraphicFramePr>
        <p:xfrm>
          <a:off x="3845323" y="3887355"/>
          <a:ext cx="182562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40" name="Worksheet" r:id="rId143" imgW="1124023" imgH="171450" progId="Excel.Sheet.12">
                  <p:link updateAutomatic="1"/>
                </p:oleObj>
              </mc:Choice>
              <mc:Fallback>
                <p:oleObj name="Worksheet" r:id="rId143" imgW="1124023" imgH="171450" progId="Excel.Sheet.12">
                  <p:link updateAutomatic="1"/>
                  <p:pic>
                    <p:nvPicPr>
                      <p:cNvPr id="165" name="Object 164"/>
                      <p:cNvPicPr preferRelativeResize="0"/>
                      <p:nvPr/>
                    </p:nvPicPr>
                    <p:blipFill>
                      <a:blip r:embed="rId117"/>
                      <a:stretch>
                        <a:fillRect/>
                      </a:stretch>
                    </p:blipFill>
                    <p:spPr>
                      <a:xfrm>
                        <a:off x="3845323" y="3887355"/>
                        <a:ext cx="182562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Object 106"/>
          <p:cNvGraphicFramePr>
            <a:graphicFrameLocks/>
          </p:cNvGraphicFramePr>
          <p:nvPr>
            <p:custDataLst>
              <p:tags r:id="rId73"/>
            </p:custDataLst>
            <p:extLst>
              <p:ext uri="{D42A27DB-BD31-4B8C-83A1-F6EECF244321}">
                <p14:modId xmlns:p14="http://schemas.microsoft.com/office/powerpoint/2010/main" val="3265164933"/>
              </p:ext>
            </p:extLst>
          </p:nvPr>
        </p:nvGraphicFramePr>
        <p:xfrm>
          <a:off x="3128403" y="3907482"/>
          <a:ext cx="180975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41" name="Worksheet" r:id="rId145" imgW="1124023" imgH="171450" progId="Excel.Sheet.12">
                  <p:link updateAutomatic="1"/>
                </p:oleObj>
              </mc:Choice>
              <mc:Fallback>
                <p:oleObj name="Worksheet" r:id="rId145" imgW="1124023" imgH="171450" progId="Excel.Sheet.12">
                  <p:link updateAutomatic="1"/>
                  <p:pic>
                    <p:nvPicPr>
                      <p:cNvPr id="167" name="Object 166"/>
                      <p:cNvPicPr preferRelativeResize="0"/>
                      <p:nvPr/>
                    </p:nvPicPr>
                    <p:blipFill>
                      <a:blip r:embed="rId117"/>
                      <a:stretch>
                        <a:fillRect/>
                      </a:stretch>
                    </p:blipFill>
                    <p:spPr>
                      <a:xfrm>
                        <a:off x="3128403" y="3907482"/>
                        <a:ext cx="180975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" name="Text Box 37________________________________"/>
          <p:cNvSpPr txBox="1">
            <a:spLocks noChangeArrowheads="1"/>
          </p:cNvSpPr>
          <p:nvPr>
            <p:custDataLst>
              <p:tags r:id="rId74"/>
            </p:custDataLst>
          </p:nvPr>
        </p:nvSpPr>
        <p:spPr bwMode="auto">
          <a:xfrm>
            <a:off x="5145017" y="3470595"/>
            <a:ext cx="3423842" cy="707012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tIns="0" anchor="t" anchorCtr="0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PM Completion Rate</a:t>
            </a:r>
            <a:endParaRPr lang="de-DE" altLang="en-US" sz="1000" b="1" dirty="0"/>
          </a:p>
          <a:p>
            <a:r>
              <a:rPr lang="de-DE" altLang="en-US" sz="1000" b="1" dirty="0" smtClean="0">
                <a:solidFill>
                  <a:schemeClr val="accent1"/>
                </a:solidFill>
              </a:rPr>
              <a:t>    CRIN     Nozzle    </a:t>
            </a:r>
            <a:r>
              <a:rPr lang="de-DE" altLang="en-US" sz="1000" b="1" dirty="0" smtClean="0">
                <a:solidFill>
                  <a:srgbClr val="00B050"/>
                </a:solidFill>
              </a:rPr>
              <a:t>ESP9</a:t>
            </a:r>
            <a:r>
              <a:rPr lang="de-DE" altLang="en-US" sz="1000" b="1" dirty="0" smtClean="0">
                <a:solidFill>
                  <a:schemeClr val="accent1"/>
                </a:solidFill>
              </a:rPr>
              <a:t>     </a:t>
            </a:r>
            <a:r>
              <a:rPr lang="de-DE" altLang="en-US" sz="1000" b="1" dirty="0">
                <a:solidFill>
                  <a:srgbClr val="0070C0"/>
                </a:solidFill>
              </a:rPr>
              <a:t>HDEV5     HDP5</a:t>
            </a:r>
            <a:r>
              <a:rPr lang="de-DE" altLang="en-US" sz="1000" b="1" dirty="0">
                <a:solidFill>
                  <a:schemeClr val="accent1"/>
                </a:solidFill>
              </a:rPr>
              <a:t>     </a:t>
            </a:r>
            <a:r>
              <a:rPr lang="de-DE" altLang="en-US" sz="1000" b="1" dirty="0">
                <a:solidFill>
                  <a:srgbClr val="00B0F0"/>
                </a:solidFill>
              </a:rPr>
              <a:t>EV14</a:t>
            </a:r>
            <a:r>
              <a:rPr lang="de-DE" altLang="en-US" sz="1000" b="1" dirty="0">
                <a:solidFill>
                  <a:schemeClr val="accent1"/>
                </a:solidFill>
              </a:rPr>
              <a:t> </a:t>
            </a:r>
          </a:p>
        </p:txBody>
      </p:sp>
      <p:graphicFrame>
        <p:nvGraphicFramePr>
          <p:cNvPr id="112" name="Object 111"/>
          <p:cNvGraphicFramePr>
            <a:graphicFrameLocks/>
          </p:cNvGraphicFramePr>
          <p:nvPr>
            <p:custDataLst>
              <p:tags r:id="rId75"/>
            </p:custDataLst>
            <p:extLst>
              <p:ext uri="{D42A27DB-BD31-4B8C-83A1-F6EECF244321}">
                <p14:modId xmlns:p14="http://schemas.microsoft.com/office/powerpoint/2010/main" val="2179623139"/>
              </p:ext>
            </p:extLst>
          </p:nvPr>
        </p:nvGraphicFramePr>
        <p:xfrm>
          <a:off x="5470914" y="3885944"/>
          <a:ext cx="182562" cy="10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42" name="Worksheet" r:id="rId159" imgW="1124023" imgH="171450" progId="Excel.Sheet.12">
                  <p:link updateAutomatic="1"/>
                </p:oleObj>
              </mc:Choice>
              <mc:Fallback>
                <p:oleObj name="Worksheet" r:id="rId159" imgW="1124023" imgH="171450" progId="Excel.Sheet.12">
                  <p:link updateAutomatic="1"/>
                  <p:pic>
                    <p:nvPicPr>
                      <p:cNvPr id="108" name="Object 107"/>
                      <p:cNvPicPr preferRelativeResize="0"/>
                      <p:nvPr/>
                    </p:nvPicPr>
                    <p:blipFill>
                      <a:blip r:embed="rId117"/>
                      <a:stretch>
                        <a:fillRect/>
                      </a:stretch>
                    </p:blipFill>
                    <p:spPr>
                      <a:xfrm>
                        <a:off x="5470914" y="3885944"/>
                        <a:ext cx="182562" cy="106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ct 112"/>
          <p:cNvGraphicFramePr>
            <a:graphicFrameLocks/>
          </p:cNvGraphicFramePr>
          <p:nvPr>
            <p:custDataLst>
              <p:tags r:id="rId76"/>
            </p:custDataLst>
            <p:extLst>
              <p:ext uri="{D42A27DB-BD31-4B8C-83A1-F6EECF244321}">
                <p14:modId xmlns:p14="http://schemas.microsoft.com/office/powerpoint/2010/main" val="2181546677"/>
              </p:ext>
            </p:extLst>
          </p:nvPr>
        </p:nvGraphicFramePr>
        <p:xfrm>
          <a:off x="6014025" y="3885944"/>
          <a:ext cx="182563" cy="10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43" name="Worksheet" r:id="rId160" imgW="1124023" imgH="171450" progId="Excel.Sheet.12">
                  <p:link updateAutomatic="1"/>
                </p:oleObj>
              </mc:Choice>
              <mc:Fallback>
                <p:oleObj name="Worksheet" r:id="rId160" imgW="1124023" imgH="171450" progId="Excel.Sheet.12">
                  <p:link updateAutomatic="1"/>
                  <p:pic>
                    <p:nvPicPr>
                      <p:cNvPr id="109" name="Object 108"/>
                      <p:cNvPicPr preferRelativeResize="0"/>
                      <p:nvPr/>
                    </p:nvPicPr>
                    <p:blipFill>
                      <a:blip r:embed="rId117"/>
                      <a:stretch>
                        <a:fillRect/>
                      </a:stretch>
                    </p:blipFill>
                    <p:spPr>
                      <a:xfrm>
                        <a:off x="6014025" y="3885944"/>
                        <a:ext cx="182563" cy="106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Object 113"/>
          <p:cNvGraphicFramePr>
            <a:graphicFrameLocks/>
          </p:cNvGraphicFramePr>
          <p:nvPr>
            <p:custDataLst>
              <p:tags r:id="rId77"/>
            </p:custDataLst>
            <p:extLst>
              <p:ext uri="{D42A27DB-BD31-4B8C-83A1-F6EECF244321}">
                <p14:modId xmlns:p14="http://schemas.microsoft.com/office/powerpoint/2010/main" val="2571004263"/>
              </p:ext>
            </p:extLst>
          </p:nvPr>
        </p:nvGraphicFramePr>
        <p:xfrm>
          <a:off x="8112112" y="3879656"/>
          <a:ext cx="182562" cy="10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44" name="Worksheet" r:id="rId161" imgW="1124023" imgH="171450" progId="Excel.Sheet.12">
                  <p:link updateAutomatic="1"/>
                </p:oleObj>
              </mc:Choice>
              <mc:Fallback>
                <p:oleObj name="Worksheet" r:id="rId161" imgW="1124023" imgH="171450" progId="Excel.Sheet.12">
                  <p:link updateAutomatic="1"/>
                  <p:pic>
                    <p:nvPicPr>
                      <p:cNvPr id="110" name="Object 109"/>
                      <p:cNvPicPr preferRelativeResize="0"/>
                      <p:nvPr/>
                    </p:nvPicPr>
                    <p:blipFill>
                      <a:blip r:embed="rId117"/>
                      <a:stretch>
                        <a:fillRect/>
                      </a:stretch>
                    </p:blipFill>
                    <p:spPr>
                      <a:xfrm>
                        <a:off x="8112112" y="3879656"/>
                        <a:ext cx="182562" cy="106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Object 116"/>
          <p:cNvGraphicFramePr>
            <a:graphicFrameLocks/>
          </p:cNvGraphicFramePr>
          <p:nvPr>
            <p:custDataLst>
              <p:tags r:id="rId78"/>
            </p:custDataLst>
            <p:extLst>
              <p:ext uri="{D42A27DB-BD31-4B8C-83A1-F6EECF244321}">
                <p14:modId xmlns:p14="http://schemas.microsoft.com/office/powerpoint/2010/main" val="3326600456"/>
              </p:ext>
            </p:extLst>
          </p:nvPr>
        </p:nvGraphicFramePr>
        <p:xfrm>
          <a:off x="7608077" y="3888074"/>
          <a:ext cx="185737" cy="10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45" name="Worksheet" r:id="rId162" imgW="1124023" imgH="171450" progId="Excel.Sheet.12">
                  <p:link updateAutomatic="1"/>
                </p:oleObj>
              </mc:Choice>
              <mc:Fallback>
                <p:oleObj name="Worksheet" r:id="rId162" imgW="1124023" imgH="171450" progId="Excel.Sheet.12">
                  <p:link updateAutomatic="1"/>
                  <p:pic>
                    <p:nvPicPr>
                      <p:cNvPr id="111" name="Object 110"/>
                      <p:cNvPicPr preferRelativeResize="0"/>
                      <p:nvPr/>
                    </p:nvPicPr>
                    <p:blipFill>
                      <a:blip r:embed="rId117"/>
                      <a:stretch>
                        <a:fillRect/>
                      </a:stretch>
                    </p:blipFill>
                    <p:spPr>
                      <a:xfrm>
                        <a:off x="7608077" y="3888074"/>
                        <a:ext cx="185737" cy="106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Object 119"/>
          <p:cNvGraphicFramePr>
            <a:graphicFrameLocks/>
          </p:cNvGraphicFramePr>
          <p:nvPr>
            <p:custDataLst>
              <p:tags r:id="rId79"/>
            </p:custDataLst>
            <p:extLst>
              <p:ext uri="{D42A27DB-BD31-4B8C-83A1-F6EECF244321}">
                <p14:modId xmlns:p14="http://schemas.microsoft.com/office/powerpoint/2010/main" val="2569679467"/>
              </p:ext>
            </p:extLst>
          </p:nvPr>
        </p:nvGraphicFramePr>
        <p:xfrm>
          <a:off x="7055050" y="3879657"/>
          <a:ext cx="182563" cy="10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46" name="Worksheet" r:id="rId163" imgW="1124023" imgH="171450" progId="Excel.Sheet.12">
                  <p:link updateAutomatic="1"/>
                </p:oleObj>
              </mc:Choice>
              <mc:Fallback>
                <p:oleObj name="Worksheet" r:id="rId163" imgW="1124023" imgH="171450" progId="Excel.Sheet.12">
                  <p:link updateAutomatic="1"/>
                  <p:pic>
                    <p:nvPicPr>
                      <p:cNvPr id="112" name="Object 111"/>
                      <p:cNvPicPr preferRelativeResize="0"/>
                      <p:nvPr/>
                    </p:nvPicPr>
                    <p:blipFill>
                      <a:blip r:embed="rId117"/>
                      <a:stretch>
                        <a:fillRect/>
                      </a:stretch>
                    </p:blipFill>
                    <p:spPr>
                      <a:xfrm>
                        <a:off x="7055050" y="3879657"/>
                        <a:ext cx="182563" cy="106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Object 127"/>
          <p:cNvGraphicFramePr>
            <a:graphicFrameLocks/>
          </p:cNvGraphicFramePr>
          <p:nvPr>
            <p:custDataLst>
              <p:tags r:id="rId80"/>
            </p:custDataLst>
            <p:extLst>
              <p:ext uri="{D42A27DB-BD31-4B8C-83A1-F6EECF244321}">
                <p14:modId xmlns:p14="http://schemas.microsoft.com/office/powerpoint/2010/main" val="1666190508"/>
              </p:ext>
            </p:extLst>
          </p:nvPr>
        </p:nvGraphicFramePr>
        <p:xfrm>
          <a:off x="6503611" y="3891057"/>
          <a:ext cx="180975" cy="10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47" name="Worksheet" r:id="rId164" imgW="1124023" imgH="171450" progId="Excel.Sheet.12">
                  <p:link updateAutomatic="1"/>
                </p:oleObj>
              </mc:Choice>
              <mc:Fallback>
                <p:oleObj name="Worksheet" r:id="rId164" imgW="1124023" imgH="171450" progId="Excel.Sheet.12">
                  <p:link updateAutomatic="1"/>
                  <p:pic>
                    <p:nvPicPr>
                      <p:cNvPr id="113" name="Object 112"/>
                      <p:cNvPicPr preferRelativeResize="0"/>
                      <p:nvPr/>
                    </p:nvPicPr>
                    <p:blipFill>
                      <a:blip r:embed="rId117"/>
                      <a:stretch>
                        <a:fillRect/>
                      </a:stretch>
                    </p:blipFill>
                    <p:spPr>
                      <a:xfrm>
                        <a:off x="6503611" y="3891057"/>
                        <a:ext cx="180975" cy="106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" name="Text Box 45_______"/>
          <p:cNvSpPr txBox="1">
            <a:spLocks noChangeArrowheads="1"/>
          </p:cNvSpPr>
          <p:nvPr>
            <p:custDataLst>
              <p:tags r:id="rId81"/>
            </p:custDataLst>
          </p:nvPr>
        </p:nvSpPr>
        <p:spPr bwMode="auto">
          <a:xfrm>
            <a:off x="9481649" y="5018503"/>
            <a:ext cx="779501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Value </a:t>
            </a:r>
            <a:r>
              <a:rPr kumimoji="0" lang="de-DE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Preserva-tion</a:t>
            </a:r>
            <a:endParaRPr kumimoji="0" lang="de-DE" altLang="en-US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132" name="Object 131"/>
          <p:cNvGraphicFramePr>
            <a:graphicFrameLocks/>
          </p:cNvGraphicFramePr>
          <p:nvPr>
            <p:custDataLst>
              <p:tags r:id="rId82"/>
            </p:custDataLst>
            <p:extLst>
              <p:ext uri="{D42A27DB-BD31-4B8C-83A1-F6EECF244321}">
                <p14:modId xmlns:p14="http://schemas.microsoft.com/office/powerpoint/2010/main" val="4266620419"/>
              </p:ext>
            </p:extLst>
          </p:nvPr>
        </p:nvGraphicFramePr>
        <p:xfrm>
          <a:off x="10001549" y="5075052"/>
          <a:ext cx="18097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48" name="Worksheet" r:id="rId165" imgW="1124023" imgH="171450" progId="Excel.Sheet.12">
                  <p:link updateAutomatic="1"/>
                </p:oleObj>
              </mc:Choice>
              <mc:Fallback>
                <p:oleObj name="Worksheet" r:id="rId165" imgW="1124023" imgH="171450" progId="Excel.Sheet.12">
                  <p:link updateAutomatic="1"/>
                  <p:pic>
                    <p:nvPicPr>
                      <p:cNvPr id="182" name="Object 181"/>
                      <p:cNvPicPr preferRelativeResize="0"/>
                      <p:nvPr/>
                    </p:nvPicPr>
                    <p:blipFill>
                      <a:blip r:embed="rId147"/>
                      <a:stretch>
                        <a:fillRect/>
                      </a:stretch>
                    </p:blipFill>
                    <p:spPr>
                      <a:xfrm>
                        <a:off x="10001549" y="5075052"/>
                        <a:ext cx="18097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TextBox 88"/>
          <p:cNvSpPr txBox="1"/>
          <p:nvPr>
            <p:custDataLst>
              <p:tags r:id="rId83"/>
            </p:custDataLst>
          </p:nvPr>
        </p:nvSpPr>
        <p:spPr>
          <a:xfrm>
            <a:off x="2065834" y="5028165"/>
            <a:ext cx="414981" cy="1779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Sustainability</a:t>
            </a: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Index</a:t>
            </a: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5" name="Text Box 37_________________________________"/>
          <p:cNvSpPr txBox="1">
            <a:spLocks noChangeArrowheads="1"/>
          </p:cNvSpPr>
          <p:nvPr>
            <p:custDataLst>
              <p:tags r:id="rId84"/>
            </p:custDataLst>
          </p:nvPr>
        </p:nvSpPr>
        <p:spPr bwMode="auto">
          <a:xfrm>
            <a:off x="5145017" y="4264208"/>
            <a:ext cx="3423842" cy="592928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tIns="0" anchor="t" anchorCtr="0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Machine Downtime</a:t>
            </a:r>
          </a:p>
          <a:p>
            <a:r>
              <a:rPr lang="de-DE" altLang="en-US" sz="1000" b="1" dirty="0" smtClean="0">
                <a:solidFill>
                  <a:schemeClr val="accent1"/>
                </a:solidFill>
              </a:rPr>
              <a:t>    CRIN     Nozzle    </a:t>
            </a:r>
            <a:r>
              <a:rPr lang="de-DE" altLang="en-US" sz="1000" b="1" dirty="0" smtClean="0">
                <a:solidFill>
                  <a:srgbClr val="00B050"/>
                </a:solidFill>
              </a:rPr>
              <a:t>ESP9</a:t>
            </a:r>
            <a:r>
              <a:rPr lang="de-DE" altLang="en-US" sz="1000" b="1" dirty="0" smtClean="0">
                <a:solidFill>
                  <a:schemeClr val="accent1"/>
                </a:solidFill>
              </a:rPr>
              <a:t>     </a:t>
            </a:r>
            <a:r>
              <a:rPr lang="de-DE" altLang="en-US" sz="1000" b="1" dirty="0">
                <a:solidFill>
                  <a:srgbClr val="0070C0"/>
                </a:solidFill>
              </a:rPr>
              <a:t>HDEV5     HDP5</a:t>
            </a:r>
            <a:r>
              <a:rPr lang="de-DE" altLang="en-US" sz="1000" b="1" dirty="0">
                <a:solidFill>
                  <a:schemeClr val="accent1"/>
                </a:solidFill>
              </a:rPr>
              <a:t>     </a:t>
            </a:r>
            <a:r>
              <a:rPr lang="de-DE" altLang="en-US" sz="1000" b="1" dirty="0">
                <a:solidFill>
                  <a:srgbClr val="00B0F0"/>
                </a:solidFill>
              </a:rPr>
              <a:t>EV14</a:t>
            </a:r>
            <a:r>
              <a:rPr lang="de-DE" altLang="en-US" sz="1000" b="1" dirty="0">
                <a:solidFill>
                  <a:schemeClr val="accent1"/>
                </a:solidFill>
              </a:rPr>
              <a:t> </a:t>
            </a:r>
          </a:p>
        </p:txBody>
      </p:sp>
      <p:graphicFrame>
        <p:nvGraphicFramePr>
          <p:cNvPr id="136" name="Object 135"/>
          <p:cNvGraphicFramePr>
            <a:graphicFrameLocks/>
          </p:cNvGraphicFramePr>
          <p:nvPr>
            <p:custDataLst>
              <p:tags r:id="rId85"/>
            </p:custDataLst>
            <p:extLst>
              <p:ext uri="{D42A27DB-BD31-4B8C-83A1-F6EECF244321}">
                <p14:modId xmlns:p14="http://schemas.microsoft.com/office/powerpoint/2010/main" val="3084304786"/>
              </p:ext>
            </p:extLst>
          </p:nvPr>
        </p:nvGraphicFramePr>
        <p:xfrm>
          <a:off x="5493842" y="4677563"/>
          <a:ext cx="182562" cy="10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49" name="Worksheet" r:id="rId159" imgW="1124023" imgH="171450" progId="Excel.Sheet.12">
                  <p:link updateAutomatic="1"/>
                </p:oleObj>
              </mc:Choice>
              <mc:Fallback>
                <p:oleObj name="Worksheet" r:id="rId159" imgW="1124023" imgH="171450" progId="Excel.Sheet.12">
                  <p:link updateAutomatic="1"/>
                  <p:pic>
                    <p:nvPicPr>
                      <p:cNvPr id="90" name="Object 89"/>
                      <p:cNvPicPr preferRelativeResize="0"/>
                      <p:nvPr/>
                    </p:nvPicPr>
                    <p:blipFill>
                      <a:blip r:embed="rId117"/>
                      <a:stretch>
                        <a:fillRect/>
                      </a:stretch>
                    </p:blipFill>
                    <p:spPr>
                      <a:xfrm>
                        <a:off x="5493842" y="4677563"/>
                        <a:ext cx="182562" cy="106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Object 136"/>
          <p:cNvGraphicFramePr>
            <a:graphicFrameLocks/>
          </p:cNvGraphicFramePr>
          <p:nvPr>
            <p:custDataLst>
              <p:tags r:id="rId86"/>
            </p:custDataLst>
            <p:extLst>
              <p:ext uri="{D42A27DB-BD31-4B8C-83A1-F6EECF244321}">
                <p14:modId xmlns:p14="http://schemas.microsoft.com/office/powerpoint/2010/main" val="3018353937"/>
              </p:ext>
            </p:extLst>
          </p:nvPr>
        </p:nvGraphicFramePr>
        <p:xfrm>
          <a:off x="6036953" y="4677563"/>
          <a:ext cx="182563" cy="10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50" name="Worksheet" r:id="rId160" imgW="1124023" imgH="171450" progId="Excel.Sheet.12">
                  <p:link updateAutomatic="1"/>
                </p:oleObj>
              </mc:Choice>
              <mc:Fallback>
                <p:oleObj name="Worksheet" r:id="rId160" imgW="1124023" imgH="171450" progId="Excel.Sheet.12">
                  <p:link updateAutomatic="1"/>
                  <p:pic>
                    <p:nvPicPr>
                      <p:cNvPr id="91" name="Object 90"/>
                      <p:cNvPicPr preferRelativeResize="0"/>
                      <p:nvPr/>
                    </p:nvPicPr>
                    <p:blipFill>
                      <a:blip r:embed="rId117"/>
                      <a:stretch>
                        <a:fillRect/>
                      </a:stretch>
                    </p:blipFill>
                    <p:spPr>
                      <a:xfrm>
                        <a:off x="6036953" y="4677563"/>
                        <a:ext cx="182563" cy="106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" name="Object 137"/>
          <p:cNvGraphicFramePr>
            <a:graphicFrameLocks/>
          </p:cNvGraphicFramePr>
          <p:nvPr>
            <p:custDataLst>
              <p:tags r:id="rId87"/>
            </p:custDataLst>
            <p:extLst>
              <p:ext uri="{D42A27DB-BD31-4B8C-83A1-F6EECF244321}">
                <p14:modId xmlns:p14="http://schemas.microsoft.com/office/powerpoint/2010/main" val="2296430545"/>
              </p:ext>
            </p:extLst>
          </p:nvPr>
        </p:nvGraphicFramePr>
        <p:xfrm>
          <a:off x="8135040" y="4671275"/>
          <a:ext cx="182562" cy="10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51" name="Worksheet" r:id="rId161" imgW="1124023" imgH="171450" progId="Excel.Sheet.12">
                  <p:link updateAutomatic="1"/>
                </p:oleObj>
              </mc:Choice>
              <mc:Fallback>
                <p:oleObj name="Worksheet" r:id="rId161" imgW="1124023" imgH="171450" progId="Excel.Sheet.12">
                  <p:link updateAutomatic="1"/>
                  <p:pic>
                    <p:nvPicPr>
                      <p:cNvPr id="92" name="Object 91"/>
                      <p:cNvPicPr preferRelativeResize="0"/>
                      <p:nvPr/>
                    </p:nvPicPr>
                    <p:blipFill>
                      <a:blip r:embed="rId117"/>
                      <a:stretch>
                        <a:fillRect/>
                      </a:stretch>
                    </p:blipFill>
                    <p:spPr>
                      <a:xfrm>
                        <a:off x="8135040" y="4671275"/>
                        <a:ext cx="182562" cy="106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Object 138"/>
          <p:cNvGraphicFramePr>
            <a:graphicFrameLocks/>
          </p:cNvGraphicFramePr>
          <p:nvPr>
            <p:custDataLst>
              <p:tags r:id="rId88"/>
            </p:custDataLst>
            <p:extLst>
              <p:ext uri="{D42A27DB-BD31-4B8C-83A1-F6EECF244321}">
                <p14:modId xmlns:p14="http://schemas.microsoft.com/office/powerpoint/2010/main" val="217295031"/>
              </p:ext>
            </p:extLst>
          </p:nvPr>
        </p:nvGraphicFramePr>
        <p:xfrm>
          <a:off x="7631005" y="4679693"/>
          <a:ext cx="185737" cy="10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52" name="Worksheet" r:id="rId162" imgW="1124023" imgH="171450" progId="Excel.Sheet.12">
                  <p:link updateAutomatic="1"/>
                </p:oleObj>
              </mc:Choice>
              <mc:Fallback>
                <p:oleObj name="Worksheet" r:id="rId162" imgW="1124023" imgH="171450" progId="Excel.Sheet.12">
                  <p:link updateAutomatic="1"/>
                  <p:pic>
                    <p:nvPicPr>
                      <p:cNvPr id="93" name="Object 92"/>
                      <p:cNvPicPr preferRelativeResize="0"/>
                      <p:nvPr/>
                    </p:nvPicPr>
                    <p:blipFill>
                      <a:blip r:embed="rId117"/>
                      <a:stretch>
                        <a:fillRect/>
                      </a:stretch>
                    </p:blipFill>
                    <p:spPr>
                      <a:xfrm>
                        <a:off x="7631005" y="4679693"/>
                        <a:ext cx="185737" cy="106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Object 139"/>
          <p:cNvGraphicFramePr>
            <a:graphicFrameLocks/>
          </p:cNvGraphicFramePr>
          <p:nvPr>
            <p:custDataLst>
              <p:tags r:id="rId89"/>
            </p:custDataLst>
            <p:extLst>
              <p:ext uri="{D42A27DB-BD31-4B8C-83A1-F6EECF244321}">
                <p14:modId xmlns:p14="http://schemas.microsoft.com/office/powerpoint/2010/main" val="1167715493"/>
              </p:ext>
            </p:extLst>
          </p:nvPr>
        </p:nvGraphicFramePr>
        <p:xfrm>
          <a:off x="7077978" y="4671276"/>
          <a:ext cx="182563" cy="10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53" name="Worksheet" r:id="rId163" imgW="1124023" imgH="171450" progId="Excel.Sheet.12">
                  <p:link updateAutomatic="1"/>
                </p:oleObj>
              </mc:Choice>
              <mc:Fallback>
                <p:oleObj name="Worksheet" r:id="rId163" imgW="1124023" imgH="171450" progId="Excel.Sheet.12">
                  <p:link updateAutomatic="1"/>
                  <p:pic>
                    <p:nvPicPr>
                      <p:cNvPr id="94" name="Object 93"/>
                      <p:cNvPicPr preferRelativeResize="0"/>
                      <p:nvPr/>
                    </p:nvPicPr>
                    <p:blipFill>
                      <a:blip r:embed="rId117"/>
                      <a:stretch>
                        <a:fillRect/>
                      </a:stretch>
                    </p:blipFill>
                    <p:spPr>
                      <a:xfrm>
                        <a:off x="7077978" y="4671276"/>
                        <a:ext cx="182563" cy="106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Object 140"/>
          <p:cNvGraphicFramePr>
            <a:graphicFrameLocks/>
          </p:cNvGraphicFramePr>
          <p:nvPr>
            <p:custDataLst>
              <p:tags r:id="rId90"/>
            </p:custDataLst>
            <p:extLst>
              <p:ext uri="{D42A27DB-BD31-4B8C-83A1-F6EECF244321}">
                <p14:modId xmlns:p14="http://schemas.microsoft.com/office/powerpoint/2010/main" val="2157292655"/>
              </p:ext>
            </p:extLst>
          </p:nvPr>
        </p:nvGraphicFramePr>
        <p:xfrm>
          <a:off x="6526539" y="4682676"/>
          <a:ext cx="180975" cy="10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54" name="Worksheet" r:id="rId164" imgW="1124023" imgH="171450" progId="Excel.Sheet.12">
                  <p:link updateAutomatic="1"/>
                </p:oleObj>
              </mc:Choice>
              <mc:Fallback>
                <p:oleObj name="Worksheet" r:id="rId164" imgW="1124023" imgH="171450" progId="Excel.Sheet.12">
                  <p:link updateAutomatic="1"/>
                  <p:pic>
                    <p:nvPicPr>
                      <p:cNvPr id="101" name="Object 100"/>
                      <p:cNvPicPr preferRelativeResize="0"/>
                      <p:nvPr/>
                    </p:nvPicPr>
                    <p:blipFill>
                      <a:blip r:embed="rId117"/>
                      <a:stretch>
                        <a:fillRect/>
                      </a:stretch>
                    </p:blipFill>
                    <p:spPr>
                      <a:xfrm>
                        <a:off x="6526539" y="4682676"/>
                        <a:ext cx="180975" cy="106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Text Box 45______________"/>
          <p:cNvSpPr txBox="1">
            <a:spLocks noChangeArrowheads="1"/>
          </p:cNvSpPr>
          <p:nvPr>
            <p:custDataLst>
              <p:tags r:id="rId91"/>
            </p:custDataLst>
          </p:nvPr>
        </p:nvSpPr>
        <p:spPr bwMode="auto">
          <a:xfrm>
            <a:off x="8637767" y="3496306"/>
            <a:ext cx="160020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 smtClean="0"/>
              <a:t>ECR lead Time</a:t>
            </a:r>
            <a:endParaRPr lang="de-DE" altLang="en-US" sz="1000" b="1" dirty="0"/>
          </a:p>
        </p:txBody>
      </p:sp>
      <p:graphicFrame>
        <p:nvGraphicFramePr>
          <p:cNvPr id="106" name="Object 105"/>
          <p:cNvGraphicFramePr>
            <a:graphicFrameLocks/>
          </p:cNvGraphicFramePr>
          <p:nvPr>
            <p:custDataLst>
              <p:tags r:id="rId92"/>
            </p:custDataLst>
            <p:extLst>
              <p:ext uri="{D42A27DB-BD31-4B8C-83A1-F6EECF244321}">
                <p14:modId xmlns:p14="http://schemas.microsoft.com/office/powerpoint/2010/main" val="1694543448"/>
              </p:ext>
            </p:extLst>
          </p:nvPr>
        </p:nvGraphicFramePr>
        <p:xfrm>
          <a:off x="9964125" y="3584443"/>
          <a:ext cx="184150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55" name="Worksheet" r:id="rId137" imgW="1124023" imgH="171450" progId="Excel.Sheet.12">
                  <p:link updateAutomatic="1"/>
                </p:oleObj>
              </mc:Choice>
              <mc:Fallback>
                <p:oleObj name="Worksheet" r:id="rId137" imgW="1124023" imgH="171450" progId="Excel.Sheet.12">
                  <p:link updateAutomatic="1"/>
                  <p:pic>
                    <p:nvPicPr>
                      <p:cNvPr id="124" name="Object 123"/>
                      <p:cNvPicPr preferRelativeResize="0"/>
                      <p:nvPr/>
                    </p:nvPicPr>
                    <p:blipFill>
                      <a:blip r:embed="rId138"/>
                      <a:stretch>
                        <a:fillRect/>
                      </a:stretch>
                    </p:blipFill>
                    <p:spPr>
                      <a:xfrm>
                        <a:off x="9964125" y="3584443"/>
                        <a:ext cx="184150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" name="Text Box 45_______________"/>
          <p:cNvSpPr txBox="1">
            <a:spLocks noChangeArrowheads="1"/>
          </p:cNvSpPr>
          <p:nvPr>
            <p:custDataLst>
              <p:tags r:id="rId93"/>
            </p:custDataLst>
          </p:nvPr>
        </p:nvSpPr>
        <p:spPr bwMode="auto">
          <a:xfrm>
            <a:off x="8676732" y="4333171"/>
            <a:ext cx="1600200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altLang="en-US" sz="1000" b="1" dirty="0" smtClean="0"/>
              <a:t>ECR FPY</a:t>
            </a:r>
            <a:endParaRPr lang="de-DE" altLang="en-US" sz="1000" b="1" dirty="0"/>
          </a:p>
        </p:txBody>
      </p:sp>
      <p:graphicFrame>
        <p:nvGraphicFramePr>
          <p:cNvPr id="115" name="Object 114"/>
          <p:cNvGraphicFramePr>
            <a:graphicFrameLocks/>
          </p:cNvGraphicFramePr>
          <p:nvPr>
            <p:custDataLst>
              <p:tags r:id="rId94"/>
            </p:custDataLst>
            <p:extLst>
              <p:ext uri="{D42A27DB-BD31-4B8C-83A1-F6EECF244321}">
                <p14:modId xmlns:p14="http://schemas.microsoft.com/office/powerpoint/2010/main" val="2151174582"/>
              </p:ext>
            </p:extLst>
          </p:nvPr>
        </p:nvGraphicFramePr>
        <p:xfrm>
          <a:off x="10003090" y="4421308"/>
          <a:ext cx="184150" cy="10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56" name="Worksheet" r:id="rId137" imgW="1124023" imgH="171450" progId="Excel.Sheet.12">
                  <p:link updateAutomatic="1"/>
                </p:oleObj>
              </mc:Choice>
              <mc:Fallback>
                <p:oleObj name="Worksheet" r:id="rId137" imgW="1124023" imgH="171450" progId="Excel.Sheet.12">
                  <p:link updateAutomatic="1"/>
                  <p:pic>
                    <p:nvPicPr>
                      <p:cNvPr id="124" name="Object 123"/>
                      <p:cNvPicPr preferRelativeResize="0"/>
                      <p:nvPr/>
                    </p:nvPicPr>
                    <p:blipFill>
                      <a:blip r:embed="rId138"/>
                      <a:stretch>
                        <a:fillRect/>
                      </a:stretch>
                    </p:blipFill>
                    <p:spPr>
                      <a:xfrm>
                        <a:off x="10003090" y="4421308"/>
                        <a:ext cx="184150" cy="10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" name="Text Box 45______"/>
          <p:cNvSpPr txBox="1">
            <a:spLocks noChangeArrowheads="1"/>
          </p:cNvSpPr>
          <p:nvPr>
            <p:custDataLst>
              <p:tags r:id="rId95"/>
            </p:custDataLst>
          </p:nvPr>
        </p:nvSpPr>
        <p:spPr bwMode="auto">
          <a:xfrm>
            <a:off x="8325650" y="5012153"/>
            <a:ext cx="1132858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We lead</a:t>
            </a:r>
          </a:p>
          <a:p>
            <a:r>
              <a:rPr lang="de-DE" altLang="en-US" sz="1000" b="1" dirty="0" smtClean="0"/>
              <a:t>ChP</a:t>
            </a:r>
            <a:endParaRPr lang="de-DE" altLang="en-US" sz="1000" b="1" dirty="0" smtClean="0"/>
          </a:p>
        </p:txBody>
      </p:sp>
      <p:graphicFrame>
        <p:nvGraphicFramePr>
          <p:cNvPr id="133" name="Object 132"/>
          <p:cNvGraphicFramePr>
            <a:graphicFrameLocks/>
          </p:cNvGraphicFramePr>
          <p:nvPr>
            <p:custDataLst>
              <p:tags r:id="rId96"/>
            </p:custDataLst>
            <p:extLst>
              <p:ext uri="{D42A27DB-BD31-4B8C-83A1-F6EECF244321}">
                <p14:modId xmlns:p14="http://schemas.microsoft.com/office/powerpoint/2010/main" val="1220876496"/>
              </p:ext>
            </p:extLst>
          </p:nvPr>
        </p:nvGraphicFramePr>
        <p:xfrm>
          <a:off x="9209515" y="5089740"/>
          <a:ext cx="18097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57" name="Worksheet" r:id="rId165" imgW="1124023" imgH="171450" progId="Excel.Sheet.12">
                  <p:link updateAutomatic="1"/>
                </p:oleObj>
              </mc:Choice>
              <mc:Fallback>
                <p:oleObj name="Worksheet" r:id="rId165" imgW="1124023" imgH="171450" progId="Excel.Sheet.12">
                  <p:link updateAutomatic="1"/>
                  <p:pic>
                    <p:nvPicPr>
                      <p:cNvPr id="631" name="Object 630"/>
                      <p:cNvPicPr preferRelativeResize="0"/>
                      <p:nvPr/>
                    </p:nvPicPr>
                    <p:blipFill>
                      <a:blip r:embed="rId147"/>
                      <a:stretch>
                        <a:fillRect/>
                      </a:stretch>
                    </p:blipFill>
                    <p:spPr>
                      <a:xfrm>
                        <a:off x="9209515" y="5089740"/>
                        <a:ext cx="18097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Object 134"/>
          <p:cNvGraphicFramePr>
            <a:graphicFrameLocks/>
          </p:cNvGraphicFramePr>
          <p:nvPr>
            <p:custDataLst>
              <p:tags r:id="rId97"/>
            </p:custDataLst>
            <p:extLst>
              <p:ext uri="{D42A27DB-BD31-4B8C-83A1-F6EECF244321}">
                <p14:modId xmlns:p14="http://schemas.microsoft.com/office/powerpoint/2010/main" val="4042833985"/>
              </p:ext>
            </p:extLst>
          </p:nvPr>
        </p:nvGraphicFramePr>
        <p:xfrm>
          <a:off x="9220402" y="5278881"/>
          <a:ext cx="18097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58" name="Worksheet" r:id="rId165" imgW="1124023" imgH="171450" progId="Excel.Sheet.12">
                  <p:link updateAutomatic="1"/>
                </p:oleObj>
              </mc:Choice>
              <mc:Fallback>
                <p:oleObj name="Worksheet" r:id="rId165" imgW="1124023" imgH="171450" progId="Excel.Sheet.12">
                  <p:link updateAutomatic="1"/>
                  <p:pic>
                    <p:nvPicPr>
                      <p:cNvPr id="237" name="Object 236"/>
                      <p:cNvPicPr preferRelativeResize="0"/>
                      <p:nvPr/>
                    </p:nvPicPr>
                    <p:blipFill>
                      <a:blip r:embed="rId147"/>
                      <a:stretch>
                        <a:fillRect/>
                      </a:stretch>
                    </p:blipFill>
                    <p:spPr>
                      <a:xfrm>
                        <a:off x="9220402" y="5278881"/>
                        <a:ext cx="18097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" name="TextBox 141"/>
          <p:cNvSpPr txBox="1"/>
          <p:nvPr>
            <p:custDataLst>
              <p:tags r:id="rId98"/>
            </p:custDataLst>
          </p:nvPr>
        </p:nvSpPr>
        <p:spPr>
          <a:xfrm>
            <a:off x="8947353" y="5120834"/>
            <a:ext cx="230397" cy="849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Overall</a:t>
            </a:r>
            <a:endParaRPr lang="en-US" sz="500" kern="0" dirty="0" smtClean="0">
              <a:solidFill>
                <a:srgbClr val="000000"/>
              </a:solidFill>
            </a:endParaRPr>
          </a:p>
        </p:txBody>
      </p:sp>
      <p:sp>
        <p:nvSpPr>
          <p:cNvPr id="143" name="TextBox 142"/>
          <p:cNvSpPr txBox="1"/>
          <p:nvPr>
            <p:custDataLst>
              <p:tags r:id="rId99"/>
            </p:custDataLst>
          </p:nvPr>
        </p:nvSpPr>
        <p:spPr>
          <a:xfrm>
            <a:off x="8889017" y="5250779"/>
            <a:ext cx="315605" cy="1446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Capable</a:t>
            </a: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Associates</a:t>
            </a:r>
            <a:endParaRPr lang="en-US" sz="500" kern="0" dirty="0" smtClean="0">
              <a:solidFill>
                <a:srgbClr val="00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8999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259248" y="1295458"/>
            <a:ext cx="2119562" cy="4168006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defTabSz="914333">
              <a:lnSpc>
                <a:spcPts val="2300"/>
              </a:lnSpc>
            </a:pPr>
            <a:endParaRPr lang="en-US" sz="1300" kern="0" dirty="0">
              <a:solidFill>
                <a:prstClr val="black"/>
              </a:solidFill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282646" y="4928276"/>
            <a:ext cx="10009101" cy="590031"/>
            <a:chOff x="282478" y="4928335"/>
            <a:chExt cx="10009423" cy="590050"/>
          </a:xfrm>
        </p:grpSpPr>
        <p:sp>
          <p:nvSpPr>
            <p:cNvPr id="150" name="Rectangle 2" descr="30%"/>
            <p:cNvSpPr>
              <a:spLocks noChangeArrowheads="1"/>
            </p:cNvSpPr>
            <p:nvPr>
              <p:custDataLst>
                <p:tags r:id="rId94"/>
              </p:custDataLst>
            </p:nvPr>
          </p:nvSpPr>
          <p:spPr bwMode="auto">
            <a:xfrm>
              <a:off x="282478" y="4928335"/>
              <a:ext cx="10009423" cy="590050"/>
            </a:xfrm>
            <a:prstGeom prst="rect">
              <a:avLst/>
            </a:prstGeom>
            <a:solidFill>
              <a:srgbClr val="0C98D5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9pPr>
            </a:lstStyle>
            <a:p>
              <a:pPr algn="ctr" defTabSz="914333"/>
              <a:endParaRPr lang="en-US" altLang="en-US">
                <a:solidFill>
                  <a:prstClr val="black"/>
                </a:solidFill>
              </a:endParaRPr>
            </a:p>
          </p:txBody>
        </p:sp>
        <p:pic>
          <p:nvPicPr>
            <p:cNvPr id="151" name="Picture 150"/>
            <p:cNvPicPr>
              <a:picLocks noChangeAspect="1"/>
            </p:cNvPicPr>
            <p:nvPr>
              <p:custDataLst>
                <p:tags r:id="rId95"/>
              </p:custDataLst>
            </p:nvPr>
          </p:nvPicPr>
          <p:blipFill rotWithShape="1">
            <a:blip r:embed="rId98"/>
            <a:srcRect l="56357" t="79565" r="32908" b="11704"/>
            <a:stretch/>
          </p:blipFill>
          <p:spPr>
            <a:xfrm>
              <a:off x="316936" y="4952739"/>
              <a:ext cx="1170774" cy="535567"/>
            </a:xfrm>
            <a:prstGeom prst="rect">
              <a:avLst/>
            </a:prstGeom>
          </p:spPr>
        </p:pic>
      </p:grpSp>
      <p:sp>
        <p:nvSpPr>
          <p:cNvPr id="152" name="Rectangle 17" descr="30%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6666" y="3607785"/>
            <a:ext cx="10009102" cy="1298333"/>
          </a:xfrm>
          <a:prstGeom prst="rect">
            <a:avLst/>
          </a:prstGeom>
          <a:solidFill>
            <a:srgbClr val="BE1D7A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 defTabSz="914333"/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153" name="Picture 152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98"/>
          <a:srcRect l="55849" t="69109" r="34102" b="25206"/>
          <a:stretch/>
        </p:blipFill>
        <p:spPr>
          <a:xfrm>
            <a:off x="348032" y="3848807"/>
            <a:ext cx="1321717" cy="420545"/>
          </a:xfrm>
          <a:prstGeom prst="rect">
            <a:avLst/>
          </a:prstGeom>
        </p:spPr>
      </p:pic>
      <p:sp>
        <p:nvSpPr>
          <p:cNvPr id="154" name="Rectangle 13" descr="30%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83663" y="2155522"/>
            <a:ext cx="10009102" cy="1405151"/>
          </a:xfrm>
          <a:prstGeom prst="rect">
            <a:avLst/>
          </a:prstGeom>
          <a:solidFill>
            <a:srgbClr val="75B442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algn="ctr" defTabSz="914333"/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155" name="Picture 154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98"/>
          <a:srcRect l="55671" t="54390" r="33593" b="37489"/>
          <a:stretch/>
        </p:blipFill>
        <p:spPr>
          <a:xfrm>
            <a:off x="331253" y="2190916"/>
            <a:ext cx="1371807" cy="583747"/>
          </a:xfrm>
          <a:prstGeom prst="rect">
            <a:avLst/>
          </a:prstGeom>
        </p:spPr>
      </p:pic>
      <p:grpSp>
        <p:nvGrpSpPr>
          <p:cNvPr id="157" name="Group 156"/>
          <p:cNvGrpSpPr/>
          <p:nvPr/>
        </p:nvGrpSpPr>
        <p:grpSpPr>
          <a:xfrm>
            <a:off x="296914" y="1143435"/>
            <a:ext cx="9994835" cy="997382"/>
            <a:chOff x="296748" y="1143372"/>
            <a:chExt cx="9995156" cy="997414"/>
          </a:xfrm>
        </p:grpSpPr>
        <p:sp>
          <p:nvSpPr>
            <p:cNvPr id="158" name="Rectangle 3" descr="30%"/>
            <p:cNvSpPr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296748" y="1143372"/>
              <a:ext cx="9995156" cy="997414"/>
            </a:xfrm>
            <a:prstGeom prst="rect">
              <a:avLst/>
            </a:prstGeom>
            <a:solidFill>
              <a:srgbClr val="04A3B3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9pPr>
            </a:lstStyle>
            <a:p>
              <a:pPr algn="ctr" defTabSz="914333"/>
              <a:endParaRPr lang="en-US" altLang="en-US">
                <a:solidFill>
                  <a:prstClr val="black"/>
                </a:solidFill>
              </a:endParaRPr>
            </a:p>
          </p:txBody>
        </p:sp>
        <p:pic>
          <p:nvPicPr>
            <p:cNvPr id="159" name="Picture 158"/>
            <p:cNvPicPr>
              <a:picLocks noChangeAspect="1"/>
            </p:cNvPicPr>
            <p:nvPr>
              <p:custDataLst>
                <p:tags r:id="rId93"/>
              </p:custDataLst>
            </p:nvPr>
          </p:nvPicPr>
          <p:blipFill rotWithShape="1">
            <a:blip r:embed="rId98"/>
            <a:srcRect l="56300" t="43528" r="31595" b="50381"/>
            <a:stretch/>
          </p:blipFill>
          <p:spPr>
            <a:xfrm>
              <a:off x="303491" y="1171371"/>
              <a:ext cx="1480583" cy="419032"/>
            </a:xfrm>
            <a:prstGeom prst="rect">
              <a:avLst/>
            </a:prstGeom>
          </p:spPr>
        </p:pic>
      </p:grpSp>
      <p:sp>
        <p:nvSpPr>
          <p:cNvPr id="8" name="Rectangle 7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defTabSz="914333">
              <a:lnSpc>
                <a:spcPct val="107000"/>
              </a:lnSpc>
              <a:spcAft>
                <a:spcPts val="100"/>
              </a:spcAft>
            </a:pPr>
            <a:r>
              <a:rPr lang="en-US" sz="600" b="1" kern="0" smtClean="0">
                <a:solidFill>
                  <a:srgbClr val="D70012"/>
                </a:solidFill>
                <a:latin typeface="Bosch Office Sans"/>
              </a:rPr>
              <a:t>Internal </a:t>
            </a:r>
            <a:r>
              <a:rPr lang="en-US" sz="600" kern="0" smtClean="0">
                <a:solidFill>
                  <a:srgbClr val="000000"/>
                </a:solidFill>
                <a:latin typeface="Bosch Office Sans" pitchFamily="2" charset="0"/>
              </a:rPr>
              <a:t>| Diesel Systems | ChP/OFE-T | 1/10/2018</a:t>
            </a:r>
            <a:endParaRPr lang="en-US" sz="600" kern="0" dirty="0">
              <a:solidFill>
                <a:srgbClr val="000000"/>
              </a:solidFill>
              <a:latin typeface="Bosch Office Sans" pitchFamily="2" charset="0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defTabSz="914333">
              <a:lnSpc>
                <a:spcPct val="107000"/>
              </a:lnSpc>
              <a:spcAft>
                <a:spcPts val="100"/>
              </a:spcAft>
            </a:pPr>
            <a:r>
              <a:rPr lang="en-US" sz="600" kern="0" smtClean="0">
                <a:solidFill>
                  <a:srgbClr val="B2B3B5"/>
                </a:solidFill>
                <a:latin typeface="Bosch Office Sans"/>
              </a:rPr>
              <a:t>© 2017 Robert Bosch LLC and affiliates. All rights reserved.</a:t>
            </a:r>
            <a:endParaRPr lang="en-US" sz="600" kern="0" dirty="0">
              <a:solidFill>
                <a:srgbClr val="B2B3B5"/>
              </a:solidFill>
              <a:latin typeface="Bosch Office San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10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defTabSz="914333"/>
            <a:r>
              <a:rPr lang="en-US" sz="1200" kern="0" smtClean="0">
                <a:solidFill>
                  <a:srgbClr val="999FA6"/>
                </a:solidFill>
                <a:latin typeface="Bosch Office Sans"/>
              </a:rPr>
              <a:t>9</a:t>
            </a:r>
            <a:endParaRPr lang="en-US" sz="1200" kern="0" dirty="0">
              <a:solidFill>
                <a:srgbClr val="999FA6"/>
              </a:solidFill>
              <a:latin typeface="Bosch Office Sans"/>
            </a:endParaRPr>
          </a:p>
        </p:txBody>
      </p:sp>
      <p:sp>
        <p:nvSpPr>
          <p:cNvPr id="177" name="TextBox 176"/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defTabSz="914333">
              <a:lnSpc>
                <a:spcPct val="89000"/>
              </a:lnSpc>
            </a:pPr>
            <a:r>
              <a:rPr lang="en-US" sz="2800" kern="0" dirty="0" err="1">
                <a:solidFill>
                  <a:prstClr val="black"/>
                </a:solidFill>
              </a:rPr>
              <a:t>ChP</a:t>
            </a:r>
            <a:r>
              <a:rPr lang="en-US" sz="2800" kern="0" dirty="0">
                <a:solidFill>
                  <a:prstClr val="black"/>
                </a:solidFill>
              </a:rPr>
              <a:t> 2018 </a:t>
            </a:r>
            <a:r>
              <a:rPr lang="en-US" sz="2800" kern="0" dirty="0" err="1">
                <a:solidFill>
                  <a:prstClr val="black"/>
                </a:solidFill>
              </a:rPr>
              <a:t>TaC</a:t>
            </a:r>
            <a:r>
              <a:rPr lang="en-US" sz="2800" kern="0" dirty="0">
                <a:solidFill>
                  <a:prstClr val="black"/>
                </a:solidFill>
              </a:rPr>
              <a:t> Workshop Format Updates</a:t>
            </a:r>
          </a:p>
        </p:txBody>
      </p:sp>
      <p:sp>
        <p:nvSpPr>
          <p:cNvPr id="193" name="Text Box 42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182103" y="460864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914333">
              <a:defRPr/>
            </a:pPr>
            <a:endParaRPr lang="de-DE">
              <a:solidFill>
                <a:prstClr val="black"/>
              </a:solidFill>
            </a:endParaRPr>
          </a:p>
        </p:txBody>
      </p:sp>
      <p:sp>
        <p:nvSpPr>
          <p:cNvPr id="89" name="Text Box 37____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366247" y="1420789"/>
            <a:ext cx="1828741" cy="442674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defTabSz="914333">
              <a:spcBef>
                <a:spcPct val="50000"/>
              </a:spcBef>
            </a:pPr>
            <a:r>
              <a:rPr lang="de-DE" altLang="en-US" sz="1000" b="1" dirty="0">
                <a:solidFill>
                  <a:prstClr val="black"/>
                </a:solidFill>
              </a:rPr>
              <a:t>Budget</a:t>
            </a:r>
            <a:br>
              <a:rPr lang="de-DE" altLang="en-US" sz="1000" b="1" dirty="0">
                <a:solidFill>
                  <a:prstClr val="black"/>
                </a:solidFill>
              </a:rPr>
            </a:br>
            <a:r>
              <a:rPr lang="de-DE" altLang="en-US" sz="1000" b="1" dirty="0">
                <a:solidFill>
                  <a:prstClr val="black"/>
                </a:solidFill>
              </a:rPr>
              <a:t>QMM</a:t>
            </a:r>
          </a:p>
        </p:txBody>
      </p:sp>
      <p:sp>
        <p:nvSpPr>
          <p:cNvPr id="156" name="Title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259248" y="647779"/>
            <a:ext cx="10452100" cy="388607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dirty="0" err="1">
                <a:solidFill>
                  <a:srgbClr val="A80163"/>
                </a:solidFill>
              </a:rPr>
              <a:t>ChP</a:t>
            </a:r>
            <a:r>
              <a:rPr lang="en-US" sz="2800" dirty="0">
                <a:solidFill>
                  <a:srgbClr val="A80163"/>
                </a:solidFill>
              </a:rPr>
              <a:t> </a:t>
            </a:r>
            <a:r>
              <a:rPr lang="en-US" sz="2800" dirty="0" err="1">
                <a:solidFill>
                  <a:srgbClr val="A80163"/>
                </a:solidFill>
              </a:rPr>
              <a:t>TaC</a:t>
            </a:r>
            <a:r>
              <a:rPr lang="en-US" sz="2800" dirty="0">
                <a:solidFill>
                  <a:srgbClr val="A80163"/>
                </a:solidFill>
              </a:rPr>
              <a:t> 2018 – QMM – CF MM.18 - CF a.m. MM.18</a:t>
            </a:r>
          </a:p>
        </p:txBody>
      </p:sp>
      <p:graphicFrame>
        <p:nvGraphicFramePr>
          <p:cNvPr id="3" name="Object 2"/>
          <p:cNvGraphicFramePr>
            <a:graphicFrameLocks/>
          </p:cNvGraphicFramePr>
          <p:nvPr>
            <p:custDataLst>
              <p:tags r:id="rId15"/>
            </p:custDataLst>
            <p:extLst/>
          </p:nvPr>
        </p:nvGraphicFramePr>
        <p:xfrm>
          <a:off x="5935648" y="1436742"/>
          <a:ext cx="184144" cy="107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62" name="Worksheet" r:id="rId99" imgW="1124023" imgH="171450" progId="Excel.Sheet.12">
                  <p:link updateAutomatic="1"/>
                </p:oleObj>
              </mc:Choice>
              <mc:Fallback>
                <p:oleObj name="Worksheet" r:id="rId99" imgW="1124023" imgH="171450" progId="Excel.Sheet.12">
                  <p:link updateAutomatic="1"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00"/>
                      <a:stretch>
                        <a:fillRect/>
                      </a:stretch>
                    </p:blipFill>
                    <p:spPr>
                      <a:xfrm>
                        <a:off x="5935648" y="1436742"/>
                        <a:ext cx="184144" cy="107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" name="TextBox 115"/>
          <p:cNvSpPr txBox="1"/>
          <p:nvPr>
            <p:custDataLst>
              <p:tags r:id="rId16"/>
            </p:custDataLst>
          </p:nvPr>
        </p:nvSpPr>
        <p:spPr>
          <a:xfrm>
            <a:off x="5759336" y="1435557"/>
            <a:ext cx="157043" cy="108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914333"/>
            <a:r>
              <a:rPr lang="en-US" sz="500" kern="0" dirty="0">
                <a:solidFill>
                  <a:srgbClr val="000000"/>
                </a:solidFill>
              </a:rPr>
              <a:t>TBP</a:t>
            </a:r>
          </a:p>
        </p:txBody>
      </p:sp>
      <p:sp>
        <p:nvSpPr>
          <p:cNvPr id="118" name="TextBox 117"/>
          <p:cNvSpPr txBox="1"/>
          <p:nvPr>
            <p:custDataLst>
              <p:tags r:id="rId17"/>
            </p:custDataLst>
          </p:nvPr>
        </p:nvSpPr>
        <p:spPr>
          <a:xfrm>
            <a:off x="5779696" y="1763461"/>
            <a:ext cx="104571" cy="918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914333"/>
            <a:r>
              <a:rPr lang="en-US" sz="600" b="1" kern="0" dirty="0">
                <a:solidFill>
                  <a:srgbClr val="000000"/>
                </a:solidFill>
              </a:rPr>
              <a:t>CF</a:t>
            </a:r>
          </a:p>
        </p:txBody>
      </p:sp>
      <p:sp>
        <p:nvSpPr>
          <p:cNvPr id="149" name="TextBox 148"/>
          <p:cNvSpPr txBox="1"/>
          <p:nvPr>
            <p:custDataLst>
              <p:tags r:id="rId18"/>
            </p:custDataLst>
          </p:nvPr>
        </p:nvSpPr>
        <p:spPr>
          <a:xfrm>
            <a:off x="5775237" y="1616444"/>
            <a:ext cx="129391" cy="893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914333"/>
            <a:r>
              <a:rPr lang="en-US" sz="500" kern="0" dirty="0">
                <a:solidFill>
                  <a:srgbClr val="000000"/>
                </a:solidFill>
              </a:rPr>
              <a:t>FC</a:t>
            </a:r>
          </a:p>
        </p:txBody>
      </p:sp>
      <p:graphicFrame>
        <p:nvGraphicFramePr>
          <p:cNvPr id="9" name="Object 8"/>
          <p:cNvGraphicFramePr>
            <a:graphicFrameLocks/>
          </p:cNvGraphicFramePr>
          <p:nvPr>
            <p:custDataLst>
              <p:tags r:id="rId19"/>
            </p:custDataLst>
            <p:extLst/>
          </p:nvPr>
        </p:nvGraphicFramePr>
        <p:xfrm>
          <a:off x="5934060" y="1751056"/>
          <a:ext cx="184144" cy="111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63" name="Worksheet" r:id="rId101" imgW="1124085" imgH="171450" progId="Excel.Sheet.12">
                  <p:link updateAutomatic="1"/>
                </p:oleObj>
              </mc:Choice>
              <mc:Fallback>
                <p:oleObj name="Worksheet" r:id="rId101" imgW="1124085" imgH="171450" progId="Excel.Sheet.12">
                  <p:link updateAutomatic="1"/>
                  <p:pic>
                    <p:nvPicPr>
                      <p:cNvPr id="9" name="Object 8"/>
                      <p:cNvPicPr preferRelativeResize="0"/>
                      <p:nvPr/>
                    </p:nvPicPr>
                    <p:blipFill>
                      <a:blip r:embed="rId102"/>
                      <a:stretch>
                        <a:fillRect/>
                      </a:stretch>
                    </p:blipFill>
                    <p:spPr>
                      <a:xfrm>
                        <a:off x="5934060" y="1751056"/>
                        <a:ext cx="184144" cy="111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/>
          </p:cNvGraphicFramePr>
          <p:nvPr>
            <p:custDataLst>
              <p:tags r:id="rId20"/>
            </p:custDataLst>
            <p:extLst/>
          </p:nvPr>
        </p:nvGraphicFramePr>
        <p:xfrm>
          <a:off x="5935648" y="1589137"/>
          <a:ext cx="184144" cy="107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64" name="Worksheet" r:id="rId103" imgW="1124085" imgH="171450" progId="Excel.Sheet.12">
                  <p:link updateAutomatic="1"/>
                </p:oleObj>
              </mc:Choice>
              <mc:Fallback>
                <p:oleObj name="Worksheet" r:id="rId103" imgW="1124085" imgH="171450" progId="Excel.Sheet.12">
                  <p:link updateAutomatic="1"/>
                  <p:pic>
                    <p:nvPicPr>
                      <p:cNvPr id="11" name="Object 10"/>
                      <p:cNvPicPr preferRelativeResize="0"/>
                      <p:nvPr/>
                    </p:nvPicPr>
                    <p:blipFill>
                      <a:blip r:embed="rId104"/>
                      <a:stretch>
                        <a:fillRect/>
                      </a:stretch>
                    </p:blipFill>
                    <p:spPr>
                      <a:xfrm>
                        <a:off x="5935648" y="1589137"/>
                        <a:ext cx="184144" cy="107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2806059" y="3985836"/>
            <a:ext cx="1737304" cy="457186"/>
            <a:chOff x="3917222" y="4066922"/>
            <a:chExt cx="1737360" cy="457200"/>
          </a:xfrm>
          <a:solidFill>
            <a:schemeClr val="bg1">
              <a:alpha val="75000"/>
            </a:schemeClr>
          </a:solidFill>
        </p:grpSpPr>
        <p:sp>
          <p:nvSpPr>
            <p:cNvPr id="145" name="Text Box 37_________________________________________________________"/>
            <p:cNvSpPr txBox="1"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3917222" y="4066922"/>
              <a:ext cx="1737360" cy="457200"/>
            </a:xfrm>
            <a:prstGeom prst="roundRect">
              <a:avLst/>
            </a:prstGeom>
            <a:grpFill/>
            <a:ln w="3175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square" t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9pPr>
            </a:lstStyle>
            <a:p>
              <a:pPr defTabSz="914333"/>
              <a:r>
                <a:rPr lang="de-DE" altLang="en-US" sz="1000" b="1" dirty="0">
                  <a:solidFill>
                    <a:prstClr val="black"/>
                  </a:solidFill>
                </a:rPr>
                <a:t>QMS Audit</a:t>
              </a:r>
            </a:p>
          </p:txBody>
        </p:sp>
        <p:graphicFrame>
          <p:nvGraphicFramePr>
            <p:cNvPr id="30" name="Object 29"/>
            <p:cNvGraphicFramePr>
              <a:graphicFrameLocks/>
            </p:cNvGraphicFramePr>
            <p:nvPr>
              <p:custDataLst>
                <p:tags r:id="rId91"/>
              </p:custDataLst>
              <p:extLst/>
            </p:nvPr>
          </p:nvGraphicFramePr>
          <p:xfrm>
            <a:off x="5373688" y="4149725"/>
            <a:ext cx="179387" cy="111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365" name="Worksheet" r:id="rId105" imgW="1124023" imgH="171450" progId="Excel.Sheet.12">
                    <p:link updateAutomatic="1"/>
                  </p:oleObj>
                </mc:Choice>
                <mc:Fallback>
                  <p:oleObj name="Worksheet" r:id="rId105" imgW="1124023" imgH="171450" progId="Excel.Sheet.12">
                    <p:link updateAutomatic="1"/>
                    <p:pic>
                      <p:nvPicPr>
                        <p:cNvPr id="30" name="Object 29"/>
                        <p:cNvPicPr preferRelativeResize="0"/>
                        <p:nvPr/>
                      </p:nvPicPr>
                      <p:blipFill>
                        <a:blip r:embed="rId106"/>
                        <a:stretch>
                          <a:fillRect/>
                        </a:stretch>
                      </p:blipFill>
                      <p:spPr>
                        <a:xfrm>
                          <a:off x="5373688" y="4149725"/>
                          <a:ext cx="179387" cy="111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23"/>
          <p:cNvGrpSpPr/>
          <p:nvPr/>
        </p:nvGrpSpPr>
        <p:grpSpPr>
          <a:xfrm>
            <a:off x="4950036" y="3987463"/>
            <a:ext cx="1737304" cy="457186"/>
            <a:chOff x="6118419" y="4068548"/>
            <a:chExt cx="1737360" cy="457200"/>
          </a:xfrm>
          <a:solidFill>
            <a:schemeClr val="bg1">
              <a:alpha val="75000"/>
            </a:schemeClr>
          </a:solidFill>
        </p:grpSpPr>
        <p:sp>
          <p:nvSpPr>
            <p:cNvPr id="91" name="Text Box 37____________________________________________________________"/>
            <p:cNvSpPr txBox="1"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6118419" y="4068548"/>
              <a:ext cx="1737360" cy="457200"/>
            </a:xfrm>
            <a:prstGeom prst="roundRect">
              <a:avLst/>
            </a:prstGeom>
            <a:grpFill/>
            <a:ln w="3175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sch Office Sans" panose="020B0604020202020204" pitchFamily="34" charset="0"/>
                </a:defRPr>
              </a:lvl9pPr>
            </a:lstStyle>
            <a:p>
              <a:pPr defTabSz="914333"/>
              <a:r>
                <a:rPr lang="de-DE" altLang="en-US" sz="1000" b="1" dirty="0">
                  <a:solidFill>
                    <a:prstClr val="black"/>
                  </a:solidFill>
                </a:rPr>
                <a:t>Lean@ChP</a:t>
              </a:r>
            </a:p>
          </p:txBody>
        </p:sp>
        <p:graphicFrame>
          <p:nvGraphicFramePr>
            <p:cNvPr id="31" name="Object 30"/>
            <p:cNvGraphicFramePr>
              <a:graphicFrameLocks/>
            </p:cNvGraphicFramePr>
            <p:nvPr>
              <p:custDataLst>
                <p:tags r:id="rId89"/>
              </p:custDataLst>
              <p:extLst/>
            </p:nvPr>
          </p:nvGraphicFramePr>
          <p:xfrm>
            <a:off x="7456488" y="4149725"/>
            <a:ext cx="184150" cy="111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366" name="Worksheet" r:id="rId107" imgW="1124023" imgH="171450" progId="Excel.Sheet.12">
                    <p:link updateAutomatic="1"/>
                  </p:oleObj>
                </mc:Choice>
                <mc:Fallback>
                  <p:oleObj name="Worksheet" r:id="rId107" imgW="1124023" imgH="171450" progId="Excel.Sheet.12">
                    <p:link updateAutomatic="1"/>
                    <p:pic>
                      <p:nvPicPr>
                        <p:cNvPr id="31" name="Object 30"/>
                        <p:cNvPicPr preferRelativeResize="0"/>
                        <p:nvPr/>
                      </p:nvPicPr>
                      <p:blipFill>
                        <a:blip r:embed="rId106"/>
                        <a:stretch>
                          <a:fillRect/>
                        </a:stretch>
                      </p:blipFill>
                      <p:spPr>
                        <a:xfrm>
                          <a:off x="7456488" y="4149725"/>
                          <a:ext cx="184150" cy="111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" name="Text Box 37___________________________________________________________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137564" y="3983310"/>
            <a:ext cx="1737304" cy="457186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defTabSz="914333">
              <a:spcBef>
                <a:spcPct val="50000"/>
              </a:spcBef>
            </a:pPr>
            <a:r>
              <a:rPr lang="de-DE" altLang="en-US" sz="1000" b="1" dirty="0">
                <a:solidFill>
                  <a:prstClr val="black"/>
                </a:solidFill>
              </a:rPr>
              <a:t>Process Landscape</a:t>
            </a:r>
          </a:p>
        </p:txBody>
      </p:sp>
      <p:graphicFrame>
        <p:nvGraphicFramePr>
          <p:cNvPr id="207" name="Object 206"/>
          <p:cNvGraphicFramePr>
            <a:graphicFrameLocks/>
          </p:cNvGraphicFramePr>
          <p:nvPr>
            <p:custDataLst>
              <p:tags r:id="rId22"/>
            </p:custDataLst>
            <p:extLst/>
          </p:nvPr>
        </p:nvGraphicFramePr>
        <p:xfrm>
          <a:off x="8577164" y="4054350"/>
          <a:ext cx="184144" cy="107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67" name="Worksheet" r:id="rId99" imgW="1124023" imgH="171450" progId="Excel.Sheet.12">
                  <p:link updateAutomatic="1"/>
                </p:oleObj>
              </mc:Choice>
              <mc:Fallback>
                <p:oleObj name="Worksheet" r:id="rId99" imgW="1124023" imgH="171450" progId="Excel.Sheet.12">
                  <p:link updateAutomatic="1"/>
                  <p:pic>
                    <p:nvPicPr>
                      <p:cNvPr id="207" name="Object 206"/>
                      <p:cNvPicPr/>
                      <p:nvPr/>
                    </p:nvPicPr>
                    <p:blipFill>
                      <a:blip r:embed="rId100"/>
                      <a:stretch>
                        <a:fillRect/>
                      </a:stretch>
                    </p:blipFill>
                    <p:spPr>
                      <a:xfrm>
                        <a:off x="8577164" y="4054350"/>
                        <a:ext cx="184144" cy="107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Object 119"/>
          <p:cNvGraphicFramePr>
            <a:graphicFrameLocks/>
          </p:cNvGraphicFramePr>
          <p:nvPr>
            <p:custDataLst>
              <p:tags r:id="rId23"/>
            </p:custDataLst>
            <p:extLst/>
          </p:nvPr>
        </p:nvGraphicFramePr>
        <p:xfrm>
          <a:off x="4265208" y="4263761"/>
          <a:ext cx="179381" cy="111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68" name="Worksheet" r:id="rId105" imgW="1124023" imgH="171450" progId="Excel.Sheet.12">
                  <p:link updateAutomatic="1"/>
                </p:oleObj>
              </mc:Choice>
              <mc:Fallback>
                <p:oleObj name="Worksheet" r:id="rId105" imgW="1124023" imgH="171450" progId="Excel.Sheet.12">
                  <p:link updateAutomatic="1"/>
                  <p:pic>
                    <p:nvPicPr>
                      <p:cNvPr id="120" name="Object 119"/>
                      <p:cNvPicPr preferRelativeResize="0"/>
                      <p:nvPr/>
                    </p:nvPicPr>
                    <p:blipFill>
                      <a:blip r:embed="rId106"/>
                      <a:stretch>
                        <a:fillRect/>
                      </a:stretch>
                    </p:blipFill>
                    <p:spPr>
                      <a:xfrm>
                        <a:off x="4265208" y="4263761"/>
                        <a:ext cx="179381" cy="111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" name="Text Box 45__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7073871" y="2432326"/>
            <a:ext cx="2671973" cy="797988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anchor="t" anchorCtr="0">
            <a:no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900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algn="l" defTabSz="914333"/>
            <a:r>
              <a:rPr lang="de-DE" altLang="en-US" sz="1000" b="1" dirty="0">
                <a:solidFill>
                  <a:prstClr val="black"/>
                </a:solidFill>
              </a:rPr>
              <a:t>Ramp-up / Ramp-down Excellence</a:t>
            </a:r>
          </a:p>
          <a:p>
            <a:pPr algn="l" defTabSz="914333"/>
            <a:r>
              <a:rPr lang="de-DE" altLang="en-US" sz="1000" b="1" dirty="0">
                <a:solidFill>
                  <a:srgbClr val="7030A0"/>
                </a:solidFill>
              </a:rPr>
              <a:t>CRIN20C  Nozzle</a:t>
            </a:r>
            <a:r>
              <a:rPr lang="de-DE" altLang="en-US" sz="1000" b="1" dirty="0">
                <a:solidFill>
                  <a:prstClr val="black"/>
                </a:solidFill>
              </a:rPr>
              <a:t>   </a:t>
            </a:r>
            <a:r>
              <a:rPr lang="de-DE" altLang="en-US" sz="1000" b="1" dirty="0">
                <a:solidFill>
                  <a:srgbClr val="00B050"/>
                </a:solidFill>
              </a:rPr>
              <a:t>ESP9   IPB</a:t>
            </a:r>
            <a:r>
              <a:rPr lang="de-DE" altLang="en-US" sz="1000" b="1" dirty="0">
                <a:solidFill>
                  <a:prstClr val="black"/>
                </a:solidFill>
              </a:rPr>
              <a:t>   </a:t>
            </a:r>
            <a:r>
              <a:rPr lang="de-DE" altLang="en-US" sz="1000" b="1" dirty="0">
                <a:solidFill>
                  <a:srgbClr val="08427E"/>
                </a:solidFill>
              </a:rPr>
              <a:t>HDEV6</a:t>
            </a:r>
          </a:p>
          <a:p>
            <a:pPr algn="l" defTabSz="914333">
              <a:lnSpc>
                <a:spcPts val="360"/>
              </a:lnSpc>
              <a:spcBef>
                <a:spcPts val="0"/>
              </a:spcBef>
            </a:pPr>
            <a:r>
              <a:rPr lang="de-DE" altLang="en-US" sz="1000" b="1" dirty="0">
                <a:solidFill>
                  <a:srgbClr val="08427E"/>
                </a:solidFill>
              </a:rPr>
              <a:t>                   </a:t>
            </a:r>
            <a:r>
              <a:rPr lang="de-DE" altLang="en-US" sz="540" b="1" dirty="0">
                <a:solidFill>
                  <a:srgbClr val="7030A0"/>
                </a:solidFill>
              </a:rPr>
              <a:t>Module         </a:t>
            </a:r>
            <a:r>
              <a:rPr lang="de-DE" altLang="en-US" sz="540" b="1" dirty="0">
                <a:solidFill>
                  <a:srgbClr val="00B050"/>
                </a:solidFill>
              </a:rPr>
              <a:t>Components</a:t>
            </a:r>
            <a:r>
              <a:rPr lang="de-DE" altLang="en-US" sz="540" b="1" dirty="0">
                <a:solidFill>
                  <a:srgbClr val="0070C0"/>
                </a:solidFill>
              </a:rPr>
              <a:t> </a:t>
            </a:r>
            <a:r>
              <a:rPr lang="de-DE" altLang="en-US" sz="1000" b="1" dirty="0">
                <a:solidFill>
                  <a:srgbClr val="0070C0"/>
                </a:solidFill>
              </a:rPr>
              <a:t>  </a:t>
            </a:r>
            <a:endParaRPr lang="de-DE" altLang="en-US" sz="1000" b="1" dirty="0">
              <a:solidFill>
                <a:prstClr val="black"/>
              </a:solidFill>
            </a:endParaRPr>
          </a:p>
        </p:txBody>
      </p:sp>
      <p:graphicFrame>
        <p:nvGraphicFramePr>
          <p:cNvPr id="178" name="Object 177"/>
          <p:cNvGraphicFramePr>
            <a:graphicFrameLocks/>
          </p:cNvGraphicFramePr>
          <p:nvPr>
            <p:custDataLst>
              <p:tags r:id="rId25"/>
            </p:custDataLst>
            <p:extLst/>
          </p:nvPr>
        </p:nvGraphicFramePr>
        <p:xfrm>
          <a:off x="7388440" y="3056385"/>
          <a:ext cx="182557" cy="9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69" name="Worksheet" r:id="rId108" imgW="1124023" imgH="171450" progId="Excel.Sheet.12">
                  <p:link updateAutomatic="1"/>
                </p:oleObj>
              </mc:Choice>
              <mc:Fallback>
                <p:oleObj name="Worksheet" r:id="rId108" imgW="1124023" imgH="171450" progId="Excel.Sheet.12">
                  <p:link updateAutomatic="1"/>
                  <p:pic>
                    <p:nvPicPr>
                      <p:cNvPr id="178" name="Object 177"/>
                      <p:cNvPicPr preferRelativeResize="0"/>
                      <p:nvPr/>
                    </p:nvPicPr>
                    <p:blipFill>
                      <a:blip r:embed="rId109"/>
                      <a:stretch>
                        <a:fillRect/>
                      </a:stretch>
                    </p:blipFill>
                    <p:spPr>
                      <a:xfrm>
                        <a:off x="7388440" y="3056385"/>
                        <a:ext cx="182557" cy="9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" name="Object 178"/>
          <p:cNvGraphicFramePr>
            <a:graphicFrameLocks/>
          </p:cNvGraphicFramePr>
          <p:nvPr>
            <p:custDataLst>
              <p:tags r:id="rId26"/>
            </p:custDataLst>
            <p:extLst/>
          </p:nvPr>
        </p:nvGraphicFramePr>
        <p:xfrm>
          <a:off x="7931766" y="3051659"/>
          <a:ext cx="184144" cy="119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70" name="Worksheet" r:id="rId110" imgW="1124023" imgH="171450" progId="Excel.Sheet.12">
                  <p:link updateAutomatic="1"/>
                </p:oleObj>
              </mc:Choice>
              <mc:Fallback>
                <p:oleObj name="Worksheet" r:id="rId110" imgW="1124023" imgH="171450" progId="Excel.Sheet.12">
                  <p:link updateAutomatic="1"/>
                  <p:pic>
                    <p:nvPicPr>
                      <p:cNvPr id="179" name="Object 178"/>
                      <p:cNvPicPr preferRelativeResize="0"/>
                      <p:nvPr/>
                    </p:nvPicPr>
                    <p:blipFill>
                      <a:blip r:embed="rId109"/>
                      <a:stretch>
                        <a:fillRect/>
                      </a:stretch>
                    </p:blipFill>
                    <p:spPr>
                      <a:xfrm>
                        <a:off x="7931766" y="3051659"/>
                        <a:ext cx="184144" cy="119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" name="Object 179"/>
          <p:cNvGraphicFramePr>
            <a:graphicFrameLocks/>
          </p:cNvGraphicFramePr>
          <p:nvPr>
            <p:custDataLst>
              <p:tags r:id="rId27"/>
            </p:custDataLst>
            <p:extLst/>
          </p:nvPr>
        </p:nvGraphicFramePr>
        <p:xfrm>
          <a:off x="8376070" y="3055610"/>
          <a:ext cx="182557" cy="104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71" name="Worksheet" r:id="rId108" imgW="1124023" imgH="171450" progId="Excel.Sheet.12">
                  <p:link updateAutomatic="1"/>
                </p:oleObj>
              </mc:Choice>
              <mc:Fallback>
                <p:oleObj name="Worksheet" r:id="rId108" imgW="1124023" imgH="171450" progId="Excel.Sheet.12">
                  <p:link updateAutomatic="1"/>
                  <p:pic>
                    <p:nvPicPr>
                      <p:cNvPr id="180" name="Object 179"/>
                      <p:cNvPicPr preferRelativeResize="0"/>
                      <p:nvPr/>
                    </p:nvPicPr>
                    <p:blipFill>
                      <a:blip r:embed="rId109"/>
                      <a:stretch>
                        <a:fillRect/>
                      </a:stretch>
                    </p:blipFill>
                    <p:spPr>
                      <a:xfrm>
                        <a:off x="8376070" y="3055610"/>
                        <a:ext cx="182557" cy="104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" name="Object 181"/>
          <p:cNvGraphicFramePr>
            <a:graphicFrameLocks/>
          </p:cNvGraphicFramePr>
          <p:nvPr>
            <p:custDataLst>
              <p:tags r:id="rId28"/>
            </p:custDataLst>
            <p:extLst/>
          </p:nvPr>
        </p:nvGraphicFramePr>
        <p:xfrm>
          <a:off x="8764728" y="3047928"/>
          <a:ext cx="184144" cy="112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72" name="Worksheet" r:id="rId110" imgW="1124023" imgH="171450" progId="Excel.Sheet.12">
                  <p:link updateAutomatic="1"/>
                </p:oleObj>
              </mc:Choice>
              <mc:Fallback>
                <p:oleObj name="Worksheet" r:id="rId110" imgW="1124023" imgH="171450" progId="Excel.Sheet.12">
                  <p:link updateAutomatic="1"/>
                  <p:pic>
                    <p:nvPicPr>
                      <p:cNvPr id="182" name="Object 181"/>
                      <p:cNvPicPr preferRelativeResize="0"/>
                      <p:nvPr/>
                    </p:nvPicPr>
                    <p:blipFill>
                      <a:blip r:embed="rId109"/>
                      <a:stretch>
                        <a:fillRect/>
                      </a:stretch>
                    </p:blipFill>
                    <p:spPr>
                      <a:xfrm>
                        <a:off x="8764728" y="3047928"/>
                        <a:ext cx="184144" cy="112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" name="Object 182"/>
          <p:cNvGraphicFramePr>
            <a:graphicFrameLocks/>
          </p:cNvGraphicFramePr>
          <p:nvPr>
            <p:custDataLst>
              <p:tags r:id="rId29"/>
            </p:custDataLst>
            <p:extLst/>
          </p:nvPr>
        </p:nvGraphicFramePr>
        <p:xfrm>
          <a:off x="9209033" y="3055610"/>
          <a:ext cx="182557" cy="104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73" name="Worksheet" r:id="rId111" imgW="1124023" imgH="171450" progId="Excel.Sheet.12">
                  <p:link updateAutomatic="1"/>
                </p:oleObj>
              </mc:Choice>
              <mc:Fallback>
                <p:oleObj name="Worksheet" r:id="rId111" imgW="1124023" imgH="171450" progId="Excel.Sheet.12">
                  <p:link updateAutomatic="1"/>
                  <p:pic>
                    <p:nvPicPr>
                      <p:cNvPr id="183" name="Object 182"/>
                      <p:cNvPicPr preferRelativeResize="0"/>
                      <p:nvPr/>
                    </p:nvPicPr>
                    <p:blipFill>
                      <a:blip r:embed="rId112"/>
                      <a:stretch>
                        <a:fillRect/>
                      </a:stretch>
                    </p:blipFill>
                    <p:spPr>
                      <a:xfrm>
                        <a:off x="9209033" y="3055610"/>
                        <a:ext cx="182557" cy="104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Text Box 37______________________________________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2025123" y="2241698"/>
            <a:ext cx="3994660" cy="374251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en-US"/>
            </a:defPPr>
            <a:lvl1pPr>
              <a:defRPr sz="1200" b="1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defTabSz="914333"/>
            <a:r>
              <a:rPr lang="de-DE" altLang="en-US" dirty="0">
                <a:solidFill>
                  <a:srgbClr val="7030A0"/>
                </a:solidFill>
              </a:rPr>
              <a:t>                       PS-DI</a:t>
            </a:r>
          </a:p>
          <a:p>
            <a:pPr defTabSz="914333"/>
            <a:r>
              <a:rPr lang="de-DE" altLang="en-US" dirty="0">
                <a:solidFill>
                  <a:prstClr val="black"/>
                </a:solidFill>
              </a:rPr>
              <a:t>                        </a:t>
            </a:r>
            <a:r>
              <a:rPr lang="de-DE" altLang="en-US" sz="1000" dirty="0">
                <a:solidFill>
                  <a:srgbClr val="7030A0"/>
                </a:solidFill>
              </a:rPr>
              <a:t>CRIN</a:t>
            </a:r>
            <a:endParaRPr lang="de-DE" altLang="en-US" sz="1000" dirty="0">
              <a:solidFill>
                <a:srgbClr val="0070C0"/>
              </a:solidFill>
            </a:endParaRPr>
          </a:p>
        </p:txBody>
      </p:sp>
      <p:sp>
        <p:nvSpPr>
          <p:cNvPr id="100" name="Text Box 37_______________________________________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029612" y="2908381"/>
            <a:ext cx="3990171" cy="28925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en-US"/>
            </a:defPPr>
            <a:lvl1pPr>
              <a:defRPr sz="1200" b="1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defTabSz="914333"/>
            <a:r>
              <a:rPr lang="de-DE" altLang="en-US" sz="1000" dirty="0">
                <a:solidFill>
                  <a:prstClr val="black"/>
                </a:solidFill>
              </a:rPr>
              <a:t> Cust. </a:t>
            </a:r>
          </a:p>
          <a:p>
            <a:pPr defTabSz="914333"/>
            <a:r>
              <a:rPr lang="de-DE" altLang="en-US" sz="1000" dirty="0">
                <a:solidFill>
                  <a:prstClr val="black"/>
                </a:solidFill>
              </a:rPr>
              <a:t>Score Card</a:t>
            </a:r>
          </a:p>
        </p:txBody>
      </p:sp>
      <p:sp>
        <p:nvSpPr>
          <p:cNvPr id="101" name="Text Box 37________________________________________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017630" y="3243028"/>
            <a:ext cx="4002154" cy="242832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en-US"/>
            </a:defPPr>
            <a:lvl1pPr>
              <a:defRPr sz="1200" b="1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defTabSz="914333"/>
            <a:r>
              <a:rPr lang="de-DE" altLang="en-US" sz="1000" dirty="0">
                <a:solidFill>
                  <a:prstClr val="black"/>
                </a:solidFill>
              </a:rPr>
              <a:t> QMS </a:t>
            </a:r>
            <a:r>
              <a:rPr lang="de-DE" altLang="en-US" sz="700" b="0" dirty="0">
                <a:solidFill>
                  <a:prstClr val="black"/>
                </a:solidFill>
              </a:rPr>
              <a:t>(Cockpit Chart)</a:t>
            </a:r>
            <a:r>
              <a:rPr lang="de-DE" altLang="en-US" sz="1000" dirty="0">
                <a:solidFill>
                  <a:prstClr val="black"/>
                </a:solidFill>
              </a:rPr>
              <a:t>	   </a:t>
            </a:r>
          </a:p>
        </p:txBody>
      </p:sp>
      <p:sp>
        <p:nvSpPr>
          <p:cNvPr id="102" name="TextBox 101"/>
          <p:cNvSpPr txBox="1"/>
          <p:nvPr>
            <p:custDataLst>
              <p:tags r:id="rId33"/>
            </p:custDataLst>
          </p:nvPr>
        </p:nvSpPr>
        <p:spPr>
          <a:xfrm>
            <a:off x="2835443" y="2922877"/>
            <a:ext cx="376256" cy="3088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914333">
              <a:lnSpc>
                <a:spcPct val="150000"/>
              </a:lnSpc>
            </a:pPr>
            <a:r>
              <a:rPr lang="en-US" sz="600" b="1" kern="0" dirty="0">
                <a:solidFill>
                  <a:srgbClr val="000000"/>
                </a:solidFill>
              </a:rPr>
              <a:t>Quality</a:t>
            </a:r>
          </a:p>
          <a:p>
            <a:pPr defTabSz="914333">
              <a:lnSpc>
                <a:spcPct val="150000"/>
              </a:lnSpc>
            </a:pPr>
            <a:r>
              <a:rPr lang="en-US" sz="600" b="1" kern="0" dirty="0">
                <a:solidFill>
                  <a:srgbClr val="000000"/>
                </a:solidFill>
              </a:rPr>
              <a:t>Delivery</a:t>
            </a:r>
          </a:p>
        </p:txBody>
      </p:sp>
      <p:graphicFrame>
        <p:nvGraphicFramePr>
          <p:cNvPr id="103" name="Object 102"/>
          <p:cNvGraphicFramePr>
            <a:graphicFrameLocks/>
          </p:cNvGraphicFramePr>
          <p:nvPr>
            <p:custDataLst>
              <p:tags r:id="rId34"/>
            </p:custDataLst>
            <p:extLst/>
          </p:nvPr>
        </p:nvGraphicFramePr>
        <p:xfrm>
          <a:off x="3147301" y="2955645"/>
          <a:ext cx="180969" cy="107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74" name="Worksheet" r:id="rId113" imgW="1124085" imgH="171450" progId="Excel.Sheet.12">
                  <p:link updateAutomatic="1"/>
                </p:oleObj>
              </mc:Choice>
              <mc:Fallback>
                <p:oleObj name="Worksheet" r:id="rId113" imgW="1124085" imgH="171450" progId="Excel.Sheet.12">
                  <p:link updateAutomatic="1"/>
                  <p:pic>
                    <p:nvPicPr>
                      <p:cNvPr id="103" name="Object 102"/>
                      <p:cNvPicPr preferRelativeResize="0"/>
                      <p:nvPr/>
                    </p:nvPicPr>
                    <p:blipFill>
                      <a:blip r:embed="rId114"/>
                      <a:stretch>
                        <a:fillRect/>
                      </a:stretch>
                    </p:blipFill>
                    <p:spPr>
                      <a:xfrm>
                        <a:off x="3147301" y="2955645"/>
                        <a:ext cx="180969" cy="107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ct 103"/>
          <p:cNvGraphicFramePr>
            <a:graphicFrameLocks/>
          </p:cNvGraphicFramePr>
          <p:nvPr>
            <p:custDataLst>
              <p:tags r:id="rId35"/>
            </p:custDataLst>
            <p:extLst/>
          </p:nvPr>
        </p:nvGraphicFramePr>
        <p:xfrm>
          <a:off x="3147301" y="3084229"/>
          <a:ext cx="180969" cy="107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75" name="Worksheet" r:id="rId115" imgW="1124085" imgH="171450" progId="Excel.Sheet.12">
                  <p:link updateAutomatic="1"/>
                </p:oleObj>
              </mc:Choice>
              <mc:Fallback>
                <p:oleObj name="Worksheet" r:id="rId115" imgW="1124085" imgH="171450" progId="Excel.Sheet.12">
                  <p:link updateAutomatic="1"/>
                  <p:pic>
                    <p:nvPicPr>
                      <p:cNvPr id="104" name="Object 103"/>
                      <p:cNvPicPr preferRelativeResize="0"/>
                      <p:nvPr/>
                    </p:nvPicPr>
                    <p:blipFill>
                      <a:blip r:embed="rId116"/>
                      <a:stretch>
                        <a:fillRect/>
                      </a:stretch>
                    </p:blipFill>
                    <p:spPr>
                      <a:xfrm>
                        <a:off x="3147301" y="3084229"/>
                        <a:ext cx="180969" cy="107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104"/>
          <p:cNvGraphicFramePr>
            <a:graphicFrameLocks/>
          </p:cNvGraphicFramePr>
          <p:nvPr>
            <p:custDataLst>
              <p:tags r:id="rId36"/>
            </p:custDataLst>
            <p:extLst/>
          </p:nvPr>
        </p:nvGraphicFramePr>
        <p:xfrm>
          <a:off x="3150476" y="3308902"/>
          <a:ext cx="182557" cy="107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76" name="Worksheet" r:id="rId117" imgW="1124023" imgH="171450" progId="Excel.Sheet.12">
                  <p:link updateAutomatic="1"/>
                </p:oleObj>
              </mc:Choice>
              <mc:Fallback>
                <p:oleObj name="Worksheet" r:id="rId117" imgW="1124023" imgH="171450" progId="Excel.Sheet.12">
                  <p:link updateAutomatic="1"/>
                  <p:pic>
                    <p:nvPicPr>
                      <p:cNvPr id="105" name="Object 104"/>
                      <p:cNvPicPr preferRelativeResize="0"/>
                      <p:nvPr/>
                    </p:nvPicPr>
                    <p:blipFill>
                      <a:blip r:embed="rId118"/>
                      <a:stretch>
                        <a:fillRect/>
                      </a:stretch>
                    </p:blipFill>
                    <p:spPr>
                      <a:xfrm>
                        <a:off x="3150476" y="3308902"/>
                        <a:ext cx="182557" cy="107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Text Box 37_________________________________________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3504380" y="2240234"/>
            <a:ext cx="623963" cy="412137"/>
          </a:xfrm>
          <a:prstGeom prst="roundRect">
            <a:avLst/>
          </a:prstGeom>
          <a:solidFill>
            <a:schemeClr val="bg1">
              <a:alpha val="0"/>
            </a:schemeClr>
          </a:solidFill>
          <a:ln w="317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en-US"/>
            </a:defPPr>
            <a:lvl1pPr>
              <a:defRPr sz="1200" b="1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defTabSz="914333"/>
            <a:r>
              <a:rPr lang="de-DE" altLang="en-US" dirty="0">
                <a:solidFill>
                  <a:srgbClr val="002060"/>
                </a:solidFill>
              </a:rPr>
              <a:t> </a:t>
            </a:r>
            <a:r>
              <a:rPr lang="de-DE" altLang="en-US" dirty="0">
                <a:solidFill>
                  <a:srgbClr val="00B050"/>
                </a:solidFill>
              </a:rPr>
              <a:t>CC-AS</a:t>
            </a:r>
          </a:p>
          <a:p>
            <a:pPr defTabSz="914333"/>
            <a:r>
              <a:rPr lang="de-DE" altLang="en-US" dirty="0">
                <a:solidFill>
                  <a:srgbClr val="002060"/>
                </a:solidFill>
              </a:rPr>
              <a:t>  </a:t>
            </a:r>
            <a:r>
              <a:rPr lang="de-DE" altLang="en-US" sz="1000" dirty="0">
                <a:solidFill>
                  <a:srgbClr val="00B050"/>
                </a:solidFill>
              </a:rPr>
              <a:t>ESP9</a:t>
            </a:r>
            <a:endParaRPr lang="de-DE" altLang="en-US" sz="1000" dirty="0">
              <a:solidFill>
                <a:prstClr val="black"/>
              </a:solidFill>
            </a:endParaRPr>
          </a:p>
        </p:txBody>
      </p:sp>
      <p:sp>
        <p:nvSpPr>
          <p:cNvPr id="109" name="Text Box 37___________________________________________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799616" y="2240236"/>
            <a:ext cx="623963" cy="453607"/>
          </a:xfrm>
          <a:prstGeom prst="roundRect">
            <a:avLst/>
          </a:prstGeom>
          <a:solidFill>
            <a:schemeClr val="bg1">
              <a:alpha val="0"/>
            </a:schemeClr>
          </a:solidFill>
          <a:ln w="317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en-US"/>
            </a:defPPr>
            <a:lvl1pPr>
              <a:defRPr sz="1200" b="1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defTabSz="914333"/>
            <a:r>
              <a:rPr lang="de-DE" altLang="en-US" dirty="0">
                <a:solidFill>
                  <a:srgbClr val="002060"/>
                </a:solidFill>
              </a:rPr>
              <a:t> PS-GI</a:t>
            </a:r>
          </a:p>
          <a:p>
            <a:pPr defTabSz="914333"/>
            <a:r>
              <a:rPr lang="de-DE" altLang="en-US" dirty="0">
                <a:solidFill>
                  <a:srgbClr val="002060"/>
                </a:solidFill>
              </a:rPr>
              <a:t>  </a:t>
            </a:r>
            <a:r>
              <a:rPr lang="de-DE" altLang="en-US" sz="1000" dirty="0">
                <a:solidFill>
                  <a:srgbClr val="002060"/>
                </a:solidFill>
              </a:rPr>
              <a:t>HDP5</a:t>
            </a:r>
          </a:p>
        </p:txBody>
      </p:sp>
      <p:sp>
        <p:nvSpPr>
          <p:cNvPr id="110" name="Text Box 37__________________________________________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4171000" y="2231763"/>
            <a:ext cx="623963" cy="448860"/>
          </a:xfrm>
          <a:prstGeom prst="roundRect">
            <a:avLst/>
          </a:prstGeom>
          <a:solidFill>
            <a:schemeClr val="bg1">
              <a:alpha val="0"/>
            </a:schemeClr>
          </a:solidFill>
          <a:ln w="317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en-US"/>
            </a:defPPr>
            <a:lvl1pPr>
              <a:defRPr sz="1200" b="1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defTabSz="914333"/>
            <a:r>
              <a:rPr lang="de-DE" altLang="en-US" dirty="0">
                <a:solidFill>
                  <a:srgbClr val="002060"/>
                </a:solidFill>
              </a:rPr>
              <a:t> PS-GI</a:t>
            </a:r>
          </a:p>
          <a:p>
            <a:pPr defTabSz="914333"/>
            <a:r>
              <a:rPr lang="de-DE" altLang="en-US" dirty="0">
                <a:solidFill>
                  <a:srgbClr val="002060"/>
                </a:solidFill>
              </a:rPr>
              <a:t> </a:t>
            </a:r>
            <a:r>
              <a:rPr lang="de-DE" altLang="en-US" sz="1000" dirty="0">
                <a:solidFill>
                  <a:srgbClr val="002060"/>
                </a:solidFill>
              </a:rPr>
              <a:t>HDEV5</a:t>
            </a:r>
            <a:endParaRPr lang="de-DE" altLang="en-US" sz="1000" dirty="0">
              <a:solidFill>
                <a:prstClr val="black"/>
              </a:solidFill>
            </a:endParaRPr>
          </a:p>
        </p:txBody>
      </p:sp>
      <p:sp>
        <p:nvSpPr>
          <p:cNvPr id="111" name="Text Box 37_____________________________________________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5420296" y="2240233"/>
            <a:ext cx="623963" cy="460237"/>
          </a:xfrm>
          <a:prstGeom prst="roundRect">
            <a:avLst/>
          </a:prstGeom>
          <a:solidFill>
            <a:schemeClr val="bg1">
              <a:alpha val="0"/>
            </a:schemeClr>
          </a:solidFill>
          <a:ln w="317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en-US"/>
            </a:defPPr>
            <a:lvl1pPr>
              <a:defRPr sz="1200" b="1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defTabSz="914333"/>
            <a:r>
              <a:rPr lang="de-DE" altLang="en-US" dirty="0">
                <a:solidFill>
                  <a:srgbClr val="002060"/>
                </a:solidFill>
              </a:rPr>
              <a:t> </a:t>
            </a:r>
            <a:r>
              <a:rPr lang="de-DE" altLang="en-US" dirty="0">
                <a:solidFill>
                  <a:srgbClr val="00B0F0"/>
                </a:solidFill>
              </a:rPr>
              <a:t>PS-PI</a:t>
            </a:r>
          </a:p>
          <a:p>
            <a:pPr defTabSz="914333"/>
            <a:r>
              <a:rPr lang="de-DE" altLang="en-US" dirty="0">
                <a:solidFill>
                  <a:srgbClr val="00B0F0"/>
                </a:solidFill>
              </a:rPr>
              <a:t>  </a:t>
            </a:r>
            <a:r>
              <a:rPr lang="de-DE" altLang="en-US" sz="1000" dirty="0">
                <a:solidFill>
                  <a:srgbClr val="00B0F0"/>
                </a:solidFill>
              </a:rPr>
              <a:t>EV14</a:t>
            </a:r>
          </a:p>
        </p:txBody>
      </p:sp>
      <p:graphicFrame>
        <p:nvGraphicFramePr>
          <p:cNvPr id="112" name="Object 111"/>
          <p:cNvGraphicFramePr>
            <a:graphicFrameLocks/>
          </p:cNvGraphicFramePr>
          <p:nvPr>
            <p:custDataLst>
              <p:tags r:id="rId41"/>
            </p:custDataLst>
            <p:extLst/>
          </p:nvPr>
        </p:nvGraphicFramePr>
        <p:xfrm>
          <a:off x="3694368" y="2937895"/>
          <a:ext cx="182557" cy="107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77" name="Worksheet" r:id="rId119" imgW="1124085" imgH="171450" progId="Excel.Sheet.12">
                  <p:link updateAutomatic="1"/>
                </p:oleObj>
              </mc:Choice>
              <mc:Fallback>
                <p:oleObj name="Worksheet" r:id="rId119" imgW="1124085" imgH="171450" progId="Excel.Sheet.12">
                  <p:link updateAutomatic="1"/>
                  <p:pic>
                    <p:nvPicPr>
                      <p:cNvPr id="112" name="Object 111"/>
                      <p:cNvPicPr preferRelativeResize="0"/>
                      <p:nvPr/>
                    </p:nvPicPr>
                    <p:blipFill>
                      <a:blip r:embed="rId120"/>
                      <a:stretch>
                        <a:fillRect/>
                      </a:stretch>
                    </p:blipFill>
                    <p:spPr>
                      <a:xfrm>
                        <a:off x="3694368" y="2937895"/>
                        <a:ext cx="182557" cy="107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Object 113"/>
          <p:cNvGraphicFramePr>
            <a:graphicFrameLocks/>
          </p:cNvGraphicFramePr>
          <p:nvPr>
            <p:custDataLst>
              <p:tags r:id="rId42"/>
            </p:custDataLst>
            <p:extLst/>
          </p:nvPr>
        </p:nvGraphicFramePr>
        <p:xfrm>
          <a:off x="3688111" y="3078723"/>
          <a:ext cx="182557" cy="107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78" name="Worksheet" r:id="rId121" imgW="1124085" imgH="171450" progId="Excel.Sheet.12">
                  <p:link updateAutomatic="1"/>
                </p:oleObj>
              </mc:Choice>
              <mc:Fallback>
                <p:oleObj name="Worksheet" r:id="rId121" imgW="1124085" imgH="171450" progId="Excel.Sheet.12">
                  <p:link updateAutomatic="1"/>
                  <p:pic>
                    <p:nvPicPr>
                      <p:cNvPr id="114" name="Object 113"/>
                      <p:cNvPicPr preferRelativeResize="0"/>
                      <p:nvPr/>
                    </p:nvPicPr>
                    <p:blipFill>
                      <a:blip r:embed="rId122"/>
                      <a:stretch>
                        <a:fillRect/>
                      </a:stretch>
                    </p:blipFill>
                    <p:spPr>
                      <a:xfrm>
                        <a:off x="3688111" y="3078723"/>
                        <a:ext cx="182557" cy="107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Object 121"/>
          <p:cNvGraphicFramePr>
            <a:graphicFrameLocks/>
          </p:cNvGraphicFramePr>
          <p:nvPr>
            <p:custDataLst>
              <p:tags r:id="rId43"/>
            </p:custDataLst>
            <p:extLst/>
          </p:nvPr>
        </p:nvGraphicFramePr>
        <p:xfrm>
          <a:off x="3694257" y="3308902"/>
          <a:ext cx="182557" cy="107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79" name="Worksheet" r:id="rId123" imgW="1124023" imgH="171450" progId="Excel.Sheet.12">
                  <p:link updateAutomatic="1"/>
                </p:oleObj>
              </mc:Choice>
              <mc:Fallback>
                <p:oleObj name="Worksheet" r:id="rId123" imgW="1124023" imgH="171450" progId="Excel.Sheet.12">
                  <p:link updateAutomatic="1"/>
                  <p:pic>
                    <p:nvPicPr>
                      <p:cNvPr id="122" name="Object 121"/>
                      <p:cNvPicPr preferRelativeResize="0"/>
                      <p:nvPr/>
                    </p:nvPicPr>
                    <p:blipFill>
                      <a:blip r:embed="rId124"/>
                      <a:stretch>
                        <a:fillRect/>
                      </a:stretch>
                    </p:blipFill>
                    <p:spPr>
                      <a:xfrm>
                        <a:off x="3694257" y="3308902"/>
                        <a:ext cx="182557" cy="107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Object 123"/>
          <p:cNvGraphicFramePr>
            <a:graphicFrameLocks/>
          </p:cNvGraphicFramePr>
          <p:nvPr>
            <p:custDataLst>
              <p:tags r:id="rId44"/>
            </p:custDataLst>
            <p:extLst/>
          </p:nvPr>
        </p:nvGraphicFramePr>
        <p:xfrm>
          <a:off x="5588476" y="3308902"/>
          <a:ext cx="182557" cy="107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80" name="Worksheet" r:id="rId125" imgW="1124023" imgH="171450" progId="Excel.Sheet.12">
                  <p:link updateAutomatic="1"/>
                </p:oleObj>
              </mc:Choice>
              <mc:Fallback>
                <p:oleObj name="Worksheet" r:id="rId125" imgW="1124023" imgH="171450" progId="Excel.Sheet.12">
                  <p:link updateAutomatic="1"/>
                  <p:pic>
                    <p:nvPicPr>
                      <p:cNvPr id="124" name="Object 123"/>
                      <p:cNvPicPr preferRelativeResize="0"/>
                      <p:nvPr/>
                    </p:nvPicPr>
                    <p:blipFill>
                      <a:blip r:embed="rId126"/>
                      <a:stretch>
                        <a:fillRect/>
                      </a:stretch>
                    </p:blipFill>
                    <p:spPr>
                      <a:xfrm>
                        <a:off x="5588476" y="3308902"/>
                        <a:ext cx="182557" cy="107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Object 124"/>
          <p:cNvGraphicFramePr>
            <a:graphicFrameLocks/>
          </p:cNvGraphicFramePr>
          <p:nvPr>
            <p:custDataLst>
              <p:tags r:id="rId45"/>
            </p:custDataLst>
            <p:extLst/>
          </p:nvPr>
        </p:nvGraphicFramePr>
        <p:xfrm>
          <a:off x="5586080" y="2921563"/>
          <a:ext cx="182557" cy="107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81" name="Worksheet" r:id="rId127" imgW="1124085" imgH="171450" progId="Excel.Sheet.12">
                  <p:link updateAutomatic="1"/>
                </p:oleObj>
              </mc:Choice>
              <mc:Fallback>
                <p:oleObj name="Worksheet" r:id="rId127" imgW="1124085" imgH="171450" progId="Excel.Sheet.12">
                  <p:link updateAutomatic="1"/>
                  <p:pic>
                    <p:nvPicPr>
                      <p:cNvPr id="125" name="Object 124"/>
                      <p:cNvPicPr preferRelativeResize="0"/>
                      <p:nvPr/>
                    </p:nvPicPr>
                    <p:blipFill>
                      <a:blip r:embed="rId128"/>
                      <a:stretch>
                        <a:fillRect/>
                      </a:stretch>
                    </p:blipFill>
                    <p:spPr>
                      <a:xfrm>
                        <a:off x="5586080" y="2921563"/>
                        <a:ext cx="182557" cy="107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" name="Object 137"/>
          <p:cNvGraphicFramePr>
            <a:graphicFrameLocks/>
          </p:cNvGraphicFramePr>
          <p:nvPr>
            <p:custDataLst>
              <p:tags r:id="rId46"/>
            </p:custDataLst>
            <p:extLst/>
          </p:nvPr>
        </p:nvGraphicFramePr>
        <p:xfrm>
          <a:off x="5586079" y="3068239"/>
          <a:ext cx="182557" cy="107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82" name="Worksheet" r:id="rId129" imgW="1124085" imgH="171450" progId="Excel.Sheet.12">
                  <p:link updateAutomatic="1"/>
                </p:oleObj>
              </mc:Choice>
              <mc:Fallback>
                <p:oleObj name="Worksheet" r:id="rId129" imgW="1124085" imgH="171450" progId="Excel.Sheet.12">
                  <p:link updateAutomatic="1"/>
                  <p:pic>
                    <p:nvPicPr>
                      <p:cNvPr id="138" name="Object 137"/>
                      <p:cNvPicPr preferRelativeResize="0"/>
                      <p:nvPr/>
                    </p:nvPicPr>
                    <p:blipFill>
                      <a:blip r:embed="rId130"/>
                      <a:stretch>
                        <a:fillRect/>
                      </a:stretch>
                    </p:blipFill>
                    <p:spPr>
                      <a:xfrm>
                        <a:off x="5586079" y="3068239"/>
                        <a:ext cx="182557" cy="107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" name="Object 141"/>
          <p:cNvGraphicFramePr>
            <a:graphicFrameLocks/>
          </p:cNvGraphicFramePr>
          <p:nvPr>
            <p:custDataLst>
              <p:tags r:id="rId47"/>
            </p:custDataLst>
            <p:extLst/>
          </p:nvPr>
        </p:nvGraphicFramePr>
        <p:xfrm>
          <a:off x="4348672" y="3308902"/>
          <a:ext cx="182556" cy="107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83" name="Worksheet" r:id="rId131" imgW="1124023" imgH="171450" progId="Excel.Sheet.12">
                  <p:link updateAutomatic="1"/>
                </p:oleObj>
              </mc:Choice>
              <mc:Fallback>
                <p:oleObj name="Worksheet" r:id="rId131" imgW="1124023" imgH="171450" progId="Excel.Sheet.12">
                  <p:link updateAutomatic="1"/>
                  <p:pic>
                    <p:nvPicPr>
                      <p:cNvPr id="142" name="Object 141"/>
                      <p:cNvPicPr preferRelativeResize="0"/>
                      <p:nvPr/>
                    </p:nvPicPr>
                    <p:blipFill>
                      <a:blip r:embed="rId132"/>
                      <a:stretch>
                        <a:fillRect/>
                      </a:stretch>
                    </p:blipFill>
                    <p:spPr>
                      <a:xfrm>
                        <a:off x="4348672" y="3308902"/>
                        <a:ext cx="182556" cy="107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" name="Object 162"/>
          <p:cNvGraphicFramePr>
            <a:graphicFrameLocks/>
          </p:cNvGraphicFramePr>
          <p:nvPr>
            <p:custDataLst>
              <p:tags r:id="rId48"/>
            </p:custDataLst>
            <p:extLst/>
          </p:nvPr>
        </p:nvGraphicFramePr>
        <p:xfrm>
          <a:off x="4347082" y="2950141"/>
          <a:ext cx="184144" cy="107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84" name="Worksheet" r:id="rId133" imgW="1124085" imgH="171450" progId="Excel.Sheet.12">
                  <p:link updateAutomatic="1"/>
                </p:oleObj>
              </mc:Choice>
              <mc:Fallback>
                <p:oleObj name="Worksheet" r:id="rId133" imgW="1124085" imgH="171450" progId="Excel.Sheet.12">
                  <p:link updateAutomatic="1"/>
                  <p:pic>
                    <p:nvPicPr>
                      <p:cNvPr id="163" name="Object 162"/>
                      <p:cNvPicPr preferRelativeResize="0"/>
                      <p:nvPr/>
                    </p:nvPicPr>
                    <p:blipFill>
                      <a:blip r:embed="rId134"/>
                      <a:stretch>
                        <a:fillRect/>
                      </a:stretch>
                    </p:blipFill>
                    <p:spPr>
                      <a:xfrm>
                        <a:off x="4347082" y="2950141"/>
                        <a:ext cx="184144" cy="107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" name="Object 165"/>
          <p:cNvGraphicFramePr>
            <a:graphicFrameLocks/>
          </p:cNvGraphicFramePr>
          <p:nvPr>
            <p:custDataLst>
              <p:tags r:id="rId49"/>
            </p:custDataLst>
            <p:extLst/>
          </p:nvPr>
        </p:nvGraphicFramePr>
        <p:xfrm>
          <a:off x="4347082" y="3078724"/>
          <a:ext cx="184144" cy="107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85" name="Worksheet" r:id="rId135" imgW="1124085" imgH="171450" progId="Excel.Sheet.12">
                  <p:link updateAutomatic="1"/>
                </p:oleObj>
              </mc:Choice>
              <mc:Fallback>
                <p:oleObj name="Worksheet" r:id="rId135" imgW="1124085" imgH="171450" progId="Excel.Sheet.12">
                  <p:link updateAutomatic="1"/>
                  <p:pic>
                    <p:nvPicPr>
                      <p:cNvPr id="166" name="Object 165"/>
                      <p:cNvPicPr preferRelativeResize="0"/>
                      <p:nvPr/>
                    </p:nvPicPr>
                    <p:blipFill>
                      <a:blip r:embed="rId130"/>
                      <a:stretch>
                        <a:fillRect/>
                      </a:stretch>
                    </p:blipFill>
                    <p:spPr>
                      <a:xfrm>
                        <a:off x="4347082" y="3078724"/>
                        <a:ext cx="184144" cy="107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Object 171"/>
          <p:cNvGraphicFramePr>
            <a:graphicFrameLocks/>
          </p:cNvGraphicFramePr>
          <p:nvPr>
            <p:custDataLst>
              <p:tags r:id="rId50"/>
            </p:custDataLst>
            <p:extLst/>
          </p:nvPr>
        </p:nvGraphicFramePr>
        <p:xfrm>
          <a:off x="4994640" y="2931040"/>
          <a:ext cx="182557" cy="107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86" name="Worksheet" r:id="rId136" imgW="1124085" imgH="171450" progId="Excel.Sheet.12">
                  <p:link updateAutomatic="1"/>
                </p:oleObj>
              </mc:Choice>
              <mc:Fallback>
                <p:oleObj name="Worksheet" r:id="rId136" imgW="1124085" imgH="171450" progId="Excel.Sheet.12">
                  <p:link updateAutomatic="1"/>
                  <p:pic>
                    <p:nvPicPr>
                      <p:cNvPr id="172" name="Object 171"/>
                      <p:cNvPicPr preferRelativeResize="0"/>
                      <p:nvPr/>
                    </p:nvPicPr>
                    <p:blipFill>
                      <a:blip r:embed="rId137"/>
                      <a:stretch>
                        <a:fillRect/>
                      </a:stretch>
                    </p:blipFill>
                    <p:spPr>
                      <a:xfrm>
                        <a:off x="4994640" y="2931040"/>
                        <a:ext cx="182557" cy="107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" name="Object 180"/>
          <p:cNvGraphicFramePr>
            <a:graphicFrameLocks/>
          </p:cNvGraphicFramePr>
          <p:nvPr>
            <p:custDataLst>
              <p:tags r:id="rId51"/>
            </p:custDataLst>
            <p:extLst/>
          </p:nvPr>
        </p:nvGraphicFramePr>
        <p:xfrm>
          <a:off x="4998654" y="3308902"/>
          <a:ext cx="180969" cy="107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87" name="Worksheet" r:id="rId138" imgW="1124023" imgH="171450" progId="Excel.Sheet.12">
                  <p:link updateAutomatic="1"/>
                </p:oleObj>
              </mc:Choice>
              <mc:Fallback>
                <p:oleObj name="Worksheet" r:id="rId138" imgW="1124023" imgH="171450" progId="Excel.Sheet.12">
                  <p:link updateAutomatic="1"/>
                  <p:pic>
                    <p:nvPicPr>
                      <p:cNvPr id="181" name="Object 180"/>
                      <p:cNvPicPr preferRelativeResize="0"/>
                      <p:nvPr/>
                    </p:nvPicPr>
                    <p:blipFill>
                      <a:blip r:embed="rId139"/>
                      <a:stretch>
                        <a:fillRect/>
                      </a:stretch>
                    </p:blipFill>
                    <p:spPr>
                      <a:xfrm>
                        <a:off x="4998654" y="3308902"/>
                        <a:ext cx="180969" cy="107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" name="Object 186"/>
          <p:cNvGraphicFramePr>
            <a:graphicFrameLocks/>
          </p:cNvGraphicFramePr>
          <p:nvPr>
            <p:custDataLst>
              <p:tags r:id="rId52"/>
            </p:custDataLst>
            <p:extLst/>
          </p:nvPr>
        </p:nvGraphicFramePr>
        <p:xfrm>
          <a:off x="4998654" y="3065974"/>
          <a:ext cx="182556" cy="111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88" name="Worksheet" r:id="rId140" imgW="1124085" imgH="171450" progId="Excel.Sheet.12">
                  <p:link updateAutomatic="1"/>
                </p:oleObj>
              </mc:Choice>
              <mc:Fallback>
                <p:oleObj name="Worksheet" r:id="rId140" imgW="1124085" imgH="171450" progId="Excel.Sheet.12">
                  <p:link updateAutomatic="1"/>
                  <p:pic>
                    <p:nvPicPr>
                      <p:cNvPr id="187" name="Object 186"/>
                      <p:cNvPicPr preferRelativeResize="0"/>
                      <p:nvPr/>
                    </p:nvPicPr>
                    <p:blipFill>
                      <a:blip r:embed="rId116"/>
                      <a:stretch>
                        <a:fillRect/>
                      </a:stretch>
                    </p:blipFill>
                    <p:spPr>
                      <a:xfrm>
                        <a:off x="4998654" y="3065974"/>
                        <a:ext cx="182556" cy="111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" name="Text Box 37____________________________________________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2029612" y="2663841"/>
            <a:ext cx="3990171" cy="190603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en-US"/>
            </a:defPPr>
            <a:lvl1pPr>
              <a:defRPr sz="1200" b="1"/>
            </a:lvl1pPr>
            <a:lvl2pPr marL="742950" indent="-285750">
              <a:defRPr>
                <a:latin typeface="Bosch Office Sans" panose="020B0604020202020204" pitchFamily="34" charset="0"/>
              </a:defRPr>
            </a:lvl2pPr>
            <a:lvl3pPr marL="1143000" indent="-228600">
              <a:defRPr>
                <a:latin typeface="Bosch Office Sans" panose="020B0604020202020204" pitchFamily="34" charset="0"/>
              </a:defRPr>
            </a:lvl3pPr>
            <a:lvl4pPr marL="1600200" indent="-228600">
              <a:defRPr>
                <a:latin typeface="Bosch Office Sans" panose="020B0604020202020204" pitchFamily="34" charset="0"/>
              </a:defRPr>
            </a:lvl4pPr>
            <a:lvl5pPr marL="2057400" indent="-228600">
              <a:defRPr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Bosch Office Sans" panose="020B0604020202020204" pitchFamily="34" charset="0"/>
              </a:defRPr>
            </a:lvl9pPr>
          </a:lstStyle>
          <a:p>
            <a:pPr defTabSz="914333"/>
            <a:r>
              <a:rPr lang="de-DE" altLang="en-US" sz="1000" dirty="0">
                <a:solidFill>
                  <a:prstClr val="black"/>
                </a:solidFill>
              </a:rPr>
              <a:t> Incidents	    </a:t>
            </a:r>
          </a:p>
        </p:txBody>
      </p:sp>
      <p:graphicFrame>
        <p:nvGraphicFramePr>
          <p:cNvPr id="189" name="Object 188"/>
          <p:cNvGraphicFramePr>
            <a:graphicFrameLocks/>
          </p:cNvGraphicFramePr>
          <p:nvPr>
            <p:custDataLst>
              <p:tags r:id="rId54"/>
            </p:custDataLst>
            <p:extLst/>
          </p:nvPr>
        </p:nvGraphicFramePr>
        <p:xfrm>
          <a:off x="3137246" y="2693842"/>
          <a:ext cx="182557" cy="111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89" name="Worksheet" r:id="rId141" imgW="1124023" imgH="171450" progId="Excel.Sheet.12">
                  <p:link updateAutomatic="1"/>
                </p:oleObj>
              </mc:Choice>
              <mc:Fallback>
                <p:oleObj name="Worksheet" r:id="rId141" imgW="1124023" imgH="171450" progId="Excel.Sheet.12">
                  <p:link updateAutomatic="1"/>
                  <p:pic>
                    <p:nvPicPr>
                      <p:cNvPr id="189" name="Object 188"/>
                      <p:cNvPicPr preferRelativeResize="0"/>
                      <p:nvPr/>
                    </p:nvPicPr>
                    <p:blipFill>
                      <a:blip r:embed="rId106"/>
                      <a:stretch>
                        <a:fillRect/>
                      </a:stretch>
                    </p:blipFill>
                    <p:spPr>
                      <a:xfrm>
                        <a:off x="3137246" y="2693842"/>
                        <a:ext cx="182557" cy="111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" name="Object 189"/>
          <p:cNvGraphicFramePr>
            <a:graphicFrameLocks/>
          </p:cNvGraphicFramePr>
          <p:nvPr>
            <p:custDataLst>
              <p:tags r:id="rId55"/>
            </p:custDataLst>
            <p:extLst/>
          </p:nvPr>
        </p:nvGraphicFramePr>
        <p:xfrm>
          <a:off x="3693755" y="2695346"/>
          <a:ext cx="182557" cy="111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90" name="Worksheet" r:id="rId142" imgW="1124023" imgH="171450" progId="Excel.Sheet.12">
                  <p:link updateAutomatic="1"/>
                </p:oleObj>
              </mc:Choice>
              <mc:Fallback>
                <p:oleObj name="Worksheet" r:id="rId142" imgW="1124023" imgH="171450" progId="Excel.Sheet.12">
                  <p:link updateAutomatic="1"/>
                  <p:pic>
                    <p:nvPicPr>
                      <p:cNvPr id="190" name="Object 189"/>
                      <p:cNvPicPr preferRelativeResize="0"/>
                      <p:nvPr/>
                    </p:nvPicPr>
                    <p:blipFill>
                      <a:blip r:embed="rId106"/>
                      <a:stretch>
                        <a:fillRect/>
                      </a:stretch>
                    </p:blipFill>
                    <p:spPr>
                      <a:xfrm>
                        <a:off x="3693755" y="2695346"/>
                        <a:ext cx="182557" cy="111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" name="Object 190"/>
          <p:cNvGraphicFramePr>
            <a:graphicFrameLocks/>
          </p:cNvGraphicFramePr>
          <p:nvPr>
            <p:custDataLst>
              <p:tags r:id="rId56"/>
            </p:custDataLst>
            <p:extLst/>
          </p:nvPr>
        </p:nvGraphicFramePr>
        <p:xfrm>
          <a:off x="4994132" y="2692870"/>
          <a:ext cx="182557" cy="111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91" name="Worksheet" r:id="rId143" imgW="1124023" imgH="171450" progId="Excel.Sheet.12">
                  <p:link updateAutomatic="1"/>
                </p:oleObj>
              </mc:Choice>
              <mc:Fallback>
                <p:oleObj name="Worksheet" r:id="rId143" imgW="1124023" imgH="171450" progId="Excel.Sheet.12">
                  <p:link updateAutomatic="1"/>
                  <p:pic>
                    <p:nvPicPr>
                      <p:cNvPr id="191" name="Object 190"/>
                      <p:cNvPicPr preferRelativeResize="0"/>
                      <p:nvPr/>
                    </p:nvPicPr>
                    <p:blipFill>
                      <a:blip r:embed="rId106"/>
                      <a:stretch>
                        <a:fillRect/>
                      </a:stretch>
                    </p:blipFill>
                    <p:spPr>
                      <a:xfrm>
                        <a:off x="4994132" y="2692870"/>
                        <a:ext cx="182557" cy="111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" name="Object 191"/>
          <p:cNvGraphicFramePr>
            <a:graphicFrameLocks/>
          </p:cNvGraphicFramePr>
          <p:nvPr>
            <p:custDataLst>
              <p:tags r:id="rId57"/>
            </p:custDataLst>
            <p:extLst/>
          </p:nvPr>
        </p:nvGraphicFramePr>
        <p:xfrm>
          <a:off x="4353552" y="2698673"/>
          <a:ext cx="184144" cy="111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92" name="Worksheet" r:id="rId144" imgW="1124023" imgH="171450" progId="Excel.Sheet.12">
                  <p:link updateAutomatic="1"/>
                </p:oleObj>
              </mc:Choice>
              <mc:Fallback>
                <p:oleObj name="Worksheet" r:id="rId144" imgW="1124023" imgH="171450" progId="Excel.Sheet.12">
                  <p:link updateAutomatic="1"/>
                  <p:pic>
                    <p:nvPicPr>
                      <p:cNvPr id="192" name="Object 191"/>
                      <p:cNvPicPr preferRelativeResize="0"/>
                      <p:nvPr/>
                    </p:nvPicPr>
                    <p:blipFill>
                      <a:blip r:embed="rId132"/>
                      <a:stretch>
                        <a:fillRect/>
                      </a:stretch>
                    </p:blipFill>
                    <p:spPr>
                      <a:xfrm>
                        <a:off x="4353552" y="2698673"/>
                        <a:ext cx="184144" cy="111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" name="Object 193"/>
          <p:cNvGraphicFramePr>
            <a:graphicFrameLocks/>
          </p:cNvGraphicFramePr>
          <p:nvPr>
            <p:custDataLst>
              <p:tags r:id="rId58"/>
            </p:custDataLst>
            <p:extLst/>
          </p:nvPr>
        </p:nvGraphicFramePr>
        <p:xfrm>
          <a:off x="5588476" y="2689013"/>
          <a:ext cx="182557" cy="111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93" name="Worksheet" r:id="rId145" imgW="1124023" imgH="171450" progId="Excel.Sheet.12">
                  <p:link updateAutomatic="1"/>
                </p:oleObj>
              </mc:Choice>
              <mc:Fallback>
                <p:oleObj name="Worksheet" r:id="rId145" imgW="1124023" imgH="171450" progId="Excel.Sheet.12">
                  <p:link updateAutomatic="1"/>
                  <p:pic>
                    <p:nvPicPr>
                      <p:cNvPr id="194" name="Object 193"/>
                      <p:cNvPicPr preferRelativeResize="0"/>
                      <p:nvPr/>
                    </p:nvPicPr>
                    <p:blipFill>
                      <a:blip r:embed="rId139"/>
                      <a:stretch>
                        <a:fillRect/>
                      </a:stretch>
                    </p:blipFill>
                    <p:spPr>
                      <a:xfrm>
                        <a:off x="5588476" y="2689013"/>
                        <a:ext cx="182557" cy="111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" name="Text Box 42_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4182103" y="460864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914333">
              <a:defRPr/>
            </a:pPr>
            <a:endParaRPr lang="de-DE">
              <a:solidFill>
                <a:prstClr val="black"/>
              </a:solidFill>
            </a:endParaRPr>
          </a:p>
        </p:txBody>
      </p:sp>
      <p:sp>
        <p:nvSpPr>
          <p:cNvPr id="196" name="Text Box 45_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1508131" y="5012153"/>
            <a:ext cx="1209025" cy="457186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3998" tIns="10800" rIns="53998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defTabSz="914333">
              <a:defRPr/>
            </a:pPr>
            <a:r>
              <a:rPr lang="de-DE" altLang="en-US" sz="1000" b="1" dirty="0">
                <a:solidFill>
                  <a:prstClr val="black"/>
                </a:solidFill>
              </a:rPr>
              <a:t>Safety</a:t>
            </a:r>
          </a:p>
          <a:p>
            <a:pPr defTabSz="914333">
              <a:defRPr/>
            </a:pPr>
            <a:r>
              <a:rPr lang="de-DE" altLang="en-US" sz="1000" b="1" dirty="0" smtClean="0">
                <a:solidFill>
                  <a:prstClr val="black"/>
                </a:solidFill>
              </a:rPr>
              <a:t>Environmental </a:t>
            </a:r>
            <a:endParaRPr lang="de-DE" altLang="en-US" sz="1000" b="1" dirty="0">
              <a:solidFill>
                <a:prstClr val="black"/>
              </a:solidFill>
            </a:endParaRPr>
          </a:p>
        </p:txBody>
      </p:sp>
      <p:sp>
        <p:nvSpPr>
          <p:cNvPr id="197" name="Text Box 45___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6065162" y="5018978"/>
            <a:ext cx="1192541" cy="457186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3998" tIns="10800" rIns="53998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defTabSz="914333">
              <a:defRPr/>
            </a:pPr>
            <a:r>
              <a:rPr lang="de-DE" altLang="en-US" sz="1000" b="1" dirty="0">
                <a:solidFill>
                  <a:prstClr val="black"/>
                </a:solidFill>
              </a:rPr>
              <a:t>Staffing:</a:t>
            </a:r>
          </a:p>
          <a:p>
            <a:pPr defTabSz="914333">
              <a:defRPr/>
            </a:pPr>
            <a:r>
              <a:rPr lang="de-DE" altLang="en-US" sz="1000" b="1" dirty="0">
                <a:solidFill>
                  <a:prstClr val="black"/>
                </a:solidFill>
              </a:rPr>
              <a:t>Ind. PC</a:t>
            </a:r>
          </a:p>
        </p:txBody>
      </p:sp>
      <p:sp>
        <p:nvSpPr>
          <p:cNvPr id="198" name="Text Box 45____"/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7288683" y="5022005"/>
            <a:ext cx="1015410" cy="457186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3998" tIns="10800" rIns="53998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defTabSz="914333">
              <a:defRPr/>
            </a:pPr>
            <a:r>
              <a:rPr lang="de-DE" altLang="en-US" sz="1000" b="1" dirty="0">
                <a:solidFill>
                  <a:prstClr val="black"/>
                </a:solidFill>
              </a:rPr>
              <a:t>Staffing: Need/Demand</a:t>
            </a:r>
          </a:p>
        </p:txBody>
      </p:sp>
      <p:sp>
        <p:nvSpPr>
          <p:cNvPr id="199" name="Text Box 45_____"/>
          <p:cNvSpPr txBox="1"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3748778" y="5024142"/>
            <a:ext cx="1119974" cy="457186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3998" tIns="10800" rIns="53998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defTabSz="914333">
              <a:defRPr/>
            </a:pPr>
            <a:r>
              <a:rPr lang="de-DE" altLang="en-US" sz="1000" b="1" dirty="0">
                <a:solidFill>
                  <a:prstClr val="black"/>
                </a:solidFill>
              </a:rPr>
              <a:t>Associate Satisfaction </a:t>
            </a:r>
            <a:r>
              <a:rPr lang="de-DE" altLang="en-US" sz="1000" b="1" dirty="0" smtClean="0">
                <a:solidFill>
                  <a:prstClr val="black"/>
                </a:solidFill>
              </a:rPr>
              <a:t>Index</a:t>
            </a:r>
            <a:endParaRPr lang="de-DE" altLang="en-US" sz="1000" b="1" dirty="0">
              <a:solidFill>
                <a:prstClr val="black"/>
              </a:solidFill>
            </a:endParaRPr>
          </a:p>
        </p:txBody>
      </p:sp>
      <p:sp>
        <p:nvSpPr>
          <p:cNvPr id="201" name="Text Box 45________"/>
          <p:cNvSpPr txBox="1"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2792422" y="5015419"/>
            <a:ext cx="909944" cy="457186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3998" tIns="10800" rIns="53998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defTabSz="914333">
              <a:spcBef>
                <a:spcPct val="50000"/>
              </a:spcBef>
              <a:defRPr/>
            </a:pPr>
            <a:r>
              <a:rPr lang="de-DE" altLang="en-US" sz="1000" b="1" dirty="0">
                <a:solidFill>
                  <a:prstClr val="black"/>
                </a:solidFill>
              </a:rPr>
              <a:t>Inspiring Working Condition</a:t>
            </a:r>
          </a:p>
        </p:txBody>
      </p:sp>
      <p:sp>
        <p:nvSpPr>
          <p:cNvPr id="202" name="Text Box 45__________"/>
          <p:cNvSpPr txBox="1"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4909681" y="5023038"/>
            <a:ext cx="1115034" cy="457186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3998" tIns="10800" rIns="53998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defTabSz="914333">
              <a:spcBef>
                <a:spcPct val="50000"/>
              </a:spcBef>
              <a:defRPr/>
            </a:pPr>
            <a:r>
              <a:rPr lang="de-DE" altLang="en-US" sz="1000" b="1" dirty="0">
                <a:solidFill>
                  <a:prstClr val="black"/>
                </a:solidFill>
              </a:rPr>
              <a:t>Associate Retention rate</a:t>
            </a:r>
          </a:p>
        </p:txBody>
      </p:sp>
      <p:graphicFrame>
        <p:nvGraphicFramePr>
          <p:cNvPr id="203" name="Object 202"/>
          <p:cNvGraphicFramePr>
            <a:graphicFrameLocks/>
          </p:cNvGraphicFramePr>
          <p:nvPr>
            <p:custDataLst>
              <p:tags r:id="rId66"/>
            </p:custDataLst>
            <p:extLst/>
          </p:nvPr>
        </p:nvGraphicFramePr>
        <p:xfrm>
          <a:off x="5750073" y="5084321"/>
          <a:ext cx="184144" cy="109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94" name="Worksheet" r:id="rId146" imgW="1124023" imgH="171450" progId="Excel.Sheet.12">
                  <p:link updateAutomatic="1"/>
                </p:oleObj>
              </mc:Choice>
              <mc:Fallback>
                <p:oleObj name="Worksheet" r:id="rId146" imgW="1124023" imgH="171450" progId="Excel.Sheet.12">
                  <p:link updateAutomatic="1"/>
                  <p:pic>
                    <p:nvPicPr>
                      <p:cNvPr id="203" name="Object 202"/>
                      <p:cNvPicPr preferRelativeResize="0"/>
                      <p:nvPr/>
                    </p:nvPicPr>
                    <p:blipFill>
                      <a:blip r:embed="rId147"/>
                      <a:stretch>
                        <a:fillRect/>
                      </a:stretch>
                    </p:blipFill>
                    <p:spPr>
                      <a:xfrm>
                        <a:off x="5750073" y="5084321"/>
                        <a:ext cx="184144" cy="109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" name="Object 203"/>
          <p:cNvGraphicFramePr>
            <a:graphicFrameLocks/>
          </p:cNvGraphicFramePr>
          <p:nvPr>
            <p:custDataLst>
              <p:tags r:id="rId67"/>
            </p:custDataLst>
            <p:extLst/>
          </p:nvPr>
        </p:nvGraphicFramePr>
        <p:xfrm>
          <a:off x="8004893" y="5081607"/>
          <a:ext cx="185732" cy="109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95" name="Worksheet" r:id="rId148" imgW="1124023" imgH="171450" progId="Excel.Sheet.12">
                  <p:link updateAutomatic="1"/>
                </p:oleObj>
              </mc:Choice>
              <mc:Fallback>
                <p:oleObj name="Worksheet" r:id="rId148" imgW="1124023" imgH="171450" progId="Excel.Sheet.12">
                  <p:link updateAutomatic="1"/>
                  <p:pic>
                    <p:nvPicPr>
                      <p:cNvPr id="204" name="Object 203"/>
                      <p:cNvPicPr preferRelativeResize="0"/>
                      <p:nvPr/>
                    </p:nvPicPr>
                    <p:blipFill>
                      <a:blip r:embed="rId149"/>
                      <a:stretch>
                        <a:fillRect/>
                      </a:stretch>
                    </p:blipFill>
                    <p:spPr>
                      <a:xfrm>
                        <a:off x="8004893" y="5081607"/>
                        <a:ext cx="185732" cy="109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" name="Object 205"/>
          <p:cNvGraphicFramePr>
            <a:graphicFrameLocks/>
          </p:cNvGraphicFramePr>
          <p:nvPr>
            <p:custDataLst>
              <p:tags r:id="rId68"/>
            </p:custDataLst>
            <p:extLst/>
          </p:nvPr>
        </p:nvGraphicFramePr>
        <p:xfrm>
          <a:off x="4597856" y="5058458"/>
          <a:ext cx="182557" cy="109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96" name="Worksheet" r:id="rId150" imgW="1124023" imgH="171450" progId="Excel.Sheet.12">
                  <p:link updateAutomatic="1"/>
                </p:oleObj>
              </mc:Choice>
              <mc:Fallback>
                <p:oleObj name="Worksheet" r:id="rId150" imgW="1124023" imgH="171450" progId="Excel.Sheet.12">
                  <p:link updateAutomatic="1"/>
                  <p:pic>
                    <p:nvPicPr>
                      <p:cNvPr id="206" name="Object 205"/>
                      <p:cNvPicPr preferRelativeResize="0"/>
                      <p:nvPr/>
                    </p:nvPicPr>
                    <p:blipFill>
                      <a:blip r:embed="rId151"/>
                      <a:stretch>
                        <a:fillRect/>
                      </a:stretch>
                    </p:blipFill>
                    <p:spPr>
                      <a:xfrm>
                        <a:off x="4597856" y="5058458"/>
                        <a:ext cx="182557" cy="109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" name="TextBox 207"/>
          <p:cNvSpPr txBox="1"/>
          <p:nvPr>
            <p:custDataLst>
              <p:tags r:id="rId69"/>
            </p:custDataLst>
          </p:nvPr>
        </p:nvSpPr>
        <p:spPr>
          <a:xfrm>
            <a:off x="6859807" y="5083532"/>
            <a:ext cx="196006" cy="843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914333">
              <a:defRPr/>
            </a:pPr>
            <a:r>
              <a:rPr lang="en-US" sz="500" kern="0" dirty="0">
                <a:solidFill>
                  <a:srgbClr val="000000"/>
                </a:solidFill>
              </a:rPr>
              <a:t>TBP</a:t>
            </a:r>
          </a:p>
        </p:txBody>
      </p:sp>
      <p:sp>
        <p:nvSpPr>
          <p:cNvPr id="209" name="TextBox 208"/>
          <p:cNvSpPr txBox="1"/>
          <p:nvPr>
            <p:custDataLst>
              <p:tags r:id="rId70"/>
            </p:custDataLst>
          </p:nvPr>
        </p:nvSpPr>
        <p:spPr>
          <a:xfrm>
            <a:off x="6869934" y="5214971"/>
            <a:ext cx="129391" cy="893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914333">
              <a:defRPr/>
            </a:pPr>
            <a:r>
              <a:rPr lang="en-US" sz="500" kern="0" dirty="0">
                <a:solidFill>
                  <a:srgbClr val="000000"/>
                </a:solidFill>
              </a:rPr>
              <a:t>PUL</a:t>
            </a:r>
          </a:p>
        </p:txBody>
      </p:sp>
      <p:sp>
        <p:nvSpPr>
          <p:cNvPr id="210" name="TextBox 209"/>
          <p:cNvSpPr txBox="1"/>
          <p:nvPr>
            <p:custDataLst>
              <p:tags r:id="rId71"/>
            </p:custDataLst>
          </p:nvPr>
        </p:nvSpPr>
        <p:spPr>
          <a:xfrm>
            <a:off x="6635937" y="5338590"/>
            <a:ext cx="375599" cy="857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914333">
              <a:defRPr/>
            </a:pPr>
            <a:r>
              <a:rPr lang="en-US" sz="600" b="1" kern="0" dirty="0">
                <a:solidFill>
                  <a:srgbClr val="000000"/>
                </a:solidFill>
              </a:rPr>
              <a:t>CF (</a:t>
            </a:r>
            <a:r>
              <a:rPr lang="en-US" sz="600" b="1" kern="0" dirty="0" err="1">
                <a:solidFill>
                  <a:srgbClr val="000000"/>
                </a:solidFill>
              </a:rPr>
              <a:t>PULi</a:t>
            </a:r>
            <a:r>
              <a:rPr lang="en-US" sz="600" b="1" kern="0" dirty="0">
                <a:solidFill>
                  <a:srgbClr val="000000"/>
                </a:solidFill>
              </a:rPr>
              <a:t>)</a:t>
            </a:r>
          </a:p>
        </p:txBody>
      </p:sp>
      <p:graphicFrame>
        <p:nvGraphicFramePr>
          <p:cNvPr id="211" name="Object 210"/>
          <p:cNvGraphicFramePr>
            <a:graphicFrameLocks/>
          </p:cNvGraphicFramePr>
          <p:nvPr>
            <p:custDataLst>
              <p:tags r:id="rId72"/>
            </p:custDataLst>
            <p:extLst/>
          </p:nvPr>
        </p:nvGraphicFramePr>
        <p:xfrm>
          <a:off x="7020675" y="5067321"/>
          <a:ext cx="184144" cy="107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97" name="Worksheet" r:id="rId152" imgW="1124023" imgH="171450" progId="Excel.Sheet.12">
                  <p:link updateAutomatic="1"/>
                </p:oleObj>
              </mc:Choice>
              <mc:Fallback>
                <p:oleObj name="Worksheet" r:id="rId152" imgW="1124023" imgH="171450" progId="Excel.Sheet.12">
                  <p:link updateAutomatic="1"/>
                  <p:pic>
                    <p:nvPicPr>
                      <p:cNvPr id="211" name="Object 210"/>
                      <p:cNvPicPr preferRelativeResize="0"/>
                      <p:nvPr/>
                    </p:nvPicPr>
                    <p:blipFill>
                      <a:blip r:embed="rId153"/>
                      <a:stretch>
                        <a:fillRect/>
                      </a:stretch>
                    </p:blipFill>
                    <p:spPr>
                      <a:xfrm>
                        <a:off x="7020675" y="5067321"/>
                        <a:ext cx="184144" cy="107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" name="Object 211"/>
          <p:cNvGraphicFramePr>
            <a:graphicFrameLocks/>
          </p:cNvGraphicFramePr>
          <p:nvPr>
            <p:custDataLst>
              <p:tags r:id="rId73"/>
            </p:custDataLst>
            <p:extLst/>
          </p:nvPr>
        </p:nvGraphicFramePr>
        <p:xfrm>
          <a:off x="7020675" y="5332425"/>
          <a:ext cx="184144" cy="111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98" name="Worksheet" r:id="rId154" imgW="1124023" imgH="171450" progId="Excel.Sheet.12">
                  <p:link updateAutomatic="1"/>
                </p:oleObj>
              </mc:Choice>
              <mc:Fallback>
                <p:oleObj name="Worksheet" r:id="rId154" imgW="1124023" imgH="171450" progId="Excel.Sheet.12">
                  <p:link updateAutomatic="1"/>
                  <p:pic>
                    <p:nvPicPr>
                      <p:cNvPr id="212" name="Object 211"/>
                      <p:cNvPicPr preferRelativeResize="0"/>
                      <p:nvPr/>
                    </p:nvPicPr>
                    <p:blipFill>
                      <a:blip r:embed="rId155"/>
                      <a:stretch>
                        <a:fillRect/>
                      </a:stretch>
                    </p:blipFill>
                    <p:spPr>
                      <a:xfrm>
                        <a:off x="7020675" y="5332425"/>
                        <a:ext cx="184144" cy="111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" name="Object 212"/>
          <p:cNvGraphicFramePr>
            <a:graphicFrameLocks/>
          </p:cNvGraphicFramePr>
          <p:nvPr>
            <p:custDataLst>
              <p:tags r:id="rId74"/>
            </p:custDataLst>
            <p:extLst/>
          </p:nvPr>
        </p:nvGraphicFramePr>
        <p:xfrm>
          <a:off x="7023850" y="5191143"/>
          <a:ext cx="182557" cy="109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99" name="Worksheet" r:id="rId156" imgW="1124023" imgH="171450" progId="Excel.Sheet.12">
                  <p:link updateAutomatic="1"/>
                </p:oleObj>
              </mc:Choice>
              <mc:Fallback>
                <p:oleObj name="Worksheet" r:id="rId156" imgW="1124023" imgH="171450" progId="Excel.Sheet.12">
                  <p:link updateAutomatic="1"/>
                  <p:pic>
                    <p:nvPicPr>
                      <p:cNvPr id="213" name="Object 212"/>
                      <p:cNvPicPr preferRelativeResize="0"/>
                      <p:nvPr/>
                    </p:nvPicPr>
                    <p:blipFill>
                      <a:blip r:embed="rId157"/>
                      <a:stretch>
                        <a:fillRect/>
                      </a:stretch>
                    </p:blipFill>
                    <p:spPr>
                      <a:xfrm>
                        <a:off x="7023850" y="5191143"/>
                        <a:ext cx="182557" cy="109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" name="Object 213"/>
          <p:cNvGraphicFramePr>
            <a:graphicFrameLocks/>
          </p:cNvGraphicFramePr>
          <p:nvPr>
            <p:custDataLst>
              <p:tags r:id="rId75"/>
            </p:custDataLst>
            <p:extLst/>
          </p:nvPr>
        </p:nvGraphicFramePr>
        <p:xfrm>
          <a:off x="2462833" y="5068866"/>
          <a:ext cx="180969" cy="107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400" name="Worksheet" r:id="rId158" imgW="1124023" imgH="171450" progId="Excel.Sheet.12">
                  <p:link updateAutomatic="1"/>
                </p:oleObj>
              </mc:Choice>
              <mc:Fallback>
                <p:oleObj name="Worksheet" r:id="rId158" imgW="1124023" imgH="171450" progId="Excel.Sheet.12">
                  <p:link updateAutomatic="1"/>
                  <p:pic>
                    <p:nvPicPr>
                      <p:cNvPr id="214" name="Object 213"/>
                      <p:cNvPicPr preferRelativeResize="0"/>
                      <p:nvPr/>
                    </p:nvPicPr>
                    <p:blipFill>
                      <a:blip r:embed="rId147"/>
                      <a:stretch>
                        <a:fillRect/>
                      </a:stretch>
                    </p:blipFill>
                    <p:spPr>
                      <a:xfrm>
                        <a:off x="2462833" y="5068866"/>
                        <a:ext cx="180969" cy="107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" name="Object 214"/>
          <p:cNvGraphicFramePr>
            <a:graphicFrameLocks/>
          </p:cNvGraphicFramePr>
          <p:nvPr>
            <p:custDataLst>
              <p:tags r:id="rId76"/>
            </p:custDataLst>
            <p:extLst/>
          </p:nvPr>
        </p:nvGraphicFramePr>
        <p:xfrm>
          <a:off x="3461809" y="5063508"/>
          <a:ext cx="180969" cy="107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401" name="Worksheet" r:id="rId158" imgW="1124023" imgH="171450" progId="Excel.Sheet.12">
                  <p:link updateAutomatic="1"/>
                </p:oleObj>
              </mc:Choice>
              <mc:Fallback>
                <p:oleObj name="Worksheet" r:id="rId158" imgW="1124023" imgH="171450" progId="Excel.Sheet.12">
                  <p:link updateAutomatic="1"/>
                  <p:pic>
                    <p:nvPicPr>
                      <p:cNvPr id="215" name="Object 214"/>
                      <p:cNvPicPr preferRelativeResize="0"/>
                      <p:nvPr/>
                    </p:nvPicPr>
                    <p:blipFill>
                      <a:blip r:embed="rId147"/>
                      <a:stretch>
                        <a:fillRect/>
                      </a:stretch>
                    </p:blipFill>
                    <p:spPr>
                      <a:xfrm>
                        <a:off x="3461809" y="5063508"/>
                        <a:ext cx="180969" cy="107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" name="Text Box 45_______"/>
          <p:cNvSpPr txBox="1">
            <a:spLocks noChangeArrowheads="1"/>
          </p:cNvSpPr>
          <p:nvPr>
            <p:custDataLst>
              <p:tags r:id="rId77"/>
            </p:custDataLst>
          </p:nvPr>
        </p:nvSpPr>
        <p:spPr bwMode="auto">
          <a:xfrm>
            <a:off x="9483454" y="5004588"/>
            <a:ext cx="777543" cy="457186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3998" tIns="10800" rIns="53998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pPr defTabSz="914333">
              <a:spcBef>
                <a:spcPct val="50000"/>
              </a:spcBef>
              <a:defRPr/>
            </a:pPr>
            <a:r>
              <a:rPr lang="de-DE" altLang="en-US" sz="1000" b="1" dirty="0">
                <a:solidFill>
                  <a:prstClr val="black"/>
                </a:solidFill>
              </a:rPr>
              <a:t>People Results Index</a:t>
            </a:r>
          </a:p>
        </p:txBody>
      </p:sp>
      <p:graphicFrame>
        <p:nvGraphicFramePr>
          <p:cNvPr id="218" name="Object 217"/>
          <p:cNvGraphicFramePr>
            <a:graphicFrameLocks/>
          </p:cNvGraphicFramePr>
          <p:nvPr>
            <p:custDataLst>
              <p:tags r:id="rId78"/>
            </p:custDataLst>
            <p:extLst/>
          </p:nvPr>
        </p:nvGraphicFramePr>
        <p:xfrm>
          <a:off x="10001404" y="5074989"/>
          <a:ext cx="180969" cy="109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402" name="Worksheet" r:id="rId159" imgW="1124023" imgH="171450" progId="Excel.Sheet.12">
                  <p:link updateAutomatic="1"/>
                </p:oleObj>
              </mc:Choice>
              <mc:Fallback>
                <p:oleObj name="Worksheet" r:id="rId159" imgW="1124023" imgH="171450" progId="Excel.Sheet.12">
                  <p:link updateAutomatic="1"/>
                  <p:pic>
                    <p:nvPicPr>
                      <p:cNvPr id="218" name="Object 217"/>
                      <p:cNvPicPr preferRelativeResize="0"/>
                      <p:nvPr/>
                    </p:nvPicPr>
                    <p:blipFill>
                      <a:blip r:embed="rId147"/>
                      <a:stretch>
                        <a:fillRect/>
                      </a:stretch>
                    </p:blipFill>
                    <p:spPr>
                      <a:xfrm>
                        <a:off x="10001404" y="5074989"/>
                        <a:ext cx="180969" cy="109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" name="TextBox 218"/>
          <p:cNvSpPr txBox="1"/>
          <p:nvPr>
            <p:custDataLst>
              <p:tags r:id="rId79"/>
            </p:custDataLst>
          </p:nvPr>
        </p:nvSpPr>
        <p:spPr>
          <a:xfrm>
            <a:off x="3904768" y="4063607"/>
            <a:ext cx="376256" cy="3088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914333">
              <a:lnSpc>
                <a:spcPct val="150000"/>
              </a:lnSpc>
            </a:pPr>
            <a:r>
              <a:rPr lang="en-US" sz="600" b="1" kern="0" dirty="0">
                <a:solidFill>
                  <a:srgbClr val="000000"/>
                </a:solidFill>
              </a:rPr>
              <a:t>Findings</a:t>
            </a:r>
          </a:p>
          <a:p>
            <a:pPr defTabSz="914333">
              <a:lnSpc>
                <a:spcPct val="150000"/>
              </a:lnSpc>
            </a:pPr>
            <a:r>
              <a:rPr lang="en-US" sz="600" b="1" kern="0" dirty="0">
                <a:solidFill>
                  <a:srgbClr val="000000"/>
                </a:solidFill>
              </a:rPr>
              <a:t>Schedule</a:t>
            </a:r>
          </a:p>
        </p:txBody>
      </p:sp>
      <p:sp>
        <p:nvSpPr>
          <p:cNvPr id="220" name="TextBox 219"/>
          <p:cNvSpPr txBox="1"/>
          <p:nvPr>
            <p:custDataLst>
              <p:tags r:id="rId80"/>
            </p:custDataLst>
          </p:nvPr>
        </p:nvSpPr>
        <p:spPr>
          <a:xfrm>
            <a:off x="2504546" y="5565420"/>
            <a:ext cx="7953744" cy="4891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914333"/>
            <a:r>
              <a:rPr lang="en-US" sz="900" b="1" kern="0" dirty="0">
                <a:solidFill>
                  <a:srgbClr val="000000"/>
                </a:solidFill>
              </a:rPr>
              <a:t>Traffic light logic    -&gt; If Scenario is specified = </a:t>
            </a:r>
            <a:r>
              <a:rPr lang="en-US" sz="1100" b="1" kern="0" dirty="0">
                <a:solidFill>
                  <a:srgbClr val="08427E"/>
                </a:solidFill>
              </a:rPr>
              <a:t>CF</a:t>
            </a:r>
            <a:r>
              <a:rPr lang="en-US" sz="1050" b="1" kern="0" dirty="0">
                <a:solidFill>
                  <a:srgbClr val="08427E"/>
                </a:solidFill>
              </a:rPr>
              <a:t> a.m</a:t>
            </a:r>
            <a:r>
              <a:rPr lang="en-US" sz="900" b="1" kern="0" dirty="0">
                <a:solidFill>
                  <a:srgbClr val="000000"/>
                </a:solidFill>
              </a:rPr>
              <a:t>. </a:t>
            </a:r>
            <a:r>
              <a:rPr lang="en-US" sz="1050" b="1" kern="0" dirty="0">
                <a:solidFill>
                  <a:srgbClr val="08427E"/>
                </a:solidFill>
              </a:rPr>
              <a:t>xx vs</a:t>
            </a:r>
            <a:r>
              <a:rPr lang="en-US" sz="900" b="1" kern="0" dirty="0">
                <a:solidFill>
                  <a:srgbClr val="000000"/>
                </a:solidFill>
              </a:rPr>
              <a:t>. respective scenario</a:t>
            </a:r>
            <a:r>
              <a:rPr lang="en-US" sz="800" b="1" kern="0" dirty="0">
                <a:solidFill>
                  <a:srgbClr val="000000"/>
                </a:solidFill>
              </a:rPr>
              <a:t> (</a:t>
            </a:r>
            <a:r>
              <a:rPr lang="en-US" sz="900" b="1" kern="0" dirty="0">
                <a:solidFill>
                  <a:srgbClr val="08427E"/>
                </a:solidFill>
              </a:rPr>
              <a:t>TBP, Stretch, FC, PULi and CF</a:t>
            </a:r>
            <a:r>
              <a:rPr lang="en-US" sz="800" b="1" kern="0" dirty="0">
                <a:solidFill>
                  <a:srgbClr val="000000"/>
                </a:solidFill>
              </a:rPr>
              <a:t>) </a:t>
            </a:r>
            <a:endParaRPr lang="en-US" sz="900" b="1" kern="0" dirty="0">
              <a:solidFill>
                <a:srgbClr val="000000"/>
              </a:solidFill>
            </a:endParaRPr>
          </a:p>
          <a:p>
            <a:pPr defTabSz="914333"/>
            <a:r>
              <a:rPr lang="en-US" sz="900" b="1" kern="0" dirty="0">
                <a:solidFill>
                  <a:srgbClr val="000000"/>
                </a:solidFill>
              </a:rPr>
              <a:t> 	     -&gt;  If there’s no Scenario specified = </a:t>
            </a:r>
            <a:r>
              <a:rPr lang="en-US" sz="1000" b="1" kern="0" dirty="0">
                <a:solidFill>
                  <a:srgbClr val="08427E"/>
                </a:solidFill>
              </a:rPr>
              <a:t>CF a.m. xx vs</a:t>
            </a:r>
            <a:r>
              <a:rPr lang="en-US" sz="900" b="1" kern="0" dirty="0">
                <a:solidFill>
                  <a:srgbClr val="000000"/>
                </a:solidFill>
              </a:rPr>
              <a:t>. Pre-defined target or upper limit (</a:t>
            </a:r>
            <a:r>
              <a:rPr lang="en-US" sz="800" b="1" kern="0" dirty="0">
                <a:solidFill>
                  <a:srgbClr val="000000"/>
                </a:solidFill>
              </a:rPr>
              <a:t>Available at TaC Excel)</a:t>
            </a:r>
          </a:p>
          <a:p>
            <a:pPr defTabSz="914333"/>
            <a:r>
              <a:rPr lang="en-US" sz="800" b="1" kern="0" dirty="0">
                <a:solidFill>
                  <a:srgbClr val="000000"/>
                </a:solidFill>
              </a:rPr>
              <a:t>	     -&gt;              Deployed in separate </a:t>
            </a:r>
            <a:r>
              <a:rPr lang="en-US" sz="800" b="1" kern="0" dirty="0" err="1">
                <a:solidFill>
                  <a:srgbClr val="000000"/>
                </a:solidFill>
              </a:rPr>
              <a:t>TaC</a:t>
            </a:r>
            <a:endParaRPr lang="en-US" sz="800" b="1" kern="0" dirty="0">
              <a:solidFill>
                <a:srgbClr val="000000"/>
              </a:solidFill>
            </a:endParaRPr>
          </a:p>
          <a:p>
            <a:pPr defTabSz="914333">
              <a:spcBef>
                <a:spcPts val="500"/>
              </a:spcBef>
            </a:pPr>
            <a:endParaRPr lang="en-US" sz="900" b="1" kern="0" dirty="0">
              <a:solidFill>
                <a:srgbClr val="000000"/>
              </a:solidFill>
            </a:endParaRPr>
          </a:p>
        </p:txBody>
      </p:sp>
      <p:graphicFrame>
        <p:nvGraphicFramePr>
          <p:cNvPr id="221" name="Object 220"/>
          <p:cNvGraphicFramePr>
            <a:graphicFrameLocks/>
          </p:cNvGraphicFramePr>
          <p:nvPr>
            <p:custDataLst>
              <p:tags r:id="rId81"/>
            </p:custDataLst>
            <p:extLst/>
          </p:nvPr>
        </p:nvGraphicFramePr>
        <p:xfrm>
          <a:off x="3740561" y="5907670"/>
          <a:ext cx="182556" cy="107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403" name="Worksheet" r:id="rId160" imgW="1124023" imgH="171450" progId="Excel.Sheet.12">
                  <p:link updateAutomatic="1"/>
                </p:oleObj>
              </mc:Choice>
              <mc:Fallback>
                <p:oleObj name="Worksheet" r:id="rId160" imgW="1124023" imgH="171450" progId="Excel.Sheet.12">
                  <p:link updateAutomatic="1"/>
                  <p:pic>
                    <p:nvPicPr>
                      <p:cNvPr id="221" name="Object 220"/>
                      <p:cNvPicPr preferRelativeResize="0"/>
                      <p:nvPr/>
                    </p:nvPicPr>
                    <p:blipFill>
                      <a:blip r:embed="rId161"/>
                      <a:stretch>
                        <a:fillRect/>
                      </a:stretch>
                    </p:blipFill>
                    <p:spPr>
                      <a:xfrm>
                        <a:off x="3740561" y="5907670"/>
                        <a:ext cx="182556" cy="107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TextBox 95"/>
          <p:cNvSpPr txBox="1"/>
          <p:nvPr>
            <p:custDataLst>
              <p:tags r:id="rId82"/>
            </p:custDataLst>
          </p:nvPr>
        </p:nvSpPr>
        <p:spPr>
          <a:xfrm>
            <a:off x="2065834" y="5045583"/>
            <a:ext cx="414981" cy="1779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Sustainability</a:t>
            </a: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Index</a:t>
            </a: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7" name="Text Box 45______"/>
          <p:cNvSpPr txBox="1">
            <a:spLocks noChangeArrowheads="1"/>
          </p:cNvSpPr>
          <p:nvPr>
            <p:custDataLst>
              <p:tags r:id="rId83"/>
            </p:custDataLst>
          </p:nvPr>
        </p:nvSpPr>
        <p:spPr bwMode="auto">
          <a:xfrm>
            <a:off x="8327491" y="4994971"/>
            <a:ext cx="1132858" cy="457200"/>
          </a:xfrm>
          <a:prstGeom prst="roundRect">
            <a:avLst/>
          </a:prstGeom>
          <a:solidFill>
            <a:schemeClr val="bg1">
              <a:alpha val="75000"/>
            </a:schemeClr>
          </a:solidFill>
          <a:ln w="3175">
            <a:solidFill>
              <a:srgbClr val="333333"/>
            </a:solidFill>
            <a:miter lim="800000"/>
            <a:headEnd/>
            <a:tailEnd/>
          </a:ln>
        </p:spPr>
        <p:txBody>
          <a:bodyPr wrap="square" lIns="54000" tIns="10800" rIns="54000" bIns="10800" anchor="ctr">
            <a:noAutofit/>
          </a:bodyPr>
          <a:lstStyle>
            <a:lvl1pPr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anose="020B0604020202020204" pitchFamily="34" charset="0"/>
              </a:defRPr>
            </a:lvl9pPr>
          </a:lstStyle>
          <a:p>
            <a:r>
              <a:rPr lang="de-DE" altLang="en-US" sz="1000" b="1" dirty="0" smtClean="0"/>
              <a:t>We lead</a:t>
            </a:r>
          </a:p>
          <a:p>
            <a:r>
              <a:rPr lang="de-DE" altLang="en-US" sz="1000" b="1" dirty="0" smtClean="0"/>
              <a:t>ChP</a:t>
            </a:r>
            <a:endParaRPr lang="de-DE" altLang="en-US" sz="1000" b="1" dirty="0" smtClean="0"/>
          </a:p>
        </p:txBody>
      </p:sp>
      <p:graphicFrame>
        <p:nvGraphicFramePr>
          <p:cNvPr id="98" name="Object 97"/>
          <p:cNvGraphicFramePr>
            <a:graphicFrameLocks/>
          </p:cNvGraphicFramePr>
          <p:nvPr>
            <p:custDataLst>
              <p:tags r:id="rId84"/>
            </p:custDataLst>
            <p:extLst>
              <p:ext uri="{D42A27DB-BD31-4B8C-83A1-F6EECF244321}">
                <p14:modId xmlns:p14="http://schemas.microsoft.com/office/powerpoint/2010/main" val="1178780316"/>
              </p:ext>
            </p:extLst>
          </p:nvPr>
        </p:nvGraphicFramePr>
        <p:xfrm>
          <a:off x="9211356" y="5072558"/>
          <a:ext cx="18097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404" name="Worksheet" r:id="rId159" imgW="1124023" imgH="171450" progId="Excel.Sheet.12">
                  <p:link updateAutomatic="1"/>
                </p:oleObj>
              </mc:Choice>
              <mc:Fallback>
                <p:oleObj name="Worksheet" r:id="rId159" imgW="1124023" imgH="171450" progId="Excel.Sheet.12">
                  <p:link updateAutomatic="1"/>
                  <p:pic>
                    <p:nvPicPr>
                      <p:cNvPr id="631" name="Object 630"/>
                      <p:cNvPicPr preferRelativeResize="0"/>
                      <p:nvPr/>
                    </p:nvPicPr>
                    <p:blipFill>
                      <a:blip r:embed="rId147"/>
                      <a:stretch>
                        <a:fillRect/>
                      </a:stretch>
                    </p:blipFill>
                    <p:spPr>
                      <a:xfrm>
                        <a:off x="9211356" y="5072558"/>
                        <a:ext cx="18097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105"/>
          <p:cNvGraphicFramePr>
            <a:graphicFrameLocks/>
          </p:cNvGraphicFramePr>
          <p:nvPr>
            <p:custDataLst>
              <p:tags r:id="rId85"/>
            </p:custDataLst>
            <p:extLst>
              <p:ext uri="{D42A27DB-BD31-4B8C-83A1-F6EECF244321}">
                <p14:modId xmlns:p14="http://schemas.microsoft.com/office/powerpoint/2010/main" val="1546898110"/>
              </p:ext>
            </p:extLst>
          </p:nvPr>
        </p:nvGraphicFramePr>
        <p:xfrm>
          <a:off x="9222243" y="5261699"/>
          <a:ext cx="180975" cy="10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405" name="Worksheet" r:id="rId159" imgW="1124023" imgH="171450" progId="Excel.Sheet.12">
                  <p:link updateAutomatic="1"/>
                </p:oleObj>
              </mc:Choice>
              <mc:Fallback>
                <p:oleObj name="Worksheet" r:id="rId159" imgW="1124023" imgH="171450" progId="Excel.Sheet.12">
                  <p:link updateAutomatic="1"/>
                  <p:pic>
                    <p:nvPicPr>
                      <p:cNvPr id="237" name="Object 236"/>
                      <p:cNvPicPr preferRelativeResize="0"/>
                      <p:nvPr/>
                    </p:nvPicPr>
                    <p:blipFill>
                      <a:blip r:embed="rId147"/>
                      <a:stretch>
                        <a:fillRect/>
                      </a:stretch>
                    </p:blipFill>
                    <p:spPr>
                      <a:xfrm>
                        <a:off x="9222243" y="5261699"/>
                        <a:ext cx="180975" cy="10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TextBox 106"/>
          <p:cNvSpPr txBox="1"/>
          <p:nvPr>
            <p:custDataLst>
              <p:tags r:id="rId86"/>
            </p:custDataLst>
          </p:nvPr>
        </p:nvSpPr>
        <p:spPr>
          <a:xfrm>
            <a:off x="8949194" y="5103652"/>
            <a:ext cx="230397" cy="849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Overall</a:t>
            </a:r>
            <a:endParaRPr lang="en-US" sz="500" kern="0" dirty="0" smtClean="0">
              <a:solidFill>
                <a:srgbClr val="000000"/>
              </a:solidFill>
            </a:endParaRPr>
          </a:p>
        </p:txBody>
      </p:sp>
      <p:sp>
        <p:nvSpPr>
          <p:cNvPr id="117" name="TextBox 116"/>
          <p:cNvSpPr txBox="1"/>
          <p:nvPr>
            <p:custDataLst>
              <p:tags r:id="rId87"/>
            </p:custDataLst>
          </p:nvPr>
        </p:nvSpPr>
        <p:spPr>
          <a:xfrm>
            <a:off x="8890858" y="5233597"/>
            <a:ext cx="315605" cy="1446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Capable</a:t>
            </a:r>
          </a:p>
          <a:p>
            <a:pPr marR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" kern="0" dirty="0" smtClean="0">
                <a:solidFill>
                  <a:srgbClr val="000000"/>
                </a:solidFill>
              </a:rPr>
              <a:t>Associates</a:t>
            </a:r>
            <a:endParaRPr lang="en-US" sz="500" kern="0" dirty="0" smtClean="0">
              <a:solidFill>
                <a:srgbClr val="00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2489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I" val="1"/>
  <p:tag name="LAYOUTLANGUAGE" val="1033"/>
  <p:tag name="CFG.LAYOUT" val="BOSCH2"/>
  <p:tag name="CFG.CUSTOMERVERSION" val="9"/>
  <p:tag name="ML_1" val="RBNA_Ch_DS"/>
  <p:tag name="ML_2" val="Bosch2.mcr"/>
  <p:tag name="ML_LAYOUT_RESOURCE" val="BOSCH2_16_9_NAVI.mcr"/>
  <p:tag name="FIELD.CONF.SUFFIX.CONTENT" val="\n | "/>
  <p:tag name="FIELD.REM_ABL.SUFFIX.CONTENT" val="&#10;\n"/>
  <p:tag name="FIELD.COPY.CONTENT" val="© 2017 Robert Bosch LLC and affiliates. All rights reserved."/>
  <p:tag name="FIELD.COPY.VALUE" val="© 2017 Robert Bosch LLC and affiliates. All rights reserved."/>
  <p:tag name="FIELD.COPY.COMBOINDEX" val="0"/>
  <p:tag name="FIELD.BGROUP.CONTENT" val="Diesel Systems"/>
  <p:tag name="FIELD.BGROUP.VALUE" val="Diesel Systems | "/>
  <p:tag name="FIELD.BGROUP.SUFFIX.CONTENT" val=" | "/>
  <p:tag name="FIELD.BGROUP.COMBOINDEX" val="0"/>
  <p:tag name="FIELD.DPT.CONTENT" val="ChP/OFE-PT"/>
  <p:tag name="FIELD.DPT.VALUE" val="ChP/OFE-PT | "/>
  <p:tag name="FIELD.DPT.SUFFIX.CONTENT" val=" | "/>
  <p:tag name="MIWBCLNT.HOMEURL" val="\\SI41956.de.bosch.com\Folienbibliothek$\content\portal.htm"/>
  <p:tag name="FIELDS.INITIALIZED" val="1"/>
  <p:tag name="FIELD.DATE.COMBOINDEX" val="-2"/>
  <p:tag name="FIELD.CONF.CONTENT" val="Internal "/>
  <p:tag name="FIELD.CONF.VALUE" val="Internal \n | "/>
  <p:tag name="FIELD.CONF.COMBOINDEX" val="1"/>
  <p:tag name="FIELD.REM_ABL.COMBOINDEX" val="-2"/>
  <p:tag name="FIELD.CHAPTER.CONTENT" val="ChP BSC 2017"/>
  <p:tag name="FIELD.CHAPTER.VALUE" val="ChP BSC 2017"/>
  <p:tag name="FIELD.CHAPTER.COMBOINDEX" val="-2"/>
  <p:tag name="FIELD.REM_ANL.COMBOINDEX" val="-2"/>
  <p:tag name="FIELD.DPT.COMBOINDEX" val="-2"/>
  <p:tag name="CONFIG" val="BOSCH2"/>
  <p:tag name="CFG.VERSION" val="0"/>
  <p:tag name="CFG.LAYOUTID" val="Bosch Layout 16:9 with Navigation Bar (new colored style)"/>
  <p:tag name="CFG.LAYOUTRES" val="BOSCH2_16_9_NAVI"/>
  <p:tag name="MAPNAME" val="Map1"/>
  <p:tag name="LICENSEKEY" val="46504b9e-b1c9-48ed-967f-a36de42ae84b"/>
  <p:tag name="SLIDEMASTERMASTERNAME" val="Slide"/>
  <p:tag name="SLIDEMASTERSHAPESETGROUPCLASSNAME" val="ShapeSetGroup1"/>
  <p:tag name="SLIDEMASTERCOLORSETGROUPCLASSNAME" val="ColorSetGroup1"/>
  <p:tag name="SLIDEMASTERFONTSETGROUPCLASSNAME" val="FontSetGroup1"/>
  <p:tag name="SLIDEMASTERSTYLESETGROUPCLASSNAME" val="StyleSetGroup1"/>
  <p:tag name="SLIDEMASTERMODIFIED" val="1"/>
  <p:tag name="TITLEMASTERMASTERNAME" val="TitleSlide"/>
  <p:tag name="TITLEMASTERSHAPESETGROUPCLASSNAME" val="ShapeSetGroup1"/>
  <p:tag name="TITLEMASTERCOLORSETGROUPCLASSNAME" val="ColorSetGroup1"/>
  <p:tag name="TITLEMASTERFONTSETGROUPCLASSNAME" val="FontSetGroup1"/>
  <p:tag name="TITLEMASTERSTYLESETGROUPCLASSNAME" val="StyleSetGroup1"/>
  <p:tag name="TITLEMASTERMODIFIED" val="1"/>
  <p:tag name="FIELD.DATE.CONTENT" val="1/10/2018"/>
  <p:tag name="FIELD.DATE.VALUE" val="1/10/20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NA_Ch_DS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MBOINDEX" val="-2"/>
  <p:tag name="FIELD.REM_ANL.COMBOINDEX" val="-2"/>
  <p:tag name="FIELD.DPT.COMBOINDEX" val="-2"/>
  <p:tag name="FIELD.CHAPTER.CONTENT" val="ChP 2018 TaC Workshop Format Updates"/>
  <p:tag name="FIELD.CHAPTER.VALUE" val="ChP 2018 TaC Workshop Format Updates"/>
  <p:tag name="FIELD.DPT.CONTENT" val="ChP/DBE"/>
  <p:tag name="FIELD.DPT.VALUE" val="ChP/DBE | 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1"/>
  <p:tag name="COLORSETCLASSNAME" val="ColorSet2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3;-2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NA_Ch_DS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MBOINDEX" val="-2"/>
  <p:tag name="FIELD.REM_ANL.COMBOINDEX" val="-2"/>
  <p:tag name="FIELD.DPT.COMBOINDEX" val="-2"/>
  <p:tag name="FIELD.CHAPTER.CONTENT" val="ChP 2018 TaC Workshop Format Updates"/>
  <p:tag name="FIELD.CHAPTER.VALUE" val="ChP 2018 TaC Workshop Format Updates"/>
  <p:tag name="FIELD.DPT.CONTENT" val="ChP/DBE"/>
  <p:tag name="FIELD.DPT.VALUE" val="ChP/DBE | 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  <p:tag name="COLORS" val="-2;-2;-2;-2;-1;-2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1"/>
  <p:tag name="COLORSETCLASSNAME" val="ColorSet2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3;-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3;-2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3;-2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NA_Ch_DS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MBOINDEX" val="-2"/>
  <p:tag name="FIELD.REM_ANL.COMBOINDEX" val="-2"/>
  <p:tag name="FIELD.DPT.COMBOINDEX" val="-2"/>
  <p:tag name="FIELD.CHAPTER.CONTENT" val="ChP 2018 TaC Workshop Format Updates"/>
  <p:tag name="FIELD.CHAPTER.VALUE" val="ChP 2018 TaC Workshop Format Updates"/>
  <p:tag name="FIELD.DPT.CONTENT" val="ChP/DBE"/>
  <p:tag name="FIELD.DPT.VALUE" val="ChP/DBE | 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1"/>
  <p:tag name="COLORSETCLASSNAME" val="ColorSet2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3;-2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3;-2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3;-2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3;-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NA_Ch_DS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MBOINDEX" val="-2"/>
  <p:tag name="FIELD.REM_ANL.COMBOINDEX" val="-2"/>
  <p:tag name="FIELD.DPT.COMBOINDEX" val="-2"/>
  <p:tag name="FIELD.CHAPTER.CONTENT" val="ChP 2018 TaC Workshop Format Updates"/>
  <p:tag name="FIELD.CHAPTER.VALUE" val="ChP 2018 TaC Workshop Format Updates"/>
  <p:tag name="FIELD.DPT.CONTENT" val="ChP/DBE"/>
  <p:tag name="FIELD.DPT.VALUE" val="ChP/DBE | 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3;-2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NA_Ch_DS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MBOINDEX" val="-2"/>
  <p:tag name="FIELD.REM_ANL.COMBOINDEX" val="-2"/>
  <p:tag name="FIELD.DPT.COMBOINDEX" val="-2"/>
  <p:tag name="FIELD.CHAPTER.CONTENT" val="ChP 2018 TaC Workshop Format Updates"/>
  <p:tag name="FIELD.CHAPTER.VALUE" val="ChP 2018 TaC Workshop Format Updates"/>
  <p:tag name="FIELD.DPT.CONTENT" val="ChP/DBE"/>
  <p:tag name="FIELD.DPT.VALUE" val="ChP/DBE | 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  <p:tag name="COLORS" val="-2;-2;-2;-2;-1;-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1"/>
  <p:tag name="COLORSETCLASSNAME" val="ColorSet2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3;-2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3;-2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3;-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3;-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  <p:tag name="COLORS" val="-2;-2;-2;-2;-1;-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NA_Ch_DS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MBOINDEX" val="-2"/>
  <p:tag name="FIELD.REM_ANL.COMBOINDEX" val="-2"/>
  <p:tag name="FIELD.DPT.COMBOINDEX" val="-2"/>
  <p:tag name="FIELD.CHAPTER.CONTENT" val="ChP BSC 2018"/>
  <p:tag name="FIELD.CHAPTER.VALUE" val="ChP BSC 2018"/>
  <p:tag name="FIELD.DPT.CONTENT" val="ChP/MSD"/>
  <p:tag name="FIELD.DPT.VALUE" val="ChP/MSD | 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  <p:tag name="COLORS" val="-2;-2;-2;-2;-1;-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1"/>
  <p:tag name="COLORSETCLASSNAME" val="ColorSet2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Primary;-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3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NA_Ch_DS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MBOINDEX" val="-2"/>
  <p:tag name="FIELD.REM_ANL.COMBOINDEX" val="-2"/>
  <p:tag name="FIELD.DPT.COMBOINDEX" val="-2"/>
  <p:tag name="FIELD.CHAPTER.CONTENT" val="ChP BSC 2018"/>
  <p:tag name="FIELD.CHAPTER.VALUE" val="ChP BSC 2018"/>
  <p:tag name="FIELD.DPT.CONTENT" val="ChP/MSD"/>
  <p:tag name="FIELD.DPT.VALUE" val="ChP/MSD | 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  <p:tag name="COLORS" val="-2;-2;-2;-2;-1;-2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1"/>
  <p:tag name="COLORSETCLASSNAME" val="ColorSet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HiddenSubtitle"/>
  <p:tag name="SHAPECLASSPROTECTIONTYPE" val="0"/>
  <p:tag name="ML_SENDTOBACK" val=" 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3;-2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NA_Ch_DS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MBOINDEX" val="-2"/>
  <p:tag name="FIELD.REM_ANL.COMBOINDEX" val="-2"/>
  <p:tag name="FIELD.DPT.COMBOINDEX" val="-2"/>
  <p:tag name="FIELD.CHAPTER.CONTENT" val="ChP BSC 2018"/>
  <p:tag name="FIELD.CHAPTER.VALUE" val="ChP BSC 2018"/>
  <p:tag name="FIELD.DPT.CONTENT" val="ChP/MSD"/>
  <p:tag name="FIELD.DPT.VALUE" val="ChP/MSD | 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  <p:tag name="COLORS" val="-2;-2;-2;-2;-1;-2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1"/>
  <p:tag name="COLORSETCLASSNAME" val="ColorSet2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3;-2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3;-2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3;-2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3;-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3;-2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3;-2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3;-2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3;-2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3;-2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3;-2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" val="-2;-2;-2;-2;White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TitleOnTitleSlides"/>
  <p:tag name="SHAPECLASSPROTECTIONTYPE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3;-2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NA_Ch_DS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MBOINDEX" val="-2"/>
  <p:tag name="FIELD.REM_ANL.COMBOINDEX" val="-2"/>
  <p:tag name="FIELD.DPT.COMBOINDEX" val="-2"/>
  <p:tag name="FIELD.CHAPTER.CONTENT" val="ChP BSC 2018"/>
  <p:tag name="FIELD.CHAPTER.VALUE" val="ChP BSC 2018"/>
  <p:tag name="FIELD.DPT.CONTENT" val="ChP/MSD"/>
  <p:tag name="FIELD.DPT.VALUE" val="ChP/MSD | 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  <p:tag name="COLORS" val="-2;-2;-2;-2;-1;-2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1"/>
  <p:tag name="COLORSETCLASSNAME" val="ColorSet2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3;-2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3;-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Violet;-1;-1;-2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NA_Ch_DS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MBOINDEX" val="-2"/>
  <p:tag name="FIELD.REM_ANL.COMBOINDEX" val="-2"/>
  <p:tag name="FIELD.DPT.COMBOINDEX" val="-2"/>
  <p:tag name="FIELD.CHAPTER.CONTENT" val="ChP 2018 TaC Workshop Format Updates"/>
  <p:tag name="FIELD.CHAPTER.VALUE" val="ChP 2018 TaC Workshop Format Updates"/>
  <p:tag name="FIELD.DPT.CONTENT" val="ChP/DBE"/>
  <p:tag name="FIELD.DPT.VALUE" val="ChP/DBE | 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  <p:tag name="COLORS" val="-2;-2;-2;-2;-1;-2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1"/>
  <p:tag name="COLORSETCLASSNAME" val="ColorSet2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3;-2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3;-2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3;-2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3;-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3;-2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3;-2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3;-2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3;-2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3;-2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3;-2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NA_Ch_DS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MBOINDEX" val="-2"/>
  <p:tag name="FIELD.REM_ANL.COMBOINDEX" val="-2"/>
  <p:tag name="FIELD.DPT.COMBOINDEX" val="-2"/>
  <p:tag name="FIELD.CHAPTER.CONTENT" val="ChP 2018 TaC Workshop Format Updates"/>
  <p:tag name="FIELD.CHAPTER.VALUE" val="ChP 2018 TaC Workshop Format Updates"/>
  <p:tag name="FIELD.DPT.CONTENT" val="ChP/DBE"/>
  <p:tag name="FIELD.DPT.VALUE" val="ChP/DBE | 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3;-2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  <p:tag name="COLORS" val="-2;-2;-2;-2;-1;-2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HiddenSubtitle"/>
  <p:tag name="SHAPECLASSPROTECTIONTYPE" val="0"/>
  <p:tag name="ML_SENDTOBACK" val=" 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3;-2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3;-2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3;-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3;-2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3;-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NA_Ch_DS"/>
  <p:tag name="ML_2" val="Bosch2.mcr"/>
  <p:tag name="ML_LAYOUT_RESOURCE" val="BOSCH2_16_9_NAVI.mcr"/>
  <p:tag name="FIELDS.INITIALIZED" val="1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MBOINDEX" val="-2"/>
  <p:tag name="FIELD.REM_ANL.COMBOINDEX" val="-2"/>
  <p:tag name="FIELD.DPT.COMBOINDEX" val="-2"/>
  <p:tag name="FIELD.CHAPTER.CONTENT" val="ChP 2018 TaC Workshop Format Updates"/>
  <p:tag name="FIELD.CHAPTER.VALUE" val="ChP 2018 TaC Workshop Format Updates"/>
  <p:tag name="FIELD.DPT.CONTENT" val="ChP/DBE"/>
  <p:tag name="FIELD.DPT.VALUE" val="ChP/DBE | 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3;-2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  <p:tag name="COLORS" val="-2;-2;-2;-2;-1;-2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1"/>
  <p:tag name="COLORSETCLASSNAME" val="ColorSet2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3;-2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3;-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" val="-2;-2;-2;-2;White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TitleOnTitleSlides"/>
  <p:tag name="SHAPECLASSPROTECTIONTYPE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3;-2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3;-2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3;-2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NA_Ch_DS"/>
  <p:tag name="ML_2" val="Bosch2.mcr"/>
  <p:tag name="ML_LAYOUT_RESOURCE" val="BOSCH2_16_9_NAVI.mcr"/>
  <p:tag name="FIELD.CHAPTER.CONTENT" val="ChP BSC 2017"/>
  <p:tag name="FIELD.CHAPTER.VALUE" val="ChP BSC 2017"/>
  <p:tag name="FIELDS.INITIALIZED" val="1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MBOINDEX" val="-2"/>
  <p:tag name="FIELD.REM_ANL.COMBOINDEX" val="-2"/>
  <p:tag name="FIELD.DPT.CONTENT" val="ChP/OFE-T"/>
  <p:tag name="FIELD.DPT.VALUE" val="ChP/OFE-T | "/>
  <p:tag name="FIELD.DPT.COMBOINDEX" val="-2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1"/>
  <p:tag name="COLORSETCLASSNAME" val="ColorSet2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3;-2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3;-2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3;-2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3;-2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heme/theme1.xml><?xml version="1.0" encoding="utf-8"?>
<a:theme xmlns:a="http://schemas.openxmlformats.org/drawingml/2006/main" name="Bosch">
  <a:themeElements>
    <a:clrScheme name="Custom 1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A80163"/>
      </a:accent1>
      <a:accent2>
        <a:srgbClr val="3F136C"/>
      </a:accent2>
      <a:accent3>
        <a:srgbClr val="08427E"/>
      </a:accent3>
      <a:accent4>
        <a:srgbClr val="0E78C5"/>
      </a:accent4>
      <a:accent5>
        <a:srgbClr val="1399A0"/>
      </a:accent5>
      <a:accent6>
        <a:srgbClr val="67B419"/>
      </a:accent6>
      <a:hlink>
        <a:srgbClr val="738CB4"/>
      </a:hlink>
      <a:folHlink>
        <a:srgbClr val="B0BBD0"/>
      </a:folHlink>
    </a:clrScheme>
    <a:fontScheme name="Custom 1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ts val="23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Bosch2016.potx" id="{9C79B100-3E8C-49C0-8475-54E7D673F8CF}" vid="{0EBFA600-AC06-4417-8FA0-E8FF3BF23FE1}"/>
    </a:ext>
  </a:extLst>
</a:theme>
</file>

<file path=ppt/theme/theme2.xml><?xml version="1.0" encoding="utf-8"?>
<a:theme xmlns:a="http://schemas.openxmlformats.org/drawingml/2006/main" name="1_Bosch">
  <a:themeElements>
    <a:clrScheme name="Custom 1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A80163"/>
      </a:accent1>
      <a:accent2>
        <a:srgbClr val="3F136C"/>
      </a:accent2>
      <a:accent3>
        <a:srgbClr val="08427E"/>
      </a:accent3>
      <a:accent4>
        <a:srgbClr val="0E78C5"/>
      </a:accent4>
      <a:accent5>
        <a:srgbClr val="1399A0"/>
      </a:accent5>
      <a:accent6>
        <a:srgbClr val="67B419"/>
      </a:accent6>
      <a:hlink>
        <a:srgbClr val="738CB4"/>
      </a:hlink>
      <a:folHlink>
        <a:srgbClr val="B0BBD0"/>
      </a:folHlink>
    </a:clrScheme>
    <a:fontScheme name="Custom 1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ts val="23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Bosch2016.potx" id="{9C79B100-3E8C-49C0-8475-54E7D673F8CF}" vid="{0EBFA600-AC06-4417-8FA0-E8FF3BF23FE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2472</Words>
  <Application>Microsoft Office PowerPoint</Application>
  <PresentationFormat>Custom</PresentationFormat>
  <Paragraphs>725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Links</vt:lpstr>
      </vt:variant>
      <vt:variant>
        <vt:i4>590</vt:i4>
      </vt:variant>
      <vt:variant>
        <vt:lpstr>Slide Titles</vt:lpstr>
      </vt:variant>
      <vt:variant>
        <vt:i4>13</vt:i4>
      </vt:variant>
    </vt:vector>
  </HeadingPairs>
  <TitlesOfParts>
    <vt:vector size="609" baseType="lpstr">
      <vt:lpstr>Bosch Office Sans</vt:lpstr>
      <vt:lpstr>Calibri</vt:lpstr>
      <vt:lpstr>Symbol</vt:lpstr>
      <vt:lpstr>Wingdings 3</vt:lpstr>
      <vt:lpstr>Bosch</vt:lpstr>
      <vt:lpstr>1_Bosch</vt:lpstr>
      <vt:lpstr>file:///\\bosch.com\dfsrb\dfsus\loc\Ch\ILM\Projects\VP\Leadership%20Staff%20Meeting\Balance%20Score%20Card\TaC%20Measure%20tracking%202017.xlsx!PM%20TaC!R64C15</vt:lpstr>
      <vt:lpstr>file:///\\bosch.com\dfsrb\dfsus\loc\Ch\ILM\Projects\VP\Leadership%20Staff%20Meeting\Balance%20Score%20Card\TaC%20Measure%20tracking%202017.xlsx!PM%20TaC!R65C15</vt:lpstr>
      <vt:lpstr>file:///\\bosch.com\dfsrb\dfsus\loc\Ch\ILM\Projects\VP\Leadership%20Staff%20Meeting\Balance%20Score%20Card\TaC%20Measure%20tracking%202017.xlsx!PM%20TaC!R67C15</vt:lpstr>
      <vt:lpstr>file:///\\bosch.com\dfsrb\dfsus\loc\Ch\ILM\Projects\VP\Leadership%20Staff%20Meeting\Balance%20Score%20Card\TaC%20Measure%20tracking%202017.xlsx!PM%20TaC!R68C15</vt:lpstr>
      <vt:lpstr>file:///\\bosch.com\dfsrb\dfsus\loc\Ch\ILM\Projects\VP\Leadership%20Staff%20Meeting\Balance%20Score%20Card\TaC%20Measure%20tracking%202017.xlsx!PM%20TaC!R69C15</vt:lpstr>
      <vt:lpstr>file:///\\bosch.com\dfsrb\dfsus\loc\Ch\ILM\Projects\VP\Leadership%20Staff%20Meeting\Balance%20Score%20Card\TaC%20Measure%20tracking%202017.xlsx!PM%20TaC!R70C15</vt:lpstr>
      <vt:lpstr>file:///\\bosch.com\dfsrb\dfsus\loc\Ch\ILM\Projects\VP\Leadership%20Staff%20Meeting\Balance%20Score%20Card\TaC%20Measure%20tracking%202017.xlsx!PM%20TaC!R71C15</vt:lpstr>
      <vt:lpstr>file:///\\bosch.com\dfsrb\dfsus\loc\Ch\ILM\Projects\VP\Leadership%20Staff%20Meeting\Balance%20Score%20Card\TaC%20Measure%20tracking%202017.xlsx!PM%20TaC!R43C15</vt:lpstr>
      <vt:lpstr>file:///\\bosch.com\dfsrb\dfsus\loc\Ch\ILM\Projects\VP\Leadership%20Staff%20Meeting\Balance%20Score%20Card\TaC%20Measure%20tracking%202017.xlsx!PM%20TaC!R43C16</vt:lpstr>
      <vt:lpstr>file:///\\bosch.com\dfsrb\dfsus\loc\Ch\ILM\Projects\VP\Leadership%20Staff%20Meeting\Balance%20Score%20Card\TaC%20Measure%20tracking%202017.xlsx!PM%20TaC!R43C17</vt:lpstr>
      <vt:lpstr>file:///\\bosch.com\dfsrb\dfsus\loc\Ch\ILM\Projects\VP\Leadership%20Staff%20Meeting\Balance%20Score%20Card\TaC%20Measure%20tracking%202017.xlsx!PM%20TaC!R80C15</vt:lpstr>
      <vt:lpstr>file:///\\bosch.com\dfsrb\dfsus\loc\Ch\ILM\Projects\VP\Leadership%20Staff%20Meeting\Balance%20Score%20Card\TaC%20Measure%20tracking%202017.xlsx!PM%20TaC!R11C15</vt:lpstr>
      <vt:lpstr>file:///\\bosch.com\dfsrb\dfsus\loc\Ch\ILM\Projects\VP\Leadership%20Staff%20Meeting\Balance%20Score%20Card\TaC%20Measure%20tracking%202017.xlsx!PM%20TaC!R11C16</vt:lpstr>
      <vt:lpstr>file:///\\bosch.com\dfsrb\dfsus\loc\Ch\ILM\Projects\VP\Leadership%20Staff%20Meeting\Balance%20Score%20Card\TaC%20Measure%20tracking%202017.xlsx!PM%20TaC!R12C15</vt:lpstr>
      <vt:lpstr>file:///\\bosch.com\dfsrb\dfsus\loc\Ch\ILM\Projects\VP\Leadership%20Staff%20Meeting\Balance%20Score%20Card\TaC%20Measure%20tracking%202017.xlsx!PM%20TaC!R12C16</vt:lpstr>
      <vt:lpstr>file:///\\bosch.com\dfsrb\dfsus\loc\Ch\ILM\Projects\VP\Leadership%20Staff%20Meeting\Balance%20Score%20Card\TaC%20Measure%20tracking%202017.xlsx!PM%20TaC!R11C17</vt:lpstr>
      <vt:lpstr>file:///\\bosch.com\dfsrb\dfsus\loc\Ch\ILM\Projects\VP\Leadership%20Staff%20Meeting\Balance%20Score%20Card\TaC%20Measure%20tracking%202017.xlsx!PM%20TaC!R12C17</vt:lpstr>
      <vt:lpstr>file:///\\bosch.com\dfsrb\dfsus\loc\Ch\ILM\Projects\VP\Leadership%20Staff%20Meeting\Balance%20Score%20Card\TaC%20Measure%20tracking%202017.xlsx!PM%20TaC!R9C15</vt:lpstr>
      <vt:lpstr>file:///\\bosch.com\dfsrb\dfsus\loc\Ch\ILM\Projects\VP\Leadership%20Staff%20Meeting\Balance%20Score%20Card\TaC%20Measure%20tracking%202017.xlsx!PM%20TaC!R9C16</vt:lpstr>
      <vt:lpstr>file:///\\bosch.com\dfsrb\dfsus\loc\Ch\ILM\Projects\VP\Leadership%20Staff%20Meeting\Balance%20Score%20Card\TaC%20Measure%20tracking%202017.xlsx!PM%20TaC!R9C17</vt:lpstr>
      <vt:lpstr>file:///\\bosch.com\dfsrb\dfsus\loc\Ch\ILM\Projects\VP\Leadership%20Staff%20Meeting\Balance%20Score%20Card\TaC%20Measure%20tracking%202017.xlsx!PM%20TaC!R10C15</vt:lpstr>
      <vt:lpstr>file:///\\bosch.com\dfsrb\dfsus\loc\Ch\ILM\Projects\VP\Leadership%20Staff%20Meeting\Balance%20Score%20Card\TaC%20Measure%20tracking%202017.xlsx!PM%20TaC!R10C16</vt:lpstr>
      <vt:lpstr>file:///\\bosch.com\dfsrb\dfsus\loc\Ch\ILM\Projects\VP\Leadership%20Staff%20Meeting\Balance%20Score%20Card\TaC%20Measure%20tracking%202017.xlsx!PM%20TaC!R10C17</vt:lpstr>
      <vt:lpstr>file:///\\bosch.com\dfsrb\dfsus\loc\Ch\ILM\Projects\VP\Leadership%20Staff%20Meeting\Balance%20Score%20Card\TaC%20Measure%20tracking%202017.xlsx!PM%20TaC!R77C15</vt:lpstr>
      <vt:lpstr>file:///\\bosch.com\dfsrb\dfsus\loc\Ch\ILM\Projects\VP\Leadership%20Staff%20Meeting\Balance%20Score%20Card\TaC%20Measure%20tracking%202017.xlsx!PM%20TaC!R78C15</vt:lpstr>
      <vt:lpstr>file:///\\bosch.com\dfsrb\dfsus\loc\Ch\ILM\Projects\VP\Leadership%20Staff%20Meeting\Balance%20Score%20Card\TaC%20Measure%20tracking%202017.xlsx!PM%20TaC!R79C15</vt:lpstr>
      <vt:lpstr>file:///\\bosch.com\dfsrb\dfsus\loc\Ch\ILM\Projects\VP\Leadership%20Staff%20Meeting\Balance%20Score%20Card\TaC%20Measure%20tracking%202017.xlsx!PM%20TaC!R76C15</vt:lpstr>
      <vt:lpstr>file:///\\bosch.com\dfsrb\dfsus\loc\Ch\ILM\Projects\VP\Leadership%20Staff%20Meeting\Balance%20Score%20Card\TaC%20Measure%20tracking%202017.xlsx!PM%20TaC!R75C15</vt:lpstr>
      <vt:lpstr>file:///\\bosch.com\dfsrb\dfsus\loc\Ch\ILM\Projects\VP\Leadership%20Staff%20Meeting\Balance%20Score%20Card\TaC%20Measure%20tracking%202017.xlsx!PM%20TaC!R74C15</vt:lpstr>
      <vt:lpstr>file:///\\bosch.com\dfsrb\dfsus\loc\Ch\ILM\Projects\VP\Leadership%20Staff%20Meeting\Balance%20Score%20Card\TaC%20Measure%20tracking%202017.xlsx!PM%20TaC!R13C15</vt:lpstr>
      <vt:lpstr>file:///\\bosch.com\dfsrb\dfsus\loc\Ch\ILM\Projects\VP\Leadership%20Staff%20Meeting\Balance%20Score%20Card\TaC%20Measure%20tracking%202017.xlsx!PM%20TaC!R13C16</vt:lpstr>
      <vt:lpstr>file:///\\bosch.com\dfsrb\dfsus\loc\Ch\ILM\Projects\VP\Leadership%20Staff%20Meeting\Balance%20Score%20Card\TaC%20Measure%20tracking%202017.xlsx!PM%20TaC!R13C17</vt:lpstr>
      <vt:lpstr>file:///\\bosch.com\dfsrb\dfsus\loc\Ch\ILM\Projects\VP\Leadership%20Staff%20Meeting\Balance%20Score%20Card\TaC%20Measure%20tracking%202017.xlsx!PM%20TaC!R14C15</vt:lpstr>
      <vt:lpstr>file:///\\bosch.com\dfsrb\dfsus\loc\Ch\ILM\Projects\VP\Leadership%20Staff%20Meeting\Balance%20Score%20Card\TaC%20Measure%20tracking%202017.xlsx!PM%20TaC!R14C16</vt:lpstr>
      <vt:lpstr>file:///\\bosch.com\dfsrb\dfsus\loc\Ch\ILM\Projects\VP\Leadership%20Staff%20Meeting\Balance%20Score%20Card\TaC%20Measure%20tracking%202017.xlsx!PM%20TaC!R14C17</vt:lpstr>
      <vt:lpstr>file:///\\bosch.com\dfsrb\dfsus\loc\Ch\ILM\Projects\VP\Leadership%20Staff%20Meeting\Balance%20Score%20Card\TaC%20Measure%20tracking%202017.xlsx!PM%20TaC!R18C15</vt:lpstr>
      <vt:lpstr>file:///\\bosch.com\dfsrb\dfsus\loc\Ch\ILM\Projects\VP\Leadership%20Staff%20Meeting\Balance%20Score%20Card\TaC%20Measure%20tracking%202017.xlsx!PM%20TaC!R18C16</vt:lpstr>
      <vt:lpstr>file:///\\bosch.com\dfsrb\dfsus\loc\Ch\ILM\Projects\VP\Leadership%20Staff%20Meeting\Balance%20Score%20Card\TaC%20Measure%20tracking%202017.xlsx!PM%20TaC!R18C17</vt:lpstr>
      <vt:lpstr>file:///\\bosch.com\dfsrb\dfsus\loc\Ch\ILM\Projects\VP\Leadership%20Staff%20Meeting\Balance%20Score%20Card\TaC%20Measure%20tracking%202017.xlsx!PM%20TaC!R15C15</vt:lpstr>
      <vt:lpstr>file:///\\bosch.com\dfsrb\dfsus\loc\Ch\ILM\Projects\VP\Leadership%20Staff%20Meeting\Balance%20Score%20Card\TaC%20Measure%20tracking%202017.xlsx!PM%20TaC!R15C16</vt:lpstr>
      <vt:lpstr>file:///\\bosch.com\dfsrb\dfsus\loc\Ch\ILM\Projects\VP\Leadership%20Staff%20Meeting\Balance%20Score%20Card\TaC%20Measure%20tracking%202017.xlsx!PM%20TaC!R15C17</vt:lpstr>
      <vt:lpstr>file:///\\bosch.com\dfsrb\dfsus\loc\Ch\ILM\Projects\VP\Leadership%20Staff%20Meeting\Balance%20Score%20Card\TaC%20Measure%20tracking%202017.xlsx!PM%20TaC!R17C15</vt:lpstr>
      <vt:lpstr>file:///\\bosch.com\dfsrb\dfsus\loc\Ch\ILM\Projects\VP\Leadership%20Staff%20Meeting\Balance%20Score%20Card\TaC%20Measure%20tracking%202017.xlsx!PM%20TaC!R17C16</vt:lpstr>
      <vt:lpstr>file:///\\bosch.com\dfsrb\dfsus\loc\Ch\ILM\Projects\VP\Leadership%20Staff%20Meeting\Balance%20Score%20Card\TaC%20Measure%20tracking%202017.xlsx!PM%20TaC!R17C17</vt:lpstr>
      <vt:lpstr>file:///\\bosch.com\dfsrb\dfsus\loc\Ch\ILM\Projects\VP\Leadership%20Staff%20Meeting\Balance%20Score%20Card\TaC%20Measure%20tracking%202017.xlsx!PM%20TaC!R16C15</vt:lpstr>
      <vt:lpstr>file:///\\bosch.com\dfsrb\dfsus\loc\Ch\ILM\Projects\VP\Leadership%20Staff%20Meeting\Balance%20Score%20Card\TaC%20Measure%20tracking%202017.xlsx!PM%20TaC!R16C16</vt:lpstr>
      <vt:lpstr>file:///\\bosch.com\dfsrb\dfsus\loc\Ch\ILM\Projects\VP\Leadership%20Staff%20Meeting\Balance%20Score%20Card\TaC%20Measure%20tracking%202017.xlsx!PM%20TaC!R16C17</vt:lpstr>
      <vt:lpstr>file:///\\bosch.com\dfsrb\dfsus\loc\Ch\ILM\Projects\VP\Leadership%20Staff%20Meeting\Balance%20Score%20Card\TaC%20Measure%20tracking%202017.xlsx!PM%20TaC!R74C16</vt:lpstr>
      <vt:lpstr>file:///\\bosch.com\dfsrb\dfsus\loc\Ch\ILM\Projects\VP\Leadership%20Staff%20Meeting\Balance%20Score%20Card\TaC%20Measure%20tracking%202017.xlsx!PM%20TaC!R77C15</vt:lpstr>
      <vt:lpstr>file:///\\bosch.com\dfsrb\dfsus\loc\Ch\ILM\Projects\VP\Leadership%20Staff%20Meeting\Balance%20Score%20Card\TaC%20Measure%20tracking%202017.xlsx!PM%20TaC!R78C15</vt:lpstr>
      <vt:lpstr>file:///\\bosch.com\dfsrb\dfsus\loc\Ch\ILM\Projects\VP\Leadership%20Staff%20Meeting\Balance%20Score%20Card\TaC%20Measure%20tracking%202017.xlsx!PM%20TaC!R79C15</vt:lpstr>
      <vt:lpstr>file:///\\bosch.com\dfsrb\dfsus\loc\Ch\ILM\Projects\VP\Leadership%20Staff%20Meeting\Balance%20Score%20Card\TaC%20Measure%20tracking%202017.xlsx!PM%20TaC!R76C15</vt:lpstr>
      <vt:lpstr>file:///\\bosch.com\dfsrb\dfsus\loc\Ch\ILM\Projects\VP\Leadership%20Staff%20Meeting\Balance%20Score%20Card\TaC%20Measure%20tracking%202017.xlsx!PM%20TaC!R75C15</vt:lpstr>
      <vt:lpstr>file:///\\bosch.com\dfsrb\dfsus\loc\Ch\ILM\Projects\VP\Leadership%20Staff%20Meeting\Balance%20Score%20Card\TaC%20Measure%20tracking%202017.xlsx!PM%20TaC!R74C15</vt:lpstr>
      <vt:lpstr>file:///\\bosch.com\dfsrb\dfsus\loc\Ch\ILM\Projects\VP\Leadership%20Staff%20Meeting\Balance%20Score%20Card\TaC%20Measure%20tracking%202017.xlsx!PM%20TaC!R77C15</vt:lpstr>
      <vt:lpstr>file:///\\bosch.com\dfsrb\dfsus\loc\Ch\ILM\Projects\VP\Leadership%20Staff%20Meeting\Balance%20Score%20Card\TaC%20Measure%20tracking%202017.xlsx!PM%20TaC!R78C15</vt:lpstr>
      <vt:lpstr>file:///\\bosch.com\dfsrb\dfsus\loc\Ch\ILM\Projects\VP\Leadership%20Staff%20Meeting\Balance%20Score%20Card\TaC%20Measure%20tracking%202017.xlsx!PM%20TaC!R79C15</vt:lpstr>
      <vt:lpstr>file:///\\bosch.com\dfsrb\dfsus\loc\Ch\ILM\Projects\VP\Leadership%20Staff%20Meeting\Balance%20Score%20Card\TaC%20Measure%20tracking%202017.xlsx!PM%20TaC!R76C15</vt:lpstr>
      <vt:lpstr>file:///\\bosch.com\dfsrb\dfsus\loc\Ch\ILM\Projects\VP\Leadership%20Staff%20Meeting\Balance%20Score%20Card\TaC%20Measure%20tracking%202017.xlsx!PM%20TaC!R75C15</vt:lpstr>
      <vt:lpstr>file:///\\bosch.com\dfsrb\dfsus\loc\Ch\ILM\Projects\VP\Leadership%20Staff%20Meeting\Balance%20Score%20Card\TaC%20Measure%20tracking%202017.xlsx!PM%20TaC!R74C15</vt:lpstr>
      <vt:lpstr>file:///\\bosch.com\dfsrb\dfsus\loc\Ch\ILM\Projects\VP\Leadership%20Staff%20Meeting\Balance%20Score%20Card\TaC%20Measure%20tracking%202017.xlsx!PM%20TaC!R11C15</vt:lpstr>
      <vt:lpstr>file:///\\bosch.com\dfsrb\dfsus\loc\Ch\ILM\Projects\VP\Leadership%20Staff%20Meeting\Balance%20Score%20Card\TaC%20Measure%20tracking%202017.xlsx!PM%20TaC!R11C17</vt:lpstr>
      <vt:lpstr>file:///\\bosch.com\dfsrb\dfsus\loc\Ch\ILM\Projects\VP\Leadership%20Staff%20Meeting\Balance%20Score%20Card\TaC%20Measure%20tracking%202017.xlsx!PM%20TaC!R11C16</vt:lpstr>
      <vt:lpstr>file:///\\bosch.com\dfsrb\dfsus\loc\Ch\ILM\Projects\VP\Leadership%20Staff%20Meeting\Balance%20Score%20Card\TaC%20Measure%20tracking%202017.xlsx!PM%20TaC!R74C16</vt:lpstr>
      <vt:lpstr>file:///\\bosch.com\dfsrb\dfsus\loc\Ch\ILM\Projects\VP\Leadership%20Staff%20Meeting\Balance%20Score%20Card\TaC%20Measure%20tracking%202017.xlsx!PM%20TaC!R74C16</vt:lpstr>
      <vt:lpstr>file:///\\bosch.com\dfsrb\dfsus\loc\Ch\ILM\Projects\VP\Leadership%20Staff%20Meeting\Balance%20Score%20Card\TaC%20Measure%20tracking%202017.xlsx!PM%20TaC!R74C16</vt:lpstr>
      <vt:lpstr>file:///\\bosch.com\dfsrb\dfsus\loc\Ch\ILM\Projects\VP\Leadership%20Staff%20Meeting\Balance%20Score%20Card\TaC%20Measure%20tracking%202017.xlsx!PM%20TaC!R74C16</vt:lpstr>
      <vt:lpstr>file:///\\bosch.com\dfsrb\dfsus\loc\Ch\ILM\Projects\VP\Leadership%20Staff%20Meeting\Balance%20Score%20Card\TaC%20Measure%20tracking%202017.xlsx!PM%20TaC!R37C15</vt:lpstr>
      <vt:lpstr>file:///\\bosch.com\dfsrb\dfsus\loc\Ch\ILM\Projects\VP\Leadership%20Staff%20Meeting\Balance%20Score%20Card\TaC%20Measure%20tracking%202017.xlsx!PM%20TaC!R37C16</vt:lpstr>
      <vt:lpstr>file:///\\bosch.com\dfsrb\dfsus\loc\Ch\ILM\Projects\VP\Leadership%20Staff%20Meeting\Balance%20Score%20Card\TaC%20Measure%20tracking%202017.xlsx!PM%20TaC!R50C15</vt:lpstr>
      <vt:lpstr>file:///\\bosch.com\dfsrb\dfsus\loc\Ch\ILM\Projects\VP\Leadership%20Staff%20Meeting\Balance%20Score%20Card\TaC%20Measure%20tracking%202017.xlsx!PM%20TaC!R38C15</vt:lpstr>
      <vt:lpstr>file:///\\bosch.com\dfsrb\dfsus\loc\Ch\ILM\Projects\VP\Leadership%20Staff%20Meeting\Balance%20Score%20Card\TaC%20Measure%20tracking%202017.xlsx!PM%20TaC!R38C16</vt:lpstr>
      <vt:lpstr>file:///\\bosch.com\dfsrb\dfsus\loc\Ch\ILM\Projects\VP\Leadership%20Staff%20Meeting\Balance%20Score%20Card\TaC%20Measure%20tracking%202017.xlsx!PM%20TaC!R31C15</vt:lpstr>
      <vt:lpstr>file:///\\bosch.com\dfsrb\dfsus\loc\Ch\ILM\Projects\VP\Leadership%20Staff%20Meeting\Balance%20Score%20Card\TaC%20Measure%20tracking%202017.xlsx!PM%20TaC!R31C16</vt:lpstr>
      <vt:lpstr>file:///\\bosch.com\dfsrb\dfsus\loc\Ch\ILM\Projects\VP\Leadership%20Staff%20Meeting\Balance%20Score%20Card\TaC%20Measure%20tracking%202017.xlsx!PM%20TaC!R57C15</vt:lpstr>
      <vt:lpstr>file:///\\bosch.com\dfsrb\dfsus\loc\Ch\ILM\Projects\VP\Leadership%20Staff%20Meeting\Balance%20Score%20Card\TaC%20Measure%20tracking%202017.xlsx!PM%20TaC!R58C15</vt:lpstr>
      <vt:lpstr>file:///\\bosch.com\dfsrb\dfsus\loc\Ch\ILM\Projects\VP\Leadership%20Staff%20Meeting\Balance%20Score%20Card\TaC%20Measure%20tracking%202017.xlsx!PM%20TaC!R19C15</vt:lpstr>
      <vt:lpstr>file:///\\bosch.com\dfsrb\dfsus\loc\Ch\ILM\Projects\VP\Leadership%20Staff%20Meeting\Balance%20Score%20Card\TaC%20Measure%20tracking%202017.xlsx!PM%20TaC!R19C16</vt:lpstr>
      <vt:lpstr>file:///\\bosch.com\dfsrb\dfsus\loc\Ch\ILM\Projects\VP\Leadership%20Staff%20Meeting\Balance%20Score%20Card\TaC%20Measure%20tracking%202017.xlsx!PM%20TaC!R19C17</vt:lpstr>
      <vt:lpstr>file:///\\bosch.com\dfsrb\dfsus\loc\Ch\ILM\Projects\VP\Leadership%20Staff%20Meeting\Balance%20Score%20Card\TaC%20Measure%20tracking%202017.xlsx!PM%20TaC!R20C15</vt:lpstr>
      <vt:lpstr>file:///\\bosch.com\dfsrb\dfsus\loc\Ch\ILM\Projects\VP\Leadership%20Staff%20Meeting\Balance%20Score%20Card\TaC%20Measure%20tracking%202017.xlsx!PM%20TaC!R20C16</vt:lpstr>
      <vt:lpstr>file:///\\bosch.com\dfsrb\dfsus\loc\Ch\ILM\Projects\VP\Leadership%20Staff%20Meeting\Balance%20Score%20Card\TaC%20Measure%20tracking%202017.xlsx!PM%20TaC!R20C17</vt:lpstr>
      <vt:lpstr>file:///\\bosch.com\dfsrb\dfsus\loc\Ch\ILM\Projects\VP\Leadership%20Staff%20Meeting\Balance%20Score%20Card\TaC%20Measure%20tracking%202017.xlsx!PM%20TaC!R25C15</vt:lpstr>
      <vt:lpstr>file:///\\bosch.com\dfsrb\dfsus\loc\Ch\ILM\Projects\VP\Leadership%20Staff%20Meeting\Balance%20Score%20Card\TaC%20Measure%20tracking%202017.xlsx!PM%20TaC!R25C16</vt:lpstr>
      <vt:lpstr>file:///\\bosch.com\dfsrb\dfsus\loc\Ch\ILM\Projects\VP\Leadership%20Staff%20Meeting\Balance%20Score%20Card\TaC%20Measure%20tracking%202017.xlsx!PM%20TaC!R25C17</vt:lpstr>
      <vt:lpstr>file:///\\bosch.com\dfsrb\dfsus\loc\Ch\ILM\Projects\VP\Leadership%20Staff%20Meeting\Balance%20Score%20Card\TaC%20Measure%20tracking%202017.xlsx!PM%20TaC!R26C15</vt:lpstr>
      <vt:lpstr>file:///\\bosch.com\dfsrb\dfsus\loc\Ch\ILM\Projects\VP\Leadership%20Staff%20Meeting\Balance%20Score%20Card\TaC%20Measure%20tracking%202017.xlsx!PM%20TaC!R26C16</vt:lpstr>
      <vt:lpstr>file:///\\bosch.com\dfsrb\dfsus\loc\Ch\ILM\Projects\VP\Leadership%20Staff%20Meeting\Balance%20Score%20Card\TaC%20Measure%20tracking%202017.xlsx!PM%20TaC!R26C17</vt:lpstr>
      <vt:lpstr>file:///\\bosch.com\dfsrb\dfsus\loc\Ch\ILM\Projects\VP\Leadership%20Staff%20Meeting\Balance%20Score%20Card\TaC%20Measure%20tracking%202017.xlsx!PM%20TaC!R42C15</vt:lpstr>
      <vt:lpstr>file:///\\bosch.com\dfsrb\dfsus\loc\Ch\ILM\Projects\VP\Leadership%20Staff%20Meeting\Balance%20Score%20Card\TaC%20Measure%20tracking%202017.xlsx!PM%20TaC!R42C16</vt:lpstr>
      <vt:lpstr>file:///\\bosch.com\dfsrb\dfsus\loc\Ch\ILM\Projects\VP\Leadership%20Staff%20Meeting\Balance%20Score%20Card\TaC%20Measure%20tracking%202017.xlsx!PM%20TaC!R55C15</vt:lpstr>
      <vt:lpstr>file:///\\bosch.com\dfsrb\dfsus\loc\Ch\ILM\Projects\VP\Leadership%20Staff%20Meeting\Balance%20Score%20Card\TaC%20Measure%20tracking%202017.xlsx!PM%20TaC!R36C15</vt:lpstr>
      <vt:lpstr>file:///\\bosch.com\dfsrb\dfsus\loc\Ch\ILM\Projects\VP\Leadership%20Staff%20Meeting\Balance%20Score%20Card\TaC%20Measure%20tracking%202017.xlsx!PM%20TaC!R36C16</vt:lpstr>
      <vt:lpstr>file:///\\bosch.com\dfsrb\dfsus\loc\Ch\ILM\Projects\VP\Leadership%20Staff%20Meeting\Balance%20Score%20Card\TaC%20Measure%20tracking%202017.xlsx!PM%20TaC!R62C15</vt:lpstr>
      <vt:lpstr>file:///\\bosch.com\dfsrb\dfsus\loc\Ch\ILM\Projects\VP\Leadership%20Staff%20Meeting\Balance%20Score%20Card\TaC%20Measure%20tracking%202017.xlsx!PM%20TaC!R24C15</vt:lpstr>
      <vt:lpstr>file:///\\bosch.com\dfsrb\dfsus\loc\Ch\ILM\Projects\VP\Leadership%20Staff%20Meeting\Balance%20Score%20Card\TaC%20Measure%20tracking%202017.xlsx!PM%20TaC!R24C16</vt:lpstr>
      <vt:lpstr>file:///\\bosch.com\dfsrb\dfsus\loc\Ch\ILM\Projects\VP\Leadership%20Staff%20Meeting\Balance%20Score%20Card\TaC%20Measure%20tracking%202017.xlsx!PM%20TaC!R24C17</vt:lpstr>
      <vt:lpstr>file:///\\bosch.com\dfsrb\dfsus\loc\Ch\ILM\Projects\VP\Leadership%20Staff%20Meeting\Balance%20Score%20Card\TaC%20Measure%20tracking%202017.xlsx!PM%20TaC!R30C15</vt:lpstr>
      <vt:lpstr>file:///\\bosch.com\dfsrb\dfsus\loc\Ch\ILM\Projects\VP\Leadership%20Staff%20Meeting\Balance%20Score%20Card\TaC%20Measure%20tracking%202017.xlsx!PM%20TaC!R30C16</vt:lpstr>
      <vt:lpstr>file:///\\bosch.com\dfsrb\dfsus\loc\Ch\ILM\Projects\VP\Leadership%20Staff%20Meeting\Balance%20Score%20Card\TaC%20Measure%20tracking%202017.xlsx!PM%20TaC!R30C17</vt:lpstr>
      <vt:lpstr>file:///\\bosch.com\dfsrb\dfsus\loc\Ch\ILM\Projects\VP\Leadership%20Staff%20Meeting\Balance%20Score%20Card\TaC%20Measure%20tracking%202017.xlsx!PM%20TaC!R52C15</vt:lpstr>
      <vt:lpstr>file:///\\bosch.com\dfsrb\dfsus\loc\Ch\ILM\Projects\VP\Leadership%20Staff%20Meeting\Balance%20Score%20Card\TaC%20Measure%20tracking%202017.xlsx!PM%20TaC!R39C15</vt:lpstr>
      <vt:lpstr>file:///\\bosch.com\dfsrb\dfsus\loc\Ch\ILM\Projects\VP\Leadership%20Staff%20Meeting\Balance%20Score%20Card\TaC%20Measure%20tracking%202017.xlsx!PM%20TaC!R39C16</vt:lpstr>
      <vt:lpstr>file:///\\bosch.com\dfsrb\dfsus\loc\Ch\ILM\Projects\VP\Leadership%20Staff%20Meeting\Balance%20Score%20Card\TaC%20Measure%20tracking%202017.xlsx!PM%20TaC!R33C15</vt:lpstr>
      <vt:lpstr>file:///\\bosch.com\dfsrb\dfsus\loc\Ch\ILM\Projects\VP\Leadership%20Staff%20Meeting\Balance%20Score%20Card\TaC%20Measure%20tracking%202017.xlsx!PM%20TaC!R33C16</vt:lpstr>
      <vt:lpstr>file:///\\bosch.com\dfsrb\dfsus\loc\Ch\ILM\Projects\VP\Leadership%20Staff%20Meeting\Balance%20Score%20Card\TaC%20Measure%20tracking%202017.xlsx!PM%20TaC!R59C15</vt:lpstr>
      <vt:lpstr>file:///\\bosch.com\dfsrb\dfsus\loc\Ch\ILM\Projects\VP\Leadership%20Staff%20Meeting\Balance%20Score%20Card\TaC%20Measure%20tracking%202017.xlsx!PM%20TaC!R21C15</vt:lpstr>
      <vt:lpstr>file:///\\bosch.com\dfsrb\dfsus\loc\Ch\ILM\Projects\VP\Leadership%20Staff%20Meeting\Balance%20Score%20Card\TaC%20Measure%20tracking%202017.xlsx!PM%20TaC!R21C16</vt:lpstr>
      <vt:lpstr>file:///\\bosch.com\dfsrb\dfsus\loc\Ch\ILM\Projects\VP\Leadership%20Staff%20Meeting\Balance%20Score%20Card\TaC%20Measure%20tracking%202017.xlsx!PM%20TaC!R21C17</vt:lpstr>
      <vt:lpstr>file:///\\bosch.com\dfsrb\dfsus\loc\Ch\ILM\Projects\VP\Leadership%20Staff%20Meeting\Balance%20Score%20Card\TaC%20Measure%20tracking%202017.xlsx!PM%20TaC!R27C15</vt:lpstr>
      <vt:lpstr>file:///\\bosch.com\dfsrb\dfsus\loc\Ch\ILM\Projects\VP\Leadership%20Staff%20Meeting\Balance%20Score%20Card\TaC%20Measure%20tracking%202017.xlsx!PM%20TaC!R27C16</vt:lpstr>
      <vt:lpstr>file:///\\bosch.com\dfsrb\dfsus\loc\Ch\ILM\Projects\VP\Leadership%20Staff%20Meeting\Balance%20Score%20Card\TaC%20Measure%20tracking%202017.xlsx!PM%20TaC!R27C17</vt:lpstr>
      <vt:lpstr>file:///\\bosch.com\dfsrb\dfsus\loc\Ch\ILM\Projects\VP\Leadership%20Staff%20Meeting\Balance%20Score%20Card\TaC%20Measure%20tracking%202017.xlsx!PM%20TaC!R53C15</vt:lpstr>
      <vt:lpstr>file:///\\bosch.com\dfsrb\dfsus\loc\Ch\ILM\Projects\VP\Leadership%20Staff%20Meeting\Balance%20Score%20Card\TaC%20Measure%20tracking%202017.xlsx!PM%20TaC!R40C15</vt:lpstr>
      <vt:lpstr>file:///\\bosch.com\dfsrb\dfsus\loc\Ch\ILM\Projects\VP\Leadership%20Staff%20Meeting\Balance%20Score%20Card\TaC%20Measure%20tracking%202017.xlsx!PM%20TaC!R40C16</vt:lpstr>
      <vt:lpstr>file:///\\bosch.com\dfsrb\dfsus\loc\Ch\ILM\Projects\VP\Leadership%20Staff%20Meeting\Balance%20Score%20Card\TaC%20Measure%20tracking%202017.xlsx!PM%20TaC!R34C15</vt:lpstr>
      <vt:lpstr>file:///\\bosch.com\dfsrb\dfsus\loc\Ch\ILM\Projects\VP\Leadership%20Staff%20Meeting\Balance%20Score%20Card\TaC%20Measure%20tracking%202017.xlsx!PM%20TaC!R34C16</vt:lpstr>
      <vt:lpstr>file:///\\bosch.com\dfsrb\dfsus\loc\Ch\ILM\Projects\VP\Leadership%20Staff%20Meeting\Balance%20Score%20Card\TaC%20Measure%20tracking%202017.xlsx!PM%20TaC!R60C15</vt:lpstr>
      <vt:lpstr>file:///\\bosch.com\dfsrb\dfsus\loc\Ch\ILM\Projects\VP\Leadership%20Staff%20Meeting\Balance%20Score%20Card\TaC%20Measure%20tracking%202017.xlsx!PM%20TaC!R22C15</vt:lpstr>
      <vt:lpstr>file:///\\bosch.com\dfsrb\dfsus\loc\Ch\ILM\Projects\VP\Leadership%20Staff%20Meeting\Balance%20Score%20Card\TaC%20Measure%20tracking%202017.xlsx!PM%20TaC!R22C16</vt:lpstr>
      <vt:lpstr>file:///\\bosch.com\dfsrb\dfsus\loc\Ch\ILM\Projects\VP\Leadership%20Staff%20Meeting\Balance%20Score%20Card\TaC%20Measure%20tracking%202017.xlsx!PM%20TaC!R22C17</vt:lpstr>
      <vt:lpstr>file:///\\bosch.com\dfsrb\dfsus\loc\Ch\ILM\Projects\VP\Leadership%20Staff%20Meeting\Balance%20Score%20Card\TaC%20Measure%20tracking%202017.xlsx!PM%20TaC!R28C15</vt:lpstr>
      <vt:lpstr>file:///\\bosch.com\dfsrb\dfsus\loc\Ch\ILM\Projects\VP\Leadership%20Staff%20Meeting\Balance%20Score%20Card\TaC%20Measure%20tracking%202017.xlsx!PM%20TaC!R28C16</vt:lpstr>
      <vt:lpstr>file:///\\bosch.com\dfsrb\dfsus\loc\Ch\ILM\Projects\VP\Leadership%20Staff%20Meeting\Balance%20Score%20Card\TaC%20Measure%20tracking%202017.xlsx!PM%20TaC!R28C17</vt:lpstr>
      <vt:lpstr>file:///\\bosch.com\dfsrb\dfsus\loc\Ch\ILM\Projects\VP\Leadership%20Staff%20Meeting\Balance%20Score%20Card\TaC%20Measure%20tracking%202017.xlsx!PM%20TaC!R41C15</vt:lpstr>
      <vt:lpstr>file:///\\bosch.com\dfsrb\dfsus\loc\Ch\ILM\Projects\VP\Leadership%20Staff%20Meeting\Balance%20Score%20Card\TaC%20Measure%20tracking%202017.xlsx!PM%20TaC!R35C15</vt:lpstr>
      <vt:lpstr>file:///\\bosch.com\dfsrb\dfsus\loc\Ch\ILM\Projects\VP\Leadership%20Staff%20Meeting\Balance%20Score%20Card\TaC%20Measure%20tracking%202017.xlsx!PM%20TaC!R35C16</vt:lpstr>
      <vt:lpstr>file:///\\bosch.com\dfsrb\dfsus\loc\Ch\ILM\Projects\VP\Leadership%20Staff%20Meeting\Balance%20Score%20Card\TaC%20Measure%20tracking%202017.xlsx!PM%20TaC!R61C15</vt:lpstr>
      <vt:lpstr>file:///\\bosch.com\dfsrb\dfsus\loc\Ch\ILM\Projects\VP\Leadership%20Staff%20Meeting\Balance%20Score%20Card\TaC%20Measure%20tracking%202017.xlsx!PM%20TaC!R23C15</vt:lpstr>
      <vt:lpstr>file:///\\bosch.com\dfsrb\dfsus\loc\Ch\ILM\Projects\VP\Leadership%20Staff%20Meeting\Balance%20Score%20Card\TaC%20Measure%20tracking%202017.xlsx!PM%20TaC!R23C16</vt:lpstr>
      <vt:lpstr>file:///\\bosch.com\dfsrb\dfsus\loc\Ch\ILM\Projects\VP\Leadership%20Staff%20Meeting\Balance%20Score%20Card\TaC%20Measure%20tracking%202017.xlsx!PM%20TaC!R23C17</vt:lpstr>
      <vt:lpstr>file:///\\bosch.com\dfsrb\dfsus\loc\Ch\ILM\Projects\VP\Leadership%20Staff%20Meeting\Balance%20Score%20Card\TaC%20Measure%20tracking%202017.xlsx!PM%20TaC!R29C15</vt:lpstr>
      <vt:lpstr>file:///\\bosch.com\dfsrb\dfsus\loc\Ch\ILM\Projects\VP\Leadership%20Staff%20Meeting\Balance%20Score%20Card\TaC%20Measure%20tracking%202017.xlsx!PM%20TaC!R29C16</vt:lpstr>
      <vt:lpstr>file:///\\bosch.com\dfsrb\dfsus\loc\Ch\ILM\Projects\VP\Leadership%20Staff%20Meeting\Balance%20Score%20Card\TaC%20Measure%20tracking%202017.xlsx!PM%20TaC!R29C17</vt:lpstr>
      <vt:lpstr>file:///\\bosch.com\dfsrb\dfsus\loc\Ch\ILM\Projects\VP\Leadership%20Staff%20Meeting\Balance%20Score%20Card\TaC%20Measure%20tracking%202017.xlsx!PM%20TaC!R54C15</vt:lpstr>
      <vt:lpstr>file:///\\bosch.com\dfsrb\dfsus\loc\Ch\ILM\Projects\VP\Leadership%20Staff%20Meeting\Balance%20Score%20Card\TaC%20Measure%20tracking%202017.xlsx!PM%20TaC!R41C16</vt:lpstr>
      <vt:lpstr>file:///\\bosch.com\dfsrb\dfsus\loc\Ch\ILM\Projects\VP\Leadership%20Staff%20Meeting\Balance%20Score%20Card\TaC%20Measure%20tracking%202017.xlsx!PM%20TaC!R45C15</vt:lpstr>
      <vt:lpstr>file:///\\bosch.com\dfsrb\dfsus\loc\Ch\ILM\Projects\VP\Leadership%20Staff%20Meeting\Balance%20Score%20Card\TaC%20Measure%20tracking%202017.xlsx!PM%20TaC!R49C15</vt:lpstr>
      <vt:lpstr>file:///\\bosch.com\dfsrb\dfsus\loc\Ch\ILM\Projects\VP\Leadership%20Staff%20Meeting\Balance%20Score%20Card\TaC%20Measure%20tracking%202017.xlsx!PM%20TaC!R48C15</vt:lpstr>
      <vt:lpstr>file:///\\bosch.com\dfsrb\dfsus\loc\Ch\ILM\Projects\VP\Leadership%20Staff%20Meeting\Balance%20Score%20Card\TaC%20Measure%20tracking%202017.xlsx!PM%20TaC!R47C15</vt:lpstr>
      <vt:lpstr>file:///\\bosch.com\dfsrb\dfsus\loc\Ch\ILM\Projects\VP\Leadership%20Staff%20Meeting\Balance%20Score%20Card\TaC%20Measure%20tracking%202017.xlsx!PM%20TaC!R46C15</vt:lpstr>
      <vt:lpstr>file:///\\bosch.com\dfsrb\dfsus\loc\Ch\ILM\Projects\VP\Leadership%20Staff%20Meeting\Balance%20Score%20Card\TaC%20Measure%20tracking%202017.xlsx!PM%20TaC!R74C16</vt:lpstr>
      <vt:lpstr>file:///\\bosch.com\dfsrb\dfsus\loc\Ch\ILM\Projects\VP\Leadership%20Staff%20Meeting\Balance%20Score%20Card\TaC%20Measure%20tracking%202017.xlsx!MOE1%20TaC!R27C15</vt:lpstr>
      <vt:lpstr>file:///\\bosch.com\dfsrb\dfsus\loc\Ch\ILM\Projects\VP\Leadership%20Staff%20Meeting\Balance%20Score%20Card\TaC%20Measure%20tracking%202017.xlsx!MOE1%20TaC!R22C15</vt:lpstr>
      <vt:lpstr>file:///\\bosch.com\dfsrb\dfsus\loc\Ch\ILM\Projects\VP\Leadership%20Staff%20Meeting\Balance%20Score%20Card\TaC%20Measure%20tracking%202017.xlsx!MOE1%20TaC!R30C15</vt:lpstr>
      <vt:lpstr>file:///\\bosch.com\dfsrb\dfsus\loc\Ch\ILM\Projects\VP\Leadership%20Staff%20Meeting\Balance%20Score%20Card\TaC%20Measure%20tracking%202017.xlsx!MOE1%20TaC!R32C15</vt:lpstr>
      <vt:lpstr>file:///\\bosch.com\dfsrb\dfsus\loc\Ch\ILM\Projects\VP\Leadership%20Staff%20Meeting\Balance%20Score%20Card\TaC%20Measure%20tracking%202017.xlsx!MOE1%20TaC!R33C15</vt:lpstr>
      <vt:lpstr>file:///\\bosch.com\dfsrb\dfsus\loc\Ch\ILM\Projects\VP\Leadership%20Staff%20Meeting\Balance%20Score%20Card\TaC%20Measure%20tracking%202017.xlsx!MOE1%20TaC!R31C15</vt:lpstr>
      <vt:lpstr>file:///\\bosch.com\dfsrb\dfsus\loc\Ch\ILM\Projects\VP\Leadership%20Staff%20Meeting\Balance%20Score%20Card\TaC%20Measure%20tracking%202017.xlsx!MOE1%20TaC!R28C15</vt:lpstr>
      <vt:lpstr>file:///\\bosch.com\dfsrb\dfsus\loc\Ch\ILM\Projects\VP\Leadership%20Staff%20Meeting\Balance%20Score%20Card\TaC%20Measure%20tracking%202017.xlsx!MOE1%20TaC!R29C15</vt:lpstr>
      <vt:lpstr>file:///\\bosch.com\dfsrb\dfsus\loc\Ch\ILM\Projects\VP\Leadership%20Staff%20Meeting\Balance%20Score%20Card\TaC%20Measure%20tracking%202017.xlsx!PM%20TaC!R20C15</vt:lpstr>
      <vt:lpstr>file:///\\bosch.com\dfsrb\dfsus\loc\Ch\ILM\Projects\VP\Leadership%20Staff%20Meeting\Balance%20Score%20Card\TaC%20Measure%20tracking%202017.xlsx!PM%20TaC!R20C16</vt:lpstr>
      <vt:lpstr>file:///\\bosch.com\dfsrb\dfsus\loc\Ch\ILM\Projects\VP\Leadership%20Staff%20Meeting\Balance%20Score%20Card\TaC%20Measure%20tracking%202017.xlsx!PM%20TaC!R20C17</vt:lpstr>
      <vt:lpstr>file:///\\bosch.com\dfsrb\dfsus\loc\Ch\ILM\Projects\VP\Leadership%20Staff%20Meeting\Balance%20Score%20Card\TaC%20Measure%20tracking%202017.xlsx!PM%20TaC!R26C15</vt:lpstr>
      <vt:lpstr>file:///\\bosch.com\dfsrb\dfsus\loc\Ch\ILM\Projects\VP\Leadership%20Staff%20Meeting\Balance%20Score%20Card\TaC%20Measure%20tracking%202017.xlsx!PM%20TaC!R26C16</vt:lpstr>
      <vt:lpstr>file:///\\bosch.com\dfsrb\dfsus\loc\Ch\ILM\Projects\VP\Leadership%20Staff%20Meeting\Balance%20Score%20Card\TaC%20Measure%20tracking%202017.xlsx!PM%20TaC!R26C17</vt:lpstr>
      <vt:lpstr>file:///\\bosch.com\dfsrb\dfsus\loc\Ch\ILM\Projects\VP\Leadership%20Staff%20Meeting\Balance%20Score%20Card\TaC%20Measure%20tracking%202017.xlsx!MOE1%20TaC!R27C15</vt:lpstr>
      <vt:lpstr>file:///\\bosch.com\dfsrb\dfsus\loc\Ch\ILM\Projects\VP\Leadership%20Staff%20Meeting\Balance%20Score%20Card\TaC%20Measure%20tracking%202017.xlsx!MOE1%20TaC!R22C15</vt:lpstr>
      <vt:lpstr>file:///\\bosch.com\dfsrb\dfsus\loc\Ch\ILM\Projects\VP\Leadership%20Staff%20Meeting\Balance%20Score%20Card\TaC%20Measure%20tracking%202017.xlsx!MOE1%20TaC!R27C15</vt:lpstr>
      <vt:lpstr>file:///\\bosch.com\dfsrb\dfsus\loc\Ch\ILM\Projects\VP\Leadership%20Staff%20Meeting\Balance%20Score%20Card\TaC%20Measure%20tracking%202017.xlsx!MOE1%20TaC!R15C15</vt:lpstr>
      <vt:lpstr>file:///\\bosch.com\dfsrb\dfsus\loc\Ch\ILM\Projects\VP\Leadership%20Staff%20Meeting\Balance%20Score%20Card\TaC%20Measure%20tracking%202017.xlsx!MOE1%20TaC!R10C15</vt:lpstr>
      <vt:lpstr>file:///\\bosch.com\dfsrb\dfsus\loc\Ch\ILM\Projects\VP\Leadership%20Staff%20Meeting\Balance%20Score%20Card\TaC%20Measure%20tracking%202017.xlsx!MOE1%20TaC!R10C16</vt:lpstr>
      <vt:lpstr>file:///\\bosch.com\dfsrb\dfsus\loc\Ch\ILM\Projects\VP\Leadership%20Staff%20Meeting\Balance%20Score%20Card\TaC%20Measure%20tracking%202017.xlsx!MOE1%20TaC!R10C17</vt:lpstr>
      <vt:lpstr>file:///\\bosch.com\dfsrb\dfsus\loc\Ch\ILM\Projects\VP\Leadership%20Staff%20Meeting\Balance%20Score%20Card\TaC%20Measure%20tracking%202017.xlsx!MOE1%20TaC!R10C15</vt:lpstr>
      <vt:lpstr>file:///\\bosch.com\dfsrb\dfsus\loc\Ch\ILM\Projects\VP\Leadership%20Staff%20Meeting\Balance%20Score%20Card\TaC%20Measure%20tracking%202017.xlsx!MOE1%20TaC!R10C16</vt:lpstr>
      <vt:lpstr>file:///\\bosch.com\dfsrb\dfsus\loc\Ch\ILM\Projects\VP\Leadership%20Staff%20Meeting\Balance%20Score%20Card\TaC%20Measure%20tracking%202017.xlsx!MOE1%20TaC!R10C17</vt:lpstr>
      <vt:lpstr>file:///\\bosch.com\dfsrb\dfsus\loc\Ch\ILM\Projects\VP\Leadership%20Staff%20Meeting\Balance%20Score%20Card\TaC%20Measure%20tracking%202017.xlsx!PM%20TaC!R68C15</vt:lpstr>
      <vt:lpstr>file:///\\bosch.com\dfsrb\dfsus\loc\Ch\ILM\Projects\VP\Leadership%20Staff%20Meeting\Balance%20Score%20Card\TaC%20Measure%20tracking%202017.xlsx!PM%20TaC!R69C15</vt:lpstr>
      <vt:lpstr>file:///\\bosch.com\dfsrb\dfsus\loc\Ch\ILM\Projects\VP\Leadership%20Staff%20Meeting\Balance%20Score%20Card\TaC%20Measure%20tracking%202017.xlsx!PM%20TaC!R71C15</vt:lpstr>
      <vt:lpstr>file:///\\bosch.com\dfsrb\dfsus\loc\Ch\ILM\Projects\VP\Leadership%20Staff%20Meeting\Balance%20Score%20Card\TaC%20Measure%20tracking%202017.xlsx!PM%20TaC!R43C15</vt:lpstr>
      <vt:lpstr>file:///\\bosch.com\dfsrb\dfsus\loc\Ch\ILM\Projects\VP\Leadership%20Staff%20Meeting\Balance%20Score%20Card\TaC%20Measure%20tracking%202017.xlsx!PM%20TaC!R43C16</vt:lpstr>
      <vt:lpstr>file:///\\bosch.com\dfsrb\dfsus\loc\Ch\ILM\Projects\VP\Leadership%20Staff%20Meeting\Balance%20Score%20Card\TaC%20Measure%20tracking%202017.xlsx!PM%20TaC!R43C17</vt:lpstr>
      <vt:lpstr>file:///\\bosch.com\dfsrb\dfsus\loc\Ch\ILM\Projects\VP\Leadership%20Staff%20Meeting\Balance%20Score%20Card\TaC%20Measure%20tracking%202017.xlsx!PM%20TaC!R80C15</vt:lpstr>
      <vt:lpstr>file:///\\bosch.com\dfsrb\dfsus\loc\Ch\ILM\Projects\VP\Leadership%20Staff%20Meeting\Balance%20Score%20Card\TaC%20Measure%20tracking%202017.xlsx!PM%20TaC!R80C15</vt:lpstr>
      <vt:lpstr>file:///\\bosch.com\dfsrb\dfsus\loc\Ch\ILM\Projects\VP\Leadership%20Staff%20Meeting\Balance%20Score%20Card\TaC%20Measure%20tracking%202017.xlsx!PM%20TaC!R26C15</vt:lpstr>
      <vt:lpstr>file:///\\bosch.com\dfsrb\dfsus\loc\Ch\ILM\Projects\VP\Leadership%20Staff%20Meeting\Balance%20Score%20Card\TaC%20Measure%20tracking%202017.xlsx!PM%20TaC!R26C16</vt:lpstr>
      <vt:lpstr>file:///\\bosch.com\dfsrb\dfsus\loc\Ch\ILM\Projects\VP\Leadership%20Staff%20Meeting\Balance%20Score%20Card\TaC%20Measure%20tracking%202017.xlsx!PM%20TaC!R26C17</vt:lpstr>
      <vt:lpstr>file:///\\bosch.com\dfsrb\dfsus\loc\Ch\ILM\Projects\VP\Leadership%20Staff%20Meeting\Balance%20Score%20Card\TaC%20Measure%20tracking%202017.xlsx!PM%20TaC!R74C16</vt:lpstr>
      <vt:lpstr>file:///\\bosch.com\dfsrb\dfsus\loc\Ch\ILM\Projects\VP\Leadership%20Staff%20Meeting\Balance%20Score%20Card\TaC%20Measure%20tracking%202017.xlsx!MOE1%20TaC!R22C15</vt:lpstr>
      <vt:lpstr>file:///\\bosch.com\dfsrb\dfsus\loc\Ch\ILM\Projects\VP\Leadership%20Staff%20Meeting\Balance%20Score%20Card\TaC%20Measure%20tracking%202017.xlsx!MOE1%20TaC!R30C15</vt:lpstr>
      <vt:lpstr>file:///\\bosch.com\dfsrb\dfsus\loc\Ch\ILM\Projects\VP\Leadership%20Staff%20Meeting\Balance%20Score%20Card\TaC%20Measure%20tracking%202017.xlsx!MOE1%20TaC!R32C15</vt:lpstr>
      <vt:lpstr>file:///\\bosch.com\dfsrb\dfsus\loc\Ch\ILM\Projects\VP\Leadership%20Staff%20Meeting\Balance%20Score%20Card\TaC%20Measure%20tracking%202017.xlsx!MOE1%20TaC!R33C15</vt:lpstr>
      <vt:lpstr>file:///\\bosch.com\dfsrb\dfsus\loc\Ch\ILM\Projects\VP\Leadership%20Staff%20Meeting\Balance%20Score%20Card\TaC%20Measure%20tracking%202017.xlsx!MOE1%20TaC!R31C15</vt:lpstr>
      <vt:lpstr>file:///\\bosch.com\dfsrb\dfsus\loc\Ch\ILM\Projects\VP\Leadership%20Staff%20Meeting\Balance%20Score%20Card\TaC%20Measure%20tracking%202017.xlsx!MOE1%20TaC!R28C15</vt:lpstr>
      <vt:lpstr>file:///\\bosch.com\dfsrb\dfsus\loc\Ch\ILM\Projects\VP\Leadership%20Staff%20Meeting\Balance%20Score%20Card\TaC%20Measure%20tracking%202017.xlsx!PM%20TaC!R26C15</vt:lpstr>
      <vt:lpstr>file:///\\bosch.com\dfsrb\dfsus\loc\Ch\ILM\Projects\VP\Leadership%20Staff%20Meeting\Balance%20Score%20Card\TaC%20Measure%20tracking%202017.xlsx!PM%20TaC!R26C16</vt:lpstr>
      <vt:lpstr>file:///\\bosch.com\dfsrb\dfsus\loc\Ch\ILM\Projects\VP\Leadership%20Staff%20Meeting\Balance%20Score%20Card\TaC%20Measure%20tracking%202017.xlsx!PM%20TaC!R26C17</vt:lpstr>
      <vt:lpstr>file:///\\bosch.com\dfsrb\dfsus\loc\Ch\ILM\Projects\VP\Leadership%20Staff%20Meeting\Balance%20Score%20Card\TaC%20Measure%20tracking%202017.xlsx!MOE1%20TaC!R27C15</vt:lpstr>
      <vt:lpstr>file:///\\bosch.com\dfsrb\dfsus\loc\Ch\ILM\Projects\VP\Leadership%20Staff%20Meeting\Balance%20Score%20Card\TaC%20Measure%20tracking%202017.xlsx!MOE1%20TaC!R22C15</vt:lpstr>
      <vt:lpstr>file:///\\bosch.com\dfsrb\dfsus\loc\Ch\ILM\Projects\VP\Leadership%20Staff%20Meeting\Balance%20Score%20Card\TaC%20Measure%20tracking%202017.xlsx!MOE1%20TaC!R27C15</vt:lpstr>
      <vt:lpstr>file:///\\bosch.com\dfsrb\dfsus\loc\Ch\ILM\Projects\VP\Leadership%20Staff%20Meeting\Balance%20Score%20Card\TaC%20Measure%20tracking%202017.xlsx!MOE1%20TaC!R15C15</vt:lpstr>
      <vt:lpstr>file:///\\bosch.com\dfsrb\dfsus\loc\Ch\ILM\Projects\VP\Leadership%20Staff%20Meeting\Balance%20Score%20Card\TaC%20Measure%20tracking%202017.xlsx!PM%20TaC!R68C15</vt:lpstr>
      <vt:lpstr>file:///\\bosch.com\dfsrb\dfsus\loc\Ch\ILM\Projects\VP\Leadership%20Staff%20Meeting\Balance%20Score%20Card\TaC%20Measure%20tracking%202017.xlsx!PM%20TaC!R69C15</vt:lpstr>
      <vt:lpstr>file:///\\bosch.com\dfsrb\dfsus\loc\Ch\ILM\Projects\VP\Leadership%20Staff%20Meeting\Balance%20Score%20Card\TaC%20Measure%20tracking%202017.xlsx!PM%20TaC!R71C15</vt:lpstr>
      <vt:lpstr>file:///\\bosch.com\dfsrb\dfsus\loc\Ch\ILM\Projects\VP\Leadership%20Staff%20Meeting\Balance%20Score%20Card\TaC%20Measure%20tracking%202017.xlsx!PM%20TaC!R43C15</vt:lpstr>
      <vt:lpstr>file:///\\bosch.com\dfsrb\dfsus\loc\Ch\ILM\Projects\VP\Leadership%20Staff%20Meeting\Balance%20Score%20Card\TaC%20Measure%20tracking%202017.xlsx!PM%20TaC!R43C16</vt:lpstr>
      <vt:lpstr>file:///\\bosch.com\dfsrb\dfsus\loc\Ch\ILM\Projects\VP\Leadership%20Staff%20Meeting\Balance%20Score%20Card\TaC%20Measure%20tracking%202017.xlsx!PM%20TaC!R43C17</vt:lpstr>
      <vt:lpstr>file:///\\bosch.com\dfsrb\dfsus\loc\Ch\ILM\Projects\VP\Leadership%20Staff%20Meeting\Balance%20Score%20Card\TaC%20Measure%20tracking%202017.xlsx!PM%20TaC!R80C15</vt:lpstr>
      <vt:lpstr>file:///\\bosch.com\dfsrb\dfsus\loc\Ch\ILM\Projects\VP\Leadership%20Staff%20Meeting\Balance%20Score%20Card\TaC%20Measure%20tracking%202017.xlsx!PM%20TaC!R80C15</vt:lpstr>
      <vt:lpstr>file:///\\bosch.com\dfsrb\dfsus\loc\Ch\ILM\Projects\VP\Leadership%20Staff%20Meeting\Balance%20Score%20Card\TaC%20Measure%20tracking%202017.xlsx!PM%20TaC!R74C16</vt:lpstr>
      <vt:lpstr>file:///\\bosch.com\dfsrb\dfsus\loc\Ch\ILM\Projects\VP\Leadership%20Staff%20Meeting\Balance%20Score%20Card\TaC%20Measure%20tracking%202017.xlsx!MOE1%20TaC!R27C15</vt:lpstr>
      <vt:lpstr>file:///\\bosch.com\dfsrb\dfsus\loc\Ch\ILM\Projects\VP\Leadership%20Staff%20Meeting\Balance%20Score%20Card\TaC%20Measure%20tracking%202017.xlsx!MOE1%20TaC!R22C15</vt:lpstr>
      <vt:lpstr>file:///\\bosch.com\dfsrb\dfsus\loc\Ch\ILM\Projects\VP\Leadership%20Staff%20Meeting\Balance%20Score%20Card\TaC%20Measure%20tracking%202017.xlsx!MOE1%20TaC!R30C15</vt:lpstr>
      <vt:lpstr>file:///\\bosch.com\dfsrb\dfsus\loc\Ch\ILM\Projects\VP\Leadership%20Staff%20Meeting\Balance%20Score%20Card\TaC%20Measure%20tracking%202017.xlsx!MOE1%20TaC!R32C15</vt:lpstr>
      <vt:lpstr>file:///\\bosch.com\dfsrb\dfsus\loc\Ch\ILM\Projects\VP\Leadership%20Staff%20Meeting\Balance%20Score%20Card\TaC%20Measure%20tracking%202017.xlsx!MOE1%20TaC!R33C15</vt:lpstr>
      <vt:lpstr>file:///\\bosch.com\dfsrb\dfsus\loc\Ch\ILM\Projects\VP\Leadership%20Staff%20Meeting\Balance%20Score%20Card\TaC%20Measure%20tracking%202017.xlsx!MOE1%20TaC!R31C15</vt:lpstr>
      <vt:lpstr>file:///\\bosch.com\dfsrb\dfsus\loc\Ch\ILM\Projects\VP\Leadership%20Staff%20Meeting\Balance%20Score%20Card\TaC%20Measure%20tracking%202017.xlsx!MOE1%20TaC!R28C15</vt:lpstr>
      <vt:lpstr>file:///\\bosch.com\dfsrb\dfsus\loc\Ch\ILM\Projects\VP\Leadership%20Staff%20Meeting\Balance%20Score%20Card\TaC%20Measure%20tracking%202017.xlsx!PM%20TaC!R26C15</vt:lpstr>
      <vt:lpstr>file:///\\bosch.com\dfsrb\dfsus\loc\Ch\ILM\Projects\VP\Leadership%20Staff%20Meeting\Balance%20Score%20Card\TaC%20Measure%20tracking%202017.xlsx!PM%20TaC!R26C16</vt:lpstr>
      <vt:lpstr>file:///\\bosch.com\dfsrb\dfsus\loc\Ch\ILM\Projects\VP\Leadership%20Staff%20Meeting\Balance%20Score%20Card\TaC%20Measure%20tracking%202017.xlsx!PM%20TaC!R26C17</vt:lpstr>
      <vt:lpstr>file:///\\bosch.com\dfsrb\dfsus\loc\Ch\ILM\Projects\VP\Leadership%20Staff%20Meeting\Balance%20Score%20Card\TaC%20Measure%20tracking%202017.xlsx!MOE1%20TaC!R27C15</vt:lpstr>
      <vt:lpstr>file:///\\bosch.com\dfsrb\dfsus\loc\Ch\ILM\Projects\VP\Leadership%20Staff%20Meeting\Balance%20Score%20Card\TaC%20Measure%20tracking%202017.xlsx!MOE1%20TaC!R22C15</vt:lpstr>
      <vt:lpstr>file:///\\bosch.com\dfsrb\dfsus\loc\Ch\ILM\Projects\VP\Leadership%20Staff%20Meeting\Balance%20Score%20Card\TaC%20Measure%20tracking%202017.xlsx!MOE1%20TaC!R27C15</vt:lpstr>
      <vt:lpstr>file:///\\bosch.com\dfsrb\dfsus\loc\Ch\ILM\Projects\VP\Leadership%20Staff%20Meeting\Balance%20Score%20Card\TaC%20Measure%20tracking%202017.xlsx!MOE1%20TaC!R15C15</vt:lpstr>
      <vt:lpstr>file:///\\bosch.com\dfsrb\dfsus\loc\Ch\ILM\Projects\VP\Leadership%20Staff%20Meeting\Balance%20Score%20Card\TaC%20Measure%20tracking%202017.xlsx!PM%20TaC!R68C15</vt:lpstr>
      <vt:lpstr>file:///\\bosch.com\dfsrb\dfsus\loc\Ch\ILM\Projects\VP\Leadership%20Staff%20Meeting\Balance%20Score%20Card\TaC%20Measure%20tracking%202017.xlsx!PM%20TaC!R69C15</vt:lpstr>
      <vt:lpstr>file:///\\bosch.com\dfsrb\dfsus\loc\Ch\ILM\Projects\VP\Leadership%20Staff%20Meeting\Balance%20Score%20Card\TaC%20Measure%20tracking%202017.xlsx!PM%20TaC!R71C15</vt:lpstr>
      <vt:lpstr>file:///\\bosch.com\dfsrb\dfsus\loc\Ch\ILM\Projects\VP\Leadership%20Staff%20Meeting\Balance%20Score%20Card\TaC%20Measure%20tracking%202017.xlsx!PM%20TaC!R43C15</vt:lpstr>
      <vt:lpstr>file:///\\bosch.com\dfsrb\dfsus\loc\Ch\ILM\Projects\VP\Leadership%20Staff%20Meeting\Balance%20Score%20Card\TaC%20Measure%20tracking%202017.xlsx!PM%20TaC!R43C16</vt:lpstr>
      <vt:lpstr>file:///\\bosch.com\dfsrb\dfsus\loc\Ch\ILM\Projects\VP\Leadership%20Staff%20Meeting\Balance%20Score%20Card\TaC%20Measure%20tracking%202017.xlsx!PM%20TaC!R43C17</vt:lpstr>
      <vt:lpstr>file:///\\bosch.com\dfsrb\dfsus\loc\Ch\ILM\Projects\VP\Leadership%20Staff%20Meeting\Balance%20Score%20Card\TaC%20Measure%20tracking%202017.xlsx!PM%20TaC!R80C15</vt:lpstr>
      <vt:lpstr>file:///\\bosch.com\dfsrb\dfsus\loc\Ch\ILM\Projects\VP\Leadership%20Staff%20Meeting\Balance%20Score%20Card\TaC%20Measure%20tracking%202017.xlsx!PM%20TaC!R80C15</vt:lpstr>
      <vt:lpstr>file:///\\bosch.com\dfsrb\dfsus\loc\Ch\ILM\Projects\VP\Leadership%20Staff%20Meeting\Balance%20Score%20Card\TaC%20Measure%20tracking%202017.xlsx!PM%20TaC!R74C16</vt:lpstr>
      <vt:lpstr>file:///\\bosch.com\dfsrb\dfsus\loc\Ch\ILM\Projects\VP\Leadership%20Staff%20Meeting\Balance%20Score%20Card\TaC%20Measure%20tracking%202017.xlsx!MOE1%20TaC!R22C15</vt:lpstr>
      <vt:lpstr>file:///\\bosch.com\dfsrb\dfsus\loc\Ch\ILM\Projects\VP\Leadership%20Staff%20Meeting\Balance%20Score%20Card\TaC%20Measure%20tracking%202017.xlsx!MOE1%20TaC!R15C15</vt:lpstr>
      <vt:lpstr>file:///\\bosch.com\dfsrb\dfsus\loc\Ch\ILM\Projects\VP\Leadership%20Staff%20Meeting\Balance%20Score%20Card\TaC%20Measure%20tracking%202017.xlsx!MOE1%20TaC!R22C15</vt:lpstr>
      <vt:lpstr>file:///\\bosch.com\dfsrb\dfsus\loc\Ch\ILM\Projects\VP\Leadership%20Staff%20Meeting\Balance%20Score%20Card\TaC%20Measure%20tracking%202017.xlsx!MOE1%20TaC!R28C15</vt:lpstr>
      <vt:lpstr>file:///\\bosch.com\dfsrb\dfsus\loc\Ch\ILM\Projects\VP\Leadership%20Staff%20Meeting\Balance%20Score%20Card\TaC%20Measure%20tracking%202017.xlsx!PM%20TaC!R26C15</vt:lpstr>
      <vt:lpstr>file:///\\bosch.com\dfsrb\dfsus\loc\Ch\ILM\Projects\VP\Leadership%20Staff%20Meeting\Balance%20Score%20Card\TaC%20Measure%20tracking%202017.xlsx!PM%20TaC!R26C16</vt:lpstr>
      <vt:lpstr>file:///\\bosch.com\dfsrb\dfsus\loc\Ch\ILM\Projects\VP\Leadership%20Staff%20Meeting\Balance%20Score%20Card\TaC%20Measure%20tracking%202017.xlsx!PM%20TaC!R26C17</vt:lpstr>
      <vt:lpstr>file:///\\bosch.com\dfsrb\dfsus\loc\Ch\ILM\Projects\VP\Leadership%20Staff%20Meeting\Balance%20Score%20Card\TaC%20Measure%20tracking%202017.xlsx!PM%20TaC!R26C15</vt:lpstr>
      <vt:lpstr>file:///\\bosch.com\dfsrb\dfsus\loc\Ch\ILM\Projects\VP\Leadership%20Staff%20Meeting\Balance%20Score%20Card\TaC%20Measure%20tracking%202017.xlsx!PM%20TaC!R26C16</vt:lpstr>
      <vt:lpstr>file:///\\bosch.com\dfsrb\dfsus\loc\Ch\ILM\Projects\VP\Leadership%20Staff%20Meeting\Balance%20Score%20Card\TaC%20Measure%20tracking%202017.xlsx!PM%20TaC!R26C17</vt:lpstr>
      <vt:lpstr>file:///\\bosch.com\dfsrb\dfsus\loc\Ch\ILM\Projects\VP\Leadership%20Staff%20Meeting\Balance%20Score%20Card\TaC%20Measure%20tracking%202017.xlsx!MOE1%20TaC!R22C15</vt:lpstr>
      <vt:lpstr>file:///\\bosch.com\dfsrb\dfsus\loc\Ch\ILM\Projects\VP\Leadership%20Staff%20Meeting\Balance%20Score%20Card\TaC%20Measure%20tracking%202017.xlsx!MOE1%20TaC!R30C15</vt:lpstr>
      <vt:lpstr>file:///\\bosch.com\dfsrb\dfsus\loc\Ch\ILM\Projects\VP\Leadership%20Staff%20Meeting\Balance%20Score%20Card\TaC%20Measure%20tracking%202017.xlsx!MOE1%20TaC!R32C15</vt:lpstr>
      <vt:lpstr>file:///\\bosch.com\dfsrb\dfsus\loc\Ch\ILM\Projects\VP\Leadership%20Staff%20Meeting\Balance%20Score%20Card\TaC%20Measure%20tracking%202017.xlsx!MOE1%20TaC!R33C15</vt:lpstr>
      <vt:lpstr>file:///\\bosch.com\dfsrb\dfsus\loc\Ch\ILM\Projects\VP\Leadership%20Staff%20Meeting\Balance%20Score%20Card\TaC%20Measure%20tracking%202017.xlsx!MOE1%20TaC!R31C15</vt:lpstr>
      <vt:lpstr>file:///\\bosch.com\dfsrb\dfsus\loc\Ch\ILM\Projects\VP\Leadership%20Staff%20Meeting\Balance%20Score%20Card\TaC%20Measure%20tracking%202017.xlsx!MOE1%20TaC!R28C15</vt:lpstr>
      <vt:lpstr>file:///\\bosch.com\dfsrb\dfsus\loc\Ch\ILM\Projects\VP\Leadership%20Staff%20Meeting\Balance%20Score%20Card\TaC%20Measure%20tracking%202017.xlsx!PM%20TaC!R26C15</vt:lpstr>
      <vt:lpstr>file:///\\bosch.com\dfsrb\dfsus\loc\Ch\ILM\Projects\VP\Leadership%20Staff%20Meeting\Balance%20Score%20Card\TaC%20Measure%20tracking%202017.xlsx!PM%20TaC!R26C16</vt:lpstr>
      <vt:lpstr>file:///\\bosch.com\dfsrb\dfsus\loc\Ch\ILM\Projects\VP\Leadership%20Staff%20Meeting\Balance%20Score%20Card\TaC%20Measure%20tracking%202017.xlsx!PM%20TaC!R26C17</vt:lpstr>
      <vt:lpstr>file:///\\bosch.com\dfsrb\dfsus\loc\Ch\ILM\Projects\VP\Leadership%20Staff%20Meeting\Balance%20Score%20Card\TaC%20Measure%20tracking%202017.xlsx!MOE1%20TaC!R22C15</vt:lpstr>
      <vt:lpstr>file:///\\bosch.com\dfsrb\dfsus\loc\Ch\ILM\Projects\VP\Leadership%20Staff%20Meeting\Balance%20Score%20Card\TaC%20Measure%20tracking%202017.xlsx!MOE1%20TaC!R27C15</vt:lpstr>
      <vt:lpstr>file:///\\bosch.com\dfsrb\dfsus\loc\Ch\ILM\Projects\VP\Leadership%20Staff%20Meeting\Balance%20Score%20Card\TaC%20Measure%20tracking%202017.xlsx!MOE1%20TaC!R15C15</vt:lpstr>
      <vt:lpstr>file:///\\bosch.com\dfsrb\dfsus\loc\Ch\ILM\Projects\VP\Leadership%20Staff%20Meeting\Balance%20Score%20Card\TaC%20Measure%20tracking%202017.xlsx!PM%20TaC!R68C15</vt:lpstr>
      <vt:lpstr>file:///\\bosch.com\dfsrb\dfsus\loc\Ch\ILM\Projects\VP\Leadership%20Staff%20Meeting\Balance%20Score%20Card\TaC%20Measure%20tracking%202017.xlsx!PM%20TaC!R69C15</vt:lpstr>
      <vt:lpstr>file:///\\bosch.com\dfsrb\dfsus\loc\Ch\ILM\Projects\VP\Leadership%20Staff%20Meeting\Balance%20Score%20Card\TaC%20Measure%20tracking%202017.xlsx!PM%20TaC!R71C15</vt:lpstr>
      <vt:lpstr>file:///\\bosch.com\dfsrb\dfsus\loc\Ch\ILM\Projects\VP\Leadership%20Staff%20Meeting\Balance%20Score%20Card\TaC%20Measure%20tracking%202017.xlsx!PM%20TaC!R43C15</vt:lpstr>
      <vt:lpstr>file:///\\bosch.com\dfsrb\dfsus\loc\Ch\ILM\Projects\VP\Leadership%20Staff%20Meeting\Balance%20Score%20Card\TaC%20Measure%20tracking%202017.xlsx!PM%20TaC!R43C16</vt:lpstr>
      <vt:lpstr>file:///\\bosch.com\dfsrb\dfsus\loc\Ch\ILM\Projects\VP\Leadership%20Staff%20Meeting\Balance%20Score%20Card\TaC%20Measure%20tracking%202017.xlsx!PM%20TaC!R43C17</vt:lpstr>
      <vt:lpstr>file:///\\bosch.com\dfsrb\dfsus\loc\Ch\ILM\Projects\VP\Leadership%20Staff%20Meeting\Balance%20Score%20Card\TaC%20Measure%20tracking%202017.xlsx!PM%20TaC!R80C15</vt:lpstr>
      <vt:lpstr>file:///\\bosch.com\dfsrb\dfsus\loc\Ch\ILM\Projects\VP\Leadership%20Staff%20Meeting\Balance%20Score%20Card\TaC%20Measure%20tracking%202017.xlsx!PM%20TaC!R80C15</vt:lpstr>
      <vt:lpstr>file:///\\bosch.com\dfsrb\dfsus\loc\Ch\ILM\Projects\VP\Leadership%20Staff%20Meeting\Balance%20Score%20Card\TaC%20Measure%20tracking%202017.xlsx!PM%20TaC!R74C16</vt:lpstr>
      <vt:lpstr>file:///\\bosch.com\dfsrb\dfsus\loc\Ch\ILM\Projects\VP\Leadership%20Staff%20Meeting\Balance%20Score%20Card\TaC%20Measure%20tracking%202017.xlsx!CLP%20TaC!R9C15</vt:lpstr>
      <vt:lpstr>file:///\\bosch.com\dfsrb\dfsus\loc\Ch\ILM\Projects\VP\Leadership%20Staff%20Meeting\Balance%20Score%20Card\TaC%20Measure%20tracking%202017.xlsx!CLP%20TaC!R9C16</vt:lpstr>
      <vt:lpstr>file:///\\bosch.com\dfsrb\dfsus\loc\Ch\ILM\Projects\VP\Leadership%20Staff%20Meeting\Balance%20Score%20Card\TaC%20Measure%20tracking%202017.xlsx!CLP%20TaC!R9C17</vt:lpstr>
      <vt:lpstr>file:///\\bosch.com\dfsrb\dfsus\loc\Ch\ILM\Projects\VP\Leadership%20Staff%20Meeting\Balance%20Score%20Card\TaC%20Measure%20tracking%202017.xlsx!CLP%20TaC!R10C15</vt:lpstr>
      <vt:lpstr>file:///\\bosch.com\dfsrb\dfsus\loc\Ch\ILM\Projects\VP\Leadership%20Staff%20Meeting\Balance%20Score%20Card\TaC%20Measure%20tracking%202017.xlsx!CLP%20TaC!R10C16</vt:lpstr>
      <vt:lpstr>file:///\\bosch.com\dfsrb\dfsus\loc\Ch\ILM\Projects\VP\Leadership%20Staff%20Meeting\Balance%20Score%20Card\TaC%20Measure%20tracking%202017.xlsx!CLP%20TaC!R10C17</vt:lpstr>
      <vt:lpstr>file:///\\bosch.com\dfsrb\dfsus\loc\Ch\ILM\Projects\VP\Leadership%20Staff%20Meeting\Balance%20Score%20Card\TaC%20Measure%20tracking%202017.xlsx!CLP%20TaC!R15C15</vt:lpstr>
      <vt:lpstr>file:///\\bosch.com\dfsrb\dfsus\loc\Ch\ILM\Projects\VP\Leadership%20Staff%20Meeting\Balance%20Score%20Card\TaC%20Measure%20tracking%202017.xlsx!CLP%20TaC!R15C16</vt:lpstr>
      <vt:lpstr>file:///\\bosch.com\dfsrb\dfsus\loc\Ch\ILM\Projects\VP\Leadership%20Staff%20Meeting\Balance%20Score%20Card\TaC%20Measure%20tracking%202017.xlsx!CLP%20TaC!R15C17</vt:lpstr>
      <vt:lpstr>file:///\\bosch.com\dfsrb\dfsus\loc\Ch\ILM\Projects\VP\Leadership%20Staff%20Meeting\Balance%20Score%20Card\TaC%20Measure%20tracking%202017.xlsx!CLP%20TaC!R42C15</vt:lpstr>
      <vt:lpstr>file:///\\bosch.com\dfsrb\dfsus\loc\Ch\ILM\Projects\VP\Leadership%20Staff%20Meeting\Balance%20Score%20Card\TaC%20Measure%20tracking%202017.xlsx!CLP%20TaC!R43C15</vt:lpstr>
      <vt:lpstr>file:///\\bosch.com\dfsrb\dfsus\loc\Ch\ILM\Projects\VP\Leadership%20Staff%20Meeting\Balance%20Score%20Card\TaC%20Measure%20tracking%202017.xlsx!CLP%20TaC!R44C15</vt:lpstr>
      <vt:lpstr>file:///\\bosch.com\dfsrb\dfsus\loc\Ch\ILM\Projects\VP\Leadership%20Staff%20Meeting\Balance%20Score%20Card\TaC%20Measure%20tracking%202017.xlsx!CLP%20TaC!R45C15</vt:lpstr>
      <vt:lpstr>file:///\\bosch.com\dfsrb\dfsus\loc\Ch\ILM\Projects\VP\Leadership%20Staff%20Meeting\Balance%20Score%20Card\TaC%20Measure%20tracking%202017.xlsx!CLP%20TaC!R46C15</vt:lpstr>
      <vt:lpstr>file:///\\bosch.com\dfsrb\dfsus\loc\Ch\ILM\Projects\VP\Leadership%20Staff%20Meeting\Balance%20Score%20Card\TaC%20Measure%20tracking%202017.xlsx!PM%20TaC!R50C15</vt:lpstr>
      <vt:lpstr>file:///\\bosch.com\dfsrb\dfsus\loc\Ch\ILM\Projects\VP\Leadership%20Staff%20Meeting\Balance%20Score%20Card\TaC%20Measure%20tracking%202017.xlsx!PM%20TaC!R31C15</vt:lpstr>
      <vt:lpstr>file:///\\bosch.com\dfsrb\dfsus\loc\Ch\ILM\Projects\VP\Leadership%20Staff%20Meeting\Balance%20Score%20Card\TaC%20Measure%20tracking%202017.xlsx!PM%20TaC!R31C16</vt:lpstr>
      <vt:lpstr>file:///\\bosch.com\dfsrb\dfsus\loc\Ch\ILM\Projects\VP\Leadership%20Staff%20Meeting\Balance%20Score%20Card\TaC%20Measure%20tracking%202017.xlsx!CLP%20TaC!R53C15</vt:lpstr>
      <vt:lpstr>file:///\\bosch.com\dfsrb\dfsus\loc\Ch\ILM\Projects\VP\Leadership%20Staff%20Meeting\Balance%20Score%20Card\TaC%20Measure%20tracking%202017.xlsx!CLP%20TaC!R22C15</vt:lpstr>
      <vt:lpstr>file:///\\bosch.com\dfsrb\dfsus\loc\Ch\ILM\Projects\VP\Leadership%20Staff%20Meeting\Balance%20Score%20Card\TaC%20Measure%20tracking%202017.xlsx!CLP%20TaC!R62C15</vt:lpstr>
      <vt:lpstr>file:///\\bosch.com\dfsrb\dfsus\loc\Ch\ILM\Projects\VP\Leadership%20Staff%20Meeting\Balance%20Score%20Card\TaC%20Measure%20tracking%202017.xlsx!CLP%20TaC!R16C15</vt:lpstr>
      <vt:lpstr>file:///\\bosch.com\dfsrb\dfsus\loc\Ch\ILM\Projects\VP\Leadership%20Staff%20Meeting\Balance%20Score%20Card\TaC%20Measure%20tracking%202017.xlsx!CLP%20TaC!R16C16</vt:lpstr>
      <vt:lpstr>file:///\\bosch.com\dfsrb\dfsus\loc\Ch\ILM\Projects\VP\Leadership%20Staff%20Meeting\Balance%20Score%20Card\TaC%20Measure%20tracking%202017.xlsx!PM%20TaC!R74C16</vt:lpstr>
      <vt:lpstr>file:///\\bosch.com\dfsrb\dfsus\loc\Ch\ILM\Projects\VP\Leadership%20Staff%20Meeting\Balance%20Score%20Card\TaC%20Measure%20tracking%202017.xlsx!CLP%20TaC!R43C15</vt:lpstr>
      <vt:lpstr>file:///\\bosch.com\dfsrb\dfsus\loc\Ch\ILM\Projects\VP\Leadership%20Staff%20Meeting\Balance%20Score%20Card\TaC%20Measure%20tracking%202017.xlsx!CLP%20TaC!R44C15</vt:lpstr>
      <vt:lpstr>file:///\\bosch.com\dfsrb\dfsus\loc\Ch\ILM\Projects\VP\Leadership%20Staff%20Meeting\Balance%20Score%20Card\TaC%20Measure%20tracking%202017.xlsx!CLP%20TaC!R45C15</vt:lpstr>
      <vt:lpstr>file:///\\bosch.com\dfsrb\dfsus\loc\Ch\ILM\Projects\VP\Leadership%20Staff%20Meeting\Balance%20Score%20Card\TaC%20Measure%20tracking%202017.xlsx!CLP%20TaC!R46C15</vt:lpstr>
      <vt:lpstr>file:///\\bosch.com\dfsrb\dfsus\loc\Ch\ILM\Projects\VP\Leadership%20Staff%20Meeting\Balance%20Score%20Card\TaC%20Measure%20tracking%202017.xlsx!CLP%20TaC!R42C15</vt:lpstr>
      <vt:lpstr>file:///\\bosch.com\dfsrb\dfsus\loc\Ch\ILM\Projects\VP\Leadership%20Staff%20Meeting\Balance%20Score%20Card\TaC%20Measure%20tracking%202017.xlsx!CLP%20TaC!R43C15</vt:lpstr>
      <vt:lpstr>file:///\\bosch.com\dfsrb\dfsus\loc\Ch\ILM\Projects\VP\Leadership%20Staff%20Meeting\Balance%20Score%20Card\TaC%20Measure%20tracking%202017.xlsx!CLP%20TaC!R44C15</vt:lpstr>
      <vt:lpstr>file:///\\bosch.com\dfsrb\dfsus\loc\Ch\ILM\Projects\VP\Leadership%20Staff%20Meeting\Balance%20Score%20Card\TaC%20Measure%20tracking%202017.xlsx!CLP%20TaC!R45C15</vt:lpstr>
      <vt:lpstr>file:///\\bosch.com\dfsrb\dfsus\loc\Ch\ILM\Projects\VP\Leadership%20Staff%20Meeting\Balance%20Score%20Card\TaC%20Measure%20tracking%202017.xlsx!CLP%20TaC!R46C15</vt:lpstr>
      <vt:lpstr>file:///\\bosch.com\dfsrb\dfsus\loc\Ch\ILM\Projects\VP\Leadership%20Staff%20Meeting\Balance%20Score%20Card\TaC%20Measure%20tracking%202017.xlsx!CLP%20TaC!R42C15</vt:lpstr>
      <vt:lpstr>file:///\\bosch.com\dfsrb\dfsus\loc\Ch\ILM\Projects\VP\Leadership%20Staff%20Meeting\Balance%20Score%20Card\TaC%20Measure%20tracking%202017.xlsx!CLP%20TaC!R43C15</vt:lpstr>
      <vt:lpstr>file:///\\bosch.com\dfsrb\dfsus\loc\Ch\ILM\Projects\VP\Leadership%20Staff%20Meeting\Balance%20Score%20Card\TaC%20Measure%20tracking%202017.xlsx!CLP%20TaC!R44C15</vt:lpstr>
      <vt:lpstr>file:///\\bosch.com\dfsrb\dfsus\loc\Ch\ILM\Projects\VP\Leadership%20Staff%20Meeting\Balance%20Score%20Card\TaC%20Measure%20tracking%202017.xlsx!CLP%20TaC!R45C15</vt:lpstr>
      <vt:lpstr>file:///\\bosch.com\dfsrb\dfsus\loc\Ch\ILM\Projects\VP\Leadership%20Staff%20Meeting\Balance%20Score%20Card\TaC%20Measure%20tracking%202017.xlsx!CLP%20TaC!R46C15</vt:lpstr>
      <vt:lpstr>file:///\\bosch.com\dfsrb\dfsus\loc\Ch\ILM\Projects\VP\Leadership%20Staff%20Meeting\Balance%20Score%20Card\TaC%20Measure%20tracking%202017.xlsx!CLP%20TaC!R45C15</vt:lpstr>
      <vt:lpstr>file:///\\bosch.com\dfsrb\dfsus\loc\Ch\ILM\Projects\VP\Leadership%20Staff%20Meeting\Balance%20Score%20Card\TaC%20Measure%20tracking%202017.xlsx!CLP%20TaC!R45C15</vt:lpstr>
      <vt:lpstr>file:///\\bosch.com\dfsrb\dfsus\loc\Ch\ILM\Projects\VP\Leadership%20Staff%20Meeting\Balance%20Score%20Card\TaC%20Measure%20tracking%202017.xlsx!PM%20TaC!R69C15</vt:lpstr>
      <vt:lpstr>file:///\\bosch.com\dfsrb\dfsus\loc\Ch\ILM\Projects\VP\Leadership%20Staff%20Meeting\Balance%20Score%20Card\TaC%20Measure%20tracking%202017.xlsx!PM%20TaC!R71C15</vt:lpstr>
      <vt:lpstr>file:///\\bosch.com\dfsrb\dfsus\loc\Ch\ILM\Projects\VP\Leadership%20Staff%20Meeting\Balance%20Score%20Card\TaC%20Measure%20tracking%202017.xlsx!PM%20TaC!R43C15</vt:lpstr>
      <vt:lpstr>file:///\\bosch.com\dfsrb\dfsus\loc\Ch\ILM\Projects\VP\Leadership%20Staff%20Meeting\Balance%20Score%20Card\TaC%20Measure%20tracking%202017.xlsx!PM%20TaC!R43C16</vt:lpstr>
      <vt:lpstr>file:///\\bosch.com\dfsrb\dfsus\loc\Ch\ILM\Projects\VP\Leadership%20Staff%20Meeting\Balance%20Score%20Card\TaC%20Measure%20tracking%202017.xlsx!PM%20TaC!R43C17</vt:lpstr>
      <vt:lpstr>file:///\\bosch.com\dfsrb\dfsus\loc\Ch\ILM\Projects\VP\Leadership%20Staff%20Meeting\Balance%20Score%20Card\TaC%20Measure%20tracking%202017.xlsx!PM%20TaC!R80C15</vt:lpstr>
      <vt:lpstr>file:///\\bosch.com\dfsrb\dfsus\loc\Ch\ILM\Projects\VP\Leadership%20Staff%20Meeting\Balance%20Score%20Card\TaC%20Measure%20tracking%202017.xlsx!PM%20TaC!R31C15</vt:lpstr>
      <vt:lpstr>file:///\\bosch.com\dfsrb\dfsus\loc\Ch\ILM\Projects\VP\Leadership%20Staff%20Meeting\Balance%20Score%20Card\TaC%20Measure%20tracking%202017.xlsx!PM%20TaC!R31C16</vt:lpstr>
      <vt:lpstr>file:///\\bosch.com\dfsrb\dfsus\loc\Ch\ILM\Projects\VP\Leadership%20Staff%20Meeting\Balance%20Score%20Card\TaC%20Measure%20tracking%202017.xlsx!PM%20TaC!R31C15</vt:lpstr>
      <vt:lpstr>file:///\\bosch.com\dfsrb\dfsus\loc\Ch\ILM\Projects\VP\Leadership%20Staff%20Meeting\Balance%20Score%20Card\TaC%20Measure%20tracking%202017.xlsx!PM%20TaC!R31C16</vt:lpstr>
      <vt:lpstr>file:///\\bosch.com\dfsrb\dfsus\loc\Ch\ILM\Projects\VP\Leadership%20Staff%20Meeting\Balance%20Score%20Card\TaC%20Measure%20tracking%202017.xlsx!PM%20TaC!R31C15</vt:lpstr>
      <vt:lpstr>file:///\\bosch.com\dfsrb\dfsus\loc\Ch\ILM\Projects\VP\Leadership%20Staff%20Meeting\Balance%20Score%20Card\TaC%20Measure%20tracking%202017.xlsx!PM%20TaC!R31C16</vt:lpstr>
      <vt:lpstr>file:///\\bosch.com\dfsrb\dfsus\loc\Ch\ILM\Projects\VP\Leadership%20Staff%20Meeting\Balance%20Score%20Card\TaC%20Measure%20tracking%202017.xlsx!PM%20TaC!R31C15</vt:lpstr>
      <vt:lpstr>file:///\\bosch.com\dfsrb\dfsus\loc\Ch\ILM\Projects\VP\Leadership%20Staff%20Meeting\Balance%20Score%20Card\TaC%20Measure%20tracking%202017.xlsx!PM%20TaC!R31C16</vt:lpstr>
      <vt:lpstr>file:///\\bosch.com\dfsrb\dfsus\loc\Ch\ILM\Projects\VP\Leadership%20Staff%20Meeting\Balance%20Score%20Card\TaC%20Measure%20tracking%202017.xlsx!CLP%20TaC!R43C15</vt:lpstr>
      <vt:lpstr>file:///\\bosch.com\dfsrb\dfsus\loc\Ch\ILM\Projects\VP\Leadership%20Staff%20Meeting\Balance%20Score%20Card\TaC%20Measure%20tracking%202017.xlsx!CLP%20TaC!R44C15</vt:lpstr>
      <vt:lpstr>file:///\\bosch.com\dfsrb\dfsus\loc\Ch\ILM\Projects\VP\Leadership%20Staff%20Meeting\Balance%20Score%20Card\TaC%20Measure%20tracking%202017.xlsx!CLP%20TaC!R45C15</vt:lpstr>
      <vt:lpstr>file:///\\bosch.com\dfsrb\dfsus\loc\Ch\ILM\Projects\VP\Leadership%20Staff%20Meeting\Balance%20Score%20Card\TaC%20Measure%20tracking%202017.xlsx!CLP%20TaC!R46C15</vt:lpstr>
      <vt:lpstr>file:///\\bosch.com\dfsrb\dfsus\loc\Ch\ILM\Projects\VP\Leadership%20Staff%20Meeting\Balance%20Score%20Card\TaC%20Measure%20tracking%202017.xlsx!CLP%20TaC!R45C15</vt:lpstr>
      <vt:lpstr>file:///\\bosch.com\dfsrb\dfsus\loc\Ch\ILM\Projects\VP\Leadership%20Staff%20Meeting\Balance%20Score%20Card\TaC%20Measure%20tracking%202017.xlsx!PM%20TaC!R50C15</vt:lpstr>
      <vt:lpstr>file:///\\bosch.com\dfsrb\dfsus\loc\Ch\ILM\Projects\VP\Leadership%20Staff%20Meeting\Balance%20Score%20Card\TaC%20Measure%20tracking%202017.xlsx!CLP%20TaC!R43C15</vt:lpstr>
      <vt:lpstr>file:///\\bosch.com\dfsrb\dfsus\loc\Ch\ILM\Projects\VP\Leadership%20Staff%20Meeting\Balance%20Score%20Card\TaC%20Measure%20tracking%202017.xlsx!CLP%20TaC!R44C15</vt:lpstr>
      <vt:lpstr>file:///\\bosch.com\dfsrb\dfsus\loc\Ch\ILM\Projects\VP\Leadership%20Staff%20Meeting\Balance%20Score%20Card\TaC%20Measure%20tracking%202017.xlsx!CLP%20TaC!R45C15</vt:lpstr>
      <vt:lpstr>file:///\\bosch.com\dfsrb\dfsus\loc\Ch\ILM\Projects\VP\Leadership%20Staff%20Meeting\Balance%20Score%20Card\TaC%20Measure%20tracking%202017.xlsx!CLP%20TaC!R46C15</vt:lpstr>
      <vt:lpstr>file:///\\bosch.com\dfsrb\dfsus\loc\Ch\ILM\Projects\VP\Leadership%20Staff%20Meeting\Balance%20Score%20Card\TaC%20Measure%20tracking%202017.xlsx!CLP%20TaC!R10C15</vt:lpstr>
      <vt:lpstr>file:///\\bosch.com\dfsrb\dfsus\loc\Ch\ILM\Projects\VP\Leadership%20Staff%20Meeting\Balance%20Score%20Card\TaC%20Measure%20tracking%202017.xlsx!CLP%20TaC!R10C16</vt:lpstr>
      <vt:lpstr>file:///\\bosch.com\dfsrb\dfsus\loc\Ch\ILM\Projects\VP\Leadership%20Staff%20Meeting\Balance%20Score%20Card\TaC%20Measure%20tracking%202017.xlsx!CLP%20TaC!R10C17</vt:lpstr>
      <vt:lpstr>file:///\\bosch.com\dfsrb\dfsus\loc\Ch\ILM\Projects\VP\Leadership%20Staff%20Meeting\Balance%20Score%20Card\TaC%20Measure%20tracking%202017.xlsx!CLP%20TaC!R10C15</vt:lpstr>
      <vt:lpstr>file:///\\bosch.com\dfsrb\dfsus\loc\Ch\ILM\Projects\VP\Leadership%20Staff%20Meeting\Balance%20Score%20Card\TaC%20Measure%20tracking%202017.xlsx!CLP%20TaC!R10C16</vt:lpstr>
      <vt:lpstr>file:///\\bosch.com\dfsrb\dfsus\loc\Ch\ILM\Projects\VP\Leadership%20Staff%20Meeting\Balance%20Score%20Card\TaC%20Measure%20tracking%202017.xlsx!CLP%20TaC!R10C17</vt:lpstr>
      <vt:lpstr>file:///\\bosch.com\dfsrb\dfsus\loc\Ch\ILM\Projects\VP\Leadership%20Staff%20Meeting\Balance%20Score%20Card\TaC%20Measure%20tracking%202017.xlsx!CLP%20TaC!R10C15</vt:lpstr>
      <vt:lpstr>file:///\\bosch.com\dfsrb\dfsus\loc\Ch\ILM\Projects\VP\Leadership%20Staff%20Meeting\Balance%20Score%20Card\TaC%20Measure%20tracking%202017.xlsx!CLP%20TaC!R10C16</vt:lpstr>
      <vt:lpstr>file:///\\bosch.com\dfsrb\dfsus\loc\Ch\ILM\Projects\VP\Leadership%20Staff%20Meeting\Balance%20Score%20Card\TaC%20Measure%20tracking%202017.xlsx!CLP%20TaC!R10C17</vt:lpstr>
      <vt:lpstr>file:///\\bosch.com\dfsrb\dfsus\loc\Ch\ILM\Projects\VP\Leadership%20Staff%20Meeting\Balance%20Score%20Card\TaC%20Measure%20tracking%202017.xlsx!PM%20TaC!R31C16</vt:lpstr>
      <vt:lpstr>file:///\\bosch.com\dfsrb\dfsus\loc\Ch\ILM\Projects\VP\Leadership%20Staff%20Meeting\Balance%20Score%20Card\TaC%20Measure%20tracking%202017.xlsx!PM%20TaC!R31C16</vt:lpstr>
      <vt:lpstr>file:///\\bosch.com\dfsrb\dfsus\loc\Ch\ILM\Projects\VP\Leadership%20Staff%20Meeting\Balance%20Score%20Card\TaC%20Measure%20tracking%202017.xlsx!PM%20TaC!R31C16</vt:lpstr>
      <vt:lpstr>file:///\\bosch.com\dfsrb\dfsus\loc\Ch\ILM\Projects\VP\Leadership%20Staff%20Meeting\Balance%20Score%20Card\TaC%20Measure%20tracking%202017.xlsx!PM%20TaC!R31C16</vt:lpstr>
      <vt:lpstr>file:///\\bosch.com\dfsrb\dfsus\loc\Ch\ILM\Projects\VP\Leadership%20Staff%20Meeting\Balance%20Score%20Card\TaC%20Measure%20tracking%202017.xlsx!PM%20TaC!R31C16</vt:lpstr>
      <vt:lpstr>file:///\\bosch.com\dfsrb\dfsus\loc\Ch\ILM\Projects\VP\Leadership%20Staff%20Meeting\Balance%20Score%20Card\TaC%20Measure%20tracking%202017.xlsx!PM%20TaC!R31C16</vt:lpstr>
      <vt:lpstr>file:///\\bosch.com\dfsrb\dfsus\loc\Ch\ILM\Projects\VP\Leadership%20Staff%20Meeting\Balance%20Score%20Card\TaC%20Measure%20tracking%202017.xlsx!PM%20TaC!R31C16</vt:lpstr>
      <vt:lpstr>file:///\\bosch.com\dfsrb\dfsus\loc\Ch\ILM\Projects\VP\Leadership%20Staff%20Meeting\Balance%20Score%20Card\TaC%20Measure%20tracking%202017.xlsx!PM%20TaC!R31C16</vt:lpstr>
      <vt:lpstr>file:///\\bosch.com\dfsrb\dfsus\loc\Ch\ILM\Projects\VP\Leadership%20Staff%20Meeting\Balance%20Score%20Card\TaC%20Measure%20tracking%202017.xlsx!PM%20TaC!R31C16</vt:lpstr>
      <vt:lpstr>file:///\\bosch.com\dfsrb\dfsus\loc\Ch\ILM\Projects\VP\Leadership%20Staff%20Meeting\Balance%20Score%20Card\TaC%20Measure%20tracking%202017.xlsx!CTG%20TaC!R9C15</vt:lpstr>
      <vt:lpstr>file:///\\bosch.com\dfsrb\dfsus\loc\Ch\ILM\Projects\VP\Leadership%20Staff%20Meeting\Balance%20Score%20Card\TaC%20Measure%20tracking%202017.xlsx!CTG%20TaC!R9C16</vt:lpstr>
      <vt:lpstr>file:///\\bosch.com\dfsrb\dfsus\loc\Ch\ILM\Projects\VP\Leadership%20Staff%20Meeting\Balance%20Score%20Card\TaC%20Measure%20tracking%202017.xlsx!CTG%20TaC!R9C17</vt:lpstr>
      <vt:lpstr>file:///\\bosch.com\dfsrb\dfsus\loc\Ch\ILM\Projects\VP\Leadership%20Staff%20Meeting\Balance%20Score%20Card\TaC%20Measure%20tracking%202017.xlsx!CTG%20TaC!R12C15</vt:lpstr>
      <vt:lpstr>file:///\\bosch.com\dfsrb\dfsus\loc\Ch\ILM\Projects\VP\Leadership%20Staff%20Meeting\Balance%20Score%20Card\TaC%20Measure%20tracking%202017.xlsx!CTG%20TaC!R20C15</vt:lpstr>
      <vt:lpstr>file:///\\bosch.com\dfsrb\dfsus\loc\Ch\ILM\Projects\VP\Leadership%20Staff%20Meeting\Balance%20Score%20Card\TaC%20Measure%20tracking%202017.xlsx!CTG%20TaC!R19C15</vt:lpstr>
      <vt:lpstr>file:///\\bosch.com\dfsrb\dfsus\loc\Ch\ILM\Projects\VP\Leadership%20Staff%20Meeting\Balance%20Score%20Card\TaC%20Measure%20tracking%202017.xlsx!PM%20TaC!R74C16</vt:lpstr>
      <vt:lpstr>file:///\\bosch.com\dfsrb\dfsus\loc\Ch\ILM\Projects\VP\Leadership%20Staff%20Meeting\Balance%20Score%20Card\TaC%20Measure%20tracking%202017.xlsx!CTG%20TaC!R12C15</vt:lpstr>
      <vt:lpstr>file:///\\bosch.com\dfsrb\dfsus\loc\Ch\ILM\Projects\VP\Leadership%20Staff%20Meeting\Balance%20Score%20Card\TaC%20Measure%20tracking%202017.xlsx!CTG%20TaC!R13C15</vt:lpstr>
      <vt:lpstr>file:///\\bosch.com\dfsrb\dfsus\loc\Ch\ILM\Projects\VP\Leadership%20Staff%20Meeting\Balance%20Score%20Card\TaC%20Measure%20tracking%202017.xlsx!CTG%20TaC!R15C15</vt:lpstr>
      <vt:lpstr>file:///\\bosch.com\dfsrb\dfsus\loc\Ch\ILM\Projects\VP\Leadership%20Staff%20Meeting\Balance%20Score%20Card\TaC%20Measure%20tracking%202017.xlsx!CTG%20TaC!R17C15</vt:lpstr>
      <vt:lpstr>file:///\\bosch.com\dfsrb\dfsus\loc\Ch\ILM\Projects\VP\Leadership%20Staff%20Meeting\Balance%20Score%20Card\TaC%20Measure%20tracking%202017.xlsx!CTG%20TaC!R12C15</vt:lpstr>
      <vt:lpstr>file:///\\bosch.com\dfsrb\dfsus\loc\Ch\ILM\Projects\VP\Leadership%20Staff%20Meeting\Balance%20Score%20Card\TaC%20Measure%20tracking%202017.xlsx!CTG%20TaC!R13C15</vt:lpstr>
      <vt:lpstr>file:///\\bosch.com\dfsrb\dfsus\loc\Ch\ILM\Projects\VP\Leadership%20Staff%20Meeting\Balance%20Score%20Card\TaC%20Measure%20tracking%202017.xlsx!CTG%20TaC!R15C15</vt:lpstr>
      <vt:lpstr>file:///\\bosch.com\dfsrb\dfsus\loc\Ch\ILM\Projects\VP\Leadership%20Staff%20Meeting\Balance%20Score%20Card\TaC%20Measure%20tracking%202017.xlsx!CTG%20TaC!R17C15</vt:lpstr>
      <vt:lpstr>file:///\\bosch.com\dfsrb\dfsus\loc\Ch\ILM\Projects\VP\Leadership%20Staff%20Meeting\Balance%20Score%20Card\TaC%20Measure%20tracking%202017.xlsx!CTG%20TaC!R12C15</vt:lpstr>
      <vt:lpstr>file:///\\bosch.com\dfsrb\dfsus\loc\Ch\ILM\Projects\VP\Leadership%20Staff%20Meeting\Balance%20Score%20Card\TaC%20Measure%20tracking%202017.xlsx!CTG%20TaC!R13C15</vt:lpstr>
      <vt:lpstr>file:///\\bosch.com\dfsrb\dfsus\loc\Ch\ILM\Projects\VP\Leadership%20Staff%20Meeting\Balance%20Score%20Card\TaC%20Measure%20tracking%202017.xlsx!CTG%20TaC!R15C15</vt:lpstr>
      <vt:lpstr>file:///\\bosch.com\dfsrb\dfsus\loc\Ch\ILM\Projects\VP\Leadership%20Staff%20Meeting\Balance%20Score%20Card\TaC%20Measure%20tracking%202017.xlsx!CTG%20TaC!R17C15</vt:lpstr>
      <vt:lpstr>file:///\\bosch.com\dfsrb\dfsus\loc\Ch\ILM\Projects\VP\Leadership%20Staff%20Meeting\Balance%20Score%20Card\TaC%20Measure%20tracking%202017.xlsx!CTG%20TaC!R12C15</vt:lpstr>
      <vt:lpstr>file:///\\bosch.com\dfsrb\dfsus\loc\Ch\ILM\Projects\VP\Leadership%20Staff%20Meeting\Balance%20Score%20Card\TaC%20Measure%20tracking%202017.xlsx!CTG%20TaC!R13C15</vt:lpstr>
      <vt:lpstr>file:///\\bosch.com\dfsrb\dfsus\loc\Ch\ILM\Projects\VP\Leadership%20Staff%20Meeting\Balance%20Score%20Card\TaC%20Measure%20tracking%202017.xlsx!CTG%20TaC!R15C15</vt:lpstr>
      <vt:lpstr>file:///\\bosch.com\dfsrb\dfsus\loc\Ch\ILM\Projects\VP\Leadership%20Staff%20Meeting\Balance%20Score%20Card\TaC%20Measure%20tracking%202017.xlsx!CTG%20TaC!R17C15</vt:lpstr>
      <vt:lpstr>file:///\\bosch.com\dfsrb\dfsus\loc\Ch\ILM\Projects\VP\Leadership%20Staff%20Meeting\Balance%20Score%20Card\TaC%20Measure%20tracking%202017.xlsx!PM%20TaC!R74C16</vt:lpstr>
      <vt:lpstr>file:///\\bosch.com\dfsrb\dfsus\loc\Ch\ILM\Projects\VP\Leadership%20Staff%20Meeting\Balance%20Score%20Card\TaC%20Measure%20tracking%202017.xlsx!PM%20TaC!R68C15</vt:lpstr>
      <vt:lpstr>file:///\\bosch.com\dfsrb\dfsus\loc\Ch\ILM\Projects\VP\Leadership%20Staff%20Meeting\Balance%20Score%20Card\TaC%20Measure%20tracking%202017.xlsx!PM%20TaC!R69C15</vt:lpstr>
      <vt:lpstr>file:///\\bosch.com\dfsrb\dfsus\loc\Ch\ILM\Projects\VP\Leadership%20Staff%20Meeting\Balance%20Score%20Card\TaC%20Measure%20tracking%202017.xlsx!PM%20TaC!R71C15</vt:lpstr>
      <vt:lpstr>file:///\\bosch.com\dfsrb\dfsus\loc\Ch\ILM\Projects\VP\Leadership%20Staff%20Meeting\Balance%20Score%20Card\TaC%20Measure%20tracking%202017.xlsx!PM%20TaC!R43C15</vt:lpstr>
      <vt:lpstr>file:///\\bosch.com\dfsrb\dfsus\loc\Ch\ILM\Projects\VP\Leadership%20Staff%20Meeting\Balance%20Score%20Card\TaC%20Measure%20tracking%202017.xlsx!PM%20TaC!R43C16</vt:lpstr>
      <vt:lpstr>file:///\\bosch.com\dfsrb\dfsus\loc\Ch\ILM\Projects\VP\Leadership%20Staff%20Meeting\Balance%20Score%20Card\TaC%20Measure%20tracking%202017.xlsx!PM%20TaC!R43C17</vt:lpstr>
      <vt:lpstr>file:///\\bosch.com\dfsrb\dfsus\loc\Ch\ILM\Projects\VP\Leadership%20Staff%20Meeting\Balance%20Score%20Card\TaC%20Measure%20tracking%202017.xlsx!PM%20TaC!R80C15</vt:lpstr>
      <vt:lpstr>file:///\\bosch.com\dfsrb\dfsus\loc\Ch\ILM\Projects\VP\Leadership%20Staff%20Meeting\Balance%20Score%20Card\TaC%20Measure%20tracking%202017.xlsx!PM%20TaC!R80C15</vt:lpstr>
      <vt:lpstr>file:///\\bosch.com\dfsrb\dfsus\loc\Ch\ILM\Projects\VP\Leadership%20Staff%20Meeting\Balance%20Score%20Card\TaC%20Measure%20tracking%202017.xlsx!TEF%20TaC!R9C15</vt:lpstr>
      <vt:lpstr>file:///\\bosch.com\dfsrb\dfsus\loc\Ch\ILM\Projects\VP\Leadership%20Staff%20Meeting\Balance%20Score%20Card\TaC%20Measure%20tracking%202017.xlsx!TEF%20TaC!R9C16</vt:lpstr>
      <vt:lpstr>file:///\\bosch.com\dfsrb\dfsus\loc\Ch\ILM\Projects\VP\Leadership%20Staff%20Meeting\Balance%20Score%20Card\TaC%20Measure%20tracking%202017.xlsx!TEF%20TaC!R9C17</vt:lpstr>
      <vt:lpstr>file:///\\bosch.com\dfsrb\dfsus\loc\Ch\ILM\Projects\VP\Leadership%20Staff%20Meeting\Balance%20Score%20Card\TaC%20Measure%20tracking%202017.xlsx!TEF%20TaC!R11C15</vt:lpstr>
      <vt:lpstr>file:///\\bosch.com\dfsrb\dfsus\loc\Ch\ILM\Projects\VP\Leadership%20Staff%20Meeting\Balance%20Score%20Card\TaC%20Measure%20tracking%202017.xlsx!TEF%20TaC!R11C16</vt:lpstr>
      <vt:lpstr>file:///\\bosch.com\dfsrb\dfsus\loc\Ch\ILM\Projects\VP\Leadership%20Staff%20Meeting\Balance%20Score%20Card\TaC%20Measure%20tracking%202017.xlsx!TEF%20TaC!R11C17</vt:lpstr>
      <vt:lpstr>file:///\\bosch.com\dfsrb\dfsus\loc\Ch\ILM\Projects\VP\Leadership%20Staff%20Meeting\Balance%20Score%20Card\TaC%20Measure%20tracking%202017.xlsx!TEF%20TaC!R27C15</vt:lpstr>
      <vt:lpstr>file:///\\bosch.com\dfsrb\dfsus\loc\Ch\ILM\Projects\VP\Leadership%20Staff%20Meeting\Balance%20Score%20Card\TaC%20Measure%20tracking%202017.xlsx!TEF%20TaC!R26C15</vt:lpstr>
      <vt:lpstr>file:///\\bosch.com\dfsrb\dfsus\loc\Ch\ILM\Projects\VP\Leadership%20Staff%20Meeting\Balance%20Score%20Card\TaC%20Measure%20tracking%202017.xlsx!TEF%20TaC!R28C15</vt:lpstr>
      <vt:lpstr>file:///\\bosch.com\dfsrb\dfsus\loc\Ch\ILM\Projects\VP\Leadership%20Staff%20Meeting\Balance%20Score%20Card\TaC%20Measure%20tracking%202017.xlsx!TEF%20TaC!R10C15</vt:lpstr>
      <vt:lpstr>file:///\\bosch.com\dfsrb\dfsus\loc\Ch\ILM\Projects\VP\Leadership%20Staff%20Meeting\Balance%20Score%20Card\TaC%20Measure%20tracking%202017.xlsx!TEF%20TaC!R10C16</vt:lpstr>
      <vt:lpstr>file:///\\bosch.com\dfsrb\dfsus\loc\Ch\ILM\Projects\VP\Leadership%20Staff%20Meeting\Balance%20Score%20Card\TaC%20Measure%20tracking%202017.xlsx!TEF%20TaC!R10C17</vt:lpstr>
      <vt:lpstr>file:///\\bosch.com\dfsrb\dfsus\loc\Ch\ILM\Projects\VP\Leadership%20Staff%20Meeting\Balance%20Score%20Card\TaC%20Measure%20tracking%202017.xlsx!TEF%20TaC!R38C15</vt:lpstr>
      <vt:lpstr>file:///\\bosch.com\dfsrb\dfsus\loc\Ch\ILM\Projects\VP\Leadership%20Staff%20Meeting\Balance%20Score%20Card\TaC%20Measure%20tracking%202017.xlsx!TEF%20TaC!R38C16</vt:lpstr>
      <vt:lpstr>file:///\\bosch.com\dfsrb\dfsus\loc\Ch\ILM\Projects\VP\Leadership%20Staff%20Meeting\Balance%20Score%20Card\TaC%20Measure%20tracking%202017.xlsx!TEF%20TaC!R38C17</vt:lpstr>
      <vt:lpstr>file:///\\bosch.com\dfsrb\dfsus\loc\Ch\ILM\Projects\VP\Leadership%20Staff%20Meeting\Balance%20Score%20Card\TaC%20Measure%20tracking%202017.xlsx!TEF%20TaC!R39C15</vt:lpstr>
      <vt:lpstr>file:///\\bosch.com\dfsrb\dfsus\loc\Ch\ILM\Projects\VP\Leadership%20Staff%20Meeting\Balance%20Score%20Card\TaC%20Measure%20tracking%202017.xlsx!TEF%20TaC!R39C16</vt:lpstr>
      <vt:lpstr>file:///\\bosch.com\dfsrb\dfsus\loc\Ch\ILM\Projects\VP\Leadership%20Staff%20Meeting\Balance%20Score%20Card\TaC%20Measure%20tracking%202017.xlsx!TEF%20TaC!R39C17</vt:lpstr>
      <vt:lpstr>file:///\\bosch.com\dfsrb\dfsus\loc\Ch\ILM\Projects\VP\Leadership%20Staff%20Meeting\Balance%20Score%20Card\TaC%20Measure%20tracking%202017.xlsx!TEF%20TaC!R34C15</vt:lpstr>
      <vt:lpstr>file:///\\bosch.com\dfsrb\dfsus\loc\Ch\ILM\Projects\VP\Leadership%20Staff%20Meeting\Balance%20Score%20Card\TaC%20Measure%20tracking%202017.xlsx!PM%20TaC!R74C16</vt:lpstr>
      <vt:lpstr>file:///\\bosch.com\dfsrb\dfsus\loc\Ch\ILM\Projects\VP\Leadership%20Staff%20Meeting\Balance%20Score%20Card\TaC%20Measure%20tracking%202017.xlsx!CLP%20TaC!R42C15</vt:lpstr>
      <vt:lpstr>file:///\\bosch.com\dfsrb\dfsus\loc\Ch\ILM\Projects\VP\Leadership%20Staff%20Meeting\Balance%20Score%20Card\TaC%20Measure%20tracking%202017.xlsx!CLP%20TaC!R43C15</vt:lpstr>
      <vt:lpstr>file:///\\bosch.com\dfsrb\dfsus\loc\Ch\ILM\Projects\VP\Leadership%20Staff%20Meeting\Balance%20Score%20Card\TaC%20Measure%20tracking%202017.xlsx!CLP%20TaC!R44C15</vt:lpstr>
      <vt:lpstr>file:///\\bosch.com\dfsrb\dfsus\loc\Ch\ILM\Projects\VP\Leadership%20Staff%20Meeting\Balance%20Score%20Card\TaC%20Measure%20tracking%202017.xlsx!CLP%20TaC!R45C15</vt:lpstr>
      <vt:lpstr>file:///\\bosch.com\dfsrb\dfsus\loc\Ch\ILM\Projects\VP\Leadership%20Staff%20Meeting\Balance%20Score%20Card\TaC%20Measure%20tracking%202017.xlsx!CLP%20TaC!R46C15</vt:lpstr>
      <vt:lpstr>file:///\\bosch.com\dfsrb\dfsus\loc\Ch\ILM\Projects\VP\Leadership%20Staff%20Meeting\Balance%20Score%20Card\TaC%20Measure%20tracking%202017.xlsx!PM%20TaC!R68C15</vt:lpstr>
      <vt:lpstr>file:///\\bosch.com\dfsrb\dfsus\loc\Ch\ILM\Projects\VP\Leadership%20Staff%20Meeting\Balance%20Score%20Card\TaC%20Measure%20tracking%202017.xlsx!PM%20TaC!R69C15</vt:lpstr>
      <vt:lpstr>file:///\\bosch.com\dfsrb\dfsus\loc\Ch\ILM\Projects\VP\Leadership%20Staff%20Meeting\Balance%20Score%20Card\TaC%20Measure%20tracking%202017.xlsx!PM%20TaC!R71C15</vt:lpstr>
      <vt:lpstr>file:///\\bosch.com\dfsrb\dfsus\loc\Ch\ILM\Projects\VP\Leadership%20Staff%20Meeting\Balance%20Score%20Card\TaC%20Measure%20tracking%202017.xlsx!PM%20TaC!R43C15</vt:lpstr>
      <vt:lpstr>file:///\\bosch.com\dfsrb\dfsus\loc\Ch\ILM\Projects\VP\Leadership%20Staff%20Meeting\Balance%20Score%20Card\TaC%20Measure%20tracking%202017.xlsx!PM%20TaC!R43C16</vt:lpstr>
      <vt:lpstr>file:///\\bosch.com\dfsrb\dfsus\loc\Ch\ILM\Projects\VP\Leadership%20Staff%20Meeting\Balance%20Score%20Card\TaC%20Measure%20tracking%202017.xlsx!PM%20TaC!R43C17</vt:lpstr>
      <vt:lpstr>file:///\\bosch.com\dfsrb\dfsus\loc\Ch\ILM\Projects\VP\Leadership%20Staff%20Meeting\Balance%20Score%20Card\TaC%20Measure%20tracking%202017.xlsx!PM%20TaC!R80C15</vt:lpstr>
      <vt:lpstr>file:///\\bosch.com\dfsrb\dfsus\loc\Ch\ILM\Projects\VP\Leadership%20Staff%20Meeting\Balance%20Score%20Card\TaC%20Measure%20tracking%202017.xlsx!PM%20TaC!R80C15</vt:lpstr>
      <vt:lpstr>file:///\\bosch.com\dfsrb\dfsus\loc\Ch\ILM\Projects\VP\Leadership%20Staff%20Meeting\Balance%20Score%20Card\TaC%20Measure%20tracking%202017.xlsx!CLP%20TaC!R42C15</vt:lpstr>
      <vt:lpstr>file:///\\bosch.com\dfsrb\dfsus\loc\Ch\ILM\Projects\VP\Leadership%20Staff%20Meeting\Balance%20Score%20Card\TaC%20Measure%20tracking%202017.xlsx!CLP%20TaC!R43C15</vt:lpstr>
      <vt:lpstr>file:///\\bosch.com\dfsrb\dfsus\loc\Ch\ILM\Projects\VP\Leadership%20Staff%20Meeting\Balance%20Score%20Card\TaC%20Measure%20tracking%202017.xlsx!CLP%20TaC!R44C15</vt:lpstr>
      <vt:lpstr>file:///\\bosch.com\dfsrb\dfsus\loc\Ch\ILM\Projects\VP\Leadership%20Staff%20Meeting\Balance%20Score%20Card\TaC%20Measure%20tracking%202017.xlsx!CLP%20TaC!R46C15</vt:lpstr>
      <vt:lpstr>file:///\\bosch.com\dfsrb\dfsus\loc\Ch\ILM\Projects\VP\Leadership%20Staff%20Meeting\Balance%20Score%20Card\TaC%20Measure%20tracking%202017.xlsx!CTG%20TaC!R12C15</vt:lpstr>
      <vt:lpstr>file:///\\bosch.com\dfsrb\dfsus\loc\Ch\ILM\Projects\VP\Leadership%20Staff%20Meeting\Balance%20Score%20Card\TaC%20Measure%20tracking%202017.xlsx!CTG%20TaC!R13C15</vt:lpstr>
      <vt:lpstr>file:///\\bosch.com\dfsrb\dfsus\loc\Ch\ILM\Projects\VP\Leadership%20Staff%20Meeting\Balance%20Score%20Card\TaC%20Measure%20tracking%202017.xlsx!CTG%20TaC!R14C15</vt:lpstr>
      <vt:lpstr>file:///\\bosch.com\dfsrb\dfsus\loc\Ch\ILM\Projects\VP\Leadership%20Staff%20Meeting\Balance%20Score%20Card\TaC%20Measure%20tracking%202017.xlsx!CTG%20TaC!R16C15</vt:lpstr>
      <vt:lpstr>file:///\\bosch.com\dfsrb\dfsus\loc\Ch\ILM\Projects\VP\Leadership%20Staff%20Meeting\Balance%20Score%20Card\TaC%20Measure%20tracking%202017.xlsx!CTG%20TaC!R15C15</vt:lpstr>
      <vt:lpstr>file:///\\bosch.com\dfsrb\dfsus\loc\Ch\ILM\Projects\VP\Leadership%20Staff%20Meeting\Balance%20Score%20Card\TaC%20Measure%20tracking%202017.xlsx!CTG%20TaC!R17C15</vt:lpstr>
      <vt:lpstr>file:///\\bosch.com\dfsrb\dfsus\loc\Ch\ILM\Projects\VP\Leadership%20Staff%20Meeting\Balance%20Score%20Card\TaC%20Measure%20tracking%202017.xlsx!PM%20TaC!R70C15</vt:lpstr>
      <vt:lpstr>file:///\\bosch.com\dfsrb\dfsus\loc\Ch\ILM\Projects\VP\Leadership%20Staff%20Meeting\Balance%20Score%20Card\TaC%20Measure%20tracking%202017.xlsx!CTG%20TaC!R12C15</vt:lpstr>
      <vt:lpstr>file:///\\bosch.com\dfsrb\dfsus\loc\Ch\ILM\Projects\VP\Leadership%20Staff%20Meeting\Balance%20Score%20Card\TaC%20Measure%20tracking%202017.xlsx!CTG%20TaC!R13C15</vt:lpstr>
      <vt:lpstr>file:///\\bosch.com\dfsrb\dfsus\loc\Ch\ILM\Projects\VP\Leadership%20Staff%20Meeting\Balance%20Score%20Card\TaC%20Measure%20tracking%202017.xlsx!CTG%20TaC!R14C15</vt:lpstr>
      <vt:lpstr>file:///\\bosch.com\dfsrb\dfsus\loc\Ch\ILM\Projects\VP\Leadership%20Staff%20Meeting\Balance%20Score%20Card\TaC%20Measure%20tracking%202017.xlsx!CTG%20TaC!R16C15</vt:lpstr>
      <vt:lpstr>file:///\\bosch.com\dfsrb\dfsus\loc\Ch\ILM\Projects\VP\Leadership%20Staff%20Meeting\Balance%20Score%20Card\TaC%20Measure%20tracking%202017.xlsx!CTG%20TaC!R15C15</vt:lpstr>
      <vt:lpstr>file:///\\bosch.com\dfsrb\dfsus\loc\Ch\ILM\Projects\VP\Leadership%20Staff%20Meeting\Balance%20Score%20Card\TaC%20Measure%20tracking%202017.xlsx!CTG%20TaC!R17C15</vt:lpstr>
      <vt:lpstr>file:///\\bosch.com\dfsrb\dfsus\loc\Ch\ILM\Projects\VP\Leadership%20Staff%20Meeting\Balance%20Score%20Card\TaC%20Measure%20tracking%202017.xlsx!TEF%20TaC!R34C15</vt:lpstr>
      <vt:lpstr>file:///\\bosch.com\dfsrb\dfsus\loc\Ch\ILM\Projects\VP\Leadership%20Staff%20Meeting\Balance%20Score%20Card\TaC%20Measure%20tracking%202017.xlsx!TEF%20TaC!R34C15</vt:lpstr>
      <vt:lpstr>file:///\\bosch.com\dfsrb\dfsus\loc\Ch\ILM\Projects\VP\Leadership%20Staff%20Meeting\Balance%20Score%20Card\TaC%20Measure%20tracking%202017.xlsx!QMM%20TaC!R9C15</vt:lpstr>
      <vt:lpstr>file:///\\bosch.com\dfsrb\dfsus\loc\Ch\ILM\Projects\VP\Leadership%20Staff%20Meeting\Balance%20Score%20Card\TaC%20Measure%20tracking%202017.xlsx!QMM%20TaC!R9C16</vt:lpstr>
      <vt:lpstr>file:///\\bosch.com\dfsrb\dfsus\loc\Ch\ILM\Projects\VP\Leadership%20Staff%20Meeting\Balance%20Score%20Card\TaC%20Measure%20tracking%202017.xlsx!QMM%20TaC!R9C17</vt:lpstr>
      <vt:lpstr>file:///\\bosch.com\dfsrb\dfsus\loc\Ch\ILM\Projects\VP\Leadership%20Staff%20Meeting\Balance%20Score%20Card\TaC%20Measure%20tracking%202017.xlsx!QMM%20TaC!R30C15</vt:lpstr>
      <vt:lpstr>file:///\\bosch.com\dfsrb\dfsus\loc\Ch\ILM\Projects\VP\Leadership%20Staff%20Meeting\Balance%20Score%20Card\TaC%20Measure%20tracking%202017.xlsx!QMM%20TaC!R31C15</vt:lpstr>
      <vt:lpstr>file:///\\bosch.com\dfsrb\dfsus\loc\Ch\ILM\Projects\VP\Leadership%20Staff%20Meeting\Balance%20Score%20Card\TaC%20Measure%20tracking%202017.xlsx!QMM%20TaC!R9C15</vt:lpstr>
      <vt:lpstr>file:///\\bosch.com\dfsrb\dfsus\loc\Ch\ILM\Projects\VP\Leadership%20Staff%20Meeting\Balance%20Score%20Card\TaC%20Measure%20tracking%202017.xlsx!QMM%20TaC!R30C15</vt:lpstr>
      <vt:lpstr>file:///\\bosch.com\dfsrb\dfsus\loc\Ch\ILM\Projects\VP\Leadership%20Staff%20Meeting\Balance%20Score%20Card\TaC%20Measure%20tracking%202017.xlsx!PM%20TaC!R14C17</vt:lpstr>
      <vt:lpstr>file:///\\bosch.com\dfsrb\dfsus\loc\Ch\ILM\Projects\VP\Leadership%20Staff%20Meeting\Balance%20Score%20Card\TaC%20Measure%20tracking%202017.xlsx!PM%20TaC!R18C17</vt:lpstr>
      <vt:lpstr>file:///\\bosch.com\dfsrb\dfsus\loc\Ch\ILM\Projects\VP\Leadership%20Staff%20Meeting\Balance%20Score%20Card\TaC%20Measure%20tracking%202017.xlsx!PM%20TaC!R14C17</vt:lpstr>
      <vt:lpstr>file:///\\bosch.com\dfsrb\dfsus\loc\Ch\ILM\Projects\VP\Leadership%20Staff%20Meeting\Balance%20Score%20Card\TaC%20Measure%20tracking%202017.xlsx!PM%20TaC!R18C17</vt:lpstr>
      <vt:lpstr>file:///\\bosch.com\dfsrb\dfsus\loc\Ch\ILM\Projects\VP\Leadership%20Staff%20Meeting\Balance%20Score%20Card\TaC%20Measure%20tracking%202017.xlsx!PM%20TaC!R17C17</vt:lpstr>
      <vt:lpstr>file:///\\bosch.com\dfsrb\dfsus\loc\Ch\ILM\Projects\VP\Leadership%20Staff%20Meeting\Balance%20Score%20Card\TaC%20Measure%20tracking%202017.xlsx!PM%20TaC!R37C15</vt:lpstr>
      <vt:lpstr>file:///\\bosch.com\dfsrb\dfsus\loc\Ch\ILM\Projects\VP\Leadership%20Staff%20Meeting\Balance%20Score%20Card\TaC%20Measure%20tracking%202017.xlsx!PM%20TaC!R37C16</vt:lpstr>
      <vt:lpstr>file:///\\bosch.com\dfsrb\dfsus\loc\Ch\ILM\Projects\VP\Leadership%20Staff%20Meeting\Balance%20Score%20Card\TaC%20Measure%20tracking%202017.xlsx!PM%20TaC!R50C15</vt:lpstr>
      <vt:lpstr>file:///\\bosch.com\dfsrb\dfsus\loc\Ch\ILM\Projects\VP\Leadership%20Staff%20Meeting\Balance%20Score%20Card\TaC%20Measure%20tracking%202017.xlsx!PM%20TaC!R42C15</vt:lpstr>
      <vt:lpstr>file:///\\bosch.com\dfsrb\dfsus\loc\Ch\ILM\Projects\VP\Leadership%20Staff%20Meeting\Balance%20Score%20Card\TaC%20Measure%20tracking%202017.xlsx!PM%20TaC!R42C16</vt:lpstr>
      <vt:lpstr>file:///\\bosch.com\dfsrb\dfsus\loc\Ch\ILM\Projects\VP\Leadership%20Staff%20Meeting\Balance%20Score%20Card\TaC%20Measure%20tracking%202017.xlsx!PM%20TaC!R55C15</vt:lpstr>
      <vt:lpstr>file:///\\bosch.com\dfsrb\dfsus\loc\Ch\ILM\Projects\VP\Leadership%20Staff%20Meeting\Balance%20Score%20Card\TaC%20Measure%20tracking%202017.xlsx!PM%20TaC!R52C15</vt:lpstr>
      <vt:lpstr>file:///\\bosch.com\dfsrb\dfsus\loc\Ch\ILM\Projects\VP\Leadership%20Staff%20Meeting\Balance%20Score%20Card\TaC%20Measure%20tracking%202017.xlsx!PM%20TaC!R39C15</vt:lpstr>
      <vt:lpstr>file:///\\bosch.com\dfsrb\dfsus\loc\Ch\ILM\Projects\VP\Leadership%20Staff%20Meeting\Balance%20Score%20Card\TaC%20Measure%20tracking%202017.xlsx!PM%20TaC!R39C16</vt:lpstr>
      <vt:lpstr>file:///\\bosch.com\dfsrb\dfsus\loc\Ch\ILM\Projects\VP\Leadership%20Staff%20Meeting\Balance%20Score%20Card\TaC%20Measure%20tracking%202017.xlsx!PM%20TaC!R53C15</vt:lpstr>
      <vt:lpstr>file:///\\bosch.com\dfsrb\dfsus\loc\Ch\ILM\Projects\VP\Leadership%20Staff%20Meeting\Balance%20Score%20Card\TaC%20Measure%20tracking%202017.xlsx!PM%20TaC!R40C15</vt:lpstr>
      <vt:lpstr>file:///\\bosch.com\dfsrb\dfsus\loc\Ch\ILM\Projects\VP\Leadership%20Staff%20Meeting\Balance%20Score%20Card\TaC%20Measure%20tracking%202017.xlsx!PM%20TaC!R40C16</vt:lpstr>
      <vt:lpstr>file:///\\bosch.com\dfsrb\dfsus\loc\Ch\ILM\Projects\VP\Leadership%20Staff%20Meeting\Balance%20Score%20Card\TaC%20Measure%20tracking%202017.xlsx!PM%20TaC!R41C15</vt:lpstr>
      <vt:lpstr>file:///\\bosch.com\dfsrb\dfsus\loc\Ch\ILM\Projects\VP\Leadership%20Staff%20Meeting\Balance%20Score%20Card\TaC%20Measure%20tracking%202017.xlsx!PM%20TaC!R54C15</vt:lpstr>
      <vt:lpstr>file:///\\bosch.com\dfsrb\dfsus\loc\Ch\ILM\Projects\VP\Leadership%20Staff%20Meeting\Balance%20Score%20Card\TaC%20Measure%20tracking%202017.xlsx!PM%20TaC!R41C16</vt:lpstr>
      <vt:lpstr>file:///\\bosch.com\dfsrb\dfsus\loc\Ch\ILM\Projects\VP\Leadership%20Staff%20Meeting\Balance%20Score%20Card\TaC%20Measure%20tracking%202017.xlsx!PM%20TaC!R45C15</vt:lpstr>
      <vt:lpstr>file:///\\bosch.com\dfsrb\dfsus\loc\Ch\ILM\Projects\VP\Leadership%20Staff%20Meeting\Balance%20Score%20Card\TaC%20Measure%20tracking%202017.xlsx!PM%20TaC!R49C15</vt:lpstr>
      <vt:lpstr>file:///\\bosch.com\dfsrb\dfsus\loc\Ch\ILM\Projects\VP\Leadership%20Staff%20Meeting\Balance%20Score%20Card\TaC%20Measure%20tracking%202017.xlsx!PM%20TaC!R48C15</vt:lpstr>
      <vt:lpstr>file:///\\bosch.com\dfsrb\dfsus\loc\Ch\ILM\Projects\VP\Leadership%20Staff%20Meeting\Balance%20Score%20Card\TaC%20Measure%20tracking%202017.xlsx!PM%20TaC!R47C15</vt:lpstr>
      <vt:lpstr>file:///\\bosch.com\dfsrb\dfsus\loc\Ch\ILM\Projects\VP\Leadership%20Staff%20Meeting\Balance%20Score%20Card\TaC%20Measure%20tracking%202017.xlsx!PM%20TaC!R46C15</vt:lpstr>
      <vt:lpstr>file:///\\bosch.com\dfsrb\dfsus\loc\Ch\ILM\Projects\VP\Leadership%20Staff%20Meeting\Balance%20Score%20Card\TaC%20Measure%20tracking%202017.xlsx!PM%20TaC!R68C15</vt:lpstr>
      <vt:lpstr>file:///\\bosch.com\dfsrb\dfsus\loc\Ch\ILM\Projects\VP\Leadership%20Staff%20Meeting\Balance%20Score%20Card\TaC%20Measure%20tracking%202017.xlsx!PM%20TaC!R69C15</vt:lpstr>
      <vt:lpstr>file:///\\bosch.com\dfsrb\dfsus\loc\Ch\ILM\Projects\VP\Leadership%20Staff%20Meeting\Balance%20Score%20Card\TaC%20Measure%20tracking%202017.xlsx!PM%20TaC!R71C15</vt:lpstr>
      <vt:lpstr>file:///\\bosch.com\dfsrb\dfsus\loc\Ch\ILM\Projects\VP\Leadership%20Staff%20Meeting\Balance%20Score%20Card\TaC%20Measure%20tracking%202017.xlsx!PM%20TaC!R43C15</vt:lpstr>
      <vt:lpstr>file:///\\bosch.com\dfsrb\dfsus\loc\Ch\ILM\Projects\VP\Leadership%20Staff%20Meeting\Balance%20Score%20Card\TaC%20Measure%20tracking%202017.xlsx!PM%20TaC!R43C16</vt:lpstr>
      <vt:lpstr>file:///\\bosch.com\dfsrb\dfsus\loc\Ch\ILM\Projects\VP\Leadership%20Staff%20Meeting\Balance%20Score%20Card\TaC%20Measure%20tracking%202017.xlsx!PM%20TaC!R43C17</vt:lpstr>
      <vt:lpstr>file:///\\bosch.com\dfsrb\dfsus\loc\Ch\ILM\Projects\VP\Leadership%20Staff%20Meeting\Balance%20Score%20Card\TaC%20Measure%20tracking%202017.xlsx!PM%20TaC!R80C15</vt:lpstr>
      <vt:lpstr>file:///\\bosch.com\dfsrb\dfsus\loc\Ch\ILM\Projects\VP\Leadership%20Staff%20Meeting\Balance%20Score%20Card\TaC%20Measure%20tracking%202017.xlsx!PM%20TaC!R80C15</vt:lpstr>
      <vt:lpstr>file:///\\bosch.com\dfsrb\dfsus\loc\Ch\ILM\Projects\VP\Leadership%20Staff%20Meeting\Balance%20Score%20Card\TaC%20Measure%20tracking%202017.xlsx!PM%20TaC!R70C15</vt:lpstr>
      <vt:lpstr>file:///\\bosch.com\dfsrb\dfsus\loc\Ch\ILM\Projects\VP\Leadership%20Staff%20Meeting\Balance%20Score%20Card\TaC%20Measure%20tracking%202017.xlsx!PM%20TaC!R74C16</vt:lpstr>
      <vt:lpstr>file:///\\bosch.com\dfsrb\dfsus\loc\Ch\ILM\Projects\VP\Leadership%20Staff%20Meeting\Balance%20Score%20Card\TaC%20Measure%20tracking%202017.xlsx!HRL%20TaC!R13C15</vt:lpstr>
      <vt:lpstr>file:///\\bosch.com\dfsrb\dfsus\loc\Ch\ILM\Projects\VP\Leadership%20Staff%20Meeting\Balance%20Score%20Card\TaC%20Measure%20tracking%202017.xlsx!HRL%20TaC!R14C15</vt:lpstr>
      <vt:lpstr>file:///\\bosch.com\dfsrb\dfsus\loc\Ch\ILM\Projects\VP\Leadership%20Staff%20Meeting\Balance%20Score%20Card\TaC%20Measure%20tracking%202017.xlsx!HRL%20TaC!R15C15</vt:lpstr>
      <vt:lpstr>file:///\\bosch.com\dfsrb\dfsus\loc\Ch\ILM\Projects\VP\Leadership%20Staff%20Meeting\Balance%20Score%20Card\TaC%20Measure%20tracking%202017.xlsx!HRL%20TaC!R16C15</vt:lpstr>
      <vt:lpstr>file:///\\bosch.com\dfsrb\dfsus\loc\Ch\ILM\Projects\VP\Leadership%20Staff%20Meeting\Balance%20Score%20Card\TaC%20Measure%20tracking%202017.xlsx!HRL%20TaC!R24C15</vt:lpstr>
      <vt:lpstr>file:///\\bosch.com\dfsrb\dfsus\loc\Ch\ILM\Projects\VP\Leadership%20Staff%20Meeting\Balance%20Score%20Card\TaC%20Measure%20tracking%202017.xlsx!HRL%20TaC!R24C15</vt:lpstr>
      <vt:lpstr>file:///\\bosch.com\dfsrb\dfsus\loc\Ch\ILM\Projects\VP\Leadership%20Staff%20Meeting\Balance%20Score%20Card\TaC%20Measure%20tracking%202017.xlsx!PM%20TaC!R74C16</vt:lpstr>
      <vt:lpstr>file:///\\bosch.com\dfsrb\dfsus\loc\Ch\ILM\Projects\VP\Leadership%20Staff%20Meeting\Balance%20Score%20Card\TaC%20Measure%20tracking%202017.xlsx!HRL%20TaC!R48C15</vt:lpstr>
      <vt:lpstr>file:///\\bosch.com\dfsrb\dfsus\loc\Ch\ILM\Projects\VP\Leadership%20Staff%20Meeting\Balance%20Score%20Card\TaC%20Measure%20tracking%202017.xlsx!HRL%20TaC!R48C16</vt:lpstr>
      <vt:lpstr>file:///\\bosch.com\dfsrb\dfsus\loc\Ch\ILM\Projects\VP\Leadership%20Staff%20Meeting\Balance%20Score%20Card\TaC%20Measure%20tracking%202017.xlsx!HRL%20TaC!R48C17</vt:lpstr>
      <vt:lpstr>file:///\\bosch.com\dfsrb\dfsus\loc\Ch\ILM\Projects\VP\Leadership%20Staff%20Meeting\Balance%20Score%20Card\TaC%20Measure%20tracking%202017.xlsx!HRL%20TaC!R48C15</vt:lpstr>
      <vt:lpstr>file:///\\bosch.com\dfsrb\dfsus\loc\Ch\ILM\Projects\VP\Leadership%20Staff%20Meeting\Balance%20Score%20Card\TaC%20Measure%20tracking%202017.xlsx!HRL%20TaC!R48C16</vt:lpstr>
      <vt:lpstr>file:///\\bosch.com\dfsrb\dfsus\loc\Ch\ILM\Projects\VP\Leadership%20Staff%20Meeting\Balance%20Score%20Card\TaC%20Measure%20tracking%202017.xlsx!HRL%20TaC!R48C17</vt:lpstr>
      <vt:lpstr>file:///\\bosch.com\dfsrb\dfsus\loc\Ch\ILM\Projects\VP\Leadership%20Staff%20Meeting\Balance%20Score%20Card\TaC%20Measure%20tracking%202017.xlsx!HRL%20TaC!R48C15</vt:lpstr>
      <vt:lpstr>file:///\\bosch.com\dfsrb\dfsus\loc\Ch\ILM\Projects\VP\Leadership%20Staff%20Meeting\Balance%20Score%20Card\TaC%20Measure%20tracking%202017.xlsx!HRL%20TaC!R48C16</vt:lpstr>
      <vt:lpstr>file:///\\bosch.com\dfsrb\dfsus\loc\Ch\ILM\Projects\VP\Leadership%20Staff%20Meeting\Balance%20Score%20Card\TaC%20Measure%20tracking%202017.xlsx!HRL%20TaC!R48C17</vt:lpstr>
      <vt:lpstr>file:///\\bosch.com\dfsrb\dfsus\loc\Ch\ILM\Projects\VP\Leadership%20Staff%20Meeting\Balance%20Score%20Card\TaC%20Measure%20tracking%202017.xlsx!PM%20TaC!R69C15</vt:lpstr>
      <vt:lpstr>file:///\\bosch.com\dfsrb\dfsus\loc\Ch\ILM\Projects\VP\Leadership%20Staff%20Meeting\Balance%20Score%20Card\TaC%20Measure%20tracking%202017.xlsx!PM%20TaC!R71C15</vt:lpstr>
      <vt:lpstr>file:///\\bosch.com\dfsrb\dfsus\loc\Ch\ILM\Projects\VP\Leadership%20Staff%20Meeting\Balance%20Score%20Card\TaC%20Measure%20tracking%202017.xlsx!PM%20TaC!R43C15</vt:lpstr>
      <vt:lpstr>file:///\\bosch.com\dfsrb\dfsus\loc\Ch\ILM\Projects\VP\Leadership%20Staff%20Meeting\Balance%20Score%20Card\TaC%20Measure%20tracking%202017.xlsx!PM%20TaC!R43C16</vt:lpstr>
      <vt:lpstr>file:///\\bosch.com\dfsrb\dfsus\loc\Ch\ILM\Projects\VP\Leadership%20Staff%20Meeting\Balance%20Score%20Card\TaC%20Measure%20tracking%202017.xlsx!PM%20TaC!R43C17</vt:lpstr>
      <vt:lpstr>file:///\\bosch.com\dfsrb\dfsus\loc\Ch\ILM\Projects\VP\Leadership%20Staff%20Meeting\Balance%20Score%20Card\TaC%20Measure%20tracking%202017.xlsx!PM%20TaC!R80C15</vt:lpstr>
      <vt:lpstr>file:///\\bosch.com\dfsrb\dfsus\loc\Ch\ILM\Projects\VP\Leadership%20Staff%20Meeting\Balance%20Score%20Card\TaC%20Measure%20tracking%202017.xlsx!PM%20TaC!R80C15</vt:lpstr>
      <vt:lpstr>file:///\\bosch.com\dfsrb\dfsus\loc\Ch\ILM\Projects\VP\Leadership%20Staff%20Meeting\Balance%20Score%20Card\TaC%20Measure%20tracking%202017.xlsx!HSE%20TaC!R18C15</vt:lpstr>
      <vt:lpstr>file:///\\bosch.com\dfsrb\dfsus\loc\Ch\ILM\Projects\VP\Leadership%20Staff%20Meeting\Balance%20Score%20Card\TaC%20Measure%20tracking%202017.xlsx!HSE%20TaC!R19C15</vt:lpstr>
      <vt:lpstr>file:///\\bosch.com\dfsrb\dfsus\loc\Ch\ILM\Projects\VP\Leadership%20Staff%20Meeting\Balance%20Score%20Card\TaC%20Measure%20tracking%202017.xlsx!HSE%20TaC!R20C15</vt:lpstr>
      <vt:lpstr>file:///\\bosch.com\dfsrb\dfsus\loc\Ch\ILM\Projects\VP\Leadership%20Staff%20Meeting\Balance%20Score%20Card\TaC%20Measure%20tracking%202017.xlsx!PM%20TaC!R74C16</vt:lpstr>
      <vt:lpstr>file:///\\bosch.com\dfsrb\dfsus\loc\Ch\ILM\Projects\VP\Leadership%20Staff%20Meeting\Balance%20Score%20Card\TaC%20Measure%20tracking%202017.xlsx!HRL%20TaC!R48C15</vt:lpstr>
      <vt:lpstr>file:///\\bosch.com\dfsrb\dfsus\loc\Ch\ILM\Projects\VP\Leadership%20Staff%20Meeting\Balance%20Score%20Card\TaC%20Measure%20tracking%202017.xlsx!HRL%20TaC!R48C16</vt:lpstr>
      <vt:lpstr>file:///\\bosch.com\dfsrb\dfsus\loc\Ch\ILM\Projects\VP\Leadership%20Staff%20Meeting\Balance%20Score%20Card\TaC%20Measure%20tracking%202017.xlsx!HRL%20TaC!R48C17</vt:lpstr>
      <vt:lpstr>file:///\\bosch.com\dfsrb\dfsus\loc\Ch\ILM\Projects\VP\Leadership%20Staff%20Meeting\Balance%20Score%20Card\TaC%20Measure%20tracking%202017.xlsx!HRL%20TaC!R48C15</vt:lpstr>
      <vt:lpstr>file:///\\bosch.com\dfsrb\dfsus\loc\Ch\ILM\Projects\VP\Leadership%20Staff%20Meeting\Balance%20Score%20Card\TaC%20Measure%20tracking%202017.xlsx!HRL%20TaC!R48C16</vt:lpstr>
      <vt:lpstr>file:///\\bosch.com\dfsrb\dfsus\loc\Ch\ILM\Projects\VP\Leadership%20Staff%20Meeting\Balance%20Score%20Card\TaC%20Measure%20tracking%202017.xlsx!HRL%20TaC!R48C17</vt:lpstr>
      <vt:lpstr>file:///\\bosch.com\dfsrb\dfsus\loc\Ch\ILM\Projects\VP\Leadership%20Staff%20Meeting\Balance%20Score%20Card\TaC%20Measure%20tracking%202017.xlsx!HRL%20TaC!R48C15</vt:lpstr>
      <vt:lpstr>file:///\\bosch.com\dfsrb\dfsus\loc\Ch\ILM\Projects\VP\Leadership%20Staff%20Meeting\Balance%20Score%20Card\TaC%20Measure%20tracking%202017.xlsx!HRL%20TaC!R48C16</vt:lpstr>
      <vt:lpstr>file:///\\bosch.com\dfsrb\dfsus\loc\Ch\ILM\Projects\VP\Leadership%20Staff%20Meeting\Balance%20Score%20Card\TaC%20Measure%20tracking%202017.xlsx!HRL%20TaC!R48C17</vt:lpstr>
      <vt:lpstr>file:///\\bosch.com\dfsrb\dfsus\loc\Ch\ILM\Projects\VP\Leadership%20Staff%20Meeting\Balance%20Score%20Card\TaC%20Measure%20tracking%202017.xlsx!HSE%20TaC!R18C15</vt:lpstr>
      <vt:lpstr>file:///\\bosch.com\dfsrb\dfsus\loc\Ch\ILM\Projects\VP\Leadership%20Staff%20Meeting\Balance%20Score%20Card\TaC%20Measure%20tracking%202017.xlsx!HSE%20TaC!R18C15</vt:lpstr>
      <vt:lpstr>file:///\\bosch.com\dfsrb\dfsus\loc\Ch\ILM\Projects\VP\Leadership%20Staff%20Meeting\Balance%20Score%20Card\TaC%20Measure%20tracking%202017.xlsx!HSE%20TaC!R18C15</vt:lpstr>
      <vt:lpstr>file:///\\bosch.com\dfsrb\dfsus\loc\Ch\ILM\Projects\VP\Leadership%20Staff%20Meeting\Balance%20Score%20Card\TaC%20Measure%20tracking%202017.xlsx!PM%20TaC!R76C15</vt:lpstr>
      <vt:lpstr>file:///\\bosch.com\dfsrb\dfsus\loc\Ch\ILM\Projects\VP\Leadership%20Staff%20Meeting\Balance%20Score%20Card\TaC%20Measure%20tracking%202017.xlsx!PM%20TaC!R75C15</vt:lpstr>
      <vt:lpstr>file:///\\bosch.com\dfsrb\dfsus\loc\Ch\ILM\Projects\VP\Leadership%20Staff%20Meeting\Balance%20Score%20Card\TaC%20Measure%20tracking%202017.xlsx!PM%20TaC!R74C15</vt:lpstr>
      <vt:lpstr>file:///\\bosch.com\dfsrb\dfsus\loc\Ch\ILM\Projects\VP\Leadership%20Staff%20Meeting\Balance%20Score%20Card\TaC%20Measure%20tracking%202017.xlsx!PM%20TaC!R76C15</vt:lpstr>
      <vt:lpstr>file:///\\bosch.com\dfsrb\dfsus\loc\Ch\ILM\Projects\VP\Leadership%20Staff%20Meeting\Balance%20Score%20Card\TaC%20Measure%20tracking%202017.xlsx!PM%20TaC!R75C15</vt:lpstr>
      <vt:lpstr>file:///\\bosch.com\dfsrb\dfsus\loc\Ch\ILM\Projects\VP\Leadership%20Staff%20Meeting\Balance%20Score%20Card\TaC%20Measure%20tracking%202017.xlsx!PM%20TaC!R74C15</vt:lpstr>
      <vt:lpstr>file:///\\bosch.com\dfsrb\dfsus\loc\Ch\ILM\Projects\VP\Leadership%20Staff%20Meeting\Balance%20Score%20Card\TaC%20Measure%20tracking%202017.xlsx!PM%20TaC!R76C15</vt:lpstr>
      <vt:lpstr>file:///\\bosch.com\dfsrb\dfsus\loc\Ch\ILM\Projects\VP\Leadership%20Staff%20Meeting\Balance%20Score%20Card\TaC%20Measure%20tracking%202017.xlsx!PM%20TaC!R76C15</vt:lpstr>
      <vt:lpstr>file:///\\bosch.com\dfsrb\dfsus\loc\Ch\ILM\Projects\VP\Leadership%20Staff%20Meeting\Balance%20Score%20Card\TaC%20Measure%20tracking%202017.xlsx!PM%20TaC!R76C15</vt:lpstr>
      <vt:lpstr>file:///\\bosch.com\dfsrb\dfsus\loc\Ch\ILM\Projects\VP\Leadership%20Staff%20Meeting\Balance%20Score%20Card\TaC%20Measure%20tracking%202017.xlsx!PM%20TaC!R76C15</vt:lpstr>
      <vt:lpstr>file:///\\bosch.com\dfsrb\dfsus\loc\Ch\ILM\Projects\VP\Leadership%20Staff%20Meeting\Balance%20Score%20Card\TaC%20Measure%20tracking%202017.xlsx!PM%20TaC!R68C15</vt:lpstr>
      <vt:lpstr>file:///\\bosch.com\dfsrb\dfsus\loc\Ch\ILM\Projects\VP\Leadership%20Staff%20Meeting\Balance%20Score%20Card\TaC%20Measure%20tracking%202017.xlsx!PM%20TaC!R69C15</vt:lpstr>
      <vt:lpstr>file:///\\bosch.com\dfsrb\dfsus\loc\Ch\ILM\Projects\VP\Leadership%20Staff%20Meeting\Balance%20Score%20Card\TaC%20Measure%20tracking%202017.xlsx!PM%20TaC!R71C15</vt:lpstr>
      <vt:lpstr>file:///\\bosch.com\dfsrb\dfsus\loc\Ch\ILM\Projects\VP\Leadership%20Staff%20Meeting\Balance%20Score%20Card\TaC%20Measure%20tracking%202017.xlsx!PM%20TaC!R43C15</vt:lpstr>
      <vt:lpstr>file:///\\bosch.com\dfsrb\dfsus\loc\Ch\ILM\Projects\VP\Leadership%20Staff%20Meeting\Balance%20Score%20Card\TaC%20Measure%20tracking%202017.xlsx!PM%20TaC!R43C16</vt:lpstr>
      <vt:lpstr>file:///\\bosch.com\dfsrb\dfsus\loc\Ch\ILM\Projects\VP\Leadership%20Staff%20Meeting\Balance%20Score%20Card\TaC%20Measure%20tracking%202017.xlsx!PM%20TaC!R43C17</vt:lpstr>
      <vt:lpstr>file:///\\bosch.com\dfsrb\dfsus\loc\Ch\ILM\Projects\VP\Leadership%20Staff%20Meeting\Balance%20Score%20Card\TaC%20Measure%20tracking%202017.xlsx!PM%20TaC!R80C15</vt:lpstr>
      <vt:lpstr>file:///\\bosch.com\dfsrb\dfsus\loc\Ch\ILM\Projects\VP\Leadership%20Staff%20Meeting\Balance%20Score%20Card\TaC%20Measure%20tracking%202017.xlsx!PM%20TaC!R14C17</vt:lpstr>
      <vt:lpstr>file:///\\bosch.com\dfsrb\dfsus\loc\Ch\ILM\Projects\VP\Leadership%20Staff%20Meeting\Balance%20Score%20Card\TaC%20Measure%20tracking%202017.xlsx!PM%20TaC!R18C17</vt:lpstr>
      <vt:lpstr>file:///\\bosch.com\dfsrb\dfsus\loc\Ch\ILM\Projects\VP\Leadership%20Staff%20Meeting\Balance%20Score%20Card\TaC%20Measure%20tracking%202017.xlsx!PM%20TaC!R14C17</vt:lpstr>
      <vt:lpstr>file:///\\bosch.com\dfsrb\dfsus\loc\Ch\ILM\Projects\VP\Leadership%20Staff%20Meeting\Balance%20Score%20Card\TaC%20Measure%20tracking%202017.xlsx!PM%20TaC!R18C17</vt:lpstr>
      <vt:lpstr>file:///\\bosch.com\dfsrb\dfsus\loc\Ch\ILM\Projects\VP\Leadership%20Staff%20Meeting\Balance%20Score%20Card\TaC%20Measure%20tracking%202017.xlsx!PM%20TaC!R17C17</vt:lpstr>
      <vt:lpstr>file:///\\bosch.com\dfsrb\dfsus\loc\Ch\ILM\Projects\VP\Leadership%20Staff%20Meeting\Balance%20Score%20Card\TaC%20Measure%20tracking%202017.xlsx!PM%20TaC!R80C15</vt:lpstr>
      <vt:lpstr>file:///\\bosch.com\dfsrb\dfsus\loc\Ch\ILM\Projects\VP\Leadership%20Staff%20Meeting\Balance%20Score%20Card\TaC%20Measure%20tracking%202017.xlsx!BPS%20TaC!R9C15</vt:lpstr>
      <vt:lpstr>file:///\\bosch.com\dfsrb\dfsus\loc\Ch\ILM\Projects\VP\Leadership%20Staff%20Meeting\Balance%20Score%20Card\TaC%20Measure%20tracking%202017.xlsx!BPS%20TaC!R9C16</vt:lpstr>
      <vt:lpstr>file:///\\bosch.com\dfsrb\dfsus\loc\Ch\ILM\Projects\VP\Leadership%20Staff%20Meeting\Balance%20Score%20Card\TaC%20Measure%20tracking%202017.xlsx!BPS%20TaC!R9C17</vt:lpstr>
      <vt:lpstr>file:///\\bosch.com\dfsrb\dfsus\loc\Ch\ILM\Projects\VP\Leadership%20Staff%20Meeting\Balance%20Score%20Card\TaC%20Measure%20tracking%202017.xlsx!BPS%20TaC!R12C15</vt:lpstr>
      <vt:lpstr>file:///\\bosch.com\dfsrb\dfsus\loc\Ch\ILM\Projects\VP\Leadership%20Staff%20Meeting\Balance%20Score%20Card\TaC%20Measure%20tracking%202017.xlsx!BPS%20TaC!R25C15</vt:lpstr>
      <vt:lpstr>file:///\\bosch.com\dfsrb\dfsus\loc\Ch\ILM\Projects\VP\Leadership%20Staff%20Meeting\Balance%20Score%20Card\TaC%20Measure%20tracking%202017.xlsx!BPS%20TaC!R26C15</vt:lpstr>
      <vt:lpstr>file:///\\bosch.com\dfsrb\dfsus\loc\Ch\ILM\Projects\VP\Leadership%20Staff%20Meeting\Balance%20Score%20Card\TaC%20Measure%20tracking%202017.xlsx!BPS%20TaC!R32C15</vt:lpstr>
      <vt:lpstr>file:///\\bosch.com\dfsrb\dfsus\loc\Ch\ILM\Projects\VP\Leadership%20Staff%20Meeting\Balance%20Score%20Card\TaC%20Measure%20tracking%202017.xlsx!BPS%20TaC!R35C15</vt:lpstr>
      <vt:lpstr>file:///\\bosch.com\dfsrb\dfsus\loc\Ch\ILM\Projects\VP\Leadership%20Staff%20Meeting\Balance%20Score%20Card\TaC%20Measure%20tracking%202017.xlsx!PM%20TaC!R74C16</vt:lpstr>
      <vt:lpstr>file:///\\bosch.com\dfsrb\dfsus\loc\Ch\ILM\Projects\VP\Leadership%20Staff%20Meeting\Balance%20Score%20Card\TaC%20Measure%20tracking%202017.xlsx!BPS%20TaC!R32C15</vt:lpstr>
      <vt:lpstr>file:///\\bosch.com\dfsrb\dfsus\loc\Ch\ILM\Projects\VP\Leadership%20Staff%20Meeting\Balance%20Score%20Card\TaC%20Measure%20tracking%202017.xlsx!BPS%20TaC!R24C15</vt:lpstr>
      <vt:lpstr>file:///\\bosch.com\dfsrb\dfsus\loc\Ch\ILM\Projects\VP\Leadership%20Staff%20Meeting\Balance%20Score%20Card\TaC%20Measure%20tracking%202017.xlsx!PM%20TaC!R74C16</vt:lpstr>
      <vt:lpstr>file:///\\bosch.com\dfsrb\dfsus\loc\Ch\ILM\Projects\VP\Leadership%20Staff%20Meeting\Balance%20Score%20Card\TaC%20Measure%20tracking%202017.xlsx!PM%20TaC!R68C15</vt:lpstr>
      <vt:lpstr>file:///\\bosch.com\dfsrb\dfsus\loc\Ch\ILM\Projects\VP\Leadership%20Staff%20Meeting\Balance%20Score%20Card\TaC%20Measure%20tracking%202017.xlsx!PM%20TaC!R69C15</vt:lpstr>
      <vt:lpstr>file:///\\bosch.com\dfsrb\dfsus\loc\Ch\ILM\Projects\VP\Leadership%20Staff%20Meeting\Balance%20Score%20Card\TaC%20Measure%20tracking%202017.xlsx!PM%20TaC!R71C15</vt:lpstr>
      <vt:lpstr>file:///\\bosch.com\dfsrb\dfsus\loc\Ch\ILM\Projects\VP\Leadership%20Staff%20Meeting\Balance%20Score%20Card\TaC%20Measure%20tracking%202017.xlsx!PM%20TaC!R43C15</vt:lpstr>
      <vt:lpstr>file:///\\bosch.com\dfsrb\dfsus\loc\Ch\ILM\Projects\VP\Leadership%20Staff%20Meeting\Balance%20Score%20Card\TaC%20Measure%20tracking%202017.xlsx!PM%20TaC!R43C16</vt:lpstr>
      <vt:lpstr>file:///\\bosch.com\dfsrb\dfsus\loc\Ch\ILM\Projects\VP\Leadership%20Staff%20Meeting\Balance%20Score%20Card\TaC%20Measure%20tracking%202017.xlsx!PM%20TaC!R43C17</vt:lpstr>
      <vt:lpstr>file:///\\bosch.com\dfsrb\dfsus\loc\Ch\ILM\Projects\VP\Leadership%20Staff%20Meeting\Balance%20Score%20Card\TaC%20Measure%20tracking%202017.xlsx!PM%20TaC!R80C15</vt:lpstr>
      <vt:lpstr>file:///\\bosch.com\dfsrb\dfsus\loc\Ch\ILM\Projects\VP\Leadership%20Staff%20Meeting\Balance%20Score%20Card\TaC%20Measure%20tracking%202017.xlsx!PM%20TaC!R80C15</vt:lpstr>
      <vt:lpstr>file:///\\bosch.com\dfsrb\dfsus\loc\Ch\ILM\Projects\VP\Leadership%20Staff%20Meeting\Balance%20Score%20Card\TaC%20Measure%20tracking%202017.xlsx!ICO%20TaC!R9C15</vt:lpstr>
      <vt:lpstr>file:///\\bosch.com\dfsrb\dfsus\loc\Ch\ILM\Projects\VP\Leadership%20Staff%20Meeting\Balance%20Score%20Card\TaC%20Measure%20tracking%202017.xlsx!ICO%20TaC!R9C16</vt:lpstr>
      <vt:lpstr>file:///\\bosch.com\dfsrb\dfsus\loc\Ch\ILM\Projects\VP\Leadership%20Staff%20Meeting\Balance%20Score%20Card\TaC%20Measure%20tracking%202017.xlsx!ICO%20TaC!R9C17</vt:lpstr>
      <vt:lpstr>file:///\\bosch.com\dfsrb\dfsus\loc\Ch\ILM\Projects\VP\Leadership%20Staff%20Meeting\Balance%20Score%20Card\TaC%20Measure%20tracking%202017.xlsx!ICO%20TaC!R12C15</vt:lpstr>
      <vt:lpstr>file:///\\bosch.com\dfsrb\dfsus\loc\Ch\ILM\Projects\VP\Leadership%20Staff%20Meeting\Balance%20Score%20Card\TaC%20Measure%20tracking%202017.xlsx!ICO%20TaC!R15C15</vt:lpstr>
      <vt:lpstr>file:///\\bosch.com\dfsrb\dfsus\loc\Ch\ILM\Projects\VP\Leadership%20Staff%20Meeting\Balance%20Score%20Card\TaC%20Measure%20tracking%202017.xlsx!ICO%20TaC!R34C15</vt:lpstr>
      <vt:lpstr>file:///\\bosch.com\dfsrb\dfsus\loc\Ch\ILM\Projects\VP\Leadership%20Staff%20Meeting\Balance%20Score%20Card\TaC%20Measure%20tracking%202017.xlsx!PM%20TaC!R74C16</vt:lpstr>
      <vt:lpstr>file:///\\bosch.com\dfsrb\dfsus\loc\Ch\ILM\Projects\VP\Leadership%20Staff%20Meeting\Balance%20Score%20Card\TaC%20Measure%20tracking%202017.xlsx!ICO%20TaC!R13C15</vt:lpstr>
      <vt:lpstr>file:///\\bosch.com\dfsrb\dfsus\loc\Ch\ILM\Projects\VP\Leadership%20Staff%20Meeting\Balance%20Score%20Card\TaC%20Measure%20tracking%202017.xlsx!PM%20TaC!R74C16</vt:lpstr>
      <vt:lpstr>file:///\\bosch.com\dfsrb\dfsus\loc\Ch\ILM\Projects\VP\Leadership%20Staff%20Meeting\Balance%20Score%20Card\TaC%20Measure%20tracking%202017.xlsx!ICO%20TaC!R34C15</vt:lpstr>
      <vt:lpstr>file:///\\bosch.com\dfsrb\dfsus\loc\Ch\ILM\Projects\VP\Leadership%20Staff%20Meeting\Balance%20Score%20Card\TaC%20Measure%20tracking%202017.xlsx!ICO%20TaC!R21C15</vt:lpstr>
      <vt:lpstr>file:///\\bosch.com\dfsrb\dfsus\loc\Ch\ILM\Projects\VP\Leadership%20Staff%20Meeting\Balance%20Score%20Card\TaC%20Measure%20tracking%202017.xlsx!ICO%20TaC!R22C15</vt:lpstr>
      <vt:lpstr>file:///\\bosch.com\dfsrb\dfsus\loc\Ch\ILM\Projects\VP\Leadership%20Staff%20Meeting\Balance%20Score%20Card\TaC%20Measure%20tracking%202017.xlsx!ICO%20TaC!R23C15</vt:lpstr>
      <vt:lpstr>file:///\\bosch.com\dfsrb\dfsus\loc\Ch\ILM\Projects\VP\Leadership%20Staff%20Meeting\Balance%20Score%20Card\TaC%20Measure%20tracking%202017.xlsx!ICO%20TaC!R24C15</vt:lpstr>
      <vt:lpstr>file:///\\bosch.com\dfsrb\dfsus\loc\Ch\ILM\Projects\VP\Leadership%20Staff%20Meeting\Balance%20Score%20Card\TaC%20Measure%20tracking%202017.xlsx!ICO%20TaC!R25C15</vt:lpstr>
      <vt:lpstr>file:///\\bosch.com\dfsrb\dfsus\loc\Ch\ILM\Projects\VP\Leadership%20Staff%20Meeting\Balance%20Score%20Card\TaC%20Measure%20tracking%202017.xlsx!ICO%20TaC!R26C15</vt:lpstr>
      <vt:lpstr>file:///\\bosch.com\dfsrb\dfsus\loc\Ch\ILM\Projects\VP\Leadership%20Staff%20Meeting\Balance%20Score%20Card\TaC%20Measure%20tracking%202017.xlsx!ICO%20TaC!R27C15</vt:lpstr>
      <vt:lpstr>file:///\\bosch.com\dfsrb\dfsus\loc\Ch\ILM\Projects\VP\Leadership%20Staff%20Meeting\Balance%20Score%20Card\TaC%20Measure%20tracking%202017.xlsx!ICO%20TaC!R28C15</vt:lpstr>
      <vt:lpstr>file:///\\bosch.com\dfsrb\dfsus\loc\Ch\ILM\Projects\VP\Leadership%20Staff%20Meeting\Balance%20Score%20Card\TaC%20Measure%20tracking%202017.xlsx!ICO%20TaC!R29C15</vt:lpstr>
      <vt:lpstr>file:///\\bosch.com\dfsrb\dfsus\loc\Ch\ILM\Projects\VP\Leadership%20Staff%20Meeting\Balance%20Score%20Card\TaC%20Measure%20tracking%202017.xlsx!ICO%20TaC!R30C15</vt:lpstr>
      <vt:lpstr>file:///\\bosch.com\dfsrb\dfsus\loc\Ch\ILM\Projects\VP\Leadership%20Staff%20Meeting\Balance%20Score%20Card\TaC%20Measure%20tracking%202017.xlsx!ICO%20TaC!R31C15</vt:lpstr>
      <vt:lpstr>file:///\\bosch.com\dfsrb\dfsus\loc\Ch\ILM\Projects\VP\Leadership%20Staff%20Meeting\Balance%20Score%20Card\TaC%20Measure%20tracking%202017.xlsx!ICO%20TaC!R32C15</vt:lpstr>
      <vt:lpstr>file:///\\bosch.com\dfsrb\dfsus\loc\Ch\ILM\Projects\VP\Leadership%20Staff%20Meeting\Balance%20Score%20Card\TaC%20Measure%20tracking%202017.xlsx!PM%20TaC!R68C15</vt:lpstr>
      <vt:lpstr>file:///\\bosch.com\dfsrb\dfsus\loc\Ch\ILM\Projects\VP\Leadership%20Staff%20Meeting\Balance%20Score%20Card\TaC%20Measure%20tracking%202017.xlsx!PM%20TaC!R69C15</vt:lpstr>
      <vt:lpstr>file:///\\bosch.com\dfsrb\dfsus\loc\Ch\ILM\Projects\VP\Leadership%20Staff%20Meeting\Balance%20Score%20Card\TaC%20Measure%20tracking%202017.xlsx!PM%20TaC!R71C15</vt:lpstr>
      <vt:lpstr>file:///\\bosch.com\dfsrb\dfsus\loc\Ch\ILM\Projects\VP\Leadership%20Staff%20Meeting\Balance%20Score%20Card\TaC%20Measure%20tracking%202017.xlsx!PM%20TaC!R43C15</vt:lpstr>
      <vt:lpstr>file:///\\bosch.com\dfsrb\dfsus\loc\Ch\ILM\Projects\VP\Leadership%20Staff%20Meeting\Balance%20Score%20Card\TaC%20Measure%20tracking%202017.xlsx!PM%20TaC!R43C16</vt:lpstr>
      <vt:lpstr>file:///\\bosch.com\dfsrb\dfsus\loc\Ch\ILM\Projects\VP\Leadership%20Staff%20Meeting\Balance%20Score%20Card\TaC%20Measure%20tracking%202017.xlsx!PM%20TaC!R43C17</vt:lpstr>
      <vt:lpstr>file:///\\bosch.com\dfsrb\dfsus\loc\Ch\ILM\Projects\VP\Leadership%20Staff%20Meeting\Balance%20Score%20Card\TaC%20Measure%20tracking%202017.xlsx!PM%20TaC!R80C15</vt:lpstr>
      <vt:lpstr>file:///\\bosch.com\dfsrb\dfsus\loc\Ch\ILM\Projects\VP\Leadership%20Staff%20Meeting\Balance%20Score%20Card\TaC%20Measure%20tracking%202017.xlsx!PM%20TaC!R80C15</vt:lpstr>
      <vt:lpstr>file:///\\bosch.com\dfsrb\dfsus\loc\Ch\ILM\Projects\VP\Leadership%20Staff%20Meeting\Balance%20Score%20Card\TaC%20Measure%20tracking%202017.xlsx!ICO%20TaC!R34C15</vt:lpstr>
      <vt:lpstr>file:///\\bosch.com\dfsrb\dfsus\loc\Ch\ILM\Projects\VP\Leadership%20Staff%20Meeting\Balance%20Score%20Card\TaC%20Measure%20tracking%202017.xlsx!PM%20TaC!R70C15</vt:lpstr>
      <vt:lpstr>file:///\\bosch.com\dfsrb\dfsus\loc\Ch\ILM\Projects\VP\Leadership%20Staff%20Meeting\Balance%20Score%20Card\TaC%20Measure%20tracking%202017.xlsx!PM%20TaC!R70C15</vt:lpstr>
      <vt:lpstr>file:///\\bosch.com\dfsrb\dfsus\loc\Ch\ILM\Projects\VP\Leadership%20Staff%20Meeting\Balance%20Score%20Card\TaC%20Measure%20tracking%202017.xlsx!PM%20TaC!R70C15</vt:lpstr>
      <vt:lpstr>file:///\\bosch.com\dfsrb\dfsus\loc\Ch\ILM\Projects\VP\Leadership%20Staff%20Meeting\Balance%20Score%20Card\TaC%20Measure%20tracking%202017.xlsx!PM%20TaC!R70C15</vt:lpstr>
      <vt:lpstr>file:///\\bosch.com\dfsrb\dfsus\loc\Ch\ILM\Projects\VP\Leadership%20Staff%20Meeting\Balance%20Score%20Card\TaC%20Measure%20tracking%202017.xlsx!PM%20TaC!R70C15</vt:lpstr>
      <vt:lpstr>file:///\\bosch.com\dfsrb\dfsus\loc\Ch\ILM\Projects\VP\Leadership%20Staff%20Meeting\Balance%20Score%20Card\TaC%20Measure%20tracking%202017.xlsx!PM%20TaC!R70C15</vt:lpstr>
      <vt:lpstr>file:///\\bosch.com\dfsrb\dfsus\loc\Ch\ILM\Projects\VP\Leadership%20Staff%20Meeting\Balance%20Score%20Card\TaC%20Measure%20tracking%202017.xlsx!PM%20TaC!R70C15</vt:lpstr>
      <vt:lpstr>file:///\\bosch.com\dfsrb\dfsus\loc\Ch\ILM\Projects\VP\Leadership%20Staff%20Meeting\Balance%20Score%20Card\TaC%20Measure%20tracking%202017.xlsx!PM%20TaC!R70C15</vt:lpstr>
      <vt:lpstr>file:///\\bosch.com\dfsrb\dfsus\loc\Ch\ILM\Projects\VP\Leadership%20Staff%20Meeting\Balance%20Score%20Card\TaC%20Measure%20tracking%202017.xlsx!PM%20TaC!R70C15</vt:lpstr>
      <vt:lpstr>file:///\\bosch.com\dfsrb\dfsus\loc\Ch\ILM\Projects\VP\Leadership%20Staff%20Meeting\Balance%20Score%20Card\TaC%20Measure%20tracking%202017.xlsx!PM%20TaC!R70C15</vt:lpstr>
      <vt:lpstr>file:///\\bosch.com\dfsrb\dfsus\loc\Ch\ILM\Projects\VP\Leadership%20Staff%20Meeting\Balance%20Score%20Card\TaC%20Measure%20tracking%202017.xlsx!PM%20TaC!R70C15</vt:lpstr>
      <vt:lpstr>file:///\\bosch.com\dfsrb\dfsus\loc\Ch\ILM\Projects\VP\Leadership%20Staff%20Meeting\Balance%20Score%20Card\TaC%20Measure%20tracking%202017.xlsx!PM%20TaC!R70C15</vt:lpstr>
      <vt:lpstr>file:///\\bosch.com\dfsrb\dfsus\loc\Ch\ILM\Projects\VP\Leadership%20Staff%20Meeting\Balance%20Score%20Card\TaC%20Measure%20tracking%202017.xlsx!PM%20TaC!R70C15</vt:lpstr>
      <vt:lpstr>file:///\\bosch.com\dfsrb\dfsus\loc\Ch\ILM\Projects\VP\Leadership%20Staff%20Meeting\Balance%20Score%20Card\TaC%20Measure%20tracking%202017.xlsx!PM%20TaC!R70C15</vt:lpstr>
      <vt:lpstr>file:///\\bosch.com\dfsrb\dfsus\loc\Ch\ILM\Projects\VP\Leadership%20Staff%20Meeting\Balance%20Score%20Card\TaC%20Measure%20tracking%202017.xlsx!PM%20TaC!R70C15</vt:lpstr>
      <vt:lpstr>file:///\\bosch.com\dfsrb\dfsus\loc\Ch\ILM\Projects\VP\Leadership%20Staff%20Meeting\Balance%20Score%20Card\TaC%20Measure%20tracking%202017.xlsx!PM%20TaC!R70C15</vt:lpstr>
      <vt:lpstr>ChP TaC 2018 – PM – CF MM.18 - CF a.m. MM.18</vt:lpstr>
      <vt:lpstr>ChP TaC 2018 – MOE1 – CF MM.18 - CF a.m. MM.18</vt:lpstr>
      <vt:lpstr>ChP TaC 2018 – MOE2 – CF MM.18 - CF a.m. MM.18</vt:lpstr>
      <vt:lpstr>ChP TaC 2018 – MOE3-I – CF MM.18 - CF a.m. MM.18</vt:lpstr>
      <vt:lpstr>ChP TaC 2018 – MOE3-P – CF MM.18 - CF a.m. MM.18</vt:lpstr>
      <vt:lpstr>ChP TaC 2018 – LOG – CF MM.18 - CF a.m. MM.18</vt:lpstr>
      <vt:lpstr>ChP TaC 2018 – CTG – CF MM.18 - CF a.m. MM.18</vt:lpstr>
      <vt:lpstr>ChP TaC 2018 – TEF – CF MM.18 - CF a.m. MM.18 </vt:lpstr>
      <vt:lpstr>ChP TaC 2018 – QMM – CF MM.18 - CF a.m. MM.18</vt:lpstr>
      <vt:lpstr>ChP TaC 2018 – HRL – CF MM.18 - CF a.m. MM.18</vt:lpstr>
      <vt:lpstr>ChP TaC 2018 – HSE – CF MM.18 - CF a.m. MM.18</vt:lpstr>
      <vt:lpstr>ChP TaC 2018 – BPS – CF MM.18 - CF a.m. MM.18</vt:lpstr>
      <vt:lpstr>ChP TaC 2018 – ICO – CF MM.18 - CF a.m. MM.18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Agnelli Ricardo (ChP/OFE-PT)</dc:creator>
  <cp:lastModifiedBy>Stamps David (ChP/DBE)</cp:lastModifiedBy>
  <cp:revision>1218</cp:revision>
  <cp:lastPrinted>2018-01-10T14:02:44Z</cp:lastPrinted>
  <dcterms:created xsi:type="dcterms:W3CDTF">2017-01-17T14:55:49Z</dcterms:created>
  <dcterms:modified xsi:type="dcterms:W3CDTF">2018-02-01T16:36:58Z</dcterms:modified>
</cp:coreProperties>
</file>