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2" r:id="rId2"/>
    <p:sldId id="355" r:id="rId3"/>
    <p:sldId id="356" r:id="rId4"/>
    <p:sldId id="359" r:id="rId5"/>
    <p:sldId id="350" r:id="rId6"/>
    <p:sldId id="357" r:id="rId7"/>
    <p:sldId id="358" r:id="rId8"/>
    <p:sldId id="360" r:id="rId9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5" pos="4320" userDrawn="1">
          <p15:clr>
            <a:srgbClr val="A4A3A4"/>
          </p15:clr>
        </p15:guide>
        <p15:guide id="6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64D"/>
    <a:srgbClr val="21F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2" autoAdjust="0"/>
    <p:restoredTop sz="84388" autoAdjust="0"/>
  </p:normalViewPr>
  <p:slideViewPr>
    <p:cSldViewPr>
      <p:cViewPr varScale="1">
        <p:scale>
          <a:sx n="107" d="100"/>
          <a:sy n="107" d="100"/>
        </p:scale>
        <p:origin x="1764" y="78"/>
      </p:cViewPr>
      <p:guideLst>
        <p:guide orient="horz" pos="1680"/>
        <p:guide pos="2880"/>
        <p:guide orient="horz" pos="2160"/>
        <p:guide pos="4320"/>
        <p:guide orient="horz" pos="33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72505C55-F33A-4FD0-B94D-27B794F8A0B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9C84038E-F81E-4D7E-BBA7-624BFE5CC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Billions</a:t>
            </a:r>
            <a:r>
              <a:rPr lang="en-US" baseline="0" dirty="0" smtClean="0"/>
              <a:t> of years to evolve millions of species which have adapted to diverse physiological niche using different molecular solutions.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Elephant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Have a 5% cancer rate as opposed to around 25% in humans</a:t>
            </a:r>
          </a:p>
          <a:p>
            <a:r>
              <a:rPr lang="en-US" baseline="0" dirty="0" smtClean="0"/>
              <a:t>Genome has many more copies of </a:t>
            </a:r>
            <a:r>
              <a:rPr lang="en-US" i="1" baseline="0" dirty="0" smtClean="0"/>
              <a:t>p53</a:t>
            </a:r>
            <a:r>
              <a:rPr lang="en-US" baseline="0" dirty="0" smtClean="0"/>
              <a:t>, but a paper last year found it was that these </a:t>
            </a:r>
            <a:r>
              <a:rPr lang="en-US" i="1" baseline="0" dirty="0" smtClean="0"/>
              <a:t>p53</a:t>
            </a:r>
            <a:r>
              <a:rPr lang="en-US" baseline="0" dirty="0" smtClean="0"/>
              <a:t> were turning on this gene thought to be non-coding. Point is that it is difficult to predict from genome, and gene copy number or transcript copies don’t equal protein abundance/activity.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038E-F81E-4D7E-BBA7-624BFE5CC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038E-F81E-4D7E-BBA7-624BFE5CC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continue to add species (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more genomes)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samples, and also branch to other fluids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tissues.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038E-F81E-4D7E-BBA7-624BFE5CCE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038E-F81E-4D7E-BBA7-624BFE5CC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038E-F81E-4D7E-BBA7-624BFE5CC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final introductor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nistident_fleft_vec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43585"/>
            <a:ext cx="1143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NISTlogo_stacked_PMS655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5" y="5562600"/>
            <a:ext cx="1573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6468" y="4495800"/>
            <a:ext cx="7669213" cy="838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6467" y="3268136"/>
            <a:ext cx="8017937" cy="115146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FontTx/>
              <a:buNone/>
              <a:defRPr sz="35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73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83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05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whitenis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18285"/>
            <a:ext cx="70643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530225"/>
            <a:ext cx="5715000" cy="158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58200" y="536575"/>
            <a:ext cx="685800" cy="158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15000" y="364066"/>
            <a:ext cx="2743200" cy="533400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79396" y="668863"/>
            <a:ext cx="64008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219200"/>
            <a:ext cx="4114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8229600" y="6429385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fld id="{D555C573-0867-4773-A2B5-ABBC8E03268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609600"/>
            <a:ext cx="7848600" cy="5562600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3pPr marL="1200150" indent="-285750">
              <a:buFont typeface="Courier New" pitchFamily="49" charset="0"/>
              <a:buChar char="o"/>
              <a:defRPr sz="1500"/>
            </a:lvl3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229600" y="6429385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fld id="{6EAF96D3-6A7D-4E33-B108-5C9C5DB78DC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8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latin typeface="Helvetica" pitchFamily="34" charset="0"/>
                <a:cs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500">
                <a:latin typeface="Helvetica" pitchFamily="34" charset="0"/>
                <a:cs typeface="Helvetica" pitchFamily="34" charset="0"/>
              </a:defRPr>
            </a:lvl1pPr>
            <a:lvl2pPr>
              <a:defRPr sz="1500">
                <a:latin typeface="Helvetica" pitchFamily="34" charset="0"/>
                <a:cs typeface="Helvetica" pitchFamily="34" charset="0"/>
              </a:defRPr>
            </a:lvl2pPr>
            <a:lvl3pPr>
              <a:defRPr sz="1500">
                <a:latin typeface="Helvetica" pitchFamily="34" charset="0"/>
                <a:cs typeface="Helvetica" pitchFamily="34" charset="0"/>
              </a:defRPr>
            </a:lvl3pPr>
            <a:lvl4pPr>
              <a:defRPr sz="1500">
                <a:latin typeface="Helvetica" pitchFamily="34" charset="0"/>
                <a:cs typeface="Helvetica" pitchFamily="34" charset="0"/>
              </a:defRPr>
            </a:lvl4pPr>
            <a:lvl5pPr>
              <a:defRPr sz="1500">
                <a:latin typeface="Helvetica" pitchFamily="34" charset="0"/>
                <a:cs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rtlCol="0" anchor="b">
            <a:noAutofit/>
          </a:bodyPr>
          <a:lstStyle>
            <a:lvl1pPr>
              <a:defRPr lang="en-US" sz="1500" b="0" smtClean="0"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>
            <a:normAutofit/>
          </a:bodyPr>
          <a:lstStyle>
            <a:lvl1pPr>
              <a:defRPr sz="1500">
                <a:latin typeface="Helvetica" pitchFamily="34" charset="0"/>
                <a:cs typeface="Helvetica" pitchFamily="34" charset="0"/>
              </a:defRPr>
            </a:lvl1pPr>
            <a:lvl2pPr>
              <a:defRPr sz="1500">
                <a:latin typeface="Helvetica" pitchFamily="34" charset="0"/>
                <a:cs typeface="Helvetica" pitchFamily="34" charset="0"/>
              </a:defRPr>
            </a:lvl2pPr>
            <a:lvl3pPr>
              <a:defRPr sz="1500">
                <a:latin typeface="Helvetica" pitchFamily="34" charset="0"/>
                <a:cs typeface="Helvetica" pitchFamily="34" charset="0"/>
              </a:defRPr>
            </a:lvl3pPr>
            <a:lvl4pPr>
              <a:defRPr sz="1500">
                <a:latin typeface="Helvetica" pitchFamily="34" charset="0"/>
                <a:cs typeface="Helvetica" pitchFamily="34" charset="0"/>
              </a:defRPr>
            </a:lvl4pPr>
            <a:lvl5pPr>
              <a:defRPr sz="1500">
                <a:latin typeface="Helvetica" pitchFamily="34" charset="0"/>
                <a:cs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286FE-5272-4499-9D92-1F1134FB682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>
            <a:normAutofit/>
          </a:bodyPr>
          <a:lstStyle>
            <a:lvl1pPr>
              <a:defRPr sz="1500">
                <a:latin typeface="Helvetica" pitchFamily="34" charset="0"/>
                <a:cs typeface="Helvetica" pitchFamily="34" charset="0"/>
              </a:defRPr>
            </a:lvl1pPr>
            <a:lvl2pPr>
              <a:defRPr sz="1500">
                <a:latin typeface="Helvetica" pitchFamily="34" charset="0"/>
                <a:cs typeface="Helvetica" pitchFamily="34" charset="0"/>
              </a:defRPr>
            </a:lvl2pPr>
            <a:lvl3pPr>
              <a:defRPr sz="1500">
                <a:latin typeface="Helvetica" pitchFamily="34" charset="0"/>
                <a:cs typeface="Helvetica" pitchFamily="34" charset="0"/>
              </a:defRPr>
            </a:lvl3pPr>
            <a:lvl4pPr>
              <a:defRPr sz="1500">
                <a:latin typeface="Helvetica" pitchFamily="34" charset="0"/>
                <a:cs typeface="Helvetica" pitchFamily="34" charset="0"/>
              </a:defRPr>
            </a:lvl4pPr>
            <a:lvl5pPr>
              <a:defRPr sz="1500">
                <a:latin typeface="Helvetica" pitchFamily="34" charset="0"/>
                <a:cs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Helvetica" pitchFamily="34" charset="0"/>
                <a:cs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C7660-23B3-452B-8470-D22CE402FB2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00" b="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Helvetica" pitchFamily="34" charset="0"/>
                <a:cs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22A96-4E02-473E-99C3-EE333EC87F0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B0B2-5EF3-4290-9893-72192A826A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6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9E4D-C1DF-412F-A362-793D02D851A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6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-9525" y="4763"/>
            <a:ext cx="9163050" cy="6865937"/>
            <a:chOff x="-9525" y="0"/>
            <a:chExt cx="9163050" cy="6858000"/>
          </a:xfrm>
        </p:grpSpPr>
        <p:pic>
          <p:nvPicPr>
            <p:cNvPr id="1031" name="Picture 2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25" y="0"/>
              <a:ext cx="91630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whitenist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6517561"/>
              <a:ext cx="706516" cy="18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Master style title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08748"/>
            <a:ext cx="801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>
              <a:defRPr/>
            </a:pPr>
            <a:fld id="{9403B60B-6ED4-48C0-BE6B-C9A84BF799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0" name="Picture 9" descr="NISTlogo_oneline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5" y="6553210"/>
            <a:ext cx="3203575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4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 kern="1200" cap="all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cs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cs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cs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Helvetica" pitchFamily="34" charset="0"/>
          <a:cs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5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5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5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microsoft.com/office/2007/relationships/hdphoto" Target="../media/hdphoto1.wdp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11" Type="http://schemas.openxmlformats.org/officeDocument/2006/relationships/image" Target="../media/image15.gif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6.jp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.gif"/><Relationship Id="rId12" Type="http://schemas.openxmlformats.org/officeDocument/2006/relationships/image" Target="../media/image15.gif"/><Relationship Id="rId17" Type="http://schemas.openxmlformats.org/officeDocument/2006/relationships/image" Target="../media/image20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gif"/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jpeg"/><Relationship Id="rId10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12" Type="http://schemas.openxmlformats.org/officeDocument/2006/relationships/image" Target="../media/image4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27104"/>
            <a:ext cx="9144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it-IT" sz="2800" dirty="0"/>
              <a:t>Comparative Mammalian Proteome Aggregator Resource (CoMPARe) Program</a:t>
            </a:r>
            <a:endParaRPr 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057400" y="1219200"/>
            <a:ext cx="5334802" cy="4297838"/>
            <a:chOff x="1110969" y="718398"/>
            <a:chExt cx="5075625" cy="40890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90" b="99403" l="1170" r="97661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4069" y="1149822"/>
              <a:ext cx="3257550" cy="31908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387" y="1309025"/>
              <a:ext cx="1250913" cy="28724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36" y="1132901"/>
              <a:ext cx="587670" cy="457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00" b="22646"/>
            <a:stretch/>
          </p:blipFill>
          <p:spPr>
            <a:xfrm>
              <a:off x="2249555" y="877601"/>
              <a:ext cx="732148" cy="457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70" b="23479"/>
            <a:stretch/>
          </p:blipFill>
          <p:spPr>
            <a:xfrm>
              <a:off x="4956246" y="1915201"/>
              <a:ext cx="714608" cy="3826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2" t="8437" r="5831" b="7867"/>
            <a:stretch/>
          </p:blipFill>
          <p:spPr>
            <a:xfrm>
              <a:off x="4800556" y="1450949"/>
              <a:ext cx="475938" cy="457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494" y="747968"/>
              <a:ext cx="775763" cy="457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755" y="2330892"/>
              <a:ext cx="685800" cy="457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88" r="6945" b="52540"/>
            <a:stretch/>
          </p:blipFill>
          <p:spPr>
            <a:xfrm>
              <a:off x="3615113" y="4350239"/>
              <a:ext cx="457820" cy="457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78" t="42247" r="5265" b="41812"/>
            <a:stretch/>
          </p:blipFill>
          <p:spPr>
            <a:xfrm>
              <a:off x="2897306" y="4340697"/>
              <a:ext cx="697423" cy="457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388" y="2124520"/>
              <a:ext cx="422031" cy="457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 t="15862" r="2346" b="6607"/>
            <a:stretch/>
          </p:blipFill>
          <p:spPr>
            <a:xfrm>
              <a:off x="1120798" y="3154642"/>
              <a:ext cx="853126" cy="457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" t="17331" r="2654" b="17826"/>
            <a:stretch/>
          </p:blipFill>
          <p:spPr>
            <a:xfrm>
              <a:off x="1599937" y="3657087"/>
              <a:ext cx="673865" cy="457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708" y="1267959"/>
              <a:ext cx="555625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745" y="718398"/>
              <a:ext cx="680014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5" r="55759" b="53135"/>
            <a:stretch/>
          </p:blipFill>
          <p:spPr>
            <a:xfrm>
              <a:off x="4746371" y="3429000"/>
              <a:ext cx="510538" cy="4572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76" r="52661"/>
            <a:stretch/>
          </p:blipFill>
          <p:spPr>
            <a:xfrm>
              <a:off x="4093317" y="4215954"/>
              <a:ext cx="550098" cy="4572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36" y="3803208"/>
              <a:ext cx="433268" cy="457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66" b="11399"/>
            <a:stretch/>
          </p:blipFill>
          <p:spPr>
            <a:xfrm>
              <a:off x="1440525" y="1669813"/>
              <a:ext cx="601220" cy="4572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7" b="16568"/>
            <a:stretch/>
          </p:blipFill>
          <p:spPr>
            <a:xfrm>
              <a:off x="5028632" y="3060156"/>
              <a:ext cx="683759" cy="457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1" b="27921"/>
            <a:stretch/>
          </p:blipFill>
          <p:spPr>
            <a:xfrm flipH="1">
              <a:off x="5080848" y="2699736"/>
              <a:ext cx="1105746" cy="4572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8590" y="3988638"/>
              <a:ext cx="692457" cy="72349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69" y="2622454"/>
              <a:ext cx="737419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481" y="311089"/>
            <a:ext cx="8920788" cy="1147811"/>
          </a:xfrm>
        </p:spPr>
        <p:txBody>
          <a:bodyPr/>
          <a:lstStyle/>
          <a:p>
            <a:r>
              <a:rPr lang="en-US" sz="1800" b="1" dirty="0" smtClean="0"/>
              <a:t>Comparative Medicine </a:t>
            </a:r>
            <a:r>
              <a:rPr lang="en-US" sz="1800" dirty="0" smtClean="0"/>
              <a:t>– using animal models to study human </a:t>
            </a:r>
            <a:r>
              <a:rPr lang="en-US" sz="1800" dirty="0" smtClean="0"/>
              <a:t>disease (NIH)</a:t>
            </a:r>
            <a:endParaRPr lang="en-US" sz="1800" dirty="0" smtClean="0"/>
          </a:p>
          <a:p>
            <a:r>
              <a:rPr lang="en-US" sz="1800" b="1" dirty="0" smtClean="0"/>
              <a:t>Biomimicry</a:t>
            </a:r>
            <a:r>
              <a:rPr lang="en-US" sz="1800" dirty="0" smtClean="0"/>
              <a:t> – understanding traits to </a:t>
            </a:r>
            <a:r>
              <a:rPr lang="en-US" sz="1800" dirty="0"/>
              <a:t>drive </a:t>
            </a:r>
            <a:r>
              <a:rPr lang="en-US" sz="1800" dirty="0" smtClean="0"/>
              <a:t>technology and improve human health</a:t>
            </a:r>
          </a:p>
          <a:p>
            <a:r>
              <a:rPr lang="en-US" sz="1800" b="1" dirty="0" smtClean="0"/>
              <a:t>Comparative Proteomics </a:t>
            </a:r>
            <a:r>
              <a:rPr lang="en-US" sz="1800" dirty="0" smtClean="0"/>
              <a:t>– studying differences in proteomes across species with a biomimicry focus</a:t>
            </a:r>
            <a:endParaRPr lang="en-US" sz="18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81" y="6893321"/>
            <a:ext cx="889534" cy="1502639"/>
          </a:xfrm>
          <a:prstGeom prst="rect">
            <a:avLst/>
          </a:prstGeom>
        </p:spPr>
      </p:pic>
      <p:pic>
        <p:nvPicPr>
          <p:cNvPr id="98" name="Picture 6" descr="http://www.nist.gov/itl/antd/images/645px-NIST_logo-svg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95" y="7363196"/>
            <a:ext cx="2135666" cy="5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5775834" y="718297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Public</a:t>
            </a:r>
            <a:endParaRPr lang="en-US" sz="5400" b="1" dirty="0"/>
          </a:p>
        </p:txBody>
      </p:sp>
      <p:sp>
        <p:nvSpPr>
          <p:cNvPr id="100" name="Right Arrow 99"/>
          <p:cNvSpPr/>
          <p:nvPr/>
        </p:nvSpPr>
        <p:spPr bwMode="auto">
          <a:xfrm>
            <a:off x="3271560" y="7504311"/>
            <a:ext cx="558714" cy="2806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" name="Right Arrow 100"/>
          <p:cNvSpPr/>
          <p:nvPr/>
        </p:nvSpPr>
        <p:spPr bwMode="auto">
          <a:xfrm>
            <a:off x="5035717" y="7524946"/>
            <a:ext cx="558714" cy="2806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03823" y="2199121"/>
            <a:ext cx="1626176" cy="2009540"/>
            <a:chOff x="7919230" y="2599902"/>
            <a:chExt cx="869868" cy="1074936"/>
          </a:xfrm>
        </p:grpSpPr>
        <p:pic>
          <p:nvPicPr>
            <p:cNvPr id="33" name="Picture 2" descr="http://zuguang.de/circlize/example/pubmed_2419483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919230" y="2803737"/>
              <a:ext cx="869868" cy="87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939936" y="2599902"/>
              <a:ext cx="822570" cy="21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Times New Roman" panose="02020603050405020304" pitchFamily="18" charset="0"/>
                </a:rPr>
                <a:t>Genome</a:t>
              </a:r>
              <a:endParaRPr lang="en-US" sz="20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36744" y="2212534"/>
            <a:ext cx="179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Transcriptome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2035882" y="3250686"/>
            <a:ext cx="1458755" cy="196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04280" y="2621702"/>
            <a:ext cx="545071" cy="1454485"/>
            <a:chOff x="3690870" y="16157459"/>
            <a:chExt cx="545071" cy="1454485"/>
          </a:xfrm>
        </p:grpSpPr>
        <p:sp>
          <p:nvSpPr>
            <p:cNvPr id="38" name="Rectangle 37"/>
            <p:cNvSpPr/>
            <p:nvPr/>
          </p:nvSpPr>
          <p:spPr>
            <a:xfrm>
              <a:off x="3745404" y="16157459"/>
              <a:ext cx="196515" cy="2728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5404" y="16526242"/>
              <a:ext cx="196515" cy="1545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45404" y="17339064"/>
              <a:ext cx="196515" cy="2728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3663187" y="1678111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8" idx="2"/>
              <a:endCxn id="38" idx="2"/>
            </p:cNvCxnSpPr>
            <p:nvPr/>
          </p:nvCxnSpPr>
          <p:spPr>
            <a:xfrm>
              <a:off x="3843662" y="1643033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45404" y="16430339"/>
              <a:ext cx="0" cy="959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1"/>
            </p:cNvCxnSpPr>
            <p:nvPr/>
          </p:nvCxnSpPr>
          <p:spPr>
            <a:xfrm flipH="1">
              <a:off x="3690870" y="16603524"/>
              <a:ext cx="54534" cy="35965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0" idx="1"/>
            </p:cNvCxnSpPr>
            <p:nvPr/>
          </p:nvCxnSpPr>
          <p:spPr>
            <a:xfrm>
              <a:off x="3690870" y="16950737"/>
              <a:ext cx="54534" cy="52476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090113" y="2669146"/>
            <a:ext cx="1415721" cy="1359596"/>
            <a:chOff x="15956901" y="10152838"/>
            <a:chExt cx="1415721" cy="135959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6901" y="10152838"/>
              <a:ext cx="1415721" cy="10919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6231694" y="11143102"/>
              <a:ext cx="86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2073009" y="3179227"/>
            <a:ext cx="339501" cy="33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3120017" y="3179227"/>
            <a:ext cx="339501" cy="33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4504700" y="3179227"/>
            <a:ext cx="339501" cy="33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899975" y="2212534"/>
            <a:ext cx="179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Proteome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6751746" y="3179227"/>
            <a:ext cx="339501" cy="33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" descr="https://upload.wikimedia.org/wikipedia/commons/e/e4/Homme-vitruve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7159" y="2685606"/>
            <a:ext cx="1452225" cy="132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165273" y="2212534"/>
            <a:ext cx="179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Phenotype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67000" y="4388399"/>
            <a:ext cx="2043994" cy="17136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9434" y="4207117"/>
            <a:ext cx="3405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 copy or mRNA abundance does not correspond to protein abundance/activity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Evolutionary pressure is at the phenotype level, which is directly controlled at the protein level.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67" grpId="0" animBg="1"/>
      <p:bldP spid="68" grpId="0" animBg="1"/>
      <p:bldP spid="69" grpId="0" animBg="1"/>
      <p:bldP spid="70" grpId="0"/>
      <p:bldP spid="71" grpId="0" animBg="1"/>
      <p:bldP spid="7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52400"/>
            <a:ext cx="4419600" cy="457200"/>
          </a:xfrm>
        </p:spPr>
        <p:txBody>
          <a:bodyPr/>
          <a:lstStyle/>
          <a:p>
            <a:r>
              <a:rPr lang="en-US" sz="2400" dirty="0" smtClean="0"/>
              <a:t>Comparative Proteomics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7" y="603380"/>
            <a:ext cx="4021138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677" y="6107243"/>
            <a:ext cx="4319588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en-US" sz="1200" b="1">
                <a:latin typeface="Arial" panose="020B0604020202020204" pitchFamily="34" charset="0"/>
              </a:rPr>
              <a:t>Robert W. Meredith et al. Science 2011;334:521-524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87552" y="1981200"/>
            <a:ext cx="1376363" cy="1828800"/>
            <a:chOff x="2787552" y="1981200"/>
            <a:chExt cx="1376363" cy="1828800"/>
          </a:xfrm>
        </p:grpSpPr>
        <p:sp>
          <p:nvSpPr>
            <p:cNvPr id="5" name="Rectangle 4"/>
            <p:cNvSpPr/>
            <p:nvPr/>
          </p:nvSpPr>
          <p:spPr>
            <a:xfrm>
              <a:off x="2787552" y="1981200"/>
              <a:ext cx="1371600" cy="228600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92315" y="3244120"/>
              <a:ext cx="1371600" cy="565880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9600" y="60338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Diving Mammals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Hold breath for hours while diving miles underwater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do they avoid ischemia/reperfusion?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41910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</a:rPr>
              <a:t>Hibernating Mammals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Effectively shutdown metabolically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How do they avoid uremia and thrombotic complications?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87552" y="1846967"/>
            <a:ext cx="1376362" cy="2424552"/>
            <a:chOff x="2792315" y="2151767"/>
            <a:chExt cx="1376362" cy="2424552"/>
          </a:xfrm>
          <a:solidFill>
            <a:schemeClr val="accent3">
              <a:alpha val="37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2792315" y="2151767"/>
              <a:ext cx="1371600" cy="12730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97077" y="4423919"/>
              <a:ext cx="1371600" cy="15240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19600" y="1991538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Vampire Bats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high intake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proteins causes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azotaemia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(high serum urea levels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are kidneys protected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against protein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overload?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5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52400"/>
            <a:ext cx="4419600" cy="457200"/>
          </a:xfrm>
        </p:spPr>
        <p:txBody>
          <a:bodyPr/>
          <a:lstStyle/>
          <a:p>
            <a:r>
              <a:rPr lang="en-US" sz="2400" dirty="0" smtClean="0"/>
              <a:t>Comparative Proteomics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7" y="603380"/>
            <a:ext cx="4021138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677" y="6107243"/>
            <a:ext cx="4319588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en-US" sz="1200" b="1" dirty="0">
                <a:latin typeface="Arial" panose="020B0604020202020204" pitchFamily="34" charset="0"/>
              </a:rPr>
              <a:t>Robert W. Meredith et al. Science 2011;334:521-524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3404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Genomes (117)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9843" y="234048"/>
            <a:ext cx="17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Blood Proteomes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914801" y="685800"/>
            <a:ext cx="838200" cy="5181600"/>
            <a:chOff x="4914801" y="685800"/>
            <a:chExt cx="838200" cy="5181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914801" y="685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14801" y="762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14801" y="990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14801" y="1020147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14801" y="1295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14801" y="1600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14801" y="1752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14801" y="1905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14801" y="2209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14801" y="2057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14801" y="2514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14801" y="2362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14801" y="2667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14801" y="2514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14801" y="2819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14801" y="2667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914801" y="2895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14801" y="2743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14801" y="3292766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914801" y="3581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14801" y="3048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14801" y="3733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14801" y="3048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14801" y="3352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14801" y="4038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14801" y="4343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14801" y="4648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14801" y="4953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14801" y="5105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914801" y="5410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14801" y="5021424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914801" y="4953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14801" y="4876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914801" y="4853473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14801" y="4800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14801" y="5257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14801" y="5867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705600" y="1912316"/>
            <a:ext cx="1256904" cy="276999"/>
            <a:chOff x="6705600" y="1912316"/>
            <a:chExt cx="1256904" cy="276999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705600" y="205641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543800" y="1912316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dog</a:t>
              </a:r>
              <a:endParaRPr lang="en-US" sz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05600" y="3048711"/>
            <a:ext cx="1279090" cy="276999"/>
            <a:chOff x="6705600" y="1642102"/>
            <a:chExt cx="1279090" cy="276999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543800" y="1642102"/>
              <a:ext cx="440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cow</a:t>
              </a:r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05600" y="3301500"/>
            <a:ext cx="1495752" cy="276999"/>
            <a:chOff x="6705600" y="1642102"/>
            <a:chExt cx="1495752" cy="276999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543800" y="1642102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dolphin</a:t>
              </a:r>
              <a:endParaRPr lang="en-US" sz="12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705600" y="5012736"/>
            <a:ext cx="1460486" cy="276999"/>
            <a:chOff x="6705600" y="1642102"/>
            <a:chExt cx="1460486" cy="276999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543800" y="164210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human</a:t>
              </a:r>
              <a:endParaRPr lang="en-US" sz="12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5600" y="3846999"/>
            <a:ext cx="1196247" cy="276999"/>
            <a:chOff x="6705600" y="1642102"/>
            <a:chExt cx="1196247" cy="276999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543800" y="1642102"/>
              <a:ext cx="358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rat</a:t>
              </a:r>
              <a:endParaRPr lang="en-US" sz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05600" y="3976811"/>
            <a:ext cx="1446059" cy="276999"/>
            <a:chOff x="6705600" y="1642102"/>
            <a:chExt cx="1446059" cy="276999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543800" y="1642102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mouse</a:t>
              </a:r>
              <a:endParaRPr lang="en-US" sz="12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705600" y="5184073"/>
            <a:ext cx="1574427" cy="276999"/>
            <a:chOff x="6705600" y="1642102"/>
            <a:chExt cx="1574427" cy="276999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543800" y="1642102"/>
              <a:ext cx="736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primates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1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 dirty="0"/>
              <a:t>Comparative Mammalian Proteome Aggregator Resource (CoMPARe) Program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809" y="4248951"/>
            <a:ext cx="521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Acquire proteomic data across mammalian species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portal for stakeholders to access and explore results (constant updates)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Enable </a:t>
            </a:r>
            <a:r>
              <a:rPr lang="en-US" dirty="0"/>
              <a:t>researchers </a:t>
            </a:r>
            <a:r>
              <a:rPr lang="en-US" dirty="0" smtClean="0"/>
              <a:t>to </a:t>
            </a:r>
            <a:r>
              <a:rPr lang="en-US" dirty="0"/>
              <a:t>mine high-quality proteomic data from phylogenetically diverse </a:t>
            </a:r>
            <a:r>
              <a:rPr lang="en-US" dirty="0" smtClean="0"/>
              <a:t>species to </a:t>
            </a:r>
            <a:r>
              <a:rPr lang="en-US" dirty="0"/>
              <a:t>identify advantageous biological adaptations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Drive </a:t>
            </a:r>
            <a:r>
              <a:rPr lang="en-US" dirty="0"/>
              <a:t>human biomedical </a:t>
            </a:r>
            <a:r>
              <a:rPr lang="en-US" dirty="0" smtClean="0"/>
              <a:t>breakthroughs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153994"/>
            <a:ext cx="3694140" cy="2976084"/>
            <a:chOff x="1110969" y="718398"/>
            <a:chExt cx="5075625" cy="40890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90" b="99403" l="1170" r="97661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4069" y="1149822"/>
              <a:ext cx="3257550" cy="31908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387" y="1309025"/>
              <a:ext cx="1250913" cy="28724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36" y="1132901"/>
              <a:ext cx="587670" cy="457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00" b="22646"/>
            <a:stretch/>
          </p:blipFill>
          <p:spPr>
            <a:xfrm>
              <a:off x="2249555" y="877601"/>
              <a:ext cx="732148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70" b="23479"/>
            <a:stretch/>
          </p:blipFill>
          <p:spPr>
            <a:xfrm>
              <a:off x="4956246" y="1915201"/>
              <a:ext cx="714608" cy="3826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2" t="8437" r="5831" b="7867"/>
            <a:stretch/>
          </p:blipFill>
          <p:spPr>
            <a:xfrm>
              <a:off x="4800556" y="1450949"/>
              <a:ext cx="475938" cy="457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494" y="747968"/>
              <a:ext cx="775763" cy="457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755" y="2330892"/>
              <a:ext cx="685800" cy="457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88" r="6945" b="52540"/>
            <a:stretch/>
          </p:blipFill>
          <p:spPr>
            <a:xfrm>
              <a:off x="3615113" y="4350239"/>
              <a:ext cx="457820" cy="457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78" t="42247" r="5265" b="41812"/>
            <a:stretch/>
          </p:blipFill>
          <p:spPr>
            <a:xfrm>
              <a:off x="2897306" y="4340697"/>
              <a:ext cx="697423" cy="457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388" y="2124520"/>
              <a:ext cx="422031" cy="457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 t="15862" r="2346" b="6607"/>
            <a:stretch/>
          </p:blipFill>
          <p:spPr>
            <a:xfrm>
              <a:off x="1120798" y="3154642"/>
              <a:ext cx="853126" cy="457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" t="17331" r="2654" b="17826"/>
            <a:stretch/>
          </p:blipFill>
          <p:spPr>
            <a:xfrm>
              <a:off x="1599937" y="3657087"/>
              <a:ext cx="673865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708" y="1267959"/>
              <a:ext cx="555625" cy="457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745" y="718398"/>
              <a:ext cx="680014" cy="4572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5" r="55759" b="53135"/>
            <a:stretch/>
          </p:blipFill>
          <p:spPr>
            <a:xfrm>
              <a:off x="4746371" y="3429000"/>
              <a:ext cx="510538" cy="4572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76" r="52661"/>
            <a:stretch/>
          </p:blipFill>
          <p:spPr>
            <a:xfrm>
              <a:off x="4093317" y="4215954"/>
              <a:ext cx="550098" cy="457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36" y="3803208"/>
              <a:ext cx="433268" cy="4572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66" b="11399"/>
            <a:stretch/>
          </p:blipFill>
          <p:spPr>
            <a:xfrm>
              <a:off x="1440525" y="1669813"/>
              <a:ext cx="601220" cy="457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7" b="16568"/>
            <a:stretch/>
          </p:blipFill>
          <p:spPr>
            <a:xfrm>
              <a:off x="5028632" y="3060156"/>
              <a:ext cx="683759" cy="4572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1" b="27921"/>
            <a:stretch/>
          </p:blipFill>
          <p:spPr>
            <a:xfrm flipH="1">
              <a:off x="5080848" y="2699736"/>
              <a:ext cx="1105746" cy="4572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8590" y="3988638"/>
              <a:ext cx="692457" cy="72349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69" y="2622454"/>
              <a:ext cx="737419" cy="45720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53000" y="1106507"/>
            <a:ext cx="3748965" cy="302357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855879" y="4572000"/>
            <a:ext cx="2823226" cy="1555161"/>
            <a:chOff x="1072259" y="4052381"/>
            <a:chExt cx="5772571" cy="317979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4" r="24524" b="30306"/>
            <a:stretch/>
          </p:blipFill>
          <p:spPr>
            <a:xfrm>
              <a:off x="3259218" y="4052381"/>
              <a:ext cx="2824682" cy="31797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6" descr="http://www.nist.gov/itl/antd/images/645px-NIST_logo-svg_1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59" y="5642278"/>
              <a:ext cx="2135666" cy="56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940498" y="5462056"/>
              <a:ext cx="904332" cy="436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Public</a:t>
              </a:r>
              <a:endParaRPr lang="en-US" sz="2000" b="1" dirty="0"/>
            </a:p>
          </p:txBody>
        </p:sp>
        <p:sp>
          <p:nvSpPr>
            <p:cNvPr id="42" name="Right Arrow 41"/>
            <p:cNvSpPr/>
            <p:nvPr/>
          </p:nvSpPr>
          <p:spPr bwMode="auto">
            <a:xfrm>
              <a:off x="3436224" y="5783393"/>
              <a:ext cx="558714" cy="28065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Right Arrow 42"/>
            <p:cNvSpPr/>
            <p:nvPr/>
          </p:nvSpPr>
          <p:spPr bwMode="auto">
            <a:xfrm>
              <a:off x="5200381" y="5804028"/>
              <a:ext cx="558714" cy="28065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0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52400"/>
            <a:ext cx="4724400" cy="457200"/>
          </a:xfrm>
        </p:spPr>
        <p:txBody>
          <a:bodyPr/>
          <a:lstStyle/>
          <a:p>
            <a:r>
              <a:rPr lang="en-US" sz="2400" dirty="0" err="1" smtClean="0"/>
              <a:t>ComPARe</a:t>
            </a:r>
            <a:r>
              <a:rPr lang="en-US" sz="2400" dirty="0" smtClean="0"/>
              <a:t> Phase 1 – 30 species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7" y="603380"/>
            <a:ext cx="4021138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677" y="6107243"/>
            <a:ext cx="4319588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en-US" sz="1200" b="1" dirty="0">
                <a:latin typeface="Arial" panose="020B0604020202020204" pitchFamily="34" charset="0"/>
              </a:rPr>
              <a:t>Robert W. Meredith et al. Science 2011;334:521-524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3404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136" y="234048"/>
            <a:ext cx="19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Blood Proteomes*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914801" y="685800"/>
            <a:ext cx="838200" cy="5181600"/>
            <a:chOff x="4914801" y="685800"/>
            <a:chExt cx="838200" cy="5181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914801" y="685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14801" y="762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14801" y="990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14801" y="1020147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14801" y="1295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14801" y="1600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14801" y="1752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14801" y="1905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14801" y="2209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14801" y="2057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14801" y="2514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14801" y="2362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14801" y="2667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14801" y="2514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14801" y="2819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14801" y="2667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914801" y="2895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14801" y="2743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14801" y="3292766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914801" y="3581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14801" y="3048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14801" y="3733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14801" y="3048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14801" y="3352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14801" y="4038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14801" y="4343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14801" y="4648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14801" y="4953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14801" y="5105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914801" y="54102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14801" y="5021424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914801" y="49530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14801" y="4876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914801" y="4853473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14801" y="48006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14801" y="52578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14801" y="5867400"/>
              <a:ext cx="8382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6705600" y="2331332"/>
            <a:ext cx="83820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05600" y="1905000"/>
            <a:ext cx="83820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43800" y="2192832"/>
            <a:ext cx="101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flying fox bat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543800" y="1760903"/>
            <a:ext cx="70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Cheetah</a:t>
            </a:r>
            <a:endParaRPr lang="en-US" sz="12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6705600" y="1642102"/>
            <a:ext cx="1979666" cy="276999"/>
            <a:chOff x="6705600" y="1642102"/>
            <a:chExt cx="1979666" cy="276999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543800" y="1642102"/>
              <a:ext cx="1141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African leopard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05600" y="1513058"/>
            <a:ext cx="1691639" cy="276999"/>
            <a:chOff x="6705600" y="1642102"/>
            <a:chExt cx="1691639" cy="276999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543800" y="1642102"/>
              <a:ext cx="853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Amur tiger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705600" y="4744425"/>
            <a:ext cx="1663875" cy="276999"/>
            <a:chOff x="6705600" y="1642102"/>
            <a:chExt cx="1663875" cy="27699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43800" y="1642102"/>
              <a:ext cx="825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orangutan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05600" y="4622661"/>
            <a:ext cx="1508576" cy="276999"/>
            <a:chOff x="6705600" y="1642102"/>
            <a:chExt cx="1508576" cy="27699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543800" y="1642102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bonobo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05600" y="4882924"/>
            <a:ext cx="2501412" cy="276999"/>
            <a:chOff x="6705600" y="1642102"/>
            <a:chExt cx="2501412" cy="2769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543800" y="1642102"/>
              <a:ext cx="1663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western lowland gorilla</a:t>
              </a:r>
              <a:endParaRPr lang="en-US" sz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705600" y="736760"/>
            <a:ext cx="1352700" cy="276999"/>
            <a:chOff x="6705600" y="1642102"/>
            <a:chExt cx="1352700" cy="276999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543800" y="1642102"/>
              <a:ext cx="514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koala</a:t>
              </a:r>
              <a:endParaRPr lang="en-US"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05600" y="2895591"/>
            <a:ext cx="1396686" cy="276999"/>
            <a:chOff x="6705600" y="1642102"/>
            <a:chExt cx="1396686" cy="276999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543800" y="1642102"/>
              <a:ext cx="5584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camel</a:t>
              </a:r>
              <a:endParaRPr lang="en-US" sz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705600" y="2057400"/>
            <a:ext cx="1780253" cy="276999"/>
            <a:chOff x="6705600" y="1642102"/>
            <a:chExt cx="1780253" cy="27699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543800" y="1642102"/>
              <a:ext cx="942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vampire bat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705600" y="3708501"/>
            <a:ext cx="1358471" cy="276999"/>
            <a:chOff x="6705600" y="1642102"/>
            <a:chExt cx="1358471" cy="276999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543800" y="1642102"/>
              <a:ext cx="520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hyrax</a:t>
              </a:r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705600" y="2755774"/>
            <a:ext cx="1210418" cy="276999"/>
            <a:chOff x="6705600" y="1642102"/>
            <a:chExt cx="1210418" cy="276999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543800" y="164210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pig</a:t>
              </a:r>
              <a:endParaRPr lang="en-US" sz="1200" dirty="0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6705600" y="2056413"/>
            <a:ext cx="83820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543800" y="1912316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dog</a:t>
            </a:r>
            <a:endParaRPr lang="en-US" sz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6705600" y="2598430"/>
            <a:ext cx="1397969" cy="276999"/>
            <a:chOff x="6705600" y="1642102"/>
            <a:chExt cx="1397969" cy="276999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543800" y="1642102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sheep</a:t>
              </a:r>
              <a:endParaRPr lang="en-US" sz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05600" y="3048711"/>
            <a:ext cx="1279090" cy="276999"/>
            <a:chOff x="6705600" y="1642102"/>
            <a:chExt cx="1279090" cy="276999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543800" y="1642102"/>
              <a:ext cx="440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cow</a:t>
              </a:r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705600" y="3171241"/>
            <a:ext cx="1361100" cy="276999"/>
            <a:chOff x="6705600" y="1642102"/>
            <a:chExt cx="1361100" cy="276999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543800" y="1642102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bison</a:t>
              </a:r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05600" y="3301500"/>
            <a:ext cx="1495752" cy="276999"/>
            <a:chOff x="6705600" y="1642102"/>
            <a:chExt cx="1495752" cy="276999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543800" y="1642102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dolphin</a:t>
              </a:r>
              <a:endParaRPr lang="en-US" sz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705600" y="3431504"/>
            <a:ext cx="1438364" cy="276999"/>
            <a:chOff x="6705600" y="1642102"/>
            <a:chExt cx="1438364" cy="276999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543800" y="1642102"/>
              <a:ext cx="600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beluga</a:t>
              </a:r>
              <a:endParaRPr lang="en-US" sz="12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705600" y="3561762"/>
            <a:ext cx="1572696" cy="276999"/>
            <a:chOff x="6705600" y="1642102"/>
            <a:chExt cx="1572696" cy="276999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543800" y="1642102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porpoise</a:t>
              </a:r>
              <a:endParaRPr lang="en-US" sz="12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705600" y="5012736"/>
            <a:ext cx="1460486" cy="276999"/>
            <a:chOff x="6705600" y="1642102"/>
            <a:chExt cx="1460486" cy="276999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543800" y="1642102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human</a:t>
              </a:r>
              <a:endParaRPr lang="en-US" sz="12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5600" y="3846999"/>
            <a:ext cx="1196247" cy="276999"/>
            <a:chOff x="6705600" y="1642102"/>
            <a:chExt cx="1196247" cy="276999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543800" y="1642102"/>
              <a:ext cx="358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rat</a:t>
              </a:r>
              <a:endParaRPr lang="en-US" sz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05600" y="3976811"/>
            <a:ext cx="1446059" cy="276999"/>
            <a:chOff x="6705600" y="1642102"/>
            <a:chExt cx="1446059" cy="276999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543800" y="1642102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mouse</a:t>
              </a:r>
              <a:endParaRPr lang="en-US" sz="12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705600" y="2330541"/>
            <a:ext cx="1662593" cy="276999"/>
            <a:chOff x="6705600" y="1642102"/>
            <a:chExt cx="1662593" cy="276999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6705600" y="1791383"/>
              <a:ext cx="838200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543800" y="1642102"/>
              <a:ext cx="824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Polar bear</a:t>
              </a:r>
              <a:endParaRPr lang="en-US" sz="1200" dirty="0"/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5" y="1899402"/>
            <a:ext cx="404395" cy="332759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1" b="27921"/>
          <a:stretch/>
        </p:blipFill>
        <p:spPr>
          <a:xfrm flipH="1">
            <a:off x="8282874" y="3509603"/>
            <a:ext cx="804784" cy="332759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619124" y="6006891"/>
            <a:ext cx="14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 all listed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07539"/>
            <a:ext cx="5486400" cy="533401"/>
          </a:xfrm>
        </p:spPr>
        <p:txBody>
          <a:bodyPr/>
          <a:lstStyle/>
          <a:p>
            <a:r>
              <a:rPr lang="en-US" sz="2400" dirty="0" smtClean="0"/>
              <a:t>Why NIST?</a:t>
            </a:r>
            <a:endParaRPr lang="en-US" sz="24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81" y="6893321"/>
            <a:ext cx="889534" cy="1502639"/>
          </a:xfrm>
          <a:prstGeom prst="rect">
            <a:avLst/>
          </a:prstGeom>
        </p:spPr>
      </p:pic>
      <p:pic>
        <p:nvPicPr>
          <p:cNvPr id="98" name="Picture 6" descr="http://www.nist.gov/itl/antd/images/645px-NIST_logo-svg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95" y="7363196"/>
            <a:ext cx="2135666" cy="5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5775834" y="718297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Public</a:t>
            </a:r>
            <a:endParaRPr lang="en-US" sz="5400" b="1" dirty="0"/>
          </a:p>
        </p:txBody>
      </p:sp>
      <p:sp>
        <p:nvSpPr>
          <p:cNvPr id="100" name="Right Arrow 99"/>
          <p:cNvSpPr/>
          <p:nvPr/>
        </p:nvSpPr>
        <p:spPr bwMode="auto">
          <a:xfrm>
            <a:off x="3271560" y="7504311"/>
            <a:ext cx="558714" cy="2806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" name="Right Arrow 100"/>
          <p:cNvSpPr/>
          <p:nvPr/>
        </p:nvSpPr>
        <p:spPr bwMode="auto">
          <a:xfrm>
            <a:off x="5035717" y="7524946"/>
            <a:ext cx="558714" cy="2806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64094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Partners for high-quality samples and expert insight/analysis:</a:t>
            </a:r>
            <a:endParaRPr lang="en-US" dirty="0"/>
          </a:p>
        </p:txBody>
      </p:sp>
      <p:pic>
        <p:nvPicPr>
          <p:cNvPr id="47" name="Picture 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 b="21739"/>
          <a:stretch/>
        </p:blipFill>
        <p:spPr bwMode="auto">
          <a:xfrm>
            <a:off x="1762213" y="1015985"/>
            <a:ext cx="1269935" cy="5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e marine mammal cent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5305" r="19630" b="4324"/>
          <a:stretch/>
        </p:blipFill>
        <p:spPr bwMode="auto">
          <a:xfrm>
            <a:off x="937218" y="1591644"/>
            <a:ext cx="389182" cy="5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mystic aquari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5" y="1015985"/>
            <a:ext cx="1707141" cy="50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harvard dental scho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49" y="1590912"/>
            <a:ext cx="489249" cy="5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johns hopkin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3999" r="6778" b="30667"/>
          <a:stretch/>
        </p:blipFill>
        <p:spPr bwMode="auto">
          <a:xfrm>
            <a:off x="2109864" y="1590911"/>
            <a:ext cx="1125417" cy="5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Image result for UC Dav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39" y="1634243"/>
            <a:ext cx="2006985" cy="51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Image result for UCL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39" y="1569567"/>
            <a:ext cx="1117610" cy="5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" descr="Image result for columbus zo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99" y="1015985"/>
            <a:ext cx="794648" cy="4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62001" y="2540917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High-quality genomic and transcriptomic sequencing as </a:t>
            </a:r>
            <a:r>
              <a:rPr lang="en-US" dirty="0" smtClean="0"/>
              <a:t>needed (alongside JIMB and Bioassay Methods Group)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NIST standard processing and acquisition protocols on cutting-edge instrumentation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smtClean="0"/>
              <a:t>People have studied these species, but not as many at once, nor with standardized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Mission to mange the data into easily accessible and usable </a:t>
            </a:r>
            <a:r>
              <a:rPr lang="en-US" dirty="0" smtClean="0"/>
              <a:t>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and developed bioinformatics tools have impact beyond biomimicry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Generating the data, tools and applications allows us to become </a:t>
            </a:r>
            <a:r>
              <a:rPr lang="en-US" dirty="0"/>
              <a:t>knowledge brokers to facilitate biomimetic discoveries and accelerate biomedical advances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49" y="936156"/>
            <a:ext cx="1273707" cy="12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81" y="6893321"/>
            <a:ext cx="889534" cy="1502639"/>
          </a:xfrm>
          <a:prstGeom prst="rect">
            <a:avLst/>
          </a:prstGeom>
        </p:spPr>
      </p:pic>
      <p:pic>
        <p:nvPicPr>
          <p:cNvPr id="47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 b="21739"/>
          <a:stretch/>
        </p:blipFill>
        <p:spPr bwMode="auto">
          <a:xfrm>
            <a:off x="1891795" y="3276600"/>
            <a:ext cx="1269935" cy="5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e marine mammal cente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5305" r="19630" b="4324"/>
          <a:stretch/>
        </p:blipFill>
        <p:spPr bwMode="auto">
          <a:xfrm>
            <a:off x="1066800" y="3852259"/>
            <a:ext cx="389182" cy="5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mystic aquar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97" y="3276600"/>
            <a:ext cx="1707141" cy="50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harvard dental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1" y="3851527"/>
            <a:ext cx="489249" cy="5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johns hopkin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3999" r="6778" b="30667"/>
          <a:stretch/>
        </p:blipFill>
        <p:spPr bwMode="auto">
          <a:xfrm>
            <a:off x="2239446" y="3851526"/>
            <a:ext cx="1125417" cy="5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Image result for UC Dav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21" y="3894858"/>
            <a:ext cx="2006985" cy="51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Image result for UCL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21" y="3830182"/>
            <a:ext cx="1117610" cy="5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" descr="Image result for columbus zo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81" y="3276600"/>
            <a:ext cx="794648" cy="4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1" y="3196771"/>
            <a:ext cx="1273707" cy="1234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2038"/>
            <a:ext cx="6982638" cy="18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ML_Master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482</Words>
  <Application>Microsoft Office PowerPoint</Application>
  <PresentationFormat>On-screen Show (4:3)</PresentationFormat>
  <Paragraphs>95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Helvetica</vt:lpstr>
      <vt:lpstr>msgothic</vt:lpstr>
      <vt:lpstr>Times New Roman</vt:lpstr>
      <vt:lpstr>Wingdings</vt:lpstr>
      <vt:lpstr>MML_Master_Slide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Neely</dc:creator>
  <cp:lastModifiedBy>Ben Neely</cp:lastModifiedBy>
  <cp:revision>193</cp:revision>
  <cp:lastPrinted>2016-08-26T14:48:49Z</cp:lastPrinted>
  <dcterms:created xsi:type="dcterms:W3CDTF">2016-08-08T19:52:15Z</dcterms:created>
  <dcterms:modified xsi:type="dcterms:W3CDTF">2018-08-08T16:55:03Z</dcterms:modified>
</cp:coreProperties>
</file>