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99"/>
    <a:srgbClr val="00FF00"/>
    <a:srgbClr val="CC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C85B9-3852-4A7C-93CD-081BF8EB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613059-4C2E-4859-8686-589A0D7E7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F0DA8A-E1B6-46A7-B8D3-45DEB64C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C6-D8A7-47A3-A8F4-C30ECA92E58C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4DD68A-E614-4439-BF79-3BFCA0CF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5D014F-708F-4884-BE21-24D277A4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09C0-8F36-4D3D-A674-8B9A01C6A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951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8BCE3-71AD-46D3-8E23-34B754B2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1B232A-14F9-4A18-8C16-A7972C669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E8325-9BE6-4980-BAB2-E1F287DC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C6-D8A7-47A3-A8F4-C30ECA92E58C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FF143-4D85-43CB-A186-9E889BD1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967FF3-102A-4EAC-90F6-E01F238C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09C0-8F36-4D3D-A674-8B9A01C6A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515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EFB729-8B42-4BBC-8DB6-F8E155761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743495-1E0B-4322-B850-7028587F4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A7ABE7-6D78-4D63-B6D7-6299E736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C6-D8A7-47A3-A8F4-C30ECA92E58C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FA39FC-5F60-44D9-B03D-CCAFE0D0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E8A61-B9F2-40FD-98F0-6DCD0E4A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09C0-8F36-4D3D-A674-8B9A01C6A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325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C6EDB-9DE4-4BAD-B2D4-1E3D1045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9E7D0D-3B1E-4B15-B93B-16A119C1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D81F08-79F2-436D-BD4E-FA272CE8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C6-D8A7-47A3-A8F4-C30ECA92E58C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240A3-E468-494A-B203-3A7CC5AC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39F98-8A25-4B61-AFAC-788E94D8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09C0-8F36-4D3D-A674-8B9A01C6A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26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1F636-1BFA-499D-8852-6C380E90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131DD7-40B1-4CDD-9DC4-654CA08D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DEC5B5-04F9-4C86-8F89-ED0D8A92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C6-D8A7-47A3-A8F4-C30ECA92E58C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EE6E1-F846-44F0-AF75-5070D4D5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45CA5-55EC-45F8-A7DA-2F1132A2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09C0-8F36-4D3D-A674-8B9A01C6A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795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4310-C588-4530-936F-FEBF3FD3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B1BEB0-B120-4A6D-8ADC-526F75332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684560-6B52-4CAD-83F9-84CA6BA59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4A5AC9-C74F-4E76-B899-D4793BAA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C6-D8A7-47A3-A8F4-C30ECA92E58C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744B56-C4AE-4882-8D09-570C84F0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B39005-701A-4C95-8735-2A21FE6F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09C0-8F36-4D3D-A674-8B9A01C6A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82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C78BF-145E-4BC5-A258-08D4D5F0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46237-95C0-4A25-A3F6-071F0BBB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8B55E7-034D-4EFE-B637-EDE8DC82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6DA18D-E269-4174-ACE9-2A8B6012A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C02955-1B62-407E-ABEF-1E62D1EB8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BF697A-F329-4AE1-97B2-B1DF0357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C6-D8A7-47A3-A8F4-C30ECA92E58C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5082EF-10A4-4BCA-9949-9D2DD108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0C40FB-92B8-406F-B008-F1F43D01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09C0-8F36-4D3D-A674-8B9A01C6A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251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D20C9-7450-48AF-B98F-7ECD5AE2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350B7D-FB00-4CD9-9EBF-63084304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C6-D8A7-47A3-A8F4-C30ECA92E58C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64A72D-D0CB-42E3-8FE9-DEF78E06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47EDFA-2AAD-45BE-8E9D-DEBC77E1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09C0-8F36-4D3D-A674-8B9A01C6A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202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0E2B25-CEC4-4778-BC96-7510680C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C6-D8A7-47A3-A8F4-C30ECA92E58C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B6203E-4543-4303-BC17-B35387BF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095C41-600C-4B41-AE5E-12D83464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09C0-8F36-4D3D-A674-8B9A01C6A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892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7BDA4-F571-43D2-9C66-5790D453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F5979-B449-4691-BD8E-C4D7FFCB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C54F08-3799-4264-863A-D7F05CFDC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0B8248-6F06-47CD-9E1F-D2FC4FDA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C6-D8A7-47A3-A8F4-C30ECA92E58C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ABA75B-E0AE-4033-A400-08C6ABF2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BC76F2-AABE-40CF-9691-D9B77287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09C0-8F36-4D3D-A674-8B9A01C6A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438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C8014-9E32-49D4-B76D-3377BE3C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E04463-EF2E-4411-8107-8C686267B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9B8F61-F430-4398-BA9C-9EBB8C792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015532-9B11-4947-93CD-48D04DF2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86C6-D8A7-47A3-A8F4-C30ECA92E58C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6FFE88-3E37-4B22-8913-530DEB7F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8C21EA-CAE9-41F9-86CE-58D9486E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09C0-8F36-4D3D-A674-8B9A01C6A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653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189468-9DFF-4436-9467-0ED4C6AF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7F3B3D-E59B-4F1A-9399-F54D263B6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A3444-B0EF-480D-A8DD-AC0BC465E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6C6-D8A7-47A3-A8F4-C30ECA92E58C}" type="datetimeFigureOut">
              <a:rPr lang="es-PE" smtClean="0"/>
              <a:t>6/09/2021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A35D93-6A4D-401D-A96B-2A3776F07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4EDBE-2819-4A9A-A6E0-A680EAAF4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09C0-8F36-4D3D-A674-8B9A01C6A5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412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5E784AC-3F8E-49E0-ACB2-0EE275698939}"/>
              </a:ext>
            </a:extLst>
          </p:cNvPr>
          <p:cNvSpPr/>
          <p:nvPr/>
        </p:nvSpPr>
        <p:spPr>
          <a:xfrm>
            <a:off x="4317534" y="3223470"/>
            <a:ext cx="3438088" cy="41106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Las Matemáticas Son Para Siempre</a:t>
            </a:r>
            <a:endParaRPr lang="es-PE" sz="1600" dirty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EDD0E31-D18A-4168-938D-4C48998EEF2A}"/>
              </a:ext>
            </a:extLst>
          </p:cNvPr>
          <p:cNvSpPr/>
          <p:nvPr/>
        </p:nvSpPr>
        <p:spPr>
          <a:xfrm>
            <a:off x="8074407" y="210369"/>
            <a:ext cx="3296870" cy="31878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¿Para que nos sirven las matemáticas?</a:t>
            </a:r>
            <a:endParaRPr lang="es-PE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0CB10BB-8C4C-48E0-B89D-B900139DFAE5}"/>
              </a:ext>
            </a:extLst>
          </p:cNvPr>
          <p:cNvSpPr/>
          <p:nvPr/>
        </p:nvSpPr>
        <p:spPr>
          <a:xfrm>
            <a:off x="8305103" y="1045450"/>
            <a:ext cx="2835477" cy="1593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u="sng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dividen en varios grupos</a:t>
            </a:r>
            <a:endParaRPr lang="es-PE" sz="900" u="sng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FBD88C0-4F35-414D-A6E0-4E49D818CAB0}"/>
              </a:ext>
            </a:extLst>
          </p:cNvPr>
          <p:cNvSpPr/>
          <p:nvPr/>
        </p:nvSpPr>
        <p:spPr>
          <a:xfrm>
            <a:off x="7376019" y="1600872"/>
            <a:ext cx="1753301" cy="23209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54,51 % Responden al ataque</a:t>
            </a:r>
            <a:endParaRPr lang="es-PE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1D89925-F25D-47C1-A09A-B4ED801967C4}"/>
              </a:ext>
            </a:extLst>
          </p:cNvPr>
          <p:cNvSpPr/>
          <p:nvPr/>
        </p:nvSpPr>
        <p:spPr>
          <a:xfrm>
            <a:off x="8898625" y="1600873"/>
            <a:ext cx="1956730" cy="23209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44,57 % Responden a la defensiva</a:t>
            </a:r>
            <a:endParaRPr lang="es-PE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94C8710-C353-4B4F-A5DD-E75CD325E3B9}"/>
              </a:ext>
            </a:extLst>
          </p:cNvPr>
          <p:cNvSpPr/>
          <p:nvPr/>
        </p:nvSpPr>
        <p:spPr>
          <a:xfrm>
            <a:off x="10679184" y="1600873"/>
            <a:ext cx="1367405" cy="23209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0,8 % Responden bien</a:t>
            </a:r>
            <a:endParaRPr lang="es-PE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42D2DDE-A8FE-443F-AA49-5BC9628882E9}"/>
              </a:ext>
            </a:extLst>
          </p:cNvPr>
          <p:cNvCxnSpPr/>
          <p:nvPr/>
        </p:nvCxnSpPr>
        <p:spPr>
          <a:xfrm>
            <a:off x="7570014" y="1872088"/>
            <a:ext cx="136531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516A467-38B0-47DF-8566-1F3598436307}"/>
              </a:ext>
            </a:extLst>
          </p:cNvPr>
          <p:cNvCxnSpPr>
            <a:cxnSpLocks/>
          </p:cNvCxnSpPr>
          <p:nvPr/>
        </p:nvCxnSpPr>
        <p:spPr>
          <a:xfrm>
            <a:off x="9129320" y="1872088"/>
            <a:ext cx="1549864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F6D822A-A890-49B2-BE9C-4E0F4B2CDDB0}"/>
              </a:ext>
            </a:extLst>
          </p:cNvPr>
          <p:cNvCxnSpPr>
            <a:cxnSpLocks/>
          </p:cNvCxnSpPr>
          <p:nvPr/>
        </p:nvCxnSpPr>
        <p:spPr>
          <a:xfrm>
            <a:off x="10855355" y="1872088"/>
            <a:ext cx="103184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D4EE5D8-877D-42AF-A508-CA121154BA5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9722842" y="529150"/>
            <a:ext cx="0" cy="5163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64598B9-FEC1-47DE-86BA-3C4A4E7D73E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9722842" y="1204840"/>
            <a:ext cx="0" cy="35691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FF706447-695E-46D0-AEB7-4DE3D57D747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722842" y="1368778"/>
            <a:ext cx="1640045" cy="232095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E6F61E6D-D3EA-4111-A1F9-A15720BCB52A}"/>
              </a:ext>
            </a:extLst>
          </p:cNvPr>
          <p:cNvCxnSpPr>
            <a:endCxn id="10" idx="0"/>
          </p:cNvCxnSpPr>
          <p:nvPr/>
        </p:nvCxnSpPr>
        <p:spPr>
          <a:xfrm rot="10800000" flipV="1">
            <a:off x="8252670" y="1364230"/>
            <a:ext cx="1470172" cy="236642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0C7005B-AD65-4D5D-B864-E6D2AB84D5A9}"/>
              </a:ext>
            </a:extLst>
          </p:cNvPr>
          <p:cNvSpPr/>
          <p:nvPr/>
        </p:nvSpPr>
        <p:spPr>
          <a:xfrm>
            <a:off x="9059197" y="2259187"/>
            <a:ext cx="1610684" cy="60997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000" dirty="0">
                <a:ln w="0"/>
                <a:solidFill>
                  <a:schemeClr val="tx1"/>
                </a:solidFill>
                <a:latin typeface="+mj-lt"/>
              </a:rPr>
              <a:t>Son aquellos que dicen que no nos damos cuenta, las matemáticas siempre están detrás de todo.</a:t>
            </a:r>
            <a:endParaRPr lang="es-PE" sz="1000" dirty="0">
              <a:ln w="0"/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6FDB732-6C21-43F2-AF2F-30FDD990BB10}"/>
              </a:ext>
            </a:extLst>
          </p:cNvPr>
          <p:cNvSpPr/>
          <p:nvPr/>
        </p:nvSpPr>
        <p:spPr>
          <a:xfrm>
            <a:off x="7579457" y="2261541"/>
            <a:ext cx="1549863" cy="42119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000" dirty="0">
                <a:ln w="0"/>
                <a:solidFill>
                  <a:schemeClr val="tx1"/>
                </a:solidFill>
                <a:latin typeface="+mj-lt"/>
              </a:rPr>
              <a:t>Son aquellos que dicen que esa pregunta no tiene sentido</a:t>
            </a:r>
            <a:r>
              <a:rPr lang="es-MX" sz="1000" dirty="0">
                <a:ln w="0"/>
                <a:solidFill>
                  <a:schemeClr val="tx1"/>
                </a:solidFill>
              </a:rPr>
              <a:t>.</a:t>
            </a:r>
            <a:endParaRPr lang="es-PE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5C3FB955-5FCF-47F3-A183-4FB4FF51EA0A}"/>
              </a:ext>
            </a:extLst>
          </p:cNvPr>
          <p:cNvSpPr/>
          <p:nvPr/>
        </p:nvSpPr>
        <p:spPr>
          <a:xfrm>
            <a:off x="10679184" y="2261540"/>
            <a:ext cx="1549863" cy="42119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000" dirty="0">
                <a:ln w="0"/>
                <a:solidFill>
                  <a:schemeClr val="tx1"/>
                </a:solidFill>
                <a:latin typeface="+mj-lt"/>
              </a:rPr>
              <a:t>Las Matemáticas doman la intuición.</a:t>
            </a:r>
          </a:p>
          <a:p>
            <a:r>
              <a:rPr lang="es-MX" sz="1000" dirty="0">
                <a:ln w="0"/>
                <a:solidFill>
                  <a:schemeClr val="tx1"/>
                </a:solidFill>
                <a:latin typeface="+mj-lt"/>
              </a:rPr>
              <a:t>Doman la creatividad.</a:t>
            </a:r>
            <a:endParaRPr lang="es-PE" sz="1000" dirty="0">
              <a:ln w="0"/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8DCD2DC8-A1A0-4011-A03B-BDEF08E9CA51}"/>
              </a:ext>
            </a:extLst>
          </p:cNvPr>
          <p:cNvCxnSpPr/>
          <p:nvPr/>
        </p:nvCxnSpPr>
        <p:spPr>
          <a:xfrm>
            <a:off x="8252669" y="1911209"/>
            <a:ext cx="0" cy="26992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C4B9CFBC-6434-4AF5-8BB4-F88A5724557A}"/>
              </a:ext>
            </a:extLst>
          </p:cNvPr>
          <p:cNvCxnSpPr/>
          <p:nvPr/>
        </p:nvCxnSpPr>
        <p:spPr>
          <a:xfrm>
            <a:off x="9742066" y="1938661"/>
            <a:ext cx="0" cy="26992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16274E0-F2DC-437F-B25D-C0BA68B8D13C}"/>
              </a:ext>
            </a:extLst>
          </p:cNvPr>
          <p:cNvCxnSpPr/>
          <p:nvPr/>
        </p:nvCxnSpPr>
        <p:spPr>
          <a:xfrm>
            <a:off x="11371277" y="1920569"/>
            <a:ext cx="0" cy="26992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4140323-78ED-4463-99C4-4705486B5B23}"/>
              </a:ext>
            </a:extLst>
          </p:cNvPr>
          <p:cNvCxnSpPr>
            <a:cxnSpLocks/>
          </p:cNvCxnSpPr>
          <p:nvPr/>
        </p:nvCxnSpPr>
        <p:spPr>
          <a:xfrm>
            <a:off x="9209540" y="2940343"/>
            <a:ext cx="1183896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79B33FFD-F0F9-4592-9BDF-4ECA77122CC5}"/>
              </a:ext>
            </a:extLst>
          </p:cNvPr>
          <p:cNvCxnSpPr>
            <a:cxnSpLocks/>
          </p:cNvCxnSpPr>
          <p:nvPr/>
        </p:nvCxnSpPr>
        <p:spPr>
          <a:xfrm flipV="1">
            <a:off x="7683011" y="2751589"/>
            <a:ext cx="1177079" cy="10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7C349D5-833B-4EE1-9F33-42B5412A79A4}"/>
              </a:ext>
            </a:extLst>
          </p:cNvPr>
          <p:cNvCxnSpPr>
            <a:cxnSpLocks/>
          </p:cNvCxnSpPr>
          <p:nvPr/>
        </p:nvCxnSpPr>
        <p:spPr>
          <a:xfrm>
            <a:off x="10849065" y="2751589"/>
            <a:ext cx="103813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D14952F6-6B05-4366-9976-2CCE04BDB60E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5628637" y="777701"/>
            <a:ext cx="2853710" cy="2037829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373CD893-D4C8-4AE6-9C41-C1EF7DB5883F}"/>
              </a:ext>
            </a:extLst>
          </p:cNvPr>
          <p:cNvSpPr/>
          <p:nvPr/>
        </p:nvSpPr>
        <p:spPr>
          <a:xfrm>
            <a:off x="8068115" y="3214773"/>
            <a:ext cx="1396765" cy="41975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s-MX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 teoremas son  </a:t>
            </a:r>
          </a:p>
          <a:p>
            <a:r>
              <a:rPr lang="es-MX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para siempre.</a:t>
            </a:r>
            <a:endParaRPr lang="es-PE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A67E9380-C38D-4E18-97ED-D546E630B0FD}"/>
              </a:ext>
            </a:extLst>
          </p:cNvPr>
          <p:cNvCxnSpPr>
            <a:stCxn id="4" idx="3"/>
            <a:endCxn id="68" idx="1"/>
          </p:cNvCxnSpPr>
          <p:nvPr/>
        </p:nvCxnSpPr>
        <p:spPr>
          <a:xfrm flipV="1">
            <a:off x="7755622" y="3424652"/>
            <a:ext cx="312493" cy="43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3CCC09C3-A956-4A55-81E2-BC3C1FCAE3D0}"/>
              </a:ext>
            </a:extLst>
          </p:cNvPr>
          <p:cNvCxnSpPr>
            <a:stCxn id="68" idx="3"/>
          </p:cNvCxnSpPr>
          <p:nvPr/>
        </p:nvCxnSpPr>
        <p:spPr>
          <a:xfrm flipV="1">
            <a:off x="9464880" y="3424651"/>
            <a:ext cx="1214304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4C5B868F-606D-4980-9672-53849CBF2EF9}"/>
              </a:ext>
            </a:extLst>
          </p:cNvPr>
          <p:cNvSpPr/>
          <p:nvPr/>
        </p:nvSpPr>
        <p:spPr>
          <a:xfrm>
            <a:off x="9464880" y="3214773"/>
            <a:ext cx="1247862" cy="20987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/>
              <a:t>Teorema de Pitágoras.</a:t>
            </a:r>
            <a:endParaRPr lang="es-PE" sz="900" dirty="0"/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6979BCBB-7218-4544-B9F4-E28236BA6CC5}"/>
              </a:ext>
            </a:extLst>
          </p:cNvPr>
          <p:cNvSpPr/>
          <p:nvPr/>
        </p:nvSpPr>
        <p:spPr>
          <a:xfrm>
            <a:off x="8033511" y="3770261"/>
            <a:ext cx="2038521" cy="648229"/>
          </a:xfrm>
          <a:prstGeom prst="roundRect">
            <a:avLst/>
          </a:prstGeom>
          <a:noFill/>
          <a:ln w="19050">
            <a:solidFill>
              <a:srgbClr val="FF33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 matemáticos se dedican a realizar teoremas verdades para siempre.</a:t>
            </a:r>
            <a:endParaRPr lang="es-PE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A8EA9B0-30CF-4478-8B4F-AB53B782C10E}"/>
              </a:ext>
            </a:extLst>
          </p:cNvPr>
          <p:cNvSpPr/>
          <p:nvPr/>
        </p:nvSpPr>
        <p:spPr>
          <a:xfrm>
            <a:off x="8140995" y="4522322"/>
            <a:ext cx="2381946" cy="1008920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Weaire y phelan encontraron o diseñaron la estructura de weaire y phelan esta estructura por sus propiedades geométricas fue utilizada para :</a:t>
            </a:r>
            <a:endParaRPr lang="es-PE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003BDA8F-B606-4C13-ACFF-D66957C9FDC1}"/>
              </a:ext>
            </a:extLst>
          </p:cNvPr>
          <p:cNvSpPr/>
          <p:nvPr/>
        </p:nvSpPr>
        <p:spPr>
          <a:xfrm>
            <a:off x="7740942" y="5875928"/>
            <a:ext cx="1776368" cy="281285"/>
          </a:xfrm>
          <a:prstGeom prst="roundRect">
            <a:avLst/>
          </a:prstGeom>
          <a:noFill/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ln w="0"/>
                <a:solidFill>
                  <a:schemeClr val="tx1"/>
                </a:solidFill>
                <a:latin typeface="+mj-lt"/>
              </a:rPr>
              <a:t>Creación del edifico de natación  en los juegos olímpicos de Pekín.</a:t>
            </a:r>
            <a:endParaRPr lang="es-PE" sz="900" dirty="0">
              <a:ln w="0"/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DCFDF67A-760D-45C6-B191-C17D07834EAC}"/>
              </a:ext>
            </a:extLst>
          </p:cNvPr>
          <p:cNvSpPr/>
          <p:nvPr/>
        </p:nvSpPr>
        <p:spPr>
          <a:xfrm>
            <a:off x="9620078" y="5898481"/>
            <a:ext cx="1461781" cy="689154"/>
          </a:xfrm>
          <a:prstGeom prst="roundRect">
            <a:avLst/>
          </a:prstGeom>
          <a:noFill/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900" dirty="0">
                <a:ln w="0"/>
                <a:solidFill>
                  <a:schemeClr val="tx1"/>
                </a:solidFill>
                <a:latin typeface="+mj-lt"/>
              </a:rPr>
              <a:t>Michael Phelps gano 8 medallas de oro y se convirtió en el mejor nadador de todos los tiempos.</a:t>
            </a:r>
            <a:endParaRPr lang="es-PE" sz="900" dirty="0">
              <a:ln w="0"/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EC90FE03-CEEB-4E0E-959C-43D584D99EAB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rot="5400000">
            <a:off x="8808204" y="5352164"/>
            <a:ext cx="344686" cy="702842"/>
          </a:xfrm>
          <a:prstGeom prst="bentConnector3">
            <a:avLst/>
          </a:prstGeom>
          <a:ln w="190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3871B531-7BBF-4959-9626-DF3434F1D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43800" y="5191313"/>
            <a:ext cx="395336" cy="1019000"/>
          </a:xfrm>
          <a:prstGeom prst="bentConnector3">
            <a:avLst/>
          </a:prstGeom>
          <a:ln w="190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AF81AAC5-532E-47F2-BFBE-8440177B5B7A}"/>
              </a:ext>
            </a:extLst>
          </p:cNvPr>
          <p:cNvCxnSpPr/>
          <p:nvPr/>
        </p:nvCxnSpPr>
        <p:spPr>
          <a:xfrm>
            <a:off x="7893384" y="6216242"/>
            <a:ext cx="1471484" cy="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5C49D703-B4A0-4822-88ED-9CAEDA722AAC}"/>
              </a:ext>
            </a:extLst>
          </p:cNvPr>
          <p:cNvCxnSpPr>
            <a:cxnSpLocks/>
          </p:cNvCxnSpPr>
          <p:nvPr/>
        </p:nvCxnSpPr>
        <p:spPr>
          <a:xfrm>
            <a:off x="9757974" y="6606690"/>
            <a:ext cx="1065400" cy="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05A63377-B9EC-44BE-802F-DD761A138E09}"/>
              </a:ext>
            </a:extLst>
          </p:cNvPr>
          <p:cNvCxnSpPr>
            <a:stCxn id="4" idx="2"/>
            <a:endCxn id="74" idx="1"/>
          </p:cNvCxnSpPr>
          <p:nvPr/>
        </p:nvCxnSpPr>
        <p:spPr>
          <a:xfrm rot="16200000" flipH="1">
            <a:off x="6805121" y="2865986"/>
            <a:ext cx="459846" cy="1996933"/>
          </a:xfrm>
          <a:prstGeom prst="bentConnector2">
            <a:avLst/>
          </a:prstGeom>
          <a:ln w="1905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9D4D2BC9-EE46-467D-9CFF-FB1B6D6057ED}"/>
              </a:ext>
            </a:extLst>
          </p:cNvPr>
          <p:cNvCxnSpPr>
            <a:stCxn id="4" idx="2"/>
            <a:endCxn id="75" idx="1"/>
          </p:cNvCxnSpPr>
          <p:nvPr/>
        </p:nvCxnSpPr>
        <p:spPr>
          <a:xfrm rot="16200000" flipH="1">
            <a:off x="6392660" y="3278447"/>
            <a:ext cx="1392252" cy="2104417"/>
          </a:xfrm>
          <a:prstGeom prst="bentConnector2">
            <a:avLst/>
          </a:prstGeom>
          <a:ln w="190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: esquinas redondeadas 106">
            <a:extLst>
              <a:ext uri="{FF2B5EF4-FFF2-40B4-BE49-F238E27FC236}">
                <a16:creationId xmlns:a16="http://schemas.microsoft.com/office/drawing/2014/main" id="{67B83345-B268-4CDF-BBA5-4AB657CBC98C}"/>
              </a:ext>
            </a:extLst>
          </p:cNvPr>
          <p:cNvSpPr/>
          <p:nvPr/>
        </p:nvSpPr>
        <p:spPr>
          <a:xfrm>
            <a:off x="1349355" y="600150"/>
            <a:ext cx="2239603" cy="89059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 Ciencias Solo Tienen sentido porque nos hace comprender mejor este hermoso mundo en el que estamos.</a:t>
            </a:r>
            <a:endParaRPr lang="es-PE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Rectángulo: esquinas redondeadas 107">
            <a:extLst>
              <a:ext uri="{FF2B5EF4-FFF2-40B4-BE49-F238E27FC236}">
                <a16:creationId xmlns:a16="http://schemas.microsoft.com/office/drawing/2014/main" id="{ABC52C95-2C7C-417E-914F-60822D37E5F7}"/>
              </a:ext>
            </a:extLst>
          </p:cNvPr>
          <p:cNvSpPr/>
          <p:nvPr/>
        </p:nvSpPr>
        <p:spPr>
          <a:xfrm>
            <a:off x="1857462" y="1716919"/>
            <a:ext cx="1635854" cy="965244"/>
          </a:xfrm>
          <a:prstGeom prst="roundRect">
            <a:avLst/>
          </a:prstGeom>
          <a:noFill/>
          <a:ln w="19050">
            <a:solidFill>
              <a:srgbClr val="00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Todas Las Ciencias son básicas son el soporte de todas ellas entre ellas están las matemáticas. </a:t>
            </a:r>
            <a:endParaRPr lang="es-PE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Rectángulo: esquinas redondeadas 108">
            <a:extLst>
              <a:ext uri="{FF2B5EF4-FFF2-40B4-BE49-F238E27FC236}">
                <a16:creationId xmlns:a16="http://schemas.microsoft.com/office/drawing/2014/main" id="{564F207D-1495-4F1A-B11F-F45A5DC863BF}"/>
              </a:ext>
            </a:extLst>
          </p:cNvPr>
          <p:cNvSpPr/>
          <p:nvPr/>
        </p:nvSpPr>
        <p:spPr>
          <a:xfrm>
            <a:off x="1618027" y="3064355"/>
            <a:ext cx="1875289" cy="72059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Todo lo que hace ciencia, hacer ciencia es el rigor de las matemáticas.</a:t>
            </a:r>
            <a:endParaRPr lang="es-PE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9A56997D-E48F-43D2-9E9E-7D526B519B29}"/>
              </a:ext>
            </a:extLst>
          </p:cNvPr>
          <p:cNvSpPr/>
          <p:nvPr/>
        </p:nvSpPr>
        <p:spPr>
          <a:xfrm>
            <a:off x="1349355" y="3969112"/>
            <a:ext cx="2242044" cy="84097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1999 Thomas Callister Hales demostró que Alejandría y las abejas llevaban razón. 	 </a:t>
            </a:r>
            <a:endParaRPr lang="es-PE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0223D5ED-A11C-49F1-B88F-D4F8F0D30AEF}"/>
              </a:ext>
            </a:extLst>
          </p:cNvPr>
          <p:cNvCxnSpPr>
            <a:stCxn id="109" idx="3"/>
            <a:endCxn id="4" idx="1"/>
          </p:cNvCxnSpPr>
          <p:nvPr/>
        </p:nvCxnSpPr>
        <p:spPr>
          <a:xfrm>
            <a:off x="3493316" y="3424651"/>
            <a:ext cx="824218" cy="4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641EFEB6-9800-48B3-A499-C59A4CB25FFE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226503" y="3424651"/>
            <a:ext cx="13915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43C544F0-CB31-4E7B-BD78-B1BA2E3219C1}"/>
              </a:ext>
            </a:extLst>
          </p:cNvPr>
          <p:cNvSpPr/>
          <p:nvPr/>
        </p:nvSpPr>
        <p:spPr>
          <a:xfrm>
            <a:off x="162664" y="3116825"/>
            <a:ext cx="1445701" cy="255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latin typeface="+mj-lt"/>
              </a:rPr>
              <a:t>Este rigor viene porque su resultado es eterno</a:t>
            </a:r>
            <a:r>
              <a:rPr lang="es-MX" sz="900" dirty="0"/>
              <a:t>.</a:t>
            </a:r>
            <a:endParaRPr lang="es-PE" sz="900" dirty="0"/>
          </a:p>
        </p:txBody>
      </p: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BAA2FCD6-F9C3-4DE9-A2B2-20D6F05DB29E}"/>
              </a:ext>
            </a:extLst>
          </p:cNvPr>
          <p:cNvCxnSpPr>
            <a:cxnSpLocks/>
            <a:stCxn id="110" idx="2"/>
            <a:endCxn id="121" idx="0"/>
          </p:cNvCxnSpPr>
          <p:nvPr/>
        </p:nvCxnSpPr>
        <p:spPr>
          <a:xfrm flipH="1">
            <a:off x="2469154" y="4810090"/>
            <a:ext cx="1223" cy="2908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C8CC4F21-DEF2-4744-8E03-5C0D08E8910D}"/>
              </a:ext>
            </a:extLst>
          </p:cNvPr>
          <p:cNvSpPr/>
          <p:nvPr/>
        </p:nvSpPr>
        <p:spPr>
          <a:xfrm>
            <a:off x="1746303" y="5100937"/>
            <a:ext cx="1445701" cy="255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900" dirty="0">
                <a:latin typeface="+mj-lt"/>
              </a:rPr>
              <a:t>Al demostrar que esto era correcto.</a:t>
            </a:r>
            <a:endParaRPr lang="es-PE" sz="900" dirty="0">
              <a:latin typeface="+mj-lt"/>
            </a:endParaRPr>
          </a:p>
        </p:txBody>
      </p: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6C12F1FB-299C-4C70-B102-5494FCCF28D8}"/>
              </a:ext>
            </a:extLst>
          </p:cNvPr>
          <p:cNvCxnSpPr/>
          <p:nvPr/>
        </p:nvCxnSpPr>
        <p:spPr>
          <a:xfrm>
            <a:off x="1801882" y="5385786"/>
            <a:ext cx="133454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C59724C9-4F2C-44DC-8F8A-78BD778EC89D}"/>
              </a:ext>
            </a:extLst>
          </p:cNvPr>
          <p:cNvCxnSpPr/>
          <p:nvPr/>
        </p:nvCxnSpPr>
        <p:spPr>
          <a:xfrm>
            <a:off x="2469153" y="5408304"/>
            <a:ext cx="0" cy="3727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A072C8F0-1BCB-4C18-A6C9-0E94D933A2B8}"/>
              </a:ext>
            </a:extLst>
          </p:cNvPr>
          <p:cNvSpPr/>
          <p:nvPr/>
        </p:nvSpPr>
        <p:spPr>
          <a:xfrm>
            <a:off x="1746303" y="5850171"/>
            <a:ext cx="1390122" cy="255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latin typeface="+mj-lt"/>
              </a:rPr>
              <a:t>Se convirtió en el   teorema del panal.</a:t>
            </a:r>
            <a:endParaRPr lang="es-PE" sz="900" dirty="0">
              <a:latin typeface="+mj-lt"/>
            </a:endParaRPr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D312A28D-1BC1-495D-8AB9-5B30F40DB588}"/>
              </a:ext>
            </a:extLst>
          </p:cNvPr>
          <p:cNvCxnSpPr>
            <a:cxnSpLocks/>
          </p:cNvCxnSpPr>
          <p:nvPr/>
        </p:nvCxnSpPr>
        <p:spPr>
          <a:xfrm>
            <a:off x="1938024" y="6157213"/>
            <a:ext cx="100667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r 138">
            <a:extLst>
              <a:ext uri="{FF2B5EF4-FFF2-40B4-BE49-F238E27FC236}">
                <a16:creationId xmlns:a16="http://schemas.microsoft.com/office/drawing/2014/main" id="{2B7B1E43-7162-4D55-BA24-C10F5B2C846B}"/>
              </a:ext>
            </a:extLst>
          </p:cNvPr>
          <p:cNvCxnSpPr>
            <a:stCxn id="4" idx="0"/>
            <a:endCxn id="107" idx="3"/>
          </p:cNvCxnSpPr>
          <p:nvPr/>
        </p:nvCxnSpPr>
        <p:spPr>
          <a:xfrm rot="16200000" flipV="1">
            <a:off x="3723758" y="910650"/>
            <a:ext cx="2178020" cy="2447620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: angular 140">
            <a:extLst>
              <a:ext uri="{FF2B5EF4-FFF2-40B4-BE49-F238E27FC236}">
                <a16:creationId xmlns:a16="http://schemas.microsoft.com/office/drawing/2014/main" id="{F67D7D99-996F-4555-BDA9-BD1D753D56A9}"/>
              </a:ext>
            </a:extLst>
          </p:cNvPr>
          <p:cNvCxnSpPr>
            <a:stCxn id="4" idx="0"/>
            <a:endCxn id="108" idx="3"/>
          </p:cNvCxnSpPr>
          <p:nvPr/>
        </p:nvCxnSpPr>
        <p:spPr>
          <a:xfrm rot="16200000" flipV="1">
            <a:off x="4252983" y="1439875"/>
            <a:ext cx="1023929" cy="2543262"/>
          </a:xfrm>
          <a:prstGeom prst="bentConnector2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: angular 142">
            <a:extLst>
              <a:ext uri="{FF2B5EF4-FFF2-40B4-BE49-F238E27FC236}">
                <a16:creationId xmlns:a16="http://schemas.microsoft.com/office/drawing/2014/main" id="{13023C0E-7C00-4F86-A285-20B2C1AA4275}"/>
              </a:ext>
            </a:extLst>
          </p:cNvPr>
          <p:cNvCxnSpPr>
            <a:cxnSpLocks/>
            <a:stCxn id="4" idx="2"/>
            <a:endCxn id="110" idx="3"/>
          </p:cNvCxnSpPr>
          <p:nvPr/>
        </p:nvCxnSpPr>
        <p:spPr>
          <a:xfrm rot="5400000">
            <a:off x="4436454" y="2789476"/>
            <a:ext cx="755071" cy="2445179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n 55">
            <a:extLst>
              <a:ext uri="{FF2B5EF4-FFF2-40B4-BE49-F238E27FC236}">
                <a16:creationId xmlns:a16="http://schemas.microsoft.com/office/drawing/2014/main" id="{5D41E386-89C2-4FE0-B721-2D7C67C7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639" y="600150"/>
            <a:ext cx="486561" cy="486561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29EFEB00-2F7C-4098-9C75-A94570A5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5" y="600150"/>
            <a:ext cx="525293" cy="525293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651D94F4-163C-4A96-886C-CD2E61328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15" y="4329326"/>
            <a:ext cx="599018" cy="58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20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238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Britannic Bold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Anderson Tello</dc:creator>
  <cp:lastModifiedBy>Anderson Tello</cp:lastModifiedBy>
  <cp:revision>3</cp:revision>
  <dcterms:created xsi:type="dcterms:W3CDTF">2021-09-07T02:46:44Z</dcterms:created>
  <dcterms:modified xsi:type="dcterms:W3CDTF">2021-09-07T03:01:59Z</dcterms:modified>
</cp:coreProperties>
</file>