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738" r:id="rId5"/>
    <p:sldId id="768" r:id="rId6"/>
    <p:sldId id="803" r:id="rId8"/>
    <p:sldId id="804" r:id="rId9"/>
    <p:sldId id="805" r:id="rId10"/>
    <p:sldId id="807" r:id="rId11"/>
    <p:sldId id="800" r:id="rId12"/>
    <p:sldId id="806" r:id="rId13"/>
    <p:sldId id="798" r:id="rId14"/>
    <p:sldId id="799" r:id="rId15"/>
    <p:sldId id="766" r:id="rId16"/>
    <p:sldId id="784" r:id="rId17"/>
    <p:sldId id="756" r:id="rId18"/>
    <p:sldId id="785" r:id="rId19"/>
    <p:sldId id="825" r:id="rId20"/>
    <p:sldId id="786" r:id="rId21"/>
    <p:sldId id="791" r:id="rId22"/>
    <p:sldId id="792" r:id="rId23"/>
    <p:sldId id="25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687BA16-6992-3344-AFAC-6DD9C8910FBE}">
          <p14:sldIdLst>
            <p14:sldId id="256"/>
            <p14:sldId id="738"/>
            <p14:sldId id="768"/>
            <p14:sldId id="803"/>
            <p14:sldId id="804"/>
            <p14:sldId id="805"/>
            <p14:sldId id="807"/>
            <p14:sldId id="800"/>
            <p14:sldId id="806"/>
            <p14:sldId id="798"/>
            <p14:sldId id="799"/>
            <p14:sldId id="766"/>
            <p14:sldId id="784"/>
            <p14:sldId id="756"/>
            <p14:sldId id="785"/>
            <p14:sldId id="825"/>
            <p14:sldId id="786"/>
            <p14:sldId id="791"/>
            <p14:sldId id="792"/>
          </p14:sldIdLst>
        </p14:section>
        <p14:section name="Summary" id="{C21C9DCB-0075-5A4F-9C06-05581E2DAA22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E00"/>
    <a:srgbClr val="FBBC53"/>
    <a:srgbClr val="EE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 autoAdjust="0"/>
    <p:restoredTop sz="89876" autoAdjust="0"/>
  </p:normalViewPr>
  <p:slideViewPr>
    <p:cSldViewPr snapToGrid="0" snapToObjects="1">
      <p:cViewPr>
        <p:scale>
          <a:sx n="103" d="100"/>
          <a:sy n="103" d="100"/>
        </p:scale>
        <p:origin x="11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85CAE-7A3A-41D4-A8AA-0CE5EA21E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所谓</a:t>
            </a:r>
            <a:r>
              <a:rPr lang="en-US" altLang="zh-CN" sz="900" dirty="0"/>
              <a:t>Parallel Fuzzing</a:t>
            </a:r>
            <a:r>
              <a:rPr lang="zh-CN" altLang="en-US" sz="900" dirty="0"/>
              <a:t>就是同时</a:t>
            </a:r>
            <a:r>
              <a:rPr lang="en-US" altLang="zh-CN" sz="900" dirty="0"/>
              <a:t>launch</a:t>
            </a:r>
            <a:r>
              <a:rPr lang="zh-CN" altLang="en-US" sz="900" dirty="0"/>
              <a:t>多个</a:t>
            </a:r>
            <a:r>
              <a:rPr lang="en-US" altLang="zh-CN" sz="900" dirty="0"/>
              <a:t>fuzzing instance</a:t>
            </a:r>
            <a:r>
              <a:rPr lang="zh-CN" altLang="en-US" sz="900" dirty="0"/>
              <a:t>协同工作。主要用于工业界测试，对效率有较高需求时。</a:t>
            </a:r>
            <a:endParaRPr lang="zh-CN" altLang="en-US" sz="900" dirty="0"/>
          </a:p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124607"/>
            <a:ext cx="12192000" cy="350223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600" b="1" dirty="0">
                <a:solidFill>
                  <a:schemeClr val="bg1">
                    <a:lumMod val="9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Parallel Fuzzing</a:t>
            </a:r>
            <a:endParaRPr lang="en-US" altLang="zh-CN" sz="5600" b="1" dirty="0">
              <a:solidFill>
                <a:schemeClr val="bg1">
                  <a:lumMod val="9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altLang="zh-CN" sz="5600" b="1" dirty="0">
              <a:solidFill>
                <a:schemeClr val="bg1">
                  <a:lumMod val="9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261457" y="4842961"/>
            <a:ext cx="11669086" cy="1313140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latin typeface="Calibri" charset="0"/>
                <a:cs typeface="Calibri" charset="0"/>
              </a:rPr>
              <a:t>Yifan</a:t>
            </a:r>
            <a:r>
              <a:rPr lang="en-US" altLang="zh-CN" b="1" dirty="0">
                <a:latin typeface="Calibri" charset="0"/>
                <a:cs typeface="Calibri" charset="0"/>
              </a:rPr>
              <a:t> Xia</a:t>
            </a:r>
            <a:endParaRPr lang="en-US" altLang="zh-CN" b="1" dirty="0">
              <a:latin typeface="Calibri" charset="0"/>
              <a:cs typeface="Calibri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26150" y="3106420"/>
            <a:ext cx="4413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An Overview of Recent Works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136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Preliminaries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1911" y="2366731"/>
            <a:ext cx="7027791" cy="1843207"/>
            <a:chOff x="2871911" y="2366731"/>
            <a:chExt cx="6448177" cy="1843207"/>
          </a:xfrm>
        </p:grpSpPr>
        <p:grpSp>
          <p:nvGrpSpPr>
            <p:cNvPr id="8" name="组合 7"/>
            <p:cNvGrpSpPr/>
            <p:nvPr/>
          </p:nvGrpSpPr>
          <p:grpSpPr>
            <a:xfrm>
              <a:off x="2871911" y="2366731"/>
              <a:ext cx="6448177" cy="1843207"/>
              <a:chOff x="2871911" y="2331220"/>
              <a:chExt cx="6448177" cy="184320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871911" y="2331220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71911" y="4040597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871911" y="2808577"/>
              <a:ext cx="6448177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Calibri" charset="0"/>
                  <a:cs typeface="Calibri" charset="0"/>
                </a:rPr>
                <a:t>Parallel mode is great  </a:t>
              </a:r>
              <a:endParaRPr lang="en-US" altLang="zh-CN" sz="2800" b="1" dirty="0">
                <a:latin typeface="Calibri" charset="0"/>
                <a:cs typeface="Calibri" charset="0"/>
              </a:endParaRPr>
            </a:p>
            <a:p>
              <a:pPr algn="ctr"/>
              <a:r>
                <a:rPr lang="en-US" altLang="zh-CN" sz="2800" b="1" dirty="0">
                  <a:latin typeface="Calibri" charset="0"/>
                  <a:cs typeface="Calibri" charset="0"/>
                </a:rPr>
                <a:t>But not all fuzzers support that</a:t>
              </a:r>
              <a:endParaRPr lang="en-US" altLang="zh-CN" sz="2800" b="1" dirty="0">
                <a:latin typeface="Calibri" charset="0"/>
                <a:cs typeface="Calibri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PAFL ( FSE'18 )</a:t>
            </a:r>
            <a:endParaRPr lang="zh-CN" altLang="en-US" sz="3200" b="1" dirty="0">
              <a:latin typeface="Calibri" charset="0"/>
              <a:cs typeface="Calibri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8335" y="1245235"/>
            <a:ext cx="108953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 dirty="0">
                <a:latin typeface="Calibri" charset="0"/>
                <a:cs typeface="Calibri" charset="0"/>
              </a:rPr>
              <a:t>Extend Fuzzing Optimizations of Single Mode to Industrial Parallel Mode</a:t>
            </a:r>
            <a:endParaRPr lang="en-US" altLang="en-GB" sz="2400" b="1" dirty="0">
              <a:effectLst/>
              <a:latin typeface="NimbusRomNo9L"/>
            </a:endParaRPr>
          </a:p>
          <a:p>
            <a:endParaRPr lang="en-US" altLang="en-GB" sz="2400" b="1" dirty="0">
              <a:effectLst/>
              <a:latin typeface="NimbusRomNo9L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8335" y="1848485"/>
            <a:ext cx="1080071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Motivation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    The performance of some optimizations(i.e. FairFuzz, AFLFast) degrade in parallel mode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    due to the defect of design.</a:t>
            </a:r>
            <a:endParaRPr lang="en-US">
              <a:latin typeface="Calibri" charset="0"/>
              <a:cs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9335" y="2795270"/>
            <a:ext cx="3970020" cy="38296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48335" y="3080385"/>
            <a:ext cx="580707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Two Problems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   1. Guiding Information Loss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   2. Task Conflicts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Two Contributions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   1.  Global Guiding Information 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   2.  Task Division Mechanism 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GB" b="1" dirty="0">
              <a:effectLst/>
              <a:latin typeface="Calibri" charset="0"/>
              <a:cs typeface="Calibri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002655" y="1807845"/>
            <a:ext cx="5685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Calibri" charset="0"/>
                <a:cs typeface="Calibri" charset="0"/>
              </a:rPr>
              <a:t>Yu Jiang KLISS, Tsinghua University, China</a:t>
            </a:r>
            <a:endParaRPr lang="en-US" b="1">
              <a:latin typeface="Calibri" charset="0"/>
              <a:cs typeface="Calibr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6455"/>
            <a:ext cx="6183630" cy="6985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570855" y="5600065"/>
            <a:ext cx="576000" cy="38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136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Preliminaries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1911" y="2366731"/>
            <a:ext cx="7027791" cy="1843207"/>
            <a:chOff x="2871911" y="2366731"/>
            <a:chExt cx="6448177" cy="1843207"/>
          </a:xfrm>
        </p:grpSpPr>
        <p:grpSp>
          <p:nvGrpSpPr>
            <p:cNvPr id="8" name="组合 7"/>
            <p:cNvGrpSpPr/>
            <p:nvPr/>
          </p:nvGrpSpPr>
          <p:grpSpPr>
            <a:xfrm>
              <a:off x="2871911" y="2366731"/>
              <a:ext cx="6448177" cy="1843207"/>
              <a:chOff x="2871911" y="2331220"/>
              <a:chExt cx="6448177" cy="184320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871911" y="2331220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71911" y="4040597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871911" y="2960977"/>
              <a:ext cx="644817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3200" b="1" dirty="0">
                <a:latin typeface="Calibri" charset="0"/>
                <a:cs typeface="Calibri" charset="0"/>
              </a:endParaRPr>
            </a:p>
          </p:txBody>
        </p:sp>
      </p:grpSp>
      <p:sp>
        <p:nvSpPr>
          <p:cNvPr id="3" name="文本框 10"/>
          <p:cNvSpPr txBox="1"/>
          <p:nvPr/>
        </p:nvSpPr>
        <p:spPr>
          <a:xfrm>
            <a:off x="2674620" y="2854325"/>
            <a:ext cx="74225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 dirty="0">
                <a:latin typeface="Calibri" charset="0"/>
                <a:cs typeface="Calibri" charset="0"/>
              </a:rPr>
              <a:t>Since instances with same type collabrate, </a:t>
            </a:r>
            <a:endParaRPr lang="en-US" altLang="zh-CN" sz="2800" b="1" dirty="0">
              <a:latin typeface="Calibri" charset="0"/>
              <a:cs typeface="Calibri" charset="0"/>
            </a:endParaRPr>
          </a:p>
          <a:p>
            <a:pPr algn="ctr"/>
            <a:r>
              <a:rPr lang="en-US" altLang="zh-CN" sz="2800" b="1" dirty="0">
                <a:latin typeface="Calibri" charset="0"/>
                <a:cs typeface="Calibri" charset="0"/>
              </a:rPr>
              <a:t>what about ensembling diverse fuzzers?</a:t>
            </a:r>
            <a:endParaRPr lang="en-US" altLang="zh-CN" sz="2800" b="1" dirty="0">
              <a:latin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EnFuzz (USENIX Security '19)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5960" y="1184275"/>
            <a:ext cx="99764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latin typeface="Calibri" charset="0"/>
                <a:cs typeface="Calibri" charset="0"/>
              </a:rPr>
              <a:t>Ensemble Fuzzing with Seed Synchronization among Diverse Fuzzers</a:t>
            </a:r>
            <a:endParaRPr lang="en-US" sz="2000" b="1">
              <a:latin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130" y="2083435"/>
            <a:ext cx="4434840" cy="46748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9255" y="1731645"/>
            <a:ext cx="609219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Motivation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      W</a:t>
            </a:r>
            <a:r>
              <a:rPr lang="zh-CN" altLang="en-US" b="1" dirty="0">
                <a:effectLst/>
                <a:latin typeface="Calibri" charset="0"/>
                <a:cs typeface="Calibri" charset="0"/>
                <a:sym typeface="+mn-ea"/>
              </a:rPr>
              <a:t>ell-designed fuzzing strategies </a:t>
            </a: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perform weakly in industrial practice. (due to the complexity)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591935" y="1583055"/>
            <a:ext cx="5685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Calibri" charset="0"/>
                <a:cs typeface="Calibri" charset="0"/>
              </a:rPr>
              <a:t>Yu Jiang KLISS, Tsinghua University, China</a:t>
            </a:r>
            <a:endParaRPr lang="en-US" b="1">
              <a:latin typeface="Calibri" charset="0"/>
              <a:cs typeface="Calibri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89890" y="3218180"/>
            <a:ext cx="60915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Insight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     Collaborate advantages of diverse fuzzers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89890" y="4288790"/>
            <a:ext cx="609155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Contribution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     1. a heuristic method for diverse fuzzers choosing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     2. a GALS seed synchronization mechanism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136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Preliminaries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1911" y="2366731"/>
            <a:ext cx="7027791" cy="1843207"/>
            <a:chOff x="2871911" y="2366731"/>
            <a:chExt cx="6448177" cy="1843207"/>
          </a:xfrm>
        </p:grpSpPr>
        <p:grpSp>
          <p:nvGrpSpPr>
            <p:cNvPr id="8" name="组合 7"/>
            <p:cNvGrpSpPr/>
            <p:nvPr/>
          </p:nvGrpSpPr>
          <p:grpSpPr>
            <a:xfrm>
              <a:off x="2871911" y="2366731"/>
              <a:ext cx="6448177" cy="1843207"/>
              <a:chOff x="2871911" y="2331220"/>
              <a:chExt cx="6448177" cy="184320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871911" y="2331220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71911" y="4040597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871911" y="2750157"/>
              <a:ext cx="6448177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Calibri" charset="0"/>
                  <a:cs typeface="Calibri" charset="0"/>
                </a:rPr>
                <a:t>Task allocation is important</a:t>
              </a:r>
              <a:r>
                <a:rPr lang="zh-CN" altLang="en-US" sz="3200" b="1" dirty="0">
                  <a:latin typeface="Calibri" charset="0"/>
                  <a:cs typeface="Calibri" charset="0"/>
                </a:rPr>
                <a:t>，</a:t>
              </a:r>
              <a:endParaRPr lang="zh-CN" altLang="en-US" sz="3200" b="1" dirty="0">
                <a:latin typeface="Calibri" charset="0"/>
                <a:cs typeface="Calibri" charset="0"/>
              </a:endParaRPr>
            </a:p>
            <a:p>
              <a:pPr algn="ctr"/>
              <a:r>
                <a:rPr lang="en-US" altLang="zh-CN" sz="3200" b="1" dirty="0">
                  <a:latin typeface="Calibri" charset="0"/>
                  <a:cs typeface="Calibri" charset="0"/>
                </a:rPr>
                <a:t>while exsiting method is inefficient</a:t>
              </a:r>
              <a:endParaRPr lang="en-US" altLang="zh-CN" sz="3200" b="1" dirty="0">
                <a:latin typeface="Calibri" charset="0"/>
                <a:cs typeface="Calibri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143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AFLTeam (ASE' 21)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4170" y="1070610"/>
            <a:ext cx="103670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latin typeface="Calibri" charset="0"/>
                <a:cs typeface="Calibri" charset="0"/>
              </a:rPr>
              <a:t>Towards Systematic and Dynamic Task Allocation for Collaborative Parallel Fuzzing</a:t>
            </a:r>
            <a:endParaRPr lang="en-US" sz="2000" b="1">
              <a:latin typeface="Calibri" charset="0"/>
              <a:cs typeface="Calibri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460105" y="1469390"/>
            <a:ext cx="44780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Calibri" charset="0"/>
                <a:cs typeface="Calibri" charset="0"/>
              </a:rPr>
              <a:t>University </a:t>
            </a:r>
            <a:r>
              <a:rPr lang="en-US" sz="2000" b="1">
                <a:latin typeface="Calibri" charset="0"/>
                <a:cs typeface="Calibri" charset="0"/>
              </a:rPr>
              <a:t>of </a:t>
            </a:r>
            <a:r>
              <a:rPr lang="en-US" b="1">
                <a:latin typeface="Calibri" charset="0"/>
                <a:cs typeface="Calibri" charset="0"/>
              </a:rPr>
              <a:t>Melbourne</a:t>
            </a:r>
            <a:endParaRPr lang="en-US" b="1">
              <a:latin typeface="Calibri" charset="0"/>
              <a:cs typeface="Calibri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33045" y="1545590"/>
            <a:ext cx="1195895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Motivation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      existing task-dividing algorithms might be ineffective 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      due to the lack of structural information of the input program. (i. bitmap is random. ii. static allocation  ) 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75" y="3183890"/>
            <a:ext cx="5663565" cy="318643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233045" y="3022600"/>
            <a:ext cx="6578600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Insight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     1. Obtaining structural information from 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         attributed call graph.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         graph =&gt; sub-graphs &lt;=&gt; tasks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     2. Filtering seeds which can't reach target functions.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     3. dynamic updating with execution information.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 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     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      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300480" y="18249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66727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Preliminaries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1911" y="2366731"/>
            <a:ext cx="7027791" cy="1843207"/>
            <a:chOff x="2871911" y="2366731"/>
            <a:chExt cx="6448177" cy="1843207"/>
          </a:xfrm>
        </p:grpSpPr>
        <p:grpSp>
          <p:nvGrpSpPr>
            <p:cNvPr id="8" name="组合 7"/>
            <p:cNvGrpSpPr/>
            <p:nvPr/>
          </p:nvGrpSpPr>
          <p:grpSpPr>
            <a:xfrm>
              <a:off x="2871911" y="2366731"/>
              <a:ext cx="6448177" cy="1843207"/>
              <a:chOff x="2871911" y="2331220"/>
              <a:chExt cx="6448177" cy="184320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871911" y="2331220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71911" y="4040597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871911" y="2596487"/>
              <a:ext cx="6448177" cy="1260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alibri" charset="0"/>
                  <a:cs typeface="Calibri" charset="0"/>
                </a:rPr>
                <a:t>How about Multiple-System?</a:t>
              </a:r>
              <a:endParaRPr lang="en-US" sz="2800" b="1" dirty="0">
                <a:latin typeface="Calibri" charset="0"/>
                <a:cs typeface="Calibri" charset="0"/>
              </a:endParaRPr>
            </a:p>
            <a:p>
              <a:pPr algn="ctr"/>
              <a:r>
                <a:rPr lang="en-US" sz="2400" b="1" dirty="0">
                  <a:latin typeface="Calibri" charset="0"/>
                  <a:cs typeface="Calibri" charset="0"/>
                </a:rPr>
                <a:t>No representative work yet,</a:t>
              </a:r>
              <a:endParaRPr lang="en-US" sz="2400" b="1" dirty="0">
                <a:latin typeface="Calibri" charset="0"/>
                <a:cs typeface="Calibri" charset="0"/>
              </a:endParaRPr>
            </a:p>
            <a:p>
              <a:pPr algn="ctr"/>
              <a:r>
                <a:rPr lang="en-US" sz="2400" b="1" dirty="0">
                  <a:latin typeface="Calibri" charset="0"/>
                  <a:cs typeface="Calibri" charset="0"/>
                </a:rPr>
                <a:t>but researchers are exploring.</a:t>
              </a:r>
              <a:endParaRPr lang="en-US" sz="2400" b="1" dirty="0">
                <a:latin typeface="Calibri" charset="0"/>
                <a:cs typeface="Calibri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UniFuzz (NUDT)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735" y="2656840"/>
            <a:ext cx="6363970" cy="35560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83845" y="1075055"/>
            <a:ext cx="103003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latin typeface="Calibri" charset="0"/>
                <a:cs typeface="Calibri" charset="0"/>
              </a:rPr>
              <a:t>Optimizing Distributed Fuzzing via Dynamic Centralized Task Scheduling</a:t>
            </a:r>
            <a:endParaRPr lang="en-US" sz="2000" b="1">
              <a:latin typeface="Calibri" charset="0"/>
              <a:cs typeface="Calibri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33045" y="1433830"/>
            <a:ext cx="1195895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Motivation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      1. Challenges mentioned before</a:t>
            </a:r>
            <a:r>
              <a:rPr lang="zh-CN" altLang="en-US" b="1" dirty="0">
                <a:effectLst/>
                <a:latin typeface="Calibri" charset="0"/>
                <a:cs typeface="Calibri" charset="0"/>
                <a:sym typeface="+mn-ea"/>
              </a:rPr>
              <a:t>（</a:t>
            </a: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information synchronization, task conflicts</a:t>
            </a:r>
            <a:r>
              <a:rPr lang="zh-CN" altLang="en-US" b="1" dirty="0">
                <a:effectLst/>
                <a:latin typeface="Calibri" charset="0"/>
                <a:cs typeface="Calibri" charset="0"/>
                <a:sym typeface="+mn-ea"/>
              </a:rPr>
              <a:t>）</a:t>
            </a: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    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      2. Difficulties in distributed environment (workload balance, synchronization overhead)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83845" y="2771775"/>
            <a:ext cx="11958955" cy="235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Insight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     D</a:t>
            </a:r>
            <a:r>
              <a:rPr lang="en-US" altLang="zh-CN" sz="1600" b="1" dirty="0">
                <a:effectLst/>
                <a:latin typeface="Calibri" charset="0"/>
                <a:cs typeface="Calibri" charset="0"/>
                <a:sym typeface="+mn-ea"/>
              </a:rPr>
              <a:t>istributed architecture to solve three challenges</a:t>
            </a:r>
            <a:endParaRPr lang="en-US" altLang="zh-CN" sz="16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effectLst/>
                <a:latin typeface="Calibri" charset="0"/>
                <a:cs typeface="Calibri" charset="0"/>
                <a:sym typeface="+mn-ea"/>
              </a:rPr>
              <a:t>1. a main scheduler which arranges fuzzing tasks for task conflicts</a:t>
            </a:r>
            <a:endParaRPr lang="en-US" altLang="zh-CN" sz="16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effectLst/>
                <a:latin typeface="Calibri" charset="0"/>
                <a:cs typeface="Calibri" charset="0"/>
                <a:sym typeface="+mn-ea"/>
              </a:rPr>
              <a:t>2. a request-response machanism for workload imbalance</a:t>
            </a:r>
            <a:endParaRPr lang="en-US" altLang="zh-CN" sz="16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effectLst/>
                <a:latin typeface="Calibri" charset="0"/>
                <a:cs typeface="Calibri" charset="0"/>
                <a:sym typeface="+mn-ea"/>
              </a:rPr>
              <a:t>3. a global information database for synchronization</a:t>
            </a:r>
            <a:endParaRPr lang="en-US" altLang="zh-CN" sz="14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400" b="1" dirty="0">
              <a:effectLst/>
              <a:latin typeface="Calibri" charset="0"/>
              <a:cs typeface="Calibri" charset="0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136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Preliminaries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1911" y="2366731"/>
            <a:ext cx="7027791" cy="1843207"/>
            <a:chOff x="2871911" y="2366731"/>
            <a:chExt cx="6448177" cy="1843207"/>
          </a:xfrm>
        </p:grpSpPr>
        <p:grpSp>
          <p:nvGrpSpPr>
            <p:cNvPr id="8" name="组合 7"/>
            <p:cNvGrpSpPr/>
            <p:nvPr/>
          </p:nvGrpSpPr>
          <p:grpSpPr>
            <a:xfrm>
              <a:off x="2871911" y="2366731"/>
              <a:ext cx="6448177" cy="1843207"/>
              <a:chOff x="2871911" y="2331220"/>
              <a:chExt cx="6448177" cy="184320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871911" y="2331220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71911" y="4040597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871911" y="2960977"/>
              <a:ext cx="6448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Calibri" charset="0"/>
                  <a:cs typeface="Calibri" charset="0"/>
                </a:rPr>
                <a:t>Future Direction</a:t>
              </a:r>
              <a:endParaRPr lang="en-US" altLang="zh-CN" sz="3200" b="1" dirty="0">
                <a:latin typeface="Calibri" charset="0"/>
                <a:cs typeface="Calibri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Future Direction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sp>
        <p:nvSpPr>
          <p:cNvPr id="2" name="文本框 19"/>
          <p:cNvSpPr txBox="1"/>
          <p:nvPr/>
        </p:nvSpPr>
        <p:spPr>
          <a:xfrm>
            <a:off x="229235" y="1132840"/>
            <a:ext cx="10765155" cy="16916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en-GB" sz="24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altLang="zh-CN" sz="2000" b="1" dirty="0">
              <a:effectLst/>
              <a:latin typeface="Calibri" charset="0"/>
              <a:cs typeface="Calibri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33045" y="1433830"/>
            <a:ext cx="11958955" cy="4661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Single-System &amp; Single Type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      1. Better Task-Allocation Algorithm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      2. Task-Aware Mutation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Single-System &amp; Multiple Type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      1. Heuristics for choosing diverse fuzzers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	(ACSAC 20) Cupid: Automatic Fuzzer Selection for Collaborative Fuzzing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      2.  Improvement of the ensemble architecture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      3.  Intelligent resource allocation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Multiple-System</a:t>
            </a:r>
            <a:endParaRPr lang="en-US" altLang="en-GB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      Distributed Architecture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136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Preliminaries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1911" y="2366731"/>
            <a:ext cx="7027791" cy="1843207"/>
            <a:chOff x="2871911" y="2366731"/>
            <a:chExt cx="6448177" cy="1843207"/>
          </a:xfrm>
        </p:grpSpPr>
        <p:grpSp>
          <p:nvGrpSpPr>
            <p:cNvPr id="8" name="组合 7"/>
            <p:cNvGrpSpPr/>
            <p:nvPr/>
          </p:nvGrpSpPr>
          <p:grpSpPr>
            <a:xfrm>
              <a:off x="2871911" y="2366731"/>
              <a:ext cx="6448177" cy="1843207"/>
              <a:chOff x="2871911" y="2331220"/>
              <a:chExt cx="6448177" cy="184320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871911" y="2331220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71911" y="4040597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871911" y="2960977"/>
              <a:ext cx="644817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Calibri" charset="0"/>
                  <a:cs typeface="Calibri" charset="0"/>
                </a:rPr>
                <a:t>Introduction </a:t>
              </a:r>
              <a:endParaRPr lang="en-US" altLang="zh-CN" sz="3200" b="1" dirty="0">
                <a:latin typeface="Calibri" charset="0"/>
                <a:cs typeface="Calibri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821947" y="2278448"/>
            <a:ext cx="6448177" cy="1843206"/>
            <a:chOff x="3237186" y="2006116"/>
            <a:chExt cx="5570483" cy="1592318"/>
          </a:xfrm>
        </p:grpSpPr>
        <p:sp>
          <p:nvSpPr>
            <p:cNvPr id="2" name="矩形 1"/>
            <p:cNvSpPr/>
            <p:nvPr/>
          </p:nvSpPr>
          <p:spPr>
            <a:xfrm>
              <a:off x="3237186" y="2006116"/>
              <a:ext cx="5570483" cy="1156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7186" y="3482820"/>
              <a:ext cx="5570483" cy="1156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153867" y="2469920"/>
              <a:ext cx="1817757" cy="664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chemeClr val="accent1"/>
                  </a:solidFill>
                  <a:latin typeface="Calibri" charset="0"/>
                  <a:cs typeface="Calibri" charset="0"/>
                </a:rPr>
                <a:t>THANKS</a:t>
              </a:r>
              <a:endParaRPr kumimoji="1" lang="zh-CN" altLang="en-US" sz="4400" b="1" dirty="0">
                <a:solidFill>
                  <a:schemeClr val="accent1"/>
                </a:solidFill>
                <a:latin typeface="Calibri" charset="0"/>
                <a:cs typeface="Calibri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Introduction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9235" y="982980"/>
            <a:ext cx="10765155" cy="163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L</a:t>
            </a:r>
            <a:r>
              <a:rPr lang="en-GB" altLang="zh-CN" sz="2000" b="1" dirty="0">
                <a:effectLst/>
                <a:latin typeface="Calibri" charset="0"/>
                <a:cs typeface="Calibri" charset="0"/>
              </a:rPr>
              <a:t>arge-scale fuzzing is gaining popularity</a:t>
            </a:r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, Espeically in industry</a:t>
            </a: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altLang="zh-CN" sz="2000" b="1" dirty="0">
                <a:effectLst/>
                <a:latin typeface="Calibri" charset="0"/>
                <a:cs typeface="Calibri" charset="0"/>
              </a:rPr>
              <a:t>Google's OSSFuzz  powered by ClusterFuzz </a:t>
            </a:r>
            <a:endParaRPr lang="en-GB" altLang="zh-CN" sz="20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altLang="zh-CN" sz="2000" b="1" dirty="0">
                <a:effectLst/>
                <a:latin typeface="Calibri" charset="0"/>
                <a:cs typeface="Calibri" charset="0"/>
              </a:rPr>
              <a:t>Microsoft Springfield </a:t>
            </a:r>
            <a:endParaRPr lang="en-GB" altLang="zh-CN" sz="2000" b="1" dirty="0">
              <a:effectLst/>
              <a:latin typeface="Calibri" charset="0"/>
              <a:cs typeface="Calibri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25500" y="1203325"/>
            <a:ext cx="525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Wingdings" panose="05000000000000000000" pitchFamily="2" charset="2"/>
              <a:buChar char="Ø"/>
            </a:pPr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9235" y="2914650"/>
            <a:ext cx="8907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Illustration of AFL Parallel Mode </a:t>
            </a:r>
            <a:endParaRPr lang="en-US" altLang="en-GB" b="1" dirty="0">
              <a:effectLst/>
              <a:latin typeface="Calibri" charset="0"/>
              <a:cs typeface="Calibri" charset="0"/>
            </a:endParaRPr>
          </a:p>
          <a:p>
            <a:pPr lvl="1" indent="0">
              <a:buFont typeface="Wingdings" panose="05000000000000000000" pitchFamily="2" charset="2"/>
              <a:buNone/>
            </a:pPr>
            <a:endParaRPr b="1" dirty="0">
              <a:effectLst/>
              <a:latin typeface="Calibri" charset="0"/>
              <a:cs typeface="Calibri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3456940"/>
            <a:ext cx="5622925" cy="28517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115810" y="4420235"/>
            <a:ext cx="463486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charset="0"/>
                <a:cs typeface="Calibri" charset="0"/>
              </a:rPr>
              <a:t>When it comes to multiple-system,</a:t>
            </a:r>
            <a:endParaRPr 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charset="0"/>
              <a:cs typeface="Calibri" charset="0"/>
            </a:endParaRPr>
          </a:p>
          <a:p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charset="0"/>
                <a:cs typeface="Calibri" charset="0"/>
              </a:rPr>
              <a:t>AFL uses SSH to synchronize.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Introduction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" y="1491615"/>
            <a:ext cx="10414635" cy="38747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136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Preliminaries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1911" y="2366731"/>
            <a:ext cx="7027791" cy="1843207"/>
            <a:chOff x="2871911" y="2366731"/>
            <a:chExt cx="6448177" cy="1843207"/>
          </a:xfrm>
        </p:grpSpPr>
        <p:grpSp>
          <p:nvGrpSpPr>
            <p:cNvPr id="8" name="组合 7"/>
            <p:cNvGrpSpPr/>
            <p:nvPr/>
          </p:nvGrpSpPr>
          <p:grpSpPr>
            <a:xfrm>
              <a:off x="2871911" y="2366731"/>
              <a:ext cx="6448177" cy="1843207"/>
              <a:chOff x="2871911" y="2331220"/>
              <a:chExt cx="6448177" cy="184320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871911" y="2331220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71911" y="4040597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871911" y="2960977"/>
              <a:ext cx="644817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Calibri" charset="0"/>
                  <a:cs typeface="Calibri" charset="0"/>
                </a:rPr>
                <a:t>Scope </a:t>
              </a:r>
              <a:endParaRPr lang="en-US" altLang="zh-CN" sz="3200" b="1" dirty="0">
                <a:latin typeface="Calibri" charset="0"/>
                <a:cs typeface="Calibri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Scope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9235" y="1122045"/>
            <a:ext cx="10765155" cy="3353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GB" sz="2400" b="1" dirty="0">
                <a:effectLst/>
                <a:latin typeface="Calibri" charset="0"/>
                <a:cs typeface="Calibri" charset="0"/>
              </a:rPr>
              <a:t>Existing work can be categorized by two features</a:t>
            </a:r>
            <a:endParaRPr lang="en-US" altLang="en-GB" sz="2400" b="1" dirty="0">
              <a:effectLst/>
              <a:latin typeface="Calibri" charset="0"/>
              <a:cs typeface="Calibri" charset="0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en-GB" sz="24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Single-Sysyem or Multiple-System ?</a:t>
            </a: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Single Fuzzer-Type or Multiple Fuzzer-Type ?</a:t>
            </a: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en-GB" sz="24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altLang="zh-CN" sz="2000" b="1" dirty="0">
              <a:effectLst/>
              <a:latin typeface="Calibri" charset="0"/>
              <a:cs typeface="Calibri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25500" y="1203325"/>
            <a:ext cx="525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Wingdings" panose="05000000000000000000" pitchFamily="2" charset="2"/>
              <a:buChar char="Ø"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0" y="3146425"/>
            <a:ext cx="3698875" cy="28987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515110" y="6045200"/>
            <a:ext cx="2155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600" b="1" dirty="0">
                <a:effectLst/>
                <a:latin typeface="NimbusRomNo9L"/>
              </a:rPr>
              <a:t>Single Fuzzer-Type</a:t>
            </a:r>
            <a:endParaRPr lang="en-US" altLang="en-GB" sz="1600" b="1" dirty="0">
              <a:effectLst/>
              <a:latin typeface="NimbusRomNo9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65" y="3169920"/>
            <a:ext cx="3888105" cy="292671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451725" y="6089015"/>
            <a:ext cx="2243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600" b="1" dirty="0">
                <a:effectLst/>
                <a:latin typeface="NimbusRomNo9L"/>
              </a:rPr>
              <a:t>Multiple Fuzzer-Type</a:t>
            </a:r>
            <a:endParaRPr lang="en-US" altLang="en-GB" sz="1600" b="1" dirty="0">
              <a:effectLst/>
              <a:latin typeface="NimbusRomNo9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Scope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9235" y="1122045"/>
            <a:ext cx="11815445" cy="3353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GB" sz="2400" b="1" dirty="0">
                <a:effectLst/>
                <a:latin typeface="Calibri" charset="0"/>
                <a:cs typeface="Calibri" charset="0"/>
              </a:rPr>
              <a:t>And two main challenges</a:t>
            </a:r>
            <a:endParaRPr lang="en-US" altLang="en-GB" sz="2400" b="1" dirty="0">
              <a:effectLst/>
              <a:latin typeface="Calibri" charset="0"/>
              <a:cs typeface="Calibri" charset="0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en-GB" sz="24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Synchronizing guiding information (with lower overhead)</a:t>
            </a: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	For multiple-system, distributed architecture may be required.</a:t>
            </a: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Task Scheduling</a:t>
            </a: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en-GB" sz="2400" b="1" dirty="0">
              <a:effectLst/>
              <a:latin typeface="Calibri" charset="0"/>
              <a:cs typeface="Calibri" charset="0"/>
            </a:endParaRPr>
          </a:p>
          <a:p>
            <a:pPr marL="0" lvl="1" indent="0">
              <a:buFont typeface="Wingdings" panose="05000000000000000000" pitchFamily="2" charset="2"/>
              <a:buNone/>
            </a:pPr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	</a:t>
            </a:r>
            <a:r>
              <a:rPr lang="en-US" altLang="en-GB" sz="2000" b="1" dirty="0">
                <a:effectLst/>
                <a:latin typeface="Calibri" charset="0"/>
                <a:cs typeface="Calibri" charset="0"/>
                <a:sym typeface="+mn-ea"/>
              </a:rPr>
              <a:t>For multiple-system, different computing capability should be taken into consideration</a:t>
            </a:r>
            <a:endParaRPr lang="en-US" altLang="en-GB" sz="20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altLang="zh-CN" sz="2000" b="1" dirty="0">
              <a:effectLst/>
              <a:latin typeface="Calibri" charset="0"/>
              <a:cs typeface="Calibri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25500" y="1203325"/>
            <a:ext cx="525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Wingdings" panose="05000000000000000000" pitchFamily="2" charset="2"/>
              <a:buChar char="Ø"/>
            </a:pPr>
            <a:endParaRPr lang="en-US"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136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Preliminaries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71911" y="2366731"/>
            <a:ext cx="7027791" cy="1843207"/>
            <a:chOff x="2871911" y="2366731"/>
            <a:chExt cx="6448177" cy="1843207"/>
          </a:xfrm>
        </p:grpSpPr>
        <p:grpSp>
          <p:nvGrpSpPr>
            <p:cNvPr id="8" name="组合 7"/>
            <p:cNvGrpSpPr/>
            <p:nvPr/>
          </p:nvGrpSpPr>
          <p:grpSpPr>
            <a:xfrm>
              <a:off x="2871911" y="2366731"/>
              <a:ext cx="6448177" cy="1843207"/>
              <a:chOff x="2871911" y="2331220"/>
              <a:chExt cx="6448177" cy="184320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871911" y="2331220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71911" y="4040597"/>
                <a:ext cx="6448177" cy="1338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871911" y="2868902"/>
              <a:ext cx="6448177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Calibri" charset="0"/>
                  <a:cs typeface="Calibri" charset="0"/>
                </a:rPr>
                <a:t>The origin AFL parallel mode is simple</a:t>
              </a:r>
              <a:endParaRPr lang="en-US" altLang="zh-CN" sz="2800" b="1" dirty="0">
                <a:latin typeface="Calibri" charset="0"/>
                <a:cs typeface="Calibri" charset="0"/>
              </a:endParaRPr>
            </a:p>
            <a:p>
              <a:pPr algn="ctr"/>
              <a:r>
                <a:rPr lang="en-US" altLang="zh-CN" sz="2800" b="1" dirty="0">
                  <a:latin typeface="Calibri" charset="0"/>
                  <a:cs typeface="Calibri" charset="0"/>
                </a:rPr>
                <a:t>( with high overhead synchronization)</a:t>
              </a:r>
              <a:endParaRPr lang="en-US" altLang="zh-CN" sz="2800" b="1" dirty="0">
                <a:latin typeface="Calibri" charset="0"/>
                <a:cs typeface="Calibri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Calibri" charset="0"/>
                <a:cs typeface="Calibri" charset="0"/>
              </a:rPr>
              <a:t>Designing New Operating Primitives to Improve</a:t>
            </a:r>
            <a:endParaRPr lang="en-US" altLang="zh-CN" sz="2800" b="1" dirty="0">
              <a:latin typeface="Calibri" charset="0"/>
              <a:cs typeface="Calibri" charset="0"/>
            </a:endParaRPr>
          </a:p>
          <a:p>
            <a:pPr algn="ctr"/>
            <a:r>
              <a:rPr lang="en-US" altLang="zh-CN" sz="2800" b="1" dirty="0">
                <a:latin typeface="Calibri" charset="0"/>
                <a:cs typeface="Calibri" charset="0"/>
              </a:rPr>
              <a:t>Fuzzing Performance ( CCS' 17 )</a:t>
            </a:r>
            <a:endParaRPr lang="en-US" altLang="zh-CN" sz="2800" b="1" dirty="0">
              <a:latin typeface="Calibri" charset="0"/>
              <a:cs typeface="Calibri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-245745" y="903605"/>
            <a:ext cx="654812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pitchFamily="2" charset="2"/>
              <a:buNone/>
            </a:pPr>
            <a:endParaRPr lang="en-GB" altLang="zh-CN" sz="24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en-GB" sz="2800" b="1" dirty="0">
                <a:effectLst/>
                <a:latin typeface="Calibri" charset="0"/>
                <a:cs typeface="Calibri" charset="0"/>
              </a:rPr>
              <a:t>Shared in-memory test case log</a:t>
            </a:r>
            <a:endParaRPr lang="en-US" altLang="en-GB" sz="2800" b="1" dirty="0">
              <a:effectLst/>
              <a:latin typeface="Calibri" charset="0"/>
              <a:cs typeface="Calibri" charset="0"/>
            </a:endParaRPr>
          </a:p>
          <a:p>
            <a:pPr lvl="1" indent="0">
              <a:buFont typeface="Wingdings" panose="05000000000000000000" pitchFamily="2" charset="2"/>
              <a:buNone/>
            </a:pPr>
            <a:endParaRPr lang="en-US" altLang="en-GB" sz="2800" b="1" dirty="0">
              <a:effectLst/>
              <a:latin typeface="Calibri" charset="0"/>
              <a:cs typeface="Calibri" charset="0"/>
            </a:endParaRPr>
          </a:p>
          <a:p>
            <a:pPr lvl="1" indent="0">
              <a:buFont typeface="Wingdings" panose="05000000000000000000" pitchFamily="2" charset="2"/>
              <a:buNone/>
            </a:pPr>
            <a:endParaRPr lang="en-US" altLang="en-GB" sz="28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altLang="zh-CN" sz="2400" b="1" dirty="0">
                <a:effectLst/>
                <a:latin typeface="Calibri" charset="0"/>
                <a:cs typeface="Calibri" charset="0"/>
                <a:sym typeface="+mn-ea"/>
              </a:rPr>
              <a:t>No directory enumeration: </a:t>
            </a:r>
            <a:endParaRPr lang="en-GB" altLang="zh-CN" sz="24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en-GB" sz="2400" b="1" dirty="0">
                <a:effectLst/>
                <a:latin typeface="Calibri" charset="0"/>
                <a:cs typeface="Calibri" charset="0"/>
                <a:sym typeface="+mn-ea"/>
              </a:rPr>
              <a:t>	</a:t>
            </a:r>
            <a:r>
              <a:rPr lang="en-GB" altLang="zh-CN" sz="2400" b="1" dirty="0">
                <a:effectLst/>
                <a:latin typeface="Calibri" charset="0"/>
                <a:cs typeface="Calibri" charset="0"/>
                <a:sym typeface="+mn-ea"/>
              </a:rPr>
              <a:t>pop() to examine </a:t>
            </a:r>
            <a:endParaRPr lang="en-GB" altLang="zh-CN" sz="24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en-GB" sz="2400" b="1" dirty="0">
                <a:effectLst/>
                <a:latin typeface="Calibri" charset="0"/>
                <a:cs typeface="Calibri" charset="0"/>
                <a:sym typeface="+mn-ea"/>
              </a:rPr>
              <a:t>	</a:t>
            </a:r>
            <a:r>
              <a:rPr lang="en-GB" altLang="zh-CN" sz="2400" b="1" dirty="0">
                <a:effectLst/>
                <a:latin typeface="Calibri" charset="0"/>
                <a:cs typeface="Calibri" charset="0"/>
                <a:sym typeface="+mn-ea"/>
              </a:rPr>
              <a:t>test cases from neighbors</a:t>
            </a:r>
            <a:endParaRPr lang="en-GB" altLang="zh-CN" sz="24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altLang="zh-CN" sz="24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altLang="zh-CN" sz="24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altLang="zh-CN" sz="2400" b="1" dirty="0">
                <a:effectLst/>
                <a:latin typeface="Calibri" charset="0"/>
                <a:cs typeface="Calibri" charset="0"/>
                <a:sym typeface="+mn-ea"/>
              </a:rPr>
              <a:t> No test case re-execution: </a:t>
            </a:r>
            <a:endParaRPr lang="en-GB" altLang="zh-CN" sz="24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en-GB" sz="2400" b="1" dirty="0">
                <a:effectLst/>
                <a:latin typeface="Calibri" charset="0"/>
                <a:cs typeface="Calibri" charset="0"/>
                <a:sym typeface="+mn-ea"/>
              </a:rPr>
              <a:t>	</a:t>
            </a:r>
            <a:r>
              <a:rPr lang="en-GB" altLang="zh-CN" sz="2400" b="1" dirty="0">
                <a:effectLst/>
                <a:latin typeface="Calibri" charset="0"/>
                <a:cs typeface="Calibri" charset="0"/>
                <a:sym typeface="+mn-ea"/>
              </a:rPr>
              <a:t>direct reference on the bitmap</a:t>
            </a:r>
            <a:endParaRPr lang="en-GB" altLang="zh-CN" sz="2400" b="1" dirty="0">
              <a:effectLst/>
              <a:latin typeface="Calibri" charset="0"/>
              <a:cs typeface="Calibri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en-GB" sz="2400" b="1" dirty="0">
              <a:effectLst/>
              <a:latin typeface="Calibri" charset="0"/>
              <a:cs typeface="Calibri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0365" y="1936750"/>
            <a:ext cx="6731635" cy="29845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3729</Words>
  <Application>WPS Presentation</Application>
  <PresentationFormat>宽屏</PresentationFormat>
  <Paragraphs>198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Helvetica Neue</vt:lpstr>
      <vt:lpstr>NimbusRomNo9L</vt:lpstr>
      <vt:lpstr>等线</vt:lpstr>
      <vt:lpstr>汉仪中等线KW</vt:lpstr>
      <vt:lpstr>微软雅黑</vt:lpstr>
      <vt:lpstr>汉仪旗黑</vt:lpstr>
      <vt:lpstr>Arial Unicode MS</vt:lpstr>
      <vt:lpstr>等线 Light</vt:lpstr>
      <vt:lpstr>Thonburi</vt:lpstr>
      <vt:lpstr>汉仪书宋二KW</vt:lpstr>
      <vt:lpstr>Office 主题​​</vt:lpstr>
      <vt:lpstr>1_Office 主题​​</vt:lpstr>
      <vt:lpstr>PowerPoint 演示文稿</vt:lpstr>
      <vt:lpstr>Preliminaries</vt:lpstr>
      <vt:lpstr>PowerPoint 演示文稿</vt:lpstr>
      <vt:lpstr>PowerPoint 演示文稿</vt:lpstr>
      <vt:lpstr>Preliminaries</vt:lpstr>
      <vt:lpstr>PowerPoint 演示文稿</vt:lpstr>
      <vt:lpstr>PowerPoint 演示文稿</vt:lpstr>
      <vt:lpstr>Preliminaries</vt:lpstr>
      <vt:lpstr>PowerPoint 演示文稿</vt:lpstr>
      <vt:lpstr>Preliminaries</vt:lpstr>
      <vt:lpstr>PowerPoint 演示文稿</vt:lpstr>
      <vt:lpstr>Preliminaries</vt:lpstr>
      <vt:lpstr>PowerPoint 演示文稿</vt:lpstr>
      <vt:lpstr>Preliminaries</vt:lpstr>
      <vt:lpstr>PowerPoint 演示文稿</vt:lpstr>
      <vt:lpstr>Preliminaries</vt:lpstr>
      <vt:lpstr>PowerPoint 演示文稿</vt:lpstr>
      <vt:lpstr>Preliminaries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Tianyu</dc:creator>
  <cp:lastModifiedBy>xiayifan</cp:lastModifiedBy>
  <cp:revision>1007</cp:revision>
  <dcterms:created xsi:type="dcterms:W3CDTF">2021-11-28T09:47:58Z</dcterms:created>
  <dcterms:modified xsi:type="dcterms:W3CDTF">2021-11-28T09:47:58Z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1033-3.9.3.6359</vt:lpwstr>
  </property>
</Properties>
</file>