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768" r:id="rId4"/>
    <p:sldId id="830" r:id="rId6"/>
    <p:sldId id="831" r:id="rId7"/>
    <p:sldId id="832" r:id="rId8"/>
    <p:sldId id="833" r:id="rId9"/>
    <p:sldId id="834" r:id="rId10"/>
    <p:sldId id="835" r:id="rId11"/>
    <p:sldId id="836" r:id="rId12"/>
    <p:sldId id="837" r:id="rId13"/>
    <p:sldId id="838" r:id="rId14"/>
    <p:sldId id="839" r:id="rId15"/>
    <p:sldId id="840" r:id="rId16"/>
    <p:sldId id="84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87BA16-6992-3344-AFAC-6DD9C8910FBE}">
          <p14:sldIdLst>
            <p14:sldId id="256"/>
            <p14:sldId id="768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Summary" id="{C21C9DCB-0075-5A4F-9C06-05581E2DAA2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E00"/>
    <a:srgbClr val="FBBC53"/>
    <a:srgbClr val="EE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 autoAdjust="0"/>
    <p:restoredTop sz="89876" autoAdjust="0"/>
  </p:normalViewPr>
  <p:slideViewPr>
    <p:cSldViewPr snapToGrid="0" snapToObjects="1">
      <p:cViewPr>
        <p:scale>
          <a:sx n="103" d="100"/>
          <a:sy n="103" d="100"/>
        </p:scale>
        <p:origin x="11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85CAE-7A3A-41D4-A8AA-0CE5EA21E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91EA-BA17-45E3-A8D1-03C17A99A5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2BA5-36E3-E543-B8F0-36F92A1DBEA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37F2-1F69-A747-B276-7CCC19A0C55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124607"/>
            <a:ext cx="12192000" cy="350223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Breaking Through Binaries: Compiler-quality </a:t>
            </a:r>
            <a:endParaRPr lang="en-US" altLang="zh-CN" sz="3200" b="1" dirty="0">
              <a:solidFill>
                <a:schemeClr val="bg1">
                  <a:lumMod val="9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Instrumentation for Better Binary-only Fuzzing</a:t>
            </a:r>
            <a:endParaRPr lang="en-US" altLang="zh-CN" sz="3200" b="1" dirty="0">
              <a:solidFill>
                <a:schemeClr val="bg1">
                  <a:lumMod val="9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altLang="zh-CN" sz="3200" b="1" dirty="0">
              <a:solidFill>
                <a:schemeClr val="bg1">
                  <a:lumMod val="9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261457" y="4842961"/>
            <a:ext cx="11669086" cy="1313140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latin typeface="Calibri" charset="0"/>
                <a:cs typeface="Calibri" charset="0"/>
              </a:rPr>
              <a:t>Yifan</a:t>
            </a:r>
            <a:r>
              <a:rPr lang="en-US" altLang="zh-CN" b="1" dirty="0">
                <a:latin typeface="Calibri" charset="0"/>
                <a:cs typeface="Calibri" charset="0"/>
              </a:rPr>
              <a:t> Xia</a:t>
            </a:r>
            <a:endParaRPr lang="en-US" altLang="zh-CN" b="1" dirty="0">
              <a:latin typeface="Calibri" charset="0"/>
              <a:cs typeface="Calibri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89375" y="3392805"/>
            <a:ext cx="4413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Stefan Nagy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Calibri" charset="0"/>
              <a:ea typeface="Calibri" charset="0"/>
              <a:cs typeface="Calibri" charset="0"/>
              <a:sym typeface="+mn-ea"/>
            </a:endParaRPr>
          </a:p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Calibri" charset="0"/>
                <a:ea typeface="Calibri" charset="0"/>
                <a:cs typeface="Calibri" charset="0"/>
                <a:sym typeface="+mn-ea"/>
              </a:rPr>
              <a:t>Virginia Tech</a:t>
            </a:r>
            <a:endParaRPr lang="en-US" altLang="zh-CN" sz="2000" b="1" dirty="0">
              <a:solidFill>
                <a:schemeClr val="bg1">
                  <a:lumMod val="95000"/>
                </a:schemeClr>
              </a:solidFill>
              <a:latin typeface="Calibri" charset="0"/>
              <a:ea typeface="Calibri" charset="0"/>
              <a:cs typeface="Calibri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Implementation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903605"/>
            <a:ext cx="10744835" cy="5664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Evaluation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1305" y="1090930"/>
            <a:ext cx="114046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2000" b="1" dirty="0">
                <a:effectLst/>
                <a:latin typeface="Calibri" charset="0"/>
                <a:cs typeface="Calibri" charset="0"/>
                <a:sym typeface="+mn-ea"/>
              </a:rPr>
              <a:t>Does ZAFL</a:t>
            </a:r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 enable compiler-style program transformations while maintaining performance?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Better in both unique crashes, total test cases and  queued test cases.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81305" y="2292985"/>
            <a:ext cx="102362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 dirty="0">
                <a:effectLst/>
                <a:latin typeface="Calibri" charset="0"/>
                <a:cs typeface="Calibri" charset="0"/>
                <a:sym typeface="+mn-ea"/>
              </a:rPr>
              <a:t>Three Corpus</a:t>
            </a:r>
            <a:r>
              <a:rPr lang="zh-CN" altLang="en-US" b="1" dirty="0">
                <a:effectLst/>
                <a:latin typeface="Calibri" charset="0"/>
                <a:cs typeface="Calibri" charset="0"/>
                <a:sym typeface="+mn-ea"/>
              </a:rPr>
              <a:t>：</a:t>
            </a: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		            Compared with	  AFL-Dyninst             AFL-QEMU        </a:t>
            </a:r>
            <a:endParaRPr lang="zh-CN" altLang="en-US" b="1" dirty="0">
              <a:effectLst/>
              <a:latin typeface="Calibri" charset="0"/>
              <a:cs typeface="Calibri" charset="0"/>
              <a:sym typeface="+mn-ea"/>
            </a:endParaRPr>
          </a:p>
          <a:p>
            <a:endParaRPr lang="zh-CN" altLang="en-US" b="1" dirty="0">
              <a:effectLst/>
              <a:latin typeface="Calibri" charset="0"/>
              <a:cs typeface="Calibri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	LAVA-M(5h): 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 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	Real-world Software(24h):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	Closed-source Binary(24h):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effectLst/>
                <a:latin typeface="Calibri" charset="0"/>
                <a:cs typeface="Calibri" charset="0"/>
                <a:sym typeface="+mn-ea"/>
              </a:rPr>
              <a:t>	</a:t>
            </a:r>
            <a:endParaRPr lang="en-US" altLang="zh-CN" b="1" dirty="0">
              <a:effectLst/>
              <a:latin typeface="Calibri" charset="0"/>
              <a:cs typeface="Calibri" charset="0"/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5555" y="2889885"/>
            <a:ext cx="5943600" cy="43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60" y="3790950"/>
            <a:ext cx="5917565" cy="4584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40" y="4545965"/>
            <a:ext cx="5810885" cy="4368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Evaluation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1305" y="1090930"/>
            <a:ext cx="114046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2000" b="1" dirty="0">
                <a:effectLst/>
                <a:latin typeface="Calibri" charset="0"/>
                <a:cs typeface="Calibri" charset="0"/>
                <a:sym typeface="+mn-ea"/>
              </a:rPr>
              <a:t>Does ZAFL</a:t>
            </a:r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 enable compiler-style program transformations while maintaining performance?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		higher throughput 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2105660"/>
            <a:ext cx="6287135" cy="43307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162800" y="2415540"/>
            <a:ext cx="413575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ZAFL-FSRVR, ZAFL-NONE, ZAFL-PERF, and ZAFL-ALL obtain overheads of 5%, 32%, 17%, and 27%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while compiler and assembler instrumentation average 24% and 34%,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 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and AFL-Dyninst and AFL-QEMU average 88% and 256%,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Evaluation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3700" y="1090930"/>
            <a:ext cx="1140460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2000" b="1" dirty="0">
                <a:effectLst/>
                <a:latin typeface="Calibri" charset="0"/>
                <a:cs typeface="Calibri" charset="0"/>
                <a:sym typeface="+mn-ea"/>
              </a:rPr>
              <a:t>Does ZAFL</a:t>
            </a:r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 enable compiler-style program transformations while maintaining performance?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		 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	Less time for exposing bugs 			Precise Instruction Recovery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" y="3220720"/>
            <a:ext cx="5704840" cy="2114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65" y="2908300"/>
            <a:ext cx="6439535" cy="30861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Evaluation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3700" y="1090930"/>
            <a:ext cx="114046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2000" b="1" dirty="0">
                <a:effectLst/>
                <a:latin typeface="Calibri" charset="0"/>
                <a:cs typeface="Calibri" charset="0"/>
                <a:sym typeface="+mn-ea"/>
              </a:rPr>
              <a:t>Does ZAFL</a:t>
            </a:r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 enable compiler-style program transformations while maintaining performance?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r>
              <a:rPr lang="en-US" altLang="en-GB" sz="2000" b="1" dirty="0">
                <a:effectLst/>
                <a:latin typeface="Calibri" charset="0"/>
                <a:cs typeface="Calibri" charset="0"/>
              </a:rPr>
              <a:t>Scalability</a:t>
            </a:r>
            <a:r>
              <a:rPr lang="zh-CN" altLang="en-US" sz="2000" b="1" dirty="0">
                <a:effectLst/>
                <a:latin typeface="Calibri" charset="0"/>
                <a:cs typeface="Calibri" charset="0"/>
              </a:rPr>
              <a:t>：</a:t>
            </a:r>
            <a:r>
              <a:rPr lang="en-US" altLang="zh-CN" sz="2000" b="1" dirty="0">
                <a:effectLst/>
                <a:latin typeface="Calibri" charset="0"/>
                <a:cs typeface="Calibri" charset="0"/>
              </a:rPr>
              <a:t>Different Platform</a:t>
            </a:r>
            <a:r>
              <a:rPr lang="zh-CN" altLang="en-US" sz="2000" b="1" dirty="0">
                <a:effectLst/>
                <a:latin typeface="Calibri" charset="0"/>
                <a:cs typeface="Calibri" charset="0"/>
              </a:rPr>
              <a:t>，</a:t>
            </a:r>
            <a:r>
              <a:rPr lang="en-US" altLang="zh-CN" sz="2000" b="1" dirty="0">
                <a:effectLst/>
                <a:latin typeface="Calibri" charset="0"/>
                <a:cs typeface="Calibri" charset="0"/>
              </a:rPr>
              <a:t>Language</a:t>
            </a:r>
            <a:r>
              <a:rPr lang="zh-CN" altLang="en-US" sz="2000" b="1" dirty="0">
                <a:effectLst/>
                <a:latin typeface="Calibri" charset="0"/>
                <a:cs typeface="Calibri" charset="0"/>
              </a:rPr>
              <a:t>，</a:t>
            </a:r>
            <a:r>
              <a:rPr lang="en-US" altLang="zh-CN" sz="2000" b="1" dirty="0">
                <a:effectLst/>
                <a:latin typeface="Calibri" charset="0"/>
                <a:cs typeface="Calibri" charset="0"/>
              </a:rPr>
              <a:t>and Size</a:t>
            </a:r>
            <a:endParaRPr lang="en-US" altLang="en-GB" sz="2000" b="1" dirty="0">
              <a:effectLst/>
              <a:latin typeface="Calibri" charset="0"/>
              <a:cs typeface="Calibri" charset="0"/>
            </a:endParaRPr>
          </a:p>
          <a:p>
            <a:endParaRPr lang="en-US" altLang="en-GB" sz="2000" b="1" dirty="0">
              <a:effectLst/>
              <a:latin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2413000"/>
            <a:ext cx="3997325" cy="42843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495" y="2449830"/>
            <a:ext cx="5205730" cy="42475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Background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930" y="903605"/>
            <a:ext cx="8395970" cy="46640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9470" y="5915025"/>
            <a:ext cx="105124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Times New Roman Bold" panose="02020603050405020304" charset="0"/>
                <a:cs typeface="Times New Roman Bold" panose="02020603050405020304" charset="0"/>
              </a:rPr>
              <a:t>Binary-only fuzzing lags behind due to the semantic and performance limitations of instrumenting code at the binary level.</a:t>
            </a:r>
            <a:endParaRPr lang="en-US" sz="20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Background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98145" y="1148715"/>
            <a:ext cx="11583035" cy="5415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GB" sz="2400" b="1" dirty="0">
                <a:effectLst/>
                <a:latin typeface="Calibri" charset="0"/>
                <a:cs typeface="Calibri" charset="0"/>
                <a:sym typeface="+mn-ea"/>
              </a:rPr>
              <a:t>Source-available Fuzzing</a:t>
            </a:r>
            <a:endParaRPr lang="en-US" altLang="en-GB" sz="24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GB" sz="24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GB" sz="20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en-GB" sz="2000" b="1" dirty="0">
                <a:effectLst/>
                <a:latin typeface="Calibri" charset="0"/>
                <a:cs typeface="Calibri" charset="0"/>
                <a:sym typeface="+mn-ea"/>
              </a:rPr>
              <a:t>	low overhead, semantically rich</a:t>
            </a:r>
            <a:endParaRPr lang="en-US" altLang="en-GB" sz="20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sz="2000" b="1" dirty="0">
                <a:effectLst/>
                <a:latin typeface="Calibri" charset="0"/>
                <a:cs typeface="Calibri" charset="0"/>
                <a:sym typeface="+mn-ea"/>
              </a:rPr>
              <a:t>            </a:t>
            </a:r>
            <a:endParaRPr lang="en-US" altLang="en-GB" sz="20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GB" sz="2000" b="1" dirty="0">
                <a:effectLst/>
                <a:latin typeface="Calibri" charset="0"/>
                <a:cs typeface="Calibri" charset="0"/>
                <a:sym typeface="+mn-ea"/>
              </a:rPr>
              <a:t>  fuzzing-enhancing program transformation</a:t>
            </a:r>
            <a:endParaRPr lang="en-US" altLang="en-GB" sz="20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GB" sz="20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GB" sz="20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en-GB" sz="2400" b="1" dirty="0">
                <a:effectLst/>
                <a:latin typeface="Calibri" charset="0"/>
                <a:cs typeface="Calibri" charset="0"/>
                <a:sym typeface="+mn-ea"/>
              </a:rPr>
              <a:t>Binary-only Fuzzing</a:t>
            </a:r>
            <a:endParaRPr lang="en-US" altLang="en-GB" sz="24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GB" sz="2400" b="1" dirty="0">
                <a:effectLst/>
                <a:latin typeface="Calibri" charset="0"/>
                <a:cs typeface="Calibri" charset="0"/>
                <a:sym typeface="+mn-ea"/>
              </a:rPr>
              <a:t>	</a:t>
            </a:r>
            <a:r>
              <a:rPr lang="en-US" altLang="en-GB" sz="2000" b="1" dirty="0">
                <a:effectLst/>
                <a:latin typeface="Calibri" charset="0"/>
                <a:cs typeface="Calibri" charset="0"/>
                <a:sym typeface="+mn-ea"/>
              </a:rPr>
              <a:t>high overhead, semacticlly opaque</a:t>
            </a:r>
            <a:endParaRPr lang="en-US" altLang="en-GB" sz="20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en-GB" sz="24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GB" sz="2000" b="1" dirty="0">
                <a:effectLst/>
                <a:latin typeface="Calibri" charset="0"/>
                <a:cs typeface="Calibri" charset="0"/>
                <a:sym typeface="+mn-ea"/>
              </a:rPr>
              <a:t>unable to uphold both the speed and transformation</a:t>
            </a:r>
            <a:endParaRPr lang="en-US" altLang="en-GB" sz="2000" b="1" dirty="0">
              <a:effectLst/>
              <a:latin typeface="Calibri" charset="0"/>
              <a:cs typeface="Calibri" charset="0"/>
              <a:sym typeface="+mn-ea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3021965" y="2618105"/>
            <a:ext cx="170815" cy="560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1380" y="2214245"/>
            <a:ext cx="6230620" cy="264541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 flipH="1">
            <a:off x="3021965" y="5515610"/>
            <a:ext cx="170815" cy="560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Contribution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4020" y="1148715"/>
            <a:ext cx="11583035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sz="2400" b="1" dirty="0">
                <a:effectLst/>
                <a:latin typeface="Calibri" charset="0"/>
                <a:cs typeface="Calibri" charset="0"/>
                <a:sym typeface="+mn-ea"/>
              </a:rPr>
              <a:t>Main Purpose</a:t>
            </a:r>
            <a:endParaRPr lang="en-US" altLang="en-GB" sz="24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GB" sz="2000" b="1" dirty="0">
                <a:effectLst/>
                <a:latin typeface="Calibri" charset="0"/>
                <a:cs typeface="Calibri" charset="0"/>
                <a:sym typeface="+mn-ea"/>
              </a:rPr>
              <a:t>Compiler-quality binary-only fuzzing</a:t>
            </a:r>
            <a:endParaRPr lang="en-US" altLang="en-GB" sz="20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en-GB" sz="24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en-GB" sz="2400" b="1" dirty="0">
                <a:effectLst/>
                <a:latin typeface="Calibri" charset="0"/>
                <a:cs typeface="Calibri" charset="0"/>
                <a:sym typeface="+mn-ea"/>
              </a:rPr>
              <a:t>Contributions</a:t>
            </a:r>
            <a:endParaRPr lang="en-US" altLang="en-GB" sz="24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000" b="1" dirty="0">
                <a:effectLst/>
                <a:latin typeface="Calibri" charset="0"/>
                <a:cs typeface="Calibri" charset="0"/>
                <a:sym typeface="+mn-ea"/>
              </a:rPr>
              <a:t>D</a:t>
            </a:r>
            <a:r>
              <a:rPr lang="zh-CN" altLang="en-US" sz="2000" b="1" dirty="0">
                <a:effectLst/>
                <a:latin typeface="Calibri" charset="0"/>
                <a:cs typeface="Calibri" charset="0"/>
                <a:sym typeface="+mn-ea"/>
              </a:rPr>
              <a:t>eveloping a criteria for </a:t>
            </a:r>
            <a:r>
              <a:rPr lang="en-US" altLang="zh-CN" sz="2000" b="1" dirty="0">
                <a:effectLst/>
                <a:latin typeface="Calibri" charset="0"/>
                <a:cs typeface="Calibri" charset="0"/>
                <a:sym typeface="+mn-ea"/>
              </a:rPr>
              <a:t>c</a:t>
            </a:r>
            <a:r>
              <a:rPr lang="en-US" altLang="en-GB" sz="2000" b="1" dirty="0">
                <a:effectLst/>
                <a:latin typeface="Calibri" charset="0"/>
                <a:cs typeface="Calibri" charset="0"/>
                <a:sym typeface="+mn-ea"/>
              </a:rPr>
              <a:t>ompiler-quality binary-only instrumentation.</a:t>
            </a:r>
            <a:endParaRPr lang="en-US" altLang="en-GB" sz="20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b="1" dirty="0">
                <a:effectLst/>
                <a:latin typeface="Calibri" charset="0"/>
                <a:cs typeface="Calibri" charset="0"/>
                <a:sym typeface="+mn-ea"/>
              </a:rPr>
              <a:t>apply this criteria in designing ZAFL</a:t>
            </a:r>
            <a:endParaRPr lang="en-US" altLang="zh-CN" sz="20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b="1" dirty="0">
                <a:effectLst/>
                <a:latin typeface="Calibri" charset="0"/>
                <a:cs typeface="Calibri" charset="0"/>
                <a:sym typeface="+mn-ea"/>
              </a:rPr>
              <a:t>achieve fuzzing-enhancing program transformation in  binary-only </a:t>
            </a:r>
            <a:r>
              <a:rPr lang="en-US" altLang="zh-CN" sz="2000" b="1" dirty="0">
                <a:effectLst/>
                <a:latin typeface="Calibri" charset="0"/>
                <a:cs typeface="Calibri" charset="0"/>
                <a:sym typeface="+mn-ea"/>
              </a:rPr>
              <a:t>fuzzing</a:t>
            </a:r>
            <a:endParaRPr lang="en-US" altLang="zh-CN" sz="20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2000" b="1" dirty="0">
                <a:effectLst/>
                <a:latin typeface="Calibri" charset="0"/>
                <a:cs typeface="Calibri" charset="0"/>
                <a:sym typeface="+mn-ea"/>
              </a:rPr>
              <a:t>Evaluate the effectiveness, efficiency and scalability of ZAFL</a:t>
            </a:r>
            <a:endParaRPr lang="zh-CN" altLang="en-US" sz="2000" b="1" dirty="0">
              <a:effectLst/>
              <a:latin typeface="Calibri" charset="0"/>
              <a:cs typeface="Calibri" charset="0"/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en-GB" sz="2400" b="1" dirty="0">
                <a:effectLst/>
                <a:latin typeface="Calibri" charset="0"/>
                <a:cs typeface="Calibri" charset="0"/>
                <a:sym typeface="+mn-ea"/>
              </a:rPr>
              <a:t>	</a:t>
            </a:r>
            <a:endParaRPr lang="en-US" altLang="en-GB" sz="2000" b="1" dirty="0">
              <a:effectLst/>
              <a:latin typeface="Calibri" charset="0"/>
              <a:cs typeface="Calibri" charset="0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Criteria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5" y="903605"/>
            <a:ext cx="11195685" cy="55499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Criteria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" y="903605"/>
            <a:ext cx="11447780" cy="57473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Criteria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" y="903605"/>
            <a:ext cx="11692255" cy="57092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Criteria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810" y="903605"/>
            <a:ext cx="11421745" cy="57543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903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Calibri" charset="0"/>
                <a:cs typeface="Calibri" charset="0"/>
              </a:rPr>
              <a:t>Implementation</a:t>
            </a:r>
            <a:endParaRPr lang="en-US" altLang="zh-CN" sz="3200" b="1" dirty="0">
              <a:latin typeface="Calibri" charset="0"/>
              <a:cs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70" y="903605"/>
            <a:ext cx="11047095" cy="58039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1795</Words>
  <Application>WPS Presentation</Application>
  <PresentationFormat>宽屏</PresentationFormat>
  <Paragraphs>94</Paragraphs>
  <Slides>14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Helvetica Neue</vt:lpstr>
      <vt:lpstr>Times New Roman Bold</vt:lpstr>
      <vt:lpstr>Wingdings</vt:lpstr>
      <vt:lpstr>微软雅黑</vt:lpstr>
      <vt:lpstr>汉仪旗黑</vt:lpstr>
      <vt:lpstr>Arial Unicode MS</vt:lpstr>
      <vt:lpstr>等线 Light</vt:lpstr>
      <vt:lpstr>汉仪中等线KW</vt:lpstr>
      <vt:lpstr>等线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 Tianyu</dc:creator>
  <cp:lastModifiedBy>xiayifan</cp:lastModifiedBy>
  <cp:revision>1011</cp:revision>
  <dcterms:created xsi:type="dcterms:W3CDTF">2022-01-23T09:47:39Z</dcterms:created>
  <dcterms:modified xsi:type="dcterms:W3CDTF">2022-01-23T09:47:39Z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1033-3.9.6.6441</vt:lpwstr>
  </property>
</Properties>
</file>