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560" r:id="rId5"/>
    <p:sldId id="568" r:id="rId6"/>
    <p:sldId id="559" r:id="rId7"/>
    <p:sldId id="583" r:id="rId8"/>
    <p:sldId id="558" r:id="rId9"/>
    <p:sldId id="562" r:id="rId10"/>
    <p:sldId id="586" r:id="rId11"/>
    <p:sldId id="587" r:id="rId12"/>
    <p:sldId id="588" r:id="rId13"/>
    <p:sldId id="585" r:id="rId14"/>
    <p:sldId id="561" r:id="rId15"/>
    <p:sldId id="591" r:id="rId16"/>
    <p:sldId id="59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7AE5DD-CE90-4258-8775-3C92C1C33738}">
          <p14:sldIdLst>
            <p14:sldId id="256"/>
            <p14:sldId id="560"/>
            <p14:sldId id="568"/>
            <p14:sldId id="559"/>
            <p14:sldId id="583"/>
            <p14:sldId id="558"/>
            <p14:sldId id="562"/>
            <p14:sldId id="586"/>
            <p14:sldId id="587"/>
            <p14:sldId id="588"/>
            <p14:sldId id="585"/>
            <p14:sldId id="561"/>
            <p14:sldId id="591"/>
            <p14:sldId id="59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 晨阳" initials="吕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0406"/>
    <a:srgbClr val="7C0707"/>
    <a:srgbClr val="490907"/>
    <a:srgbClr val="F03E00"/>
    <a:srgbClr val="FBBC53"/>
    <a:srgbClr val="EE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6" autoAdjust="0"/>
    <p:restoredTop sz="82353" autoAdjust="0"/>
  </p:normalViewPr>
  <p:slideViewPr>
    <p:cSldViewPr snapToGrid="0" snapToObjects="1">
      <p:cViewPr varScale="1">
        <p:scale>
          <a:sx n="67" d="100"/>
          <a:sy n="67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5CAE-7A3A-41D4-A8AA-0CE5EA21E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/>
              <a:t>今天带来的这篇文章是西安交通大学和明尼苏达大学合作发表在</a:t>
            </a:r>
            <a:r>
              <a:rPr lang="en-US" altLang="zh-CN"/>
              <a:t>NDSS 22</a:t>
            </a:r>
            <a:r>
              <a:rPr lang="zh-CN" altLang="en-US"/>
              <a:t>上的文章 ，这篇文章的核心点是绕过驱动程序对设备的检测，在不使用真实设备或</a:t>
            </a:r>
            <a:r>
              <a:rPr lang="en-US" altLang="zh-CN"/>
              <a:t>Emulator</a:t>
            </a:r>
            <a:r>
              <a:rPr lang="zh-CN" altLang="en-US"/>
              <a:t>的情况下进行内核驱动模糊测试。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最后一个问题，传统的</a:t>
            </a:r>
            <a:r>
              <a:rPr lang="en-US" altLang="zh-CN" dirty="0"/>
              <a:t>coverage</a:t>
            </a:r>
            <a:r>
              <a:rPr lang="zh-CN" altLang="en-US" dirty="0"/>
              <a:t>在初始化阶段无法指导模糊测试，作者给出的解决方案是使用程序路径状态作为反馈。之前提到过，每个</a:t>
            </a:r>
            <a:r>
              <a:rPr lang="en-US" altLang="zh-CN" dirty="0"/>
              <a:t>validation</a:t>
            </a:r>
            <a:r>
              <a:rPr lang="zh-CN" altLang="en-US" dirty="0"/>
              <a:t>都有对应的异常处理部分代码，通过异常处理的反馈，我们可以知道当前的初始化进行到了哪一阶段。为此，作者在每个异常处理中插桩了一个特殊的函数，一旦初始化失败，该函数会返回失败时的程序状态：如</a:t>
            </a:r>
            <a:r>
              <a:rPr lang="en-US" altLang="zh-CN" dirty="0"/>
              <a:t>validation chain</a:t>
            </a:r>
            <a:r>
              <a:rPr lang="zh-CN" altLang="en-US" dirty="0"/>
              <a:t>的进度，字节优先度等信息，指导下一轮</a:t>
            </a:r>
            <a:r>
              <a:rPr lang="en-US" altLang="zh-CN" dirty="0"/>
              <a:t>fuzzing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我们总览一下上述方法，首先，作者通过</a:t>
            </a:r>
            <a:r>
              <a:rPr lang="en-US" altLang="zh-CN" dirty="0"/>
              <a:t>I/O</a:t>
            </a:r>
            <a:r>
              <a:rPr lang="zh-CN" altLang="en-US" dirty="0"/>
              <a:t>依赖图筛选了</a:t>
            </a:r>
            <a:r>
              <a:rPr lang="en-US" altLang="zh-CN" dirty="0"/>
              <a:t>validation fields</a:t>
            </a:r>
            <a:r>
              <a:rPr lang="zh-CN" altLang="en-US" dirty="0"/>
              <a:t>，并根据分支约束推断出了可能的合法值；随后求解了这些</a:t>
            </a:r>
            <a:r>
              <a:rPr lang="en-US" altLang="zh-CN" dirty="0"/>
              <a:t>fields</a:t>
            </a:r>
            <a:r>
              <a:rPr lang="zh-CN" altLang="en-US" dirty="0"/>
              <a:t>与</a:t>
            </a:r>
            <a:r>
              <a:rPr lang="en-US" altLang="zh-CN" dirty="0"/>
              <a:t>I/O</a:t>
            </a:r>
            <a:r>
              <a:rPr lang="zh-CN" altLang="en-US" dirty="0"/>
              <a:t>地址的对应关系。并通过字节优先顺序缩小了变异空间，求解少数不准确的合法值。最后，作者使用程序路径状态指导输入的生成过程，完成了</a:t>
            </a:r>
            <a:r>
              <a:rPr kumimoji="1" lang="en-US" altLang="zh-CN" b="1" dirty="0" err="1">
                <a:latin typeface="Calibri" charset="0"/>
                <a:cs typeface="Calibri" charset="0"/>
                <a:sym typeface="+mn-ea"/>
              </a:rPr>
              <a:t>Semantic-Informed</a:t>
            </a:r>
            <a:r>
              <a:rPr kumimoji="1" lang="zh-CN" altLang="en-US" b="1" dirty="0" err="1">
                <a:latin typeface="Calibri" charset="0"/>
                <a:cs typeface="Calibri" charset="0"/>
                <a:sym typeface="+mn-ea"/>
              </a:rPr>
              <a:t>机制。</a:t>
            </a:r>
            <a:endParaRPr kumimoji="1" lang="zh-CN" altLang="en-US" b="1" dirty="0" err="1"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整体来看，</a:t>
            </a:r>
            <a:r>
              <a:rPr lang="en-US" altLang="zh-CN" dirty="0"/>
              <a:t>Dr.Fuzz</a:t>
            </a:r>
            <a:r>
              <a:rPr lang="zh-CN" altLang="en-US" dirty="0"/>
              <a:t>的原型分为两部分，</a:t>
            </a:r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语义推断模块通过静态分析和动态信息结合，生成能够通过</a:t>
            </a:r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driver</a:t>
            </a:r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初始化的值，</a:t>
            </a:r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fuzzer</a:t>
            </a:r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模块将输入通过</a:t>
            </a:r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kvm</a:t>
            </a:r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写入虚拟机，模拟真实设备输入提供给内核，并接收反馈进一步变异。</a:t>
            </a:r>
            <a:endParaRPr lang="zh-CN" altLang="en-US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首先简单介绍一下背景，在</a:t>
            </a:r>
            <a:r>
              <a:rPr lang="en-US" altLang="zh-CN" dirty="0"/>
              <a:t>Linux</a:t>
            </a:r>
            <a:r>
              <a:rPr lang="zh-CN" altLang="en-US" dirty="0"/>
              <a:t>内核代码中，驱动程序是</a:t>
            </a:r>
            <a:r>
              <a:rPr 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security-critical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的，同时也存在很多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bug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。</a:t>
            </a:r>
            <a:r>
              <a:rPr 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security-critical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体现在百分之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70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的内核代码现在都是设备驱动程序，根据统计，驱动程序中的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bug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数量大约是内核中其余部分代码的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3-7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倍。之所以驱动程序这么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vulnerable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，主要有三个原因：首先，驱动程序具有很高的权限，同时，驱动程序相对被测试的机会较少，由于测试不同的驱动程序需要不同的设备或模拟。此外，从生态上来看，很多驱动程序都不再被维护了，因此这些程序更有可能存在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bug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。</a:t>
            </a:r>
            <a:endParaRPr lang="zh-CN" altLang="en-US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由于上述原因，驱动程序的安全测试非常重要，所以此前也有不少工作驱动</a:t>
            </a:r>
            <a:r>
              <a:rPr lang="en-US" altLang="zh-CN" dirty="0"/>
              <a:t>fuzz</a:t>
            </a:r>
            <a:r>
              <a:rPr lang="zh-CN" altLang="en-US" dirty="0"/>
              <a:t>的工具被提出来，但是在这些</a:t>
            </a:r>
            <a:r>
              <a:rPr lang="en-US" altLang="zh-CN" dirty="0"/>
              <a:t>driver fuzzer</a:t>
            </a:r>
            <a:r>
              <a:rPr lang="zh-CN" altLang="en-US" dirty="0"/>
              <a:t>中，有一个一直存在的</a:t>
            </a:r>
            <a:r>
              <a:rPr lang="en-US" altLang="zh-CN" dirty="0"/>
              <a:t>limitation</a:t>
            </a:r>
            <a:r>
              <a:rPr lang="zh-CN" altLang="en-US" dirty="0"/>
              <a:t>，也就是我们多次提到的，现有的</a:t>
            </a:r>
            <a:r>
              <a:rPr lang="en-US" altLang="zh-CN" dirty="0">
                <a:sym typeface="+mn-ea"/>
              </a:rPr>
              <a:t>driver</a:t>
            </a:r>
            <a:r>
              <a:rPr lang="zh-CN" altLang="en-US" dirty="0">
                <a:sym typeface="+mn-ea"/>
              </a:rPr>
              <a:t>测试，包括</a:t>
            </a:r>
            <a:r>
              <a:rPr lang="en-US" altLang="zh-CN" dirty="0">
                <a:sym typeface="+mn-ea"/>
              </a:rPr>
              <a:t>driver fuzzing</a:t>
            </a:r>
            <a:r>
              <a:rPr lang="zh-CN" altLang="en-US" dirty="0">
                <a:sym typeface="+mn-ea"/>
              </a:rPr>
              <a:t>都要求真实设备的存在，或者是使用</a:t>
            </a:r>
            <a:r>
              <a:rPr lang="en-US" altLang="zh-CN" dirty="0">
                <a:sym typeface="+mn-ea"/>
              </a:rPr>
              <a:t>emulator</a:t>
            </a:r>
            <a:r>
              <a:rPr lang="zh-CN" altLang="en-US" dirty="0">
                <a:sym typeface="+mn-ea"/>
              </a:rPr>
              <a:t>模拟真实设备。无论是使用真实设备还是使用模拟器的解决方案都有严重的缺陷。使用真实设备就无法避免设备的开销，包括购买设备，也包括操作设备的时间开销。而现有的模拟技术最大的问题是扩展性很差，</a:t>
            </a:r>
            <a:r>
              <a:rPr lang="en-US" altLang="zh-CN" dirty="0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只支持不到</a:t>
            </a:r>
            <a:r>
              <a:rPr lang="en-US" altLang="zh-CN" dirty="0">
                <a:sym typeface="+mn-ea"/>
              </a:rPr>
              <a:t>130</a:t>
            </a:r>
            <a:r>
              <a:rPr lang="zh-CN" altLang="en-US" dirty="0">
                <a:sym typeface="+mn-ea"/>
              </a:rPr>
              <a:t>种</a:t>
            </a:r>
            <a:r>
              <a:rPr lang="en-US" altLang="zh-CN" dirty="0">
                <a:sym typeface="+mn-ea"/>
              </a:rPr>
              <a:t>PCI</a:t>
            </a:r>
            <a:r>
              <a:rPr lang="zh-CN" altLang="en-US" dirty="0">
                <a:sym typeface="+mn-ea"/>
              </a:rPr>
              <a:t>设备的模拟。最后，这两种方法都只能产生</a:t>
            </a:r>
            <a:r>
              <a:rPr lang="en-US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well-performed</a:t>
            </a:r>
            <a:r>
              <a:rPr lang="zh-CN" altLang="en-US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的数据，比较难以触发</a:t>
            </a:r>
            <a:r>
              <a:rPr lang="en-US" altLang="zh-CN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bug</a:t>
            </a:r>
            <a:r>
              <a:rPr lang="zh-CN" altLang="en-US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在本文中，作者的</a:t>
            </a:r>
            <a:r>
              <a:rPr lang="en-US" altLang="zh-CN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motivation</a:t>
            </a:r>
            <a:r>
              <a:rPr lang="zh-CN" altLang="en-US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就是，能否构建一个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device-free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的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driver fuzzer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。</a:t>
            </a:r>
            <a:endParaRPr lang="zh-CN" altLang="en-US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</a:t>
            </a:r>
            <a:r>
              <a:rPr 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Device-Free Driver Fuzzing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究竟是否可行呢？答案是肯定的。</a:t>
            </a:r>
            <a:endParaRPr lang="zh-CN" altLang="en-US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要回答这个问题，我们首先需要了解驱动程序的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workflow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，以及设备在这个过程中发挥了怎样的作用。作者通过一个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study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对这部分做了简单地介绍。驱动程序的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workflow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分为两个阶段，第一个阶段是初始化阶段，第二阶段为通信阶段。其中第二个阶段不同的设备驱动基本都是统一的，负责内核，驱动程序，设备之间的通信，因此这里的关键是第一阶段，初始化阶段。驱动程序中有很多独特的，专属于特定设备的数据结构，在初始化阶段中，驱动程序会根据设备输入对这些数据结构进行初始化。如图所示，驱动程序会从</a:t>
            </a:r>
            <a:r>
              <a:rPr 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Device Input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中读取某个字节的数据，并做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validation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，如果通过了检测，就会成功初始化一个数据结构，并继续初始化下一个，形成一条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validation chain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的链式结构；如果没有通过检测，就会抛出异常。当所有检测都通过之后，所有数据结构都被初始化成功，驱动程序就会进入下一阶段。</a:t>
            </a:r>
            <a:endParaRPr lang="zh-CN" altLang="en-US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因此，真实设备在工作流中的关键作用就是提供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valid input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，完成驱动程序的初始化。初始化阶段完成后，真实设备存在与否就不那么重要了。</a:t>
            </a:r>
            <a:endParaRPr lang="zh-CN" altLang="en-US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作者的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insight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：只要我们可以主动构建合法输入来通过</a:t>
            </a:r>
            <a:r>
              <a:rPr lang="en-US" altLang="zh-CN">
                <a:latin typeface="Georgia Regular" panose="02040802050405020203" charset="0"/>
                <a:cs typeface="Georgia Regular" panose="02040802050405020203" charset="0"/>
                <a:sym typeface="+mn-ea"/>
              </a:rPr>
              <a:t>validation chain</a:t>
            </a:r>
            <a:r>
              <a:rPr lang="zh-CN" alt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，就可以不受真实设备的限制。</a:t>
            </a:r>
            <a:endParaRPr lang="zh-CN" altLang="en-US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这里额外对初始化阶段补充一些概念细节，在之后的实现中非常重要。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输入的时间顺序：初始化阶段是线性的，同一时刻只进行一项</a:t>
            </a:r>
            <a:r>
              <a:rPr lang="en-US" altLang="zh-CN" dirty="0"/>
              <a:t>validation</a:t>
            </a:r>
            <a:r>
              <a:rPr lang="zh-CN" altLang="en-US" dirty="0"/>
              <a:t>，只和特定</a:t>
            </a:r>
            <a:r>
              <a:rPr lang="en-US" altLang="zh-CN" dirty="0"/>
              <a:t>byte</a:t>
            </a:r>
            <a:r>
              <a:rPr lang="zh-CN" altLang="en-US" dirty="0"/>
              <a:t>有关。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异常处理：一旦</a:t>
            </a:r>
            <a:r>
              <a:rPr lang="en-US" altLang="zh-CN" dirty="0"/>
              <a:t>validation</a:t>
            </a:r>
            <a:r>
              <a:rPr lang="zh-CN" altLang="en-US" dirty="0"/>
              <a:t>没有通过，异常处理代码就会返回一个特殊值，可以帮助我们了解程序状态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硬编码</a:t>
            </a:r>
            <a:r>
              <a:rPr lang="en-US" altLang="zh-CN" dirty="0"/>
              <a:t>IO</a:t>
            </a:r>
            <a:r>
              <a:rPr lang="zh-CN" altLang="en-US" dirty="0"/>
              <a:t>地址，初始化阶段的</a:t>
            </a:r>
            <a:r>
              <a:rPr lang="en-US" altLang="zh-CN" dirty="0"/>
              <a:t>IO</a:t>
            </a:r>
            <a:r>
              <a:rPr lang="zh-CN" altLang="en-US" dirty="0"/>
              <a:t>操作的地址很多都是硬编码的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介绍完驱动程序的工作流程后，研究的最主要问题变成了：如何构造合法的设备输入来通过检测</a:t>
            </a:r>
            <a:endParaRPr lang="zh-CN" altLang="en-US" dirty="0"/>
          </a:p>
          <a:p>
            <a:r>
              <a:rPr lang="zh-CN" altLang="en-US" dirty="0"/>
              <a:t>要解决这个问题有如下挑战：</a:t>
            </a:r>
            <a:endParaRPr lang="zh-CN" altLang="en-US" dirty="0"/>
          </a:p>
          <a:p>
            <a:r>
              <a:rPr lang="zh-CN" altLang="en-US" dirty="0"/>
              <a:t>第一，驱动程序的数据结构有很多，因此需要构造的输入空间很庞大，无法通过传统变异手段求解。</a:t>
            </a:r>
            <a:endParaRPr lang="zh-CN" altLang="en-US" dirty="0"/>
          </a:p>
          <a:p>
            <a:r>
              <a:rPr lang="zh-CN" altLang="en-US" dirty="0"/>
              <a:t>第二，驱动程序</a:t>
            </a:r>
            <a:r>
              <a:rPr lang="en-US" altLang="zh-CN" dirty="0"/>
              <a:t>IO</a:t>
            </a:r>
            <a:r>
              <a:rPr lang="zh-CN" altLang="en-US" dirty="0"/>
              <a:t>操作的地址很复杂，我们知道了每个</a:t>
            </a:r>
            <a:r>
              <a:rPr lang="en-US" altLang="zh-CN" dirty="0"/>
              <a:t>validation</a:t>
            </a:r>
            <a:r>
              <a:rPr lang="zh-CN" altLang="en-US" dirty="0"/>
              <a:t>所需的值后，还必须知道要把正确的值写到哪里。</a:t>
            </a:r>
            <a:endParaRPr lang="zh-CN" altLang="en-US" dirty="0"/>
          </a:p>
          <a:p>
            <a:r>
              <a:rPr lang="zh-CN" altLang="en-US" dirty="0"/>
              <a:t>第三，传统的覆盖率导向在初始化阶段中无法指导。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接下来逐一介绍作者是如何解决这些问题的：</a:t>
            </a:r>
            <a:endParaRPr lang="zh-CN" altLang="en-US" dirty="0"/>
          </a:p>
          <a:p>
            <a:r>
              <a:rPr lang="zh-CN" altLang="en-US" dirty="0"/>
              <a:t>首先，既然输入空间这么庞大，怎样才能有效的探索合法的输入呢？虽然驱动程序中有很多数据结构，但并非所有数据结构都和</a:t>
            </a:r>
            <a:r>
              <a:rPr lang="en-US" altLang="zh-CN" dirty="0"/>
              <a:t>validation</a:t>
            </a:r>
            <a:r>
              <a:rPr lang="zh-CN" altLang="en-US" dirty="0"/>
              <a:t>相关，所以首先可以筛选出</a:t>
            </a:r>
            <a:r>
              <a:rPr lang="en-US" altLang="zh-CN" dirty="0">
                <a:sym typeface="+mn-ea"/>
              </a:rPr>
              <a:t>validation</a:t>
            </a:r>
            <a:r>
              <a:rPr lang="zh-CN" altLang="en-US" dirty="0">
                <a:sym typeface="+mn-ea"/>
              </a:rPr>
              <a:t>相关</a:t>
            </a:r>
            <a:r>
              <a:rPr lang="en-US" altLang="zh-CN" dirty="0">
                <a:sym typeface="+mn-ea"/>
              </a:rPr>
              <a:t>field</a:t>
            </a:r>
            <a:r>
              <a:rPr lang="zh-CN" altLang="en-US" dirty="0">
                <a:sym typeface="+mn-ea"/>
              </a:rPr>
              <a:t>，减少输入空间；其次，</a:t>
            </a:r>
            <a:r>
              <a:rPr lang="en-US" altLang="zh-CN" dirty="0">
                <a:sym typeface="+mn-ea"/>
              </a:rPr>
              <a:t>validation fields</a:t>
            </a:r>
            <a:r>
              <a:rPr lang="zh-CN" altLang="en-US" dirty="0">
                <a:sym typeface="+mn-ea"/>
              </a:rPr>
              <a:t>里一般都存在</a:t>
            </a:r>
            <a:r>
              <a:rPr lang="en-US" altLang="zh-CN" dirty="0">
                <a:sym typeface="+mn-ea"/>
              </a:rPr>
              <a:t>cmp</a:t>
            </a:r>
            <a:r>
              <a:rPr lang="zh-CN" altLang="en-US" dirty="0">
                <a:sym typeface="+mn-ea"/>
              </a:rPr>
              <a:t>相关的指令，可以收集分支约束条件，作为可能的</a:t>
            </a:r>
            <a:r>
              <a:rPr lang="en-US" altLang="zh-CN" dirty="0">
                <a:sym typeface="+mn-ea"/>
              </a:rPr>
              <a:t>valid value</a:t>
            </a:r>
            <a:r>
              <a:rPr lang="zh-CN" altLang="en-US" dirty="0">
                <a:sym typeface="+mn-ea"/>
              </a:rPr>
              <a:t>辅助探索。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作者使用两个特征筛选出</a:t>
            </a:r>
            <a:r>
              <a:rPr lang="en-US" altLang="zh-CN" dirty="0">
                <a:sym typeface="+mn-ea"/>
              </a:rPr>
              <a:t>validation fields</a:t>
            </a:r>
            <a:r>
              <a:rPr lang="zh-CN" altLang="en-US" dirty="0">
                <a:sym typeface="+mn-ea"/>
              </a:rPr>
              <a:t>，第一 </a:t>
            </a:r>
            <a:r>
              <a:rPr lang="en-US" altLang="zh-CN" dirty="0">
                <a:sym typeface="+mn-ea"/>
              </a:rPr>
              <a:t>validation fields</a:t>
            </a:r>
            <a:r>
              <a:rPr lang="zh-CN" altLang="en-US" dirty="0">
                <a:sym typeface="+mn-ea"/>
              </a:rPr>
              <a:t>一定是</a:t>
            </a:r>
            <a:r>
              <a:rPr lang="en-US" altLang="zh-CN" dirty="0">
                <a:sym typeface="+mn-ea"/>
              </a:rPr>
              <a:t>I/O</a:t>
            </a:r>
            <a:r>
              <a:rPr lang="zh-CN" altLang="en-US" dirty="0">
                <a:sym typeface="+mn-ea"/>
              </a:rPr>
              <a:t>相关的，从对应的</a:t>
            </a:r>
            <a:r>
              <a:rPr lang="en-US" altLang="zh-CN" dirty="0">
                <a:sym typeface="+mn-ea"/>
              </a:rPr>
              <a:t>fields</a:t>
            </a:r>
            <a:r>
              <a:rPr lang="zh-CN" altLang="en-US" dirty="0">
                <a:sym typeface="+mn-ea"/>
              </a:rPr>
              <a:t>前项推导，一定可以对应到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操作；第二</a:t>
            </a:r>
            <a:r>
              <a:rPr lang="en-US" altLang="zh-CN" dirty="0">
                <a:sym typeface="+mn-ea"/>
              </a:rPr>
              <a:t>validation fields</a:t>
            </a:r>
            <a:r>
              <a:rPr lang="zh-CN" altLang="en-US" dirty="0">
                <a:sym typeface="+mn-ea"/>
              </a:rPr>
              <a:t>遵循模板：先检测，检测失败触发</a:t>
            </a:r>
            <a:r>
              <a:rPr lang="en-US" altLang="zh-CN" dirty="0">
                <a:sym typeface="+mn-ea"/>
              </a:rPr>
              <a:t>failure</a:t>
            </a:r>
            <a:r>
              <a:rPr lang="zh-CN" altLang="en-US" dirty="0">
                <a:sym typeface="+mn-ea"/>
              </a:rPr>
              <a:t>，检测成功则使用。通过这两个特征，作者构建了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依赖图，并收集了可能的合法值，得到了</a:t>
            </a:r>
            <a:r>
              <a:rPr lang="en-US" altLang="zh-CN" dirty="0">
                <a:sym typeface="+mn-ea"/>
              </a:rPr>
              <a:t>validation fields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valid value</a:t>
            </a:r>
            <a:r>
              <a:rPr lang="zh-CN" altLang="en-US" dirty="0">
                <a:sym typeface="+mn-ea"/>
              </a:rPr>
              <a:t>对应的</a:t>
            </a:r>
            <a:r>
              <a:rPr lang="en-US" altLang="zh-CN" dirty="0">
                <a:sym typeface="+mn-ea"/>
              </a:rPr>
              <a:t>map</a:t>
            </a:r>
            <a:r>
              <a:rPr lang="zh-CN" altLang="en-US" dirty="0">
                <a:sym typeface="+mn-ea"/>
              </a:rPr>
              <a:t>，缩小了输入空间。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其次，得到了</a:t>
            </a:r>
            <a:r>
              <a:rPr lang="zh-CN" altLang="en-US" dirty="0">
                <a:sym typeface="+mn-ea"/>
              </a:rPr>
              <a:t>上述信息后，我们需要知道</a:t>
            </a:r>
            <a:r>
              <a:rPr lang="en-US" altLang="zh-CN" dirty="0">
                <a:sym typeface="+mn-ea"/>
              </a:rPr>
              <a:t>fields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地址的对应关系，才能把正确的值写到对应位置。作者再次使用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依赖图，找到每个</a:t>
            </a:r>
            <a:r>
              <a:rPr lang="en-US" altLang="zh-CN" dirty="0">
                <a:sym typeface="+mn-ea"/>
              </a:rPr>
              <a:t>validation fields</a:t>
            </a:r>
            <a:r>
              <a:rPr lang="zh-CN" altLang="en-US" dirty="0">
                <a:sym typeface="+mn-ea"/>
              </a:rPr>
              <a:t>对应的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操作中的地址，由于这些地址很多都是硬编码的，可以直接求解。最终可以得到</a:t>
            </a:r>
            <a:r>
              <a:rPr lang="en-US" altLang="zh-CN" dirty="0">
                <a:sym typeface="+mn-ea"/>
              </a:rPr>
              <a:t>validation fields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address</a:t>
            </a:r>
            <a:r>
              <a:rPr lang="zh-CN" altLang="en-US" dirty="0">
                <a:sym typeface="+mn-ea"/>
              </a:rPr>
              <a:t>的对应关系。再加上此前得到的</a:t>
            </a:r>
            <a:r>
              <a:rPr lang="en-US" altLang="zh-CN" dirty="0">
                <a:sym typeface="+mn-ea"/>
              </a:rPr>
              <a:t>validation fields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valid value</a:t>
            </a:r>
            <a:r>
              <a:rPr lang="zh-CN" altLang="en-US" dirty="0">
                <a:sym typeface="+mn-ea"/>
              </a:rPr>
              <a:t>的对应关系，就知道该在哪个地址写入哪个值了。注意，虽然大部分地址都是硬编码的 ，但是还有少部分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操作的地址是动态的，为了求解这部分地址，作者在对应的异常处理代码中插桩，在运行时得到动态的地址信息。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经过之前两步，我们获取了</a:t>
            </a:r>
            <a:r>
              <a:rPr lang="en-US" altLang="zh-CN" dirty="0"/>
              <a:t>valid value</a:t>
            </a:r>
            <a:r>
              <a:rPr lang="zh-CN" altLang="en-US" dirty="0"/>
              <a:t>和对应的</a:t>
            </a:r>
            <a:r>
              <a:rPr lang="en-US" altLang="zh-CN" dirty="0"/>
              <a:t>I/O</a:t>
            </a:r>
            <a:r>
              <a:rPr lang="zh-CN" altLang="en-US" dirty="0"/>
              <a:t>地址，也就可以完成初始化了。但是</a:t>
            </a:r>
            <a:r>
              <a:rPr lang="en-US" altLang="zh-CN" dirty="0"/>
              <a:t>inferred value</a:t>
            </a:r>
            <a:r>
              <a:rPr lang="zh-CN" altLang="en-US" dirty="0"/>
              <a:t>可能不准确，对于某些检测仍然需要通过</a:t>
            </a:r>
            <a:r>
              <a:rPr lang="en-US" altLang="zh-CN" dirty="0"/>
              <a:t>mutate</a:t>
            </a:r>
            <a:r>
              <a:rPr lang="zh-CN" altLang="en-US" dirty="0"/>
              <a:t>来探索。这时候需要用到我们之前提到的特征——输入具有时间顺序，当一个</a:t>
            </a:r>
            <a:r>
              <a:rPr lang="en-US" altLang="zh-CN" dirty="0"/>
              <a:t>field</a:t>
            </a:r>
            <a:r>
              <a:rPr lang="zh-CN" altLang="en-US" dirty="0"/>
              <a:t>初始化失败时，只与特定的</a:t>
            </a:r>
            <a:r>
              <a:rPr lang="en-US" altLang="zh-CN" dirty="0"/>
              <a:t>byte</a:t>
            </a:r>
            <a:r>
              <a:rPr lang="zh-CN" altLang="en-US" dirty="0"/>
              <a:t>有关，所以这时候只需要变异特定的</a:t>
            </a:r>
            <a:r>
              <a:rPr lang="en-US" altLang="zh-CN" dirty="0"/>
              <a:t>byte</a:t>
            </a:r>
            <a:r>
              <a:rPr lang="zh-CN" altLang="en-US" dirty="0"/>
              <a:t>，而不用对整个输入空间进行变异。通过</a:t>
            </a:r>
            <a:r>
              <a:rPr lang="en-US" altLang="zh-CN" dirty="0"/>
              <a:t>IO</a:t>
            </a:r>
            <a:r>
              <a:rPr lang="zh-CN" altLang="en-US" dirty="0"/>
              <a:t>依赖图分析，可以获得</a:t>
            </a:r>
            <a:r>
              <a:rPr lang="en-US" altLang="zh-CN" dirty="0"/>
              <a:t>fields</a:t>
            </a:r>
            <a:r>
              <a:rPr lang="zh-CN" altLang="en-US" dirty="0"/>
              <a:t>的初始化顺序，进而得到哪个</a:t>
            </a:r>
            <a:r>
              <a:rPr lang="en-US" altLang="zh-CN" dirty="0"/>
              <a:t>byte</a:t>
            </a:r>
            <a:r>
              <a:rPr lang="zh-CN" altLang="en-US" dirty="0"/>
              <a:t>先读取，哪个</a:t>
            </a:r>
            <a:r>
              <a:rPr lang="en-US" altLang="zh-CN" dirty="0"/>
              <a:t>byte</a:t>
            </a:r>
            <a:r>
              <a:rPr lang="zh-CN" altLang="en-US" dirty="0"/>
              <a:t>后读取的信息，完成字节优先级的推断。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B45A-A6DE-41BB-B920-0A75EECE37C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A593-621A-42C7-B6CE-07082678F1FF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AA14-B74D-4BCF-9A7D-69425C7A10E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D05-D64A-4421-AB99-5504FBC253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44C5-BCC2-4269-AAE7-7C9CCC1D0DC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F67D-47AB-456E-B0B8-EA80C1A9982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DE9C-A26C-47D5-8100-6F852032210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F70-DCFA-4CF0-8607-8E8FD920AB2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41F-C9B2-47DA-A0B7-E5DB750E794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7EC9-D943-41C0-8A72-93E656094E3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230B-8BEE-478F-9346-30B0F89BCEF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3089-AE58-4EF3-BB4E-A4B9E580F3D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122571"/>
            <a:ext cx="12192000" cy="396445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Semantic-Informed Driver Fuzzing Without Both the Hardware Devices and the Emulators</a:t>
            </a:r>
            <a:endParaRPr lang="en-US" altLang="zh-CN" sz="36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endParaRPr lang="en-US" altLang="zh-CN" sz="36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Xi’an Jiaotong University   University of Minnesota</a:t>
            </a: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err="1">
                <a:latin typeface="Calibri" charset="0"/>
                <a:cs typeface="Calibri" charset="0"/>
              </a:rPr>
              <a:t>Methods</a:t>
            </a:r>
            <a:endParaRPr kumimoji="1" lang="en-US" altLang="zh-CN" sz="3200" b="1" dirty="0" err="1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105" y="1018540"/>
            <a:ext cx="107295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Q: How do we direct fuzzing process in driver initialization?</a:t>
            </a:r>
            <a:endParaRPr lang="en-US" sz="24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A: Path State as Fuzzing Feedback</a:t>
            </a:r>
            <a:endParaRPr lang="en-US" sz="24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0240" y="2490470"/>
            <a:ext cx="115417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Instrumenting a vmcall in every error handling region, which carries unique 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parameter about execution state. 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(e.g. the progress in validation chain, the byte-priority now)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Dr.Fuzz also combines state feedback and code-coverage.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err="1">
                <a:latin typeface="Calibri" charset="0"/>
                <a:cs typeface="Calibri" charset="0"/>
              </a:rPr>
              <a:t>The Semantic-Informed Mechanism </a:t>
            </a:r>
            <a:endParaRPr kumimoji="1" lang="en-US" altLang="zh-CN" sz="3200" b="1" dirty="0" err="1">
              <a:latin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93950"/>
            <a:ext cx="12192000" cy="2268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err="1">
                <a:latin typeface="Calibri" charset="0"/>
                <a:cs typeface="Calibri" charset="0"/>
                <a:sym typeface="+mn-ea"/>
              </a:rPr>
              <a:t>Overview</a:t>
            </a:r>
            <a:endParaRPr kumimoji="1" lang="en-US" altLang="zh-CN" sz="3200" b="1" dirty="0" err="1"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9120" y="998220"/>
            <a:ext cx="85629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latin typeface="Georgia Regular" panose="02040802050405020203" charset="0"/>
                <a:cs typeface="Georgia Regular" panose="02040802050405020203" charset="0"/>
              </a:rPr>
              <a:t>The overview of DR. FUZZ</a:t>
            </a:r>
            <a:endParaRPr sz="2000">
              <a:latin typeface="Georgia Regular" panose="02040802050405020203" charset="0"/>
              <a:cs typeface="Georgia Regular" panose="020408020504050202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1511300"/>
            <a:ext cx="5323840" cy="45681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67475" y="1591945"/>
            <a:ext cx="56057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The semantic-informed mechanism</a:t>
            </a:r>
            <a:endParaRPr lang="en-US" sz="2000">
              <a:latin typeface="Georgia Regular" panose="02040802050405020203" charset="0"/>
              <a:cs typeface="Georgia Regular" panose="02040802050405020203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statically collects the semantic information, instruments the driver code, gets the feedback at runtime, and mutates the current input</a:t>
            </a:r>
            <a:endParaRPr lang="en-US" sz="2000">
              <a:latin typeface="Georgia Regular" panose="02040802050405020203" charset="0"/>
              <a:cs typeface="Georgia Regular" panose="02040802050405020203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The fuzzing framework for drivers</a:t>
            </a:r>
            <a:endParaRPr lang="en-US" sz="2000" b="1">
              <a:latin typeface="Georgia Bold" panose="02040802050405020203" charset="0"/>
              <a:cs typeface="Georgia Bold" panose="02040802050405020203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Georgia" panose="02040802050405020203" charset="0"/>
                <a:cs typeface="Georgia" panose="02040802050405020203" charset="0"/>
              </a:rPr>
              <a:t>manages the VM running and injects the fuzzer output to the VM kernel through a device adapter</a:t>
            </a:r>
            <a:endParaRPr lang="en-US" sz="2000">
              <a:latin typeface="Georgia" panose="02040802050405020203" charset="0"/>
              <a:cs typeface="Georgia" panose="02040802050405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err="1">
                <a:latin typeface="Calibri" charset="0"/>
                <a:cs typeface="Calibri" charset="0"/>
                <a:sym typeface="+mn-ea"/>
              </a:rPr>
              <a:t>Evaluation</a:t>
            </a:r>
            <a:endParaRPr kumimoji="1" lang="en-US" altLang="zh-CN" sz="3200" b="1" dirty="0" err="1"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9120" y="998220"/>
            <a:ext cx="85629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latin typeface="Georgia Regular" panose="02040802050405020203" charset="0"/>
                <a:cs typeface="Georgia Regular" panose="02040802050405020203" charset="0"/>
              </a:rPr>
              <a:t>The effectiveness for driver initialization</a:t>
            </a:r>
            <a:endParaRPr sz="2000">
              <a:latin typeface="Georgia Regular" panose="02040802050405020203" charset="0"/>
              <a:cs typeface="Georgia Regular" panose="02040802050405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484630"/>
            <a:ext cx="9596120" cy="329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5200"/>
            <a:ext cx="6744335" cy="208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10" y="5384800"/>
            <a:ext cx="5406390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err="1">
                <a:latin typeface="Calibri" charset="0"/>
                <a:cs typeface="Calibri" charset="0"/>
                <a:sym typeface="+mn-ea"/>
              </a:rPr>
              <a:t>Evaluation</a:t>
            </a:r>
            <a:endParaRPr kumimoji="1" lang="en-US" altLang="zh-CN" sz="3200" b="1" dirty="0" err="1"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9120" y="998220"/>
            <a:ext cx="85629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Coverage and Bug-Finding</a:t>
            </a:r>
            <a:endParaRPr lang="en-US" sz="2000">
              <a:latin typeface="Georgia Regular" panose="02040802050405020203" charset="0"/>
              <a:cs typeface="Georgia Regular" panose="020408020504050202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1511300"/>
            <a:ext cx="6268720" cy="4820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70" y="1717675"/>
            <a:ext cx="5483860" cy="1760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latin typeface="Calibri" charset="0"/>
                <a:cs typeface="Calibri" charset="0"/>
              </a:rPr>
              <a:t>Background</a:t>
            </a:r>
            <a:endParaRPr kumimoji="1"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3540" y="1167130"/>
            <a:ext cx="103092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The drivers are security-critical but buggy: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security-critical: </a:t>
            </a:r>
            <a:r>
              <a:rPr lang="en-US" sz="24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70%</a:t>
            </a:r>
            <a:r>
              <a:rPr lang="en-US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 of the </a:t>
            </a: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kernel code is device drivers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buggy:  bug density </a:t>
            </a:r>
            <a:r>
              <a:rPr lang="en-US" sz="24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</a:rPr>
              <a:t>three to seven</a:t>
            </a: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 times as the rest of the kernel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3540" y="3203575"/>
            <a:ext cx="107130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Drivers are particularly vulnerable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1. high privilege: same as the core kernel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2. less tested: due to requirements of hardware or emulator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3.  ecosystem: some drivers are no longer actively maintained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93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latin typeface="Calibri" charset="0"/>
                <a:cs typeface="Calibri" charset="0"/>
                <a:sym typeface="+mn-ea"/>
              </a:rPr>
              <a:t>Motivation</a:t>
            </a:r>
            <a:endParaRPr kumimoji="1" lang="zh-CN" altLang="en-US" sz="3200" b="1" dirty="0">
              <a:latin typeface="Calibri" charset="0"/>
              <a:cs typeface="Calibri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2255" y="1032510"/>
            <a:ext cx="107130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An inherent limitation of driver fuzzing: 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	Requiring the </a:t>
            </a:r>
            <a:r>
              <a:rPr lang="en-US" sz="24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</a:rPr>
              <a:t>hardware device</a:t>
            </a: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 or an </a:t>
            </a:r>
            <a:r>
              <a:rPr lang="en-US" sz="24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</a:rPr>
              <a:t>emulator</a:t>
            </a:r>
            <a:endParaRPr lang="en-US" sz="2400">
              <a:solidFill>
                <a:srgbClr val="FF0000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2255" y="5149215"/>
            <a:ext cx="107130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In this paper, the author propose a novel device-free driver fuzzer</a:t>
            </a:r>
            <a:endParaRPr lang="en-US" sz="24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4750" y="2785745"/>
            <a:ext cx="2660650" cy="1012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driver fuzzing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3835400" y="2785745"/>
            <a:ext cx="772795" cy="506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35400" y="3271520"/>
            <a:ext cx="772795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08195" y="2350135"/>
            <a:ext cx="1602105" cy="815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hardware device</a:t>
            </a:r>
            <a:endParaRPr lang="en-US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8195" y="3383915"/>
            <a:ext cx="1602105" cy="815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emulator</a:t>
            </a:r>
            <a:endParaRPr lang="en-US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862320" y="2481580"/>
            <a:ext cx="47790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>
                <a:latin typeface="Georgia Regular" panose="02040802050405020203" charset="0"/>
                <a:cs typeface="Georgia Regular" panose="02040802050405020203" charset="0"/>
                <a:sym typeface="+mn-ea"/>
              </a:rPr>
              <a:t>High cost (e.g. 13000+ PCI devices), </a:t>
            </a:r>
            <a:endParaRPr lang="en-US" sz="20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318250" y="3613785"/>
            <a:ext cx="5200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Georgia Regular" panose="02040802050405020203" charset="0"/>
                <a:cs typeface="Georgia Regular" panose="02040802050405020203" charset="0"/>
                <a:sym typeface="+mn-ea"/>
              </a:rPr>
              <a:t>Can not scale (QEMU supports 130- PCI devices)</a:t>
            </a:r>
            <a:endParaRPr lang="en-US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999490" y="4335780"/>
            <a:ext cx="9641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Both h</a:t>
            </a:r>
            <a:r>
              <a:rPr lang="en-US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ardware device and emulator produce </a:t>
            </a:r>
            <a:r>
              <a:rPr lang="en-US" sz="24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well-performed</a:t>
            </a:r>
            <a:r>
              <a:rPr lang="en-US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 data only</a:t>
            </a:r>
            <a:endParaRPr lang="en-US" sz="24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93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latin typeface="Calibri" charset="0"/>
                <a:cs typeface="Calibri" charset="0"/>
                <a:sym typeface="+mn-ea"/>
              </a:rPr>
              <a:t>A STUDY ON DEVICE DRIVERS</a:t>
            </a:r>
            <a:endParaRPr kumimoji="1" lang="en-US" altLang="zh-CN" sz="3200" b="1" dirty="0"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2130" y="968375"/>
            <a:ext cx="10140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Is Device-Free Driver Fuzzing Feasible? </a:t>
            </a:r>
            <a:endParaRPr lang="en-US" sz="24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077970" y="1678305"/>
            <a:ext cx="37084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000">
                <a:latin typeface="Georgia Regular" panose="02040802050405020203" charset="0"/>
                <a:cs typeface="Georgia Regular" panose="02040802050405020203" charset="0"/>
                <a:sym typeface="+mn-ea"/>
              </a:rPr>
              <a:t>Two-Stage Workflow of Drivers</a:t>
            </a:r>
            <a:endParaRPr lang="en-US" sz="20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33195" y="2256790"/>
            <a:ext cx="9572427" cy="3543935"/>
            <a:chOff x="2234" y="3554"/>
            <a:chExt cx="15159" cy="6449"/>
          </a:xfrm>
        </p:grpSpPr>
        <p:sp>
          <p:nvSpPr>
            <p:cNvPr id="2" name="Rounded Rectangle 1"/>
            <p:cNvSpPr/>
            <p:nvPr/>
          </p:nvSpPr>
          <p:spPr>
            <a:xfrm>
              <a:off x="2234" y="3554"/>
              <a:ext cx="9439" cy="64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2318" y="3554"/>
              <a:ext cx="5075" cy="64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0" y="3554"/>
              <a:ext cx="6447" cy="6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</a:rPr>
                <a:t>Stage 1.structure-centric initialization</a:t>
              </a:r>
              <a:endParaRPr lang="en-US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12" y="4480"/>
              <a:ext cx="3710" cy="46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41" y="4468"/>
              <a:ext cx="2251" cy="5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00">
                  <a:latin typeface="Georgia Regular" panose="02040802050405020203" charset="0"/>
                  <a:cs typeface="Georgia Regular" panose="02040802050405020203" charset="0"/>
                </a:rPr>
                <a:t>driver</a:t>
              </a:r>
              <a:endParaRPr lang="en-US" sz="16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03" y="5355"/>
              <a:ext cx="1951" cy="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</a:rPr>
                <a:t>Byte 1</a:t>
              </a:r>
              <a:endParaRPr lang="en-US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03" y="5982"/>
              <a:ext cx="1951" cy="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  <a:sym typeface="+mn-ea"/>
                </a:rPr>
                <a:t>Byte 2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3" y="6585"/>
              <a:ext cx="1951" cy="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  <a:sym typeface="+mn-ea"/>
                </a:rPr>
                <a:t>Byte ...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03" y="7212"/>
              <a:ext cx="1951" cy="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  <a:sym typeface="+mn-ea"/>
                </a:rPr>
                <a:t>Byte n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41" y="5340"/>
              <a:ext cx="2251" cy="6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Georgia Regular" panose="02040802050405020203" charset="0"/>
                  <a:cs typeface="Georgia Regular" panose="02040802050405020203" charset="0"/>
                </a:rPr>
                <a:t>Data Structure</a:t>
              </a:r>
              <a:endParaRPr lang="en-US" sz="14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cxnSp>
          <p:nvCxnSpPr>
            <p:cNvPr id="18" name="Straight Arrow Connector 17"/>
            <p:cNvCxnSpPr>
              <a:stCxn id="12" idx="1"/>
              <a:endCxn id="16" idx="3"/>
            </p:cNvCxnSpPr>
            <p:nvPr/>
          </p:nvCxnSpPr>
          <p:spPr>
            <a:xfrm flipH="1">
              <a:off x="5692" y="5669"/>
              <a:ext cx="3411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42" y="6579"/>
              <a:ext cx="2251" cy="6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Georgia Regular" panose="02040802050405020203" charset="0"/>
                  <a:cs typeface="Georgia Regular" panose="02040802050405020203" charset="0"/>
                </a:rPr>
                <a:t>Data Structure</a:t>
              </a:r>
              <a:endParaRPr lang="en-US" sz="14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cxnSp>
          <p:nvCxnSpPr>
            <p:cNvPr id="20" name="Straight Arrow Connector 19"/>
            <p:cNvCxnSpPr>
              <a:stCxn id="15" idx="1"/>
              <a:endCxn id="19" idx="3"/>
            </p:cNvCxnSpPr>
            <p:nvPr/>
          </p:nvCxnSpPr>
          <p:spPr>
            <a:xfrm flipH="1" flipV="1">
              <a:off x="5693" y="6925"/>
              <a:ext cx="3410" cy="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20"/>
            <p:cNvSpPr txBox="1"/>
            <p:nvPr/>
          </p:nvSpPr>
          <p:spPr>
            <a:xfrm>
              <a:off x="6422" y="5182"/>
              <a:ext cx="2661" cy="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>
                  <a:latin typeface="Georgia Regular" panose="02040802050405020203" charset="0"/>
                  <a:cs typeface="Georgia Regular" panose="02040802050405020203" charset="0"/>
                </a:rPr>
                <a:t>     Valid: Initialize</a:t>
              </a:r>
              <a:endParaRPr lang="en-US" sz="1200">
                <a:latin typeface="Georgia Regular" panose="02040802050405020203" charset="0"/>
                <a:cs typeface="Georgia Regular" panose="02040802050405020203" charset="0"/>
              </a:endParaRPr>
            </a:p>
            <a:p>
              <a:endParaRPr lang="en-US" sz="1200">
                <a:latin typeface="Georgia Regular" panose="02040802050405020203" charset="0"/>
                <a:cs typeface="Georgia Regular" panose="02040802050405020203" charset="0"/>
              </a:endParaRPr>
            </a:p>
            <a:p>
              <a:r>
                <a:rPr lang="en-US" sz="1200">
                  <a:latin typeface="Georgia Regular" panose="02040802050405020203" charset="0"/>
                  <a:cs typeface="Georgia Regular" panose="02040802050405020203" charset="0"/>
                </a:rPr>
                <a:t>     Invalid: Error</a:t>
              </a:r>
              <a:endParaRPr lang="en-US" sz="12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67" y="6031"/>
              <a:ext cx="1" cy="5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441" y="7818"/>
              <a:ext cx="2251" cy="6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Georgia Regular" panose="02040802050405020203" charset="0"/>
                  <a:cs typeface="Georgia Regular" panose="02040802050405020203" charset="0"/>
                </a:rPr>
                <a:t>Data Structure</a:t>
              </a:r>
              <a:endParaRPr lang="en-US" sz="14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cxnSp>
          <p:nvCxnSpPr>
            <p:cNvPr id="26" name="Straight Arrow Connector 25"/>
            <p:cNvCxnSpPr>
              <a:stCxn id="19" idx="2"/>
              <a:endCxn id="25" idx="0"/>
            </p:cNvCxnSpPr>
            <p:nvPr/>
          </p:nvCxnSpPr>
          <p:spPr>
            <a:xfrm flipH="1">
              <a:off x="4567" y="7270"/>
              <a:ext cx="1" cy="5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1"/>
              <a:endCxn id="25" idx="3"/>
            </p:cNvCxnSpPr>
            <p:nvPr/>
          </p:nvCxnSpPr>
          <p:spPr>
            <a:xfrm flipH="1">
              <a:off x="5692" y="6296"/>
              <a:ext cx="3411" cy="18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540" y="4423"/>
              <a:ext cx="2407" cy="6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000">
                  <a:solidFill>
                    <a:srgbClr val="FF0000"/>
                  </a:solidFill>
                  <a:latin typeface="Georgia Regular" panose="02040802050405020203" charset="0"/>
                  <a:cs typeface="Georgia Regular" panose="02040802050405020203" charset="0"/>
                </a:rPr>
                <a:t>Validation Chain</a:t>
              </a:r>
              <a:endParaRPr lang="en-US" sz="10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03" y="4534"/>
              <a:ext cx="2083" cy="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  <a:latin typeface="Georgia Regular" panose="02040802050405020203" charset="0"/>
                  <a:cs typeface="Georgia Regular" panose="02040802050405020203" charset="0"/>
                </a:rPr>
                <a:t>Device Input</a:t>
              </a:r>
              <a:endParaRPr lang="en-US" sz="1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8310245" y="2256790"/>
            <a:ext cx="2153920" cy="549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Stage 2. communication</a:t>
            </a:r>
            <a:endParaRPr lang="en-US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31335" y="4781550"/>
            <a:ext cx="2649220" cy="818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If device input passes validation chains, the driver is successfully initialized</a:t>
            </a:r>
            <a:endParaRPr lang="en-US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10245" y="2990850"/>
            <a:ext cx="2153920" cy="645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Kernel</a:t>
            </a:r>
            <a:endParaRPr lang="en-US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26120" y="3936365"/>
            <a:ext cx="2153920" cy="645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Driver</a:t>
            </a:r>
            <a:endParaRPr lang="en-US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26755" y="4868545"/>
            <a:ext cx="2153920" cy="645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Device</a:t>
            </a:r>
            <a:endParaRPr lang="en-US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</p:txBody>
      </p:sp>
      <p:sp>
        <p:nvSpPr>
          <p:cNvPr id="38" name="Up-Down Arrow 37"/>
          <p:cNvSpPr/>
          <p:nvPr/>
        </p:nvSpPr>
        <p:spPr>
          <a:xfrm>
            <a:off x="9276715" y="3622040"/>
            <a:ext cx="220345" cy="300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9276715" y="4568190"/>
            <a:ext cx="220345" cy="300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692785" y="5943600"/>
            <a:ext cx="10567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The key of device-free fuzzing is to generate valid device input to pass validation chain   </a:t>
            </a:r>
            <a:endParaRPr lang="en-US" sz="2000">
              <a:latin typeface="Georgia Regular" panose="02040802050405020203" charset="0"/>
              <a:cs typeface="Georgia Regular" panose="02040802050405020203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93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latin typeface="Calibri" charset="0"/>
                <a:cs typeface="Calibri" charset="0"/>
                <a:sym typeface="+mn-ea"/>
              </a:rPr>
              <a:t>A STUDY ON DEVICE DRIVERS</a:t>
            </a:r>
            <a:endParaRPr kumimoji="1" lang="en-US" altLang="zh-CN" sz="3200" b="1" dirty="0"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25525" y="968375"/>
            <a:ext cx="10140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Features of validation chains </a:t>
            </a:r>
            <a:endParaRPr lang="en-US" sz="24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8005" y="2212340"/>
            <a:ext cx="5960429" cy="3543935"/>
            <a:chOff x="2234" y="3554"/>
            <a:chExt cx="9439" cy="6449"/>
          </a:xfrm>
        </p:grpSpPr>
        <p:sp>
          <p:nvSpPr>
            <p:cNvPr id="2" name="Rounded Rectangle 1"/>
            <p:cNvSpPr/>
            <p:nvPr/>
          </p:nvSpPr>
          <p:spPr>
            <a:xfrm>
              <a:off x="2234" y="3554"/>
              <a:ext cx="9439" cy="64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0" y="3554"/>
              <a:ext cx="6447" cy="6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</a:rPr>
                <a:t>Stage 1.structure-centric initialization</a:t>
              </a:r>
              <a:endParaRPr lang="en-US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12" y="4480"/>
              <a:ext cx="3710" cy="46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41" y="4468"/>
              <a:ext cx="2251" cy="5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00">
                  <a:latin typeface="Georgia Regular" panose="02040802050405020203" charset="0"/>
                  <a:cs typeface="Georgia Regular" panose="02040802050405020203" charset="0"/>
                </a:rPr>
                <a:t>driver</a:t>
              </a:r>
              <a:endParaRPr lang="en-US" sz="16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03" y="5355"/>
              <a:ext cx="1951" cy="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</a:rPr>
                <a:t>Byte 1</a:t>
              </a:r>
              <a:endParaRPr lang="en-US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03" y="5982"/>
              <a:ext cx="1951" cy="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  <a:sym typeface="+mn-ea"/>
                </a:rPr>
                <a:t>Byte 2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3" y="6585"/>
              <a:ext cx="1951" cy="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  <a:sym typeface="+mn-ea"/>
                </a:rPr>
                <a:t>Byte ...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03" y="7212"/>
              <a:ext cx="1951" cy="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latin typeface="Georgia Regular" panose="02040802050405020203" charset="0"/>
                  <a:cs typeface="Georgia Regular" panose="02040802050405020203" charset="0"/>
                  <a:sym typeface="+mn-ea"/>
                </a:rPr>
                <a:t>Byte n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41" y="5340"/>
              <a:ext cx="2251" cy="6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Georgia Regular" panose="02040802050405020203" charset="0"/>
                  <a:cs typeface="Georgia Regular" panose="02040802050405020203" charset="0"/>
                </a:rPr>
                <a:t>Data Structure</a:t>
              </a:r>
              <a:endParaRPr lang="en-US" sz="14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cxnSp>
          <p:nvCxnSpPr>
            <p:cNvPr id="18" name="Straight Arrow Connector 17"/>
            <p:cNvCxnSpPr>
              <a:stCxn id="12" idx="1"/>
              <a:endCxn id="16" idx="3"/>
            </p:cNvCxnSpPr>
            <p:nvPr/>
          </p:nvCxnSpPr>
          <p:spPr>
            <a:xfrm flipH="1">
              <a:off x="5692" y="5669"/>
              <a:ext cx="3411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42" y="6579"/>
              <a:ext cx="2251" cy="6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Georgia Regular" panose="02040802050405020203" charset="0"/>
                  <a:cs typeface="Georgia Regular" panose="02040802050405020203" charset="0"/>
                </a:rPr>
                <a:t>Data Structure</a:t>
              </a:r>
              <a:endParaRPr lang="en-US" sz="14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cxnSp>
          <p:nvCxnSpPr>
            <p:cNvPr id="20" name="Straight Arrow Connector 19"/>
            <p:cNvCxnSpPr>
              <a:stCxn id="15" idx="1"/>
              <a:endCxn id="19" idx="3"/>
            </p:cNvCxnSpPr>
            <p:nvPr/>
          </p:nvCxnSpPr>
          <p:spPr>
            <a:xfrm flipH="1" flipV="1">
              <a:off x="5693" y="6925"/>
              <a:ext cx="3410" cy="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20"/>
            <p:cNvSpPr txBox="1"/>
            <p:nvPr/>
          </p:nvSpPr>
          <p:spPr>
            <a:xfrm>
              <a:off x="6150" y="5182"/>
              <a:ext cx="2933" cy="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>
                  <a:latin typeface="Georgia Regular" panose="02040802050405020203" charset="0"/>
                  <a:cs typeface="Georgia Regular" panose="02040802050405020203" charset="0"/>
                </a:rPr>
                <a:t>     Valid: Initialize</a:t>
              </a:r>
              <a:endParaRPr lang="en-US" sz="1200">
                <a:latin typeface="Georgia Regular" panose="02040802050405020203" charset="0"/>
                <a:cs typeface="Georgia Regular" panose="02040802050405020203" charset="0"/>
              </a:endParaRPr>
            </a:p>
            <a:p>
              <a:endParaRPr lang="en-US" sz="1200">
                <a:latin typeface="Georgia Regular" panose="02040802050405020203" charset="0"/>
                <a:cs typeface="Georgia Regular" panose="02040802050405020203" charset="0"/>
              </a:endParaRPr>
            </a:p>
            <a:p>
              <a:r>
                <a:rPr lang="en-US" sz="1200">
                  <a:latin typeface="Georgia Regular" panose="02040802050405020203" charset="0"/>
                  <a:cs typeface="Georgia Regular" panose="02040802050405020203" charset="0"/>
                </a:rPr>
                <a:t>     Invalid: Error Handle</a:t>
              </a:r>
              <a:endParaRPr lang="en-US" sz="12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67" y="6031"/>
              <a:ext cx="1" cy="5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441" y="7818"/>
              <a:ext cx="2251" cy="6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Georgia Regular" panose="02040802050405020203" charset="0"/>
                  <a:cs typeface="Georgia Regular" panose="02040802050405020203" charset="0"/>
                </a:rPr>
                <a:t>Data Structure</a:t>
              </a:r>
              <a:endParaRPr lang="en-US" sz="1400"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cxnSp>
          <p:nvCxnSpPr>
            <p:cNvPr id="26" name="Straight Arrow Connector 25"/>
            <p:cNvCxnSpPr>
              <a:stCxn id="19" idx="2"/>
              <a:endCxn id="25" idx="0"/>
            </p:cNvCxnSpPr>
            <p:nvPr/>
          </p:nvCxnSpPr>
          <p:spPr>
            <a:xfrm flipH="1">
              <a:off x="4567" y="7270"/>
              <a:ext cx="1" cy="5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1"/>
              <a:endCxn id="25" idx="3"/>
            </p:cNvCxnSpPr>
            <p:nvPr/>
          </p:nvCxnSpPr>
          <p:spPr>
            <a:xfrm flipH="1">
              <a:off x="5692" y="6296"/>
              <a:ext cx="3411" cy="18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594" y="4534"/>
              <a:ext cx="2353" cy="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000">
                  <a:solidFill>
                    <a:schemeClr val="tx1"/>
                  </a:solidFill>
                  <a:latin typeface="Georgia Regular" panose="02040802050405020203" charset="0"/>
                  <a:cs typeface="Georgia Regular" panose="02040802050405020203" charset="0"/>
                </a:rPr>
                <a:t>Validation Chain</a:t>
              </a:r>
              <a:endParaRPr lang="en-US" sz="1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03" y="4534"/>
              <a:ext cx="2083" cy="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  <a:latin typeface="Georgia Regular" panose="02040802050405020203" charset="0"/>
                  <a:cs typeface="Georgia Regular" panose="02040802050405020203" charset="0"/>
                </a:rPr>
                <a:t>Device Input</a:t>
              </a:r>
              <a:endParaRPr lang="en-US" sz="1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551555" y="4707255"/>
            <a:ext cx="2649220" cy="818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If device input passes validation chains, the driver is successfully initialized</a:t>
            </a:r>
            <a:endParaRPr lang="en-US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59550" y="2089785"/>
            <a:ext cx="47644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1. </a:t>
            </a:r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The temporal input usage</a:t>
            </a:r>
            <a:endParaRPr lang="en-US" sz="20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Georgia Regular" panose="02040802050405020203" charset="0"/>
                <a:cs typeface="Georgia Regular" panose="02040802050405020203" charset="0"/>
              </a:rPr>
              <a:t>the validations and uses occur sequentially with a temporal order</a:t>
            </a:r>
            <a:endParaRPr lang="en-US">
              <a:latin typeface="Georgia Regular" panose="02040802050405020203" charset="0"/>
              <a:cs typeface="Georgia Regular" panose="02040802050405020203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559550" y="3335655"/>
            <a:ext cx="54330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2. </a:t>
            </a:r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Prevalent error handling</a:t>
            </a:r>
            <a:endParaRPr lang="en-US" sz="2000" b="1">
              <a:latin typeface="Georgia Bold" panose="02040802050405020203" charset="0"/>
              <a:cs typeface="Georgia Bold" panose="02040802050405020203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Georgia Regular" panose="02040802050405020203" charset="0"/>
                <a:cs typeface="Georgia Regular" panose="02040802050405020203" charset="0"/>
              </a:rPr>
              <a:t>error handling will return a unique value which indicates the current path- execution states</a:t>
            </a:r>
            <a:endParaRPr lang="en-US">
              <a:latin typeface="Georgia Regular" panose="02040802050405020203" charset="0"/>
              <a:cs typeface="Georgia Regular" panose="02040802050405020203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559550" y="4676140"/>
            <a:ext cx="54330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3. </a:t>
            </a:r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Hard-coded I/O address-value mappings</a:t>
            </a:r>
            <a:endParaRPr lang="en-US" sz="2000" b="1">
              <a:latin typeface="Georgia Bold" panose="02040802050405020203" charset="0"/>
              <a:cs typeface="Georgia Bold" panose="02040802050405020203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Georgia Regular" panose="02040802050405020203" charset="0"/>
                <a:cs typeface="Georgia Regular" panose="02040802050405020203" charset="0"/>
              </a:rPr>
              <a:t>the address and size driver reads are typically hard-coded as constants in the driver code </a:t>
            </a:r>
            <a:endParaRPr lang="en-US">
              <a:latin typeface="Georgia Regular" panose="02040802050405020203" charset="0"/>
              <a:cs typeface="Georgia Regular" panose="02040802050405020203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latin typeface="Calibri" charset="0"/>
                <a:cs typeface="Calibri" charset="0"/>
              </a:rPr>
              <a:t>Challenges</a:t>
            </a:r>
            <a:endParaRPr kumimoji="1"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26695" y="1091565"/>
            <a:ext cx="1039241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The main research question becomes: </a:t>
            </a:r>
            <a:endParaRPr lang="en-US" sz="2000">
              <a:latin typeface="Georgia Regular" panose="02040802050405020203" charset="0"/>
              <a:cs typeface="Georgia Regular" panose="02040802050405020203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How to practically and properly prepare the </a:t>
            </a:r>
            <a:r>
              <a:rPr lang="en-US" sz="20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</a:rPr>
              <a:t>valid inputs</a:t>
            </a:r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 expected by the </a:t>
            </a:r>
            <a:r>
              <a:rPr lang="en-US" sz="20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</a:rPr>
              <a:t>validation chains</a:t>
            </a:r>
            <a:endParaRPr lang="en-US" sz="2000">
              <a:solidFill>
                <a:srgbClr val="FF0000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rgbClr val="FF0000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Challenges</a:t>
            </a:r>
            <a:r>
              <a:rPr lang="zh-CN" altLang="en-US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：</a:t>
            </a:r>
            <a:endParaRPr lang="zh-CN" altLang="en-US" sz="20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Large input space caused by extremely complex data structures</a:t>
            </a:r>
            <a:endParaRPr lang="zh-CN" altLang="en-US" sz="20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For example, struct net_device is a data structure in e1000 driver, and it contains </a:t>
            </a:r>
            <a:endParaRPr lang="en-US" altLang="zh-CN" sz="20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</a:rPr>
              <a:t>114</a:t>
            </a:r>
            <a:r>
              <a:rPr lang="en-US" altLang="zh-CN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 fields and has a large size of more than 2,000 bytes.</a:t>
            </a:r>
            <a:endParaRPr lang="en-US" altLang="zh-CN" sz="20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Diverse and complicated I/O addressing</a:t>
            </a:r>
            <a:endParaRPr lang="zh-CN" altLang="en-US" sz="20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        </a:t>
            </a:r>
            <a:r>
              <a:rPr lang="en-US" altLang="zh-CN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I</a:t>
            </a:r>
            <a:r>
              <a:rPr lang="zh-CN" altLang="en-US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t is challenging to figure out the specific I/O address to inject </a:t>
            </a:r>
            <a:r>
              <a:rPr lang="en-US" altLang="zh-CN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valid</a:t>
            </a:r>
            <a:r>
              <a:rPr lang="zh-CN" altLang="en-US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</a:rPr>
              <a:t> values</a:t>
            </a:r>
            <a:endParaRPr lang="zh-CN" altLang="en-US" sz="20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>
                <a:latin typeface="Georgia Regular" panose="02040802050405020203" charset="0"/>
                <a:cs typeface="Georgia Regular" panose="02040802050405020203" charset="0"/>
                <a:sym typeface="+mn-ea"/>
              </a:rPr>
              <a:t>Tranditional code-coverage can not direct fuzzing in this situation.</a:t>
            </a:r>
            <a:endParaRPr lang="en-US" altLang="zh-CN" sz="20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1615" y="2635250"/>
            <a:ext cx="5620385" cy="33578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err="1">
                <a:latin typeface="Calibri" charset="0"/>
                <a:cs typeface="Calibri" charset="0"/>
              </a:rPr>
              <a:t>Methods </a:t>
            </a:r>
            <a:endParaRPr kumimoji="1" lang="en-US" altLang="zh-CN" sz="3200" b="1" dirty="0" err="1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105" y="1018540"/>
            <a:ext cx="1072959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Q: How to reduce input-space for exploring valid input</a:t>
            </a:r>
            <a:endParaRPr 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A: Identify validation fields and infer possible valid values </a:t>
            </a:r>
            <a:endParaRPr lang="en-US" sz="24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          from branch constraints</a:t>
            </a:r>
            <a:endParaRPr lang="en-US" sz="24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4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Feature 1. </a:t>
            </a:r>
            <a:r>
              <a:rPr lang="en-US" sz="2000">
                <a:latin typeface="Georgia Regular" panose="02040802050405020203" charset="0"/>
                <a:cs typeface="Georgia Regular" panose="02040802050405020203" charset="0"/>
                <a:sym typeface="+mn-ea"/>
              </a:rPr>
              <a:t>Validation fields are I/O Dependent</a:t>
            </a:r>
            <a:endParaRPr lang="en-US" sz="20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Feature 2. “</a:t>
            </a:r>
            <a:r>
              <a:rPr lang="en-US" sz="2000">
                <a:latin typeface="Georgia Regular" panose="02040802050405020203" charset="0"/>
                <a:cs typeface="Georgia Regular" panose="02040802050405020203" charset="0"/>
                <a:sym typeface="+mn-ea"/>
              </a:rPr>
              <a:t>Check, Error-Handling, Use” Template</a:t>
            </a:r>
            <a:endParaRPr lang="en-US" sz="20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sz="20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sz="20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281670" y="5993130"/>
            <a:ext cx="220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I/O Dependent Graph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7220" y="4848860"/>
            <a:ext cx="5998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In this phase we maintain a </a:t>
            </a:r>
            <a:r>
              <a:rPr lang="en-US" sz="240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Field-Value</a:t>
            </a:r>
            <a:r>
              <a:rPr lang="en-US" sz="2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map</a:t>
            </a:r>
            <a:endParaRPr lang="en-US" sz="2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err="1">
                <a:latin typeface="Calibri" charset="0"/>
                <a:cs typeface="Calibri" charset="0"/>
              </a:rPr>
              <a:t>Methods </a:t>
            </a:r>
            <a:endParaRPr kumimoji="1" lang="en-US" altLang="zh-CN" sz="3200" b="1" dirty="0" err="1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105" y="1018540"/>
            <a:ext cx="107295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Q: How to know I/O Address-Field Mapping</a:t>
            </a:r>
            <a:r>
              <a:rPr lang="zh-CN" altLang="en-US" sz="2400">
                <a:latin typeface="Georgia Regular" panose="02040802050405020203" charset="0"/>
                <a:cs typeface="Georgia Regular" panose="02040802050405020203" charset="0"/>
              </a:rPr>
              <a:t>？</a:t>
            </a:r>
            <a:endParaRPr lang="zh-CN" altLang="en-US" sz="2400">
              <a:latin typeface="Georgia Regular" panose="02040802050405020203" charset="0"/>
              <a:cs typeface="Georgia Regular" panose="02040802050405020203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</a:rPr>
              <a:t>	(i.e which values should be assigned to which bytes in the inputs)</a:t>
            </a:r>
            <a:endParaRPr lang="en-US" sz="20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0" y="2361565"/>
            <a:ext cx="5620385" cy="33578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428355" y="5863590"/>
            <a:ext cx="220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I/O Dependent Graph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9105" y="2217420"/>
            <a:ext cx="74529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Georgia Regular" panose="02040802050405020203" charset="0"/>
                <a:cs typeface="Georgia Regular" panose="02040802050405020203" charset="0"/>
              </a:rPr>
              <a:t>A: The source operand of I/O instruction is the corresponding I/O address of the field, which is typically </a:t>
            </a:r>
            <a:r>
              <a:rPr lang="en-US" sz="2000">
                <a:solidFill>
                  <a:srgbClr val="FF0000"/>
                </a:solidFill>
                <a:latin typeface="Georgia Regular" panose="02040802050405020203" charset="0"/>
                <a:cs typeface="Georgia Regular" panose="02040802050405020203" charset="0"/>
              </a:rPr>
              <a:t>Hard-coded.</a:t>
            </a:r>
            <a:endParaRPr lang="en-US" sz="2000">
              <a:solidFill>
                <a:srgbClr val="FF0000"/>
              </a:solidFill>
              <a:latin typeface="Georgia Regular" panose="02040802050405020203" charset="0"/>
              <a:cs typeface="Georgia Regular" panose="02040802050405020203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" y="3420110"/>
            <a:ext cx="5620385" cy="12414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47370" y="4849495"/>
            <a:ext cx="6424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In this phase we maintain a </a:t>
            </a:r>
            <a:r>
              <a:rPr lang="en-US" sz="240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Address-Field</a:t>
            </a:r>
            <a:r>
              <a:rPr lang="en-US" sz="2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map</a:t>
            </a:r>
            <a:endParaRPr lang="en-US" sz="2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105" y="5567045"/>
            <a:ext cx="6024245" cy="11442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However, there are few cases that I/O address is not hard-coded but dynamic mapping, we instrument into error handling code and collect relevant information</a:t>
            </a:r>
            <a:endParaRPr lang="en-US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2903855"/>
            <a:ext cx="4712335" cy="28155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-19878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err="1">
                <a:latin typeface="Calibri" charset="0"/>
                <a:cs typeface="Calibri" charset="0"/>
              </a:rPr>
              <a:t>Methods </a:t>
            </a:r>
            <a:endParaRPr kumimoji="1" lang="en-US" altLang="zh-CN" sz="3200" b="1" dirty="0" err="1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105" y="1018540"/>
            <a:ext cx="107295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However</a:t>
            </a:r>
            <a:r>
              <a:rPr lang="zh-CN" altLang="en-US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，</a:t>
            </a:r>
            <a:r>
              <a:rPr lang="en-US" altLang="zh-CN" sz="2400">
                <a:latin typeface="Georgia Regular" panose="02040802050405020203" charset="0"/>
                <a:cs typeface="Georgia Regular" panose="02040802050405020203" charset="0"/>
                <a:sym typeface="+mn-ea"/>
              </a:rPr>
              <a:t>the inferred value may not work, then we have to mutate.</a:t>
            </a:r>
            <a:endParaRPr lang="en-US" sz="2400"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Fortunately, the validation is sequential, so we </a:t>
            </a:r>
            <a:endParaRPr lang="en-US" sz="24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     can focus on current bytes when mutating with </a:t>
            </a:r>
            <a:endParaRPr lang="en-US" sz="2400">
              <a:solidFill>
                <a:schemeClr val="tx1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     </a:t>
            </a:r>
            <a:r>
              <a:rPr lang="en-US" sz="2400">
                <a:solidFill>
                  <a:srgbClr val="C00000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Byte-Priority Inference.</a:t>
            </a:r>
            <a:endParaRPr lang="en-US" sz="2400">
              <a:solidFill>
                <a:srgbClr val="C00000"/>
              </a:solidFill>
              <a:latin typeface="Georgia Regular" panose="02040802050405020203" charset="0"/>
              <a:cs typeface="Georgia Regular" panose="02040802050405020203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647430" y="5993130"/>
            <a:ext cx="220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I/O Dependent Graph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3405" y="3924300"/>
            <a:ext cx="6817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/>
                </a:solidFill>
                <a:latin typeface="Georgia Regular" panose="02040802050405020203" charset="0"/>
                <a:cs typeface="Georgia Regular" panose="02040802050405020203" charset="0"/>
                <a:sym typeface="+mn-ea"/>
              </a:rPr>
              <a:t>Byte-Priority Inference: collect temporal order of fields in 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I/O Dependent Graph, and use </a:t>
            </a:r>
            <a:r>
              <a:rPr lang="en-US" sz="2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Address-Field 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map to  recover the priority of bytes in inputs.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4479</Words>
  <Application>WPS Writer</Application>
  <PresentationFormat>宽屏</PresentationFormat>
  <Paragraphs>203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Helvetica Neue</vt:lpstr>
      <vt:lpstr>Wingdings</vt:lpstr>
      <vt:lpstr>Georgia Regular</vt:lpstr>
      <vt:lpstr>Times New Roman Regular</vt:lpstr>
      <vt:lpstr>Times New Roman Bold</vt:lpstr>
      <vt:lpstr>Georgia Bold</vt:lpstr>
      <vt:lpstr>Georgia</vt:lpstr>
      <vt:lpstr>等线 Light</vt:lpstr>
      <vt:lpstr>汉仪中等线KW</vt:lpstr>
      <vt:lpstr>微软雅黑</vt:lpstr>
      <vt:lpstr>汉仪旗黑</vt:lpstr>
      <vt:lpstr>Arial Unicode MS</vt:lpstr>
      <vt:lpstr>等线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Tianyu</dc:creator>
  <cp:lastModifiedBy>xiayifan</cp:lastModifiedBy>
  <cp:revision>753</cp:revision>
  <dcterms:created xsi:type="dcterms:W3CDTF">2022-05-10T10:38:35Z</dcterms:created>
  <dcterms:modified xsi:type="dcterms:W3CDTF">2022-05-10T10:38:35Z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