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738" r:id="rId5"/>
    <p:sldId id="768" r:id="rId6"/>
    <p:sldId id="803" r:id="rId8"/>
    <p:sldId id="830" r:id="rId9"/>
    <p:sldId id="832" r:id="rId10"/>
    <p:sldId id="831" r:id="rId11"/>
    <p:sldId id="804" r:id="rId12"/>
    <p:sldId id="834" r:id="rId13"/>
    <p:sldId id="805" r:id="rId14"/>
    <p:sldId id="835" r:id="rId15"/>
    <p:sldId id="840" r:id="rId16"/>
    <p:sldId id="836" r:id="rId17"/>
    <p:sldId id="837" r:id="rId18"/>
    <p:sldId id="838" r:id="rId19"/>
    <p:sldId id="842" r:id="rId20"/>
    <p:sldId id="839" r:id="rId21"/>
    <p:sldId id="843" r:id="rId22"/>
    <p:sldId id="844" r:id="rId23"/>
    <p:sldId id="845" r:id="rId24"/>
    <p:sldId id="84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87BA16-6992-3344-AFAC-6DD9C8910FBE}">
          <p14:sldIdLst>
            <p14:sldId id="256"/>
            <p14:sldId id="738"/>
            <p14:sldId id="768"/>
            <p14:sldId id="803"/>
            <p14:sldId id="830"/>
            <p14:sldId id="832"/>
            <p14:sldId id="831"/>
            <p14:sldId id="804"/>
            <p14:sldId id="834"/>
            <p14:sldId id="805"/>
            <p14:sldId id="835"/>
            <p14:sldId id="840"/>
            <p14:sldId id="836"/>
            <p14:sldId id="837"/>
            <p14:sldId id="838"/>
            <p14:sldId id="842"/>
            <p14:sldId id="839"/>
            <p14:sldId id="843"/>
            <p14:sldId id="844"/>
            <p14:sldId id="845"/>
            <p14:sldId id="846"/>
          </p14:sldIdLst>
        </p14:section>
        <p14:section name="Summary" id="{C21C9DCB-0075-5A4F-9C06-05581E2DAA2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E00"/>
    <a:srgbClr val="FBBC53"/>
    <a:srgbClr val="EE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 autoAdjust="0"/>
    <p:restoredTop sz="89876" autoAdjust="0"/>
  </p:normalViewPr>
  <p:slideViewPr>
    <p:cSldViewPr snapToGrid="0" snapToObjects="1">
      <p:cViewPr>
        <p:scale>
          <a:sx n="103" d="100"/>
          <a:sy n="103" d="100"/>
        </p:scale>
        <p:origin x="11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5CAE-7A3A-41D4-A8AA-0CE5EA21E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所谓</a:t>
            </a:r>
            <a:r>
              <a:rPr lang="en-US" altLang="zh-CN" sz="900" dirty="0"/>
              <a:t>Parallel Fuzzing</a:t>
            </a:r>
            <a:r>
              <a:rPr lang="zh-CN" altLang="en-US" sz="900" dirty="0"/>
              <a:t>就是同时</a:t>
            </a:r>
            <a:r>
              <a:rPr lang="en-US" altLang="zh-CN" sz="900" dirty="0"/>
              <a:t>launch</a:t>
            </a:r>
            <a:r>
              <a:rPr lang="zh-CN" altLang="en-US" sz="900" dirty="0"/>
              <a:t>多个</a:t>
            </a:r>
            <a:r>
              <a:rPr lang="en-US" altLang="zh-CN" sz="900" dirty="0"/>
              <a:t>fuzzing instance</a:t>
            </a:r>
            <a:r>
              <a:rPr lang="zh-CN" altLang="en-US" sz="900" dirty="0"/>
              <a:t>协同工作。主要用于工业界测试，对效率有较高需求时。</a:t>
            </a:r>
            <a:endParaRPr lang="zh-CN" altLang="en-US" sz="900" dirty="0"/>
          </a:p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24607"/>
            <a:ext cx="12192000" cy="35022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Menlo Regular" panose="020B0609030804020204" charset="0"/>
                <a:ea typeface="Calibri" charset="0"/>
                <a:cs typeface="Menlo Regular" panose="020B0609030804020204" charset="0"/>
              </a:rPr>
              <a:t>The Use of Likely Invariants as 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Menlo Regular" panose="020B0609030804020204" charset="0"/>
              <a:ea typeface="Calibri" charset="0"/>
              <a:cs typeface="Menlo Regular" panose="020B0609030804020204" charset="0"/>
            </a:endParaRPr>
          </a:p>
          <a:p>
            <a:pPr algn="ctr"/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Menlo Regular" panose="020B0609030804020204" charset="0"/>
                <a:ea typeface="Calibri" charset="0"/>
                <a:cs typeface="Menlo Regular" panose="020B0609030804020204" charset="0"/>
              </a:rPr>
              <a:t>Feedback for Fuzzers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Menlo Regular" panose="020B0609030804020204" charset="0"/>
              <a:ea typeface="Calibri" charset="0"/>
              <a:cs typeface="Menlo Regular" panose="020B0609030804020204" charset="0"/>
            </a:endParaRPr>
          </a:p>
          <a:p>
            <a:pPr algn="ctr"/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Menlo Regular" panose="020B0609030804020204" charset="0"/>
              <a:ea typeface="Calibri" charset="0"/>
              <a:cs typeface="Menlo Regular" panose="020B0609030804020204" charset="0"/>
            </a:endParaRPr>
          </a:p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enlo Regular" panose="020B0609030804020204" charset="0"/>
                <a:ea typeface="Calibri" charset="0"/>
                <a:cs typeface="Menlo Regular" panose="020B0609030804020204" charset="0"/>
              </a:rPr>
              <a:t>Andrea Fioraldi¹, Daniele Cono D’Elia², Davide Balzarotti¹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Menlo Regular" panose="020B0609030804020204" charset="0"/>
              <a:ea typeface="Calibri" charset="0"/>
              <a:cs typeface="Menlo Regular" panose="020B0609030804020204" charset="0"/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Menlo Regular" panose="020B0609030804020204" charset="0"/>
                <a:ea typeface="Calibri" charset="0"/>
                <a:cs typeface="Menlo Regular" panose="020B0609030804020204" charset="0"/>
              </a:rPr>
              <a:t>¹EURECOM, ²Sapienza University of Rome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Menlo Regular" panose="020B0609030804020204" charset="0"/>
              <a:ea typeface="Calibri" charset="0"/>
              <a:cs typeface="Menlo Regular" panose="020B06090308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</a:rPr>
              <a:t>A Motivating Example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</a:endParaRPr>
          </a:p>
        </p:txBody>
      </p:sp>
      <p:pic>
        <p:nvPicPr>
          <p:cNvPr id="13" name="Picture 12" descr="Pasted Graph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903605"/>
            <a:ext cx="11282680" cy="39909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347595" y="3414395"/>
            <a:ext cx="5709285" cy="173101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546735" y="5271135"/>
            <a:ext cx="11190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Menlo Regular" panose="020B0609030804020204" charset="0"/>
                <a:cs typeface="Menlo Regular" panose="020B0609030804020204" charset="0"/>
              </a:rPr>
              <a:t>Crash only when there is a small allocation size for the pms buffer (line 8 in Listing 1) and a pms-&gt;blocksize value (line 13 in Listing 1)</a:t>
            </a:r>
            <a:endParaRPr lang="en-US" sz="2000"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</a:rPr>
              <a:t>A Motivating Example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931545"/>
            <a:ext cx="10090150" cy="49949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51750" y="3714115"/>
            <a:ext cx="502920" cy="14382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669280" y="5710555"/>
            <a:ext cx="5807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Menlo Regular" panose="020B0609030804020204" charset="0"/>
                <a:cs typeface="Menlo Regular" panose="020B0609030804020204" charset="0"/>
              </a:rPr>
              <a:t>The bug can be exercised only when in partition B (LI1, LI2 both violated).</a:t>
            </a:r>
            <a:endParaRPr lang="en-US"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960977"/>
              <a:ext cx="644817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Menlo Regular" panose="020B0609030804020204" charset="0"/>
                  <a:cs typeface="Menlo Regular" panose="020B0609030804020204" charset="0"/>
                </a:rPr>
                <a:t>Implementation </a:t>
              </a:r>
              <a:endParaRPr lang="en-US" altLang="zh-CN" sz="3200" dirty="0"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</a:rPr>
              <a:t>Implementaion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903605"/>
            <a:ext cx="10668635" cy="50927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</a:rPr>
              <a:t>Implementaion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8570"/>
            <a:ext cx="6236970" cy="46945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66790" y="1374140"/>
            <a:ext cx="612521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b="1">
                <a:latin typeface="Menlo Regular" panose="020B0609030804020204" charset="0"/>
                <a:cs typeface="Menlo Regular" panose="020B0609030804020204" charset="0"/>
              </a:rPr>
              <a:t>Learning phrase</a:t>
            </a:r>
            <a:endParaRPr lang="en-US" b="1">
              <a:latin typeface="Menlo Regular" panose="020B0609030804020204" charset="0"/>
              <a:cs typeface="Menlo Regular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Menlo Regular" panose="020B0609030804020204" charset="0"/>
                <a:cs typeface="Menlo Regular" panose="020B0609030804020204" charset="0"/>
              </a:rPr>
              <a:t>1.using static analysis to get comparability and bound information of variables.</a:t>
            </a:r>
            <a:endParaRPr lang="en-US" altLang="zh-CN" sz="1600">
              <a:latin typeface="Menlo Regular" panose="020B0609030804020204" charset="0"/>
              <a:cs typeface="Menlo Regular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Menlo Regular" panose="020B0609030804020204" charset="0"/>
                <a:cs typeface="Menlo Regular" panose="020B0609030804020204" charset="0"/>
              </a:rPr>
              <a:t>2.Learing likely invariants by Daikon, considering above information.</a:t>
            </a:r>
            <a:endParaRPr lang="zh-CN" altLang="en-US" b="1">
              <a:latin typeface="Menlo Regular" panose="020B0609030804020204" charset="0"/>
              <a:cs typeface="Menlo Regular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Menlo Regular" panose="020B0609030804020204" charset="0"/>
                <a:cs typeface="Menlo Regular" panose="020B0609030804020204" charset="0"/>
              </a:rPr>
              <a:t>Instrumentation phrase</a:t>
            </a:r>
            <a:endParaRPr lang="en-US" altLang="zh-CN" b="1">
              <a:latin typeface="Menlo Regular" panose="020B0609030804020204" charset="0"/>
              <a:cs typeface="Menlo Regular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1.generating checkpoints and de-duplicating.</a:t>
            </a:r>
            <a:endParaRPr lang="en-US" altLang="zh-CN">
              <a:latin typeface="Menlo Regular" panose="020B0609030804020204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2.Instrumenting target program .</a:t>
            </a:r>
            <a:endParaRPr lang="en-US" altLang="zh-CN">
              <a:latin typeface="Menlo Regular" panose="020B0609030804020204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Menlo Regular" panose="020B0609030804020204" charset="0"/>
                <a:cs typeface="Menlo Regular" panose="020B0609030804020204" charset="0"/>
                <a:sym typeface="+mn-ea"/>
              </a:rPr>
              <a:t>Fuzzing phrase</a:t>
            </a:r>
            <a:endParaRPr lang="en-US" altLang="zh-CN" b="1">
              <a:latin typeface="Menlo Regular" panose="020B0609030804020204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</a:rPr>
              <a:t>Implementaion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0" y="2259330"/>
            <a:ext cx="5941695" cy="37115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6075" y="1065530"/>
            <a:ext cx="8287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>
                <a:latin typeface="Menlo Regular" panose="020B0609030804020204" charset="0"/>
                <a:cs typeface="Menlo Regular" panose="020B0609030804020204" charset="0"/>
              </a:rPr>
              <a:t>For every checkpoint(violation of invariants) </a:t>
            </a:r>
            <a:endParaRPr lang="en-US">
              <a:latin typeface="Menlo Regular" panose="020B0609030804020204" charset="0"/>
              <a:cs typeface="Menlo Regular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Menlo Regular" panose="020B0609030804020204" charset="0"/>
                <a:cs typeface="Menlo Regular" panose="020B0609030804020204" charset="0"/>
              </a:rPr>
              <a:t>we generatre a unique index.</a:t>
            </a:r>
            <a:endParaRPr lang="zh-CN" altLang="en-US"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960977"/>
              <a:ext cx="644817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Menlo Regular" panose="020B0609030804020204" charset="0"/>
                  <a:cs typeface="Menlo Regular" panose="020B0609030804020204" charset="0"/>
                </a:rPr>
                <a:t>Evaluation </a:t>
              </a:r>
              <a:endParaRPr lang="en-US" altLang="zh-CN" sz="3200" dirty="0"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  <a:sym typeface="+mn-ea"/>
              </a:rPr>
              <a:t>Evaluation 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1240" y="1081405"/>
            <a:ext cx="6553835" cy="4279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1930" y="1210945"/>
            <a:ext cx="30835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Menlo Bold" panose="020B0609030804020204" charset="0"/>
                <a:cs typeface="Menlo Bold" panose="020B0609030804020204" charset="0"/>
              </a:rPr>
              <a:t>Invariant Pruning</a:t>
            </a:r>
            <a:endParaRPr lang="en-US" sz="2000" b="1">
              <a:latin typeface="Menlo Bold" panose="020B0609030804020204" charset="0"/>
              <a:cs typeface="Menlo Bold" panose="020B0609030804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65065" y="5539105"/>
            <a:ext cx="67818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latin typeface="Menlo Regular" panose="020B0609030804020204" charset="0"/>
                <a:cs typeface="Menlo Regular" panose="020B0609030804020204" charset="0"/>
              </a:rPr>
              <a:t>Number of generated checks without any optimization, with optimizations for learning phase only, </a:t>
            </a:r>
            <a:endParaRPr lang="en-US" sz="1600"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sz="1600">
                <a:latin typeface="Menlo Regular" panose="020B0609030804020204" charset="0"/>
                <a:cs typeface="Menlo Regular" panose="020B0609030804020204" charset="0"/>
              </a:rPr>
              <a:t>and with optimizations for learning &amp; instrumentation phases.</a:t>
            </a:r>
            <a:endParaRPr lang="en-US" sz="1600"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2715" y="2233295"/>
            <a:ext cx="40201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Menlo Regular" panose="020B0609030804020204" charset="0"/>
                <a:cs typeface="Menlo Regular" panose="020B0609030804020204" charset="0"/>
              </a:rPr>
              <a:t>the total number of invariants decreased by 21%. </a:t>
            </a:r>
            <a:endParaRPr lang="en-US">
              <a:latin typeface="Menlo Regular" panose="020B0609030804020204" charset="0"/>
              <a:cs typeface="Menlo Regular" panose="020B0609030804020204" charset="0"/>
            </a:endParaRPr>
          </a:p>
          <a:p>
            <a:endParaRPr lang="en-US"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>
                <a:latin typeface="Menlo Regular" panose="020B0609030804020204" charset="0"/>
                <a:cs typeface="Menlo Regular" panose="020B0609030804020204" charset="0"/>
              </a:rPr>
              <a:t>resulting in a 10% net increase in the performance of the fuzzer.</a:t>
            </a:r>
            <a:endParaRPr lang="en-US"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  <a:sym typeface="+mn-ea"/>
              </a:rPr>
              <a:t>Evaluation 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1930" y="1210945"/>
            <a:ext cx="30835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Menlo Bold" panose="020B0609030804020204" charset="0"/>
                <a:cs typeface="Menlo Bold" panose="020B0609030804020204" charset="0"/>
              </a:rPr>
              <a:t>State Explosion</a:t>
            </a:r>
            <a:endParaRPr lang="en-US" sz="2000" b="1">
              <a:latin typeface="Menlo Bold" panose="020B0609030804020204" charset="0"/>
              <a:cs typeface="Menlo Bold" panose="020B0609030804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77130" y="5393055"/>
            <a:ext cx="67818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600">
                <a:latin typeface="Menlo Regular" panose="020B0609030804020204" charset="0"/>
                <a:cs typeface="Menlo Regular" panose="020B0609030804020204" charset="0"/>
              </a:rPr>
              <a:t>Median number of testcases stored in the</a:t>
            </a:r>
            <a:endParaRPr lang="en-US" sz="1600">
              <a:latin typeface="Menlo Regular" panose="020B0609030804020204" charset="0"/>
              <a:cs typeface="Menlo Regular" panose="020B0609030804020204" charset="0"/>
            </a:endParaRPr>
          </a:p>
          <a:p>
            <a:pPr algn="ctr"/>
            <a:r>
              <a:rPr lang="en-US" sz="1600">
                <a:latin typeface="Menlo Regular" panose="020B0609030804020204" charset="0"/>
                <a:cs typeface="Menlo Regular" panose="020B0609030804020204" charset="0"/>
              </a:rPr>
              <a:t>fuzzers’ queuesover 5 trials of 48h.</a:t>
            </a:r>
            <a:endParaRPr lang="en-US" sz="1600"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94995" y="2136775"/>
            <a:ext cx="45396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>
                <a:latin typeface="Menlo Regular" panose="020B0609030804020204" charset="0"/>
                <a:cs typeface="Menlo Regular" panose="020B0609030804020204" charset="0"/>
              </a:rPr>
              <a:t>The growth due to the use of invariants is moderate, and only accounts for a 62% increase across all programs.</a:t>
            </a:r>
            <a:endParaRPr lang="en-US">
              <a:latin typeface="Menlo Regular" panose="020B0609030804020204" charset="0"/>
              <a:cs typeface="Menlo Regular" panose="020B0609030804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6255" y="1049655"/>
            <a:ext cx="5207000" cy="4343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  <a:sym typeface="+mn-ea"/>
              </a:rPr>
              <a:t>Evaluation 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1930" y="1210945"/>
            <a:ext cx="40430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Menlo Bold" panose="020B0609030804020204" charset="0"/>
                <a:cs typeface="Menlo Bold" panose="020B0609030804020204" charset="0"/>
              </a:rPr>
              <a:t>Program State Exploration</a:t>
            </a:r>
            <a:endParaRPr lang="en-US" sz="2000" b="1">
              <a:latin typeface="Menlo Bold" panose="020B0609030804020204" charset="0"/>
              <a:cs typeface="Menlo Bold" panose="020B0609030804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77130" y="5393055"/>
            <a:ext cx="67818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600">
                <a:latin typeface="Menlo Regular" panose="020B0609030804020204" charset="0"/>
                <a:cs typeface="Menlo Regular" panose="020B0609030804020204" charset="0"/>
              </a:rPr>
              <a:t>Median number of testcases stored in the</a:t>
            </a:r>
            <a:endParaRPr lang="en-US" sz="1600">
              <a:latin typeface="Menlo Regular" panose="020B0609030804020204" charset="0"/>
              <a:cs typeface="Menlo Regular" panose="020B0609030804020204" charset="0"/>
            </a:endParaRPr>
          </a:p>
          <a:p>
            <a:pPr algn="ctr"/>
            <a:r>
              <a:rPr lang="en-US" sz="1600">
                <a:latin typeface="Menlo Regular" panose="020B0609030804020204" charset="0"/>
                <a:cs typeface="Menlo Regular" panose="020B0609030804020204" charset="0"/>
              </a:rPr>
              <a:t>fuzzers’ queuesover 5 trials of 48h.</a:t>
            </a:r>
            <a:endParaRPr lang="en-US" sz="1600">
              <a:latin typeface="Menlo Regular" panose="020B0609030804020204" charset="0"/>
              <a:cs typeface="Menlo Regular" panose="020B0609030804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7840" y="1034415"/>
            <a:ext cx="2984500" cy="429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967740"/>
            <a:ext cx="2453005" cy="44253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83210" y="2894965"/>
            <a:ext cx="57531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>
                <a:latin typeface="Menlo Regular" panose="020B0609030804020204" charset="0"/>
                <a:cs typeface="Menlo Regular" panose="020B0609030804020204" charset="0"/>
              </a:rPr>
              <a:t>1% growth on total edge coverage</a:t>
            </a:r>
            <a:endParaRPr lang="en-US"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960977"/>
              <a:ext cx="644817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Menlo Regular" panose="020B0609030804020204" charset="0"/>
                  <a:cs typeface="Menlo Regular" panose="020B0609030804020204" charset="0"/>
                </a:rPr>
                <a:t>Background </a:t>
              </a:r>
              <a:endParaRPr lang="en-US" altLang="zh-CN" sz="3200" dirty="0"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  <a:sym typeface="+mn-ea"/>
              </a:rPr>
              <a:t>Evaluation 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1930" y="1210945"/>
            <a:ext cx="40430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Menlo Bold" panose="020B0609030804020204" charset="0"/>
                <a:cs typeface="Menlo Bold" panose="020B0609030804020204" charset="0"/>
              </a:rPr>
              <a:t>Bug Detection</a:t>
            </a:r>
            <a:endParaRPr lang="en-US" sz="2000" b="1">
              <a:latin typeface="Menlo Bold" panose="020B0609030804020204" charset="0"/>
              <a:cs typeface="Menlo Bold" panose="020B0609030804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1678940"/>
            <a:ext cx="10457815" cy="39458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  <a:sym typeface="+mn-ea"/>
              </a:rPr>
              <a:t>Evaluation 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1930" y="1210945"/>
            <a:ext cx="40430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Menlo Bold" panose="020B0609030804020204" charset="0"/>
                <a:cs typeface="Menlo Bold" panose="020B0609030804020204" charset="0"/>
              </a:rPr>
              <a:t>Bug Detection</a:t>
            </a:r>
            <a:endParaRPr lang="en-US" sz="2000" b="1">
              <a:latin typeface="Menlo Bold" panose="020B0609030804020204" charset="0"/>
              <a:cs typeface="Menlo Bold" panose="020B0609030804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145" y="1609725"/>
            <a:ext cx="6210935" cy="47859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</a:rPr>
              <a:t>Background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5500" y="1203325"/>
            <a:ext cx="525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endParaRPr lang="en-US">
              <a:latin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903605"/>
            <a:ext cx="10020935" cy="52959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</a:rPr>
              <a:t>Background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903605"/>
            <a:ext cx="10287635" cy="51435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</a:rPr>
              <a:t>Background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903605"/>
            <a:ext cx="10668635" cy="53975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58146" y="2366731"/>
            <a:ext cx="8855710" cy="1843207"/>
            <a:chOff x="2033508" y="2366731"/>
            <a:chExt cx="8125339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033508" y="2682326"/>
              <a:ext cx="8125339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Menlo Regular" panose="020B0609030804020204" charset="0"/>
                  <a:cs typeface="Menlo Regular" panose="020B0609030804020204" charset="0"/>
                </a:rPr>
                <a:t>identify program properties manually is </a:t>
              </a:r>
              <a:r>
                <a:rPr lang="en-US" altLang="zh-CN" sz="2400" b="1" dirty="0">
                  <a:latin typeface="Menlo Bold" panose="020B0609030804020204" charset="0"/>
                  <a:cs typeface="Menlo Bold" panose="020B0609030804020204" charset="0"/>
                </a:rPr>
                <a:t>EXPENSIVE</a:t>
              </a:r>
              <a:endParaRPr lang="en-US" altLang="zh-CN" sz="2400" dirty="0">
                <a:latin typeface="Menlo Regular" panose="020B0609030804020204" charset="0"/>
                <a:cs typeface="Menlo Regular" panose="020B0609030804020204" charset="0"/>
              </a:endParaRPr>
            </a:p>
            <a:p>
              <a:pPr algn="ctr"/>
              <a:r>
                <a:rPr lang="en-US" altLang="zh-CN" sz="2400" dirty="0">
                  <a:latin typeface="Menlo Regular" panose="020B0609030804020204" charset="0"/>
                  <a:cs typeface="Menlo Regular" panose="020B0609030804020204" charset="0"/>
                </a:rPr>
                <a:t>automated methods are proposed</a:t>
              </a:r>
              <a:endParaRPr lang="en-US" altLang="zh-CN" sz="2400" dirty="0"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Background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914400"/>
            <a:ext cx="10490835" cy="5029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960977"/>
              <a:ext cx="644817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Menlo Regular" panose="020B0609030804020204" charset="0"/>
                  <a:cs typeface="Menlo Regular" panose="020B0609030804020204" charset="0"/>
                </a:rPr>
                <a:t>Insight </a:t>
              </a:r>
              <a:endParaRPr lang="en-US" altLang="zh-CN" sz="3200" dirty="0"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Menlo Regular" panose="020B0609030804020204" charset="0"/>
                <a:cs typeface="Menlo Regular" panose="020B0609030804020204" charset="0"/>
              </a:rPr>
              <a:t>Insight</a:t>
            </a:r>
            <a:endParaRPr lang="en-US" altLang="zh-CN" sz="3200" dirty="0"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6715" y="1068705"/>
            <a:ext cx="88912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400" dirty="0">
                <a:effectLst/>
                <a:latin typeface="Menlo Regular" panose="020B0609030804020204" charset="0"/>
                <a:cs typeface="Menlo Regular" panose="020B0609030804020204" charset="0"/>
              </a:rPr>
              <a:t>Idea: Likely Invariants as Feedback</a:t>
            </a:r>
            <a:endParaRPr lang="en-US" altLang="en-GB" sz="2400" dirty="0">
              <a:effectLst/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9300" y="2286635"/>
            <a:ext cx="108324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Menlo Regular" panose="020B0609030804020204" charset="0"/>
                <a:cs typeface="Menlo Regular" panose="020B0609030804020204" charset="0"/>
              </a:rPr>
              <a:t>In Fuzzing, we are interested in storing testcases that</a:t>
            </a:r>
            <a:endParaRPr lang="en-US" sz="2000">
              <a:latin typeface="Menlo Regular" panose="020B0609030804020204" charset="0"/>
              <a:cs typeface="Menlo Regular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nlo Regular" panose="020B0609030804020204" charset="0"/>
                <a:cs typeface="Menlo Regular" panose="020B0609030804020204" charset="0"/>
              </a:rPr>
              <a:t>trigger new program states. Violations of likely invariants</a:t>
            </a:r>
            <a:endParaRPr lang="en-US" sz="2000">
              <a:latin typeface="Menlo Regular" panose="020B0609030804020204" charset="0"/>
              <a:cs typeface="Menlo Regular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nlo Regular" panose="020B0609030804020204" charset="0"/>
                <a:cs typeface="Menlo Regular" panose="020B0609030804020204" charset="0"/>
              </a:rPr>
              <a:t>can distinguish “unusual” states of the variables.</a:t>
            </a:r>
            <a:endParaRPr lang="en-US" sz="2000"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1930</Words>
  <Application>WPS Presentation</Application>
  <PresentationFormat>宽屏</PresentationFormat>
  <Paragraphs>106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Menlo Regular</vt:lpstr>
      <vt:lpstr>Calibri</vt:lpstr>
      <vt:lpstr>Helvetica Neue</vt:lpstr>
      <vt:lpstr>Menlo Bold</vt:lpstr>
      <vt:lpstr>微软雅黑</vt:lpstr>
      <vt:lpstr>汉仪旗黑</vt:lpstr>
      <vt:lpstr>Arial Unicode MS</vt:lpstr>
      <vt:lpstr>等线</vt:lpstr>
      <vt:lpstr>汉仪中等线KW</vt:lpstr>
      <vt:lpstr>等线 Light</vt:lpstr>
      <vt:lpstr>汉仪书宋二KW</vt:lpstr>
      <vt:lpstr>Office 主题​​</vt:lpstr>
      <vt:lpstr>1_Office 主题​​</vt:lpstr>
      <vt:lpstr>PowerPoint 演示文稿</vt:lpstr>
      <vt:lpstr>Preliminaries</vt:lpstr>
      <vt:lpstr>PowerPoint 演示文稿</vt:lpstr>
      <vt:lpstr>PowerPoint 演示文稿</vt:lpstr>
      <vt:lpstr>PowerPoint 演示文稿</vt:lpstr>
      <vt:lpstr>Preliminaries</vt:lpstr>
      <vt:lpstr>PowerPoint 演示文稿</vt:lpstr>
      <vt:lpstr>Preliminaries</vt:lpstr>
      <vt:lpstr>PowerPoint 演示文稿</vt:lpstr>
      <vt:lpstr>PowerPoint 演示文稿</vt:lpstr>
      <vt:lpstr>PowerPoint 演示文稿</vt:lpstr>
      <vt:lpstr>Preliminaries</vt:lpstr>
      <vt:lpstr>PowerPoint 演示文稿</vt:lpstr>
      <vt:lpstr>PowerPoint 演示文稿</vt:lpstr>
      <vt:lpstr>PowerPoint 演示文稿</vt:lpstr>
      <vt:lpstr>Preliminaries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Tianyu</dc:creator>
  <cp:lastModifiedBy>xiayifan</cp:lastModifiedBy>
  <cp:revision>1009</cp:revision>
  <dcterms:created xsi:type="dcterms:W3CDTF">2021-12-26T09:37:04Z</dcterms:created>
  <dcterms:modified xsi:type="dcterms:W3CDTF">2021-12-26T09:37:04Z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