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8" r:id="rId5"/>
    <p:sldId id="259" r:id="rId6"/>
    <p:sldId id="257"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32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10/29/20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10/29/20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10/29/20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10/29/20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10/29/20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boxmining.com/dcep/#Implications_of_DCEP_on_Bitcoin_and_cryptocurrencies" TargetMode="External"/><Relationship Id="rId3" Type="http://schemas.openxmlformats.org/officeDocument/2006/relationships/hyperlink" Target="https://www.fpri.org/article/2020/09/understanding-chinas-digital-yuan/" TargetMode="External"/><Relationship Id="rId7" Type="http://schemas.openxmlformats.org/officeDocument/2006/relationships/hyperlink" Target="https://www.ubs.com/global/en/wealth-management/chief-investment-office/market-insights/regional-outlook/2020/dcep-chinas-digital-currency.html" TargetMode="External"/><Relationship Id="rId2" Type="http://schemas.openxmlformats.org/officeDocument/2006/relationships/hyperlink" Target="https://www.forbes.com/sites/rogerhuang/2020/07/24/why-cryptocurrency-matters-in-the-coming-fight-between-the-digital-yuan-and-dollar/#66bf85e433f4" TargetMode="External"/><Relationship Id="rId1" Type="http://schemas.openxmlformats.org/officeDocument/2006/relationships/slideLayout" Target="../slideLayouts/slideLayout2.xml"/><Relationship Id="rId6" Type="http://schemas.openxmlformats.org/officeDocument/2006/relationships/hyperlink" Target="https://www.fairobserver.com/business/technology/daniel-wagner-china-digital-currency-electronic-payments-dcep-system-finance-tech-news-14221/" TargetMode="External"/><Relationship Id="rId5" Type="http://schemas.openxmlformats.org/officeDocument/2006/relationships/hyperlink" Target="https://www.china-briefing.com/news/when-can-i-buy-use-and-trade-chinas-digital-yuan/" TargetMode="External"/><Relationship Id="rId4" Type="http://schemas.openxmlformats.org/officeDocument/2006/relationships/hyperlink" Target="https://asiatimes.com/2020/08/digital-yuan-takes-aim-at-alibaba-and-tencent/" TargetMode="External"/><Relationship Id="rId9" Type="http://schemas.openxmlformats.org/officeDocument/2006/relationships/hyperlink" Target="https://www.globalgovernmentforum.com/china-to-test-digital-currency-in-four-cit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714C-F1B2-8243-8BB8-BC242CDA7620}"/>
              </a:ext>
            </a:extLst>
          </p:cNvPr>
          <p:cNvSpPr>
            <a:spLocks noGrp="1"/>
          </p:cNvSpPr>
          <p:nvPr>
            <p:ph type="ctrTitle"/>
          </p:nvPr>
        </p:nvSpPr>
        <p:spPr>
          <a:xfrm>
            <a:off x="1915126" y="1515185"/>
            <a:ext cx="8361229" cy="2098226"/>
          </a:xfrm>
        </p:spPr>
        <p:txBody>
          <a:bodyPr/>
          <a:lstStyle/>
          <a:p>
            <a:r>
              <a:rPr lang="en-US" b="1" dirty="0"/>
              <a:t>CHINA’S DCEP PROJECT</a:t>
            </a:r>
          </a:p>
        </p:txBody>
      </p:sp>
      <p:sp>
        <p:nvSpPr>
          <p:cNvPr id="3" name="Subtitle 2">
            <a:extLst>
              <a:ext uri="{FF2B5EF4-FFF2-40B4-BE49-F238E27FC236}">
                <a16:creationId xmlns:a16="http://schemas.microsoft.com/office/drawing/2014/main" id="{76F0CAA8-FDFC-AA44-BC20-E7EC9C924B8A}"/>
              </a:ext>
            </a:extLst>
          </p:cNvPr>
          <p:cNvSpPr>
            <a:spLocks noGrp="1"/>
          </p:cNvSpPr>
          <p:nvPr>
            <p:ph type="subTitle" idx="1"/>
          </p:nvPr>
        </p:nvSpPr>
        <p:spPr>
          <a:xfrm>
            <a:off x="2679903" y="3819644"/>
            <a:ext cx="6831673" cy="1086237"/>
          </a:xfrm>
        </p:spPr>
        <p:txBody>
          <a:bodyPr/>
          <a:lstStyle/>
          <a:p>
            <a:r>
              <a:rPr lang="en-US" dirty="0"/>
              <a:t>-- DCEP: Short for Digital Currency Electronic Payment.</a:t>
            </a:r>
          </a:p>
        </p:txBody>
      </p:sp>
      <p:sp>
        <p:nvSpPr>
          <p:cNvPr id="4" name="TextBox 3">
            <a:extLst>
              <a:ext uri="{FF2B5EF4-FFF2-40B4-BE49-F238E27FC236}">
                <a16:creationId xmlns:a16="http://schemas.microsoft.com/office/drawing/2014/main" id="{FF9ED339-A0C8-374D-BC33-B537045BBDCC}"/>
              </a:ext>
            </a:extLst>
          </p:cNvPr>
          <p:cNvSpPr txBox="1"/>
          <p:nvPr/>
        </p:nvSpPr>
        <p:spPr>
          <a:xfrm>
            <a:off x="8818179" y="4779757"/>
            <a:ext cx="2188933" cy="923330"/>
          </a:xfrm>
          <a:prstGeom prst="rect">
            <a:avLst/>
          </a:prstGeom>
          <a:noFill/>
        </p:spPr>
        <p:txBody>
          <a:bodyPr wrap="none" rtlCol="0">
            <a:spAutoFit/>
          </a:bodyPr>
          <a:lstStyle/>
          <a:p>
            <a:r>
              <a:rPr lang="en-US" dirty="0"/>
              <a:t>Zihao(Anderson) You</a:t>
            </a:r>
          </a:p>
          <a:p>
            <a:r>
              <a:rPr lang="en-US" dirty="0"/>
              <a:t>       K1923149</a:t>
            </a:r>
          </a:p>
          <a:p>
            <a:r>
              <a:rPr lang="en-US" dirty="0"/>
              <a:t>      29/10/2020</a:t>
            </a:r>
          </a:p>
        </p:txBody>
      </p:sp>
    </p:spTree>
    <p:extLst>
      <p:ext uri="{BB962C8B-B14F-4D97-AF65-F5344CB8AC3E}">
        <p14:creationId xmlns:p14="http://schemas.microsoft.com/office/powerpoint/2010/main" val="364694342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70BE-A3DB-2145-AF03-043739A1EE90}"/>
              </a:ext>
            </a:extLst>
          </p:cNvPr>
          <p:cNvSpPr>
            <a:spLocks noGrp="1"/>
          </p:cNvSpPr>
          <p:nvPr>
            <p:ph type="title"/>
          </p:nvPr>
        </p:nvSpPr>
        <p:spPr/>
        <p:txBody>
          <a:bodyPr/>
          <a:lstStyle/>
          <a:p>
            <a:r>
              <a:rPr lang="en-US" dirty="0"/>
              <a:t>A BIT OF BACKGROUND</a:t>
            </a:r>
          </a:p>
        </p:txBody>
      </p:sp>
      <p:sp>
        <p:nvSpPr>
          <p:cNvPr id="3" name="Content Placeholder 2">
            <a:extLst>
              <a:ext uri="{FF2B5EF4-FFF2-40B4-BE49-F238E27FC236}">
                <a16:creationId xmlns:a16="http://schemas.microsoft.com/office/drawing/2014/main" id="{51352E91-C18E-C44A-8B38-6143AE2BA405}"/>
              </a:ext>
            </a:extLst>
          </p:cNvPr>
          <p:cNvSpPr>
            <a:spLocks noGrp="1"/>
          </p:cNvSpPr>
          <p:nvPr>
            <p:ph idx="1"/>
          </p:nvPr>
        </p:nvSpPr>
        <p:spPr>
          <a:xfrm>
            <a:off x="1371600" y="2058386"/>
            <a:ext cx="10557641" cy="5255829"/>
          </a:xfrm>
        </p:spPr>
        <p:txBody>
          <a:bodyPr/>
          <a:lstStyle/>
          <a:p>
            <a:r>
              <a:rPr lang="en-US" sz="2400" dirty="0"/>
              <a:t>The Development of DCEP was started in 2014 but at this stage the development process was slow until 2018, due to the incompatibility between Bitcoin and Renminbi.</a:t>
            </a:r>
          </a:p>
          <a:p>
            <a:r>
              <a:rPr lang="en-US" sz="2400" dirty="0"/>
              <a:t>As Facebook has prepared to launched its Libra digital currency since June 2019. China felt the heat of the competition, then speeded up in the global competition towards a digital currency.</a:t>
            </a:r>
          </a:p>
          <a:p>
            <a:r>
              <a:rPr lang="en-US" sz="2400" dirty="0"/>
              <a:t>The main differences between DCEP and the existing mobile payment (WeChat/Alipay): People can transfer money simply by tapping two phones together, without the use of the Internet. Also DCEP doesn’t require the mobile device to be bound to a bank account.</a:t>
            </a:r>
          </a:p>
          <a:p>
            <a:endParaRPr lang="en-US" sz="2800" dirty="0"/>
          </a:p>
          <a:p>
            <a:endParaRPr lang="en-US" dirty="0"/>
          </a:p>
        </p:txBody>
      </p:sp>
    </p:spTree>
    <p:extLst>
      <p:ext uri="{BB962C8B-B14F-4D97-AF65-F5344CB8AC3E}">
        <p14:creationId xmlns:p14="http://schemas.microsoft.com/office/powerpoint/2010/main" val="42060589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F0176-6810-9548-80AF-521201D850E9}"/>
              </a:ext>
            </a:extLst>
          </p:cNvPr>
          <p:cNvSpPr>
            <a:spLocks noGrp="1"/>
          </p:cNvSpPr>
          <p:nvPr>
            <p:ph idx="1"/>
          </p:nvPr>
        </p:nvSpPr>
        <p:spPr>
          <a:xfrm>
            <a:off x="1295400" y="303975"/>
            <a:ext cx="9601200" cy="3581400"/>
          </a:xfrm>
        </p:spPr>
        <p:txBody>
          <a:bodyPr>
            <a:normAutofit/>
          </a:bodyPr>
          <a:lstStyle/>
          <a:p>
            <a:r>
              <a:rPr lang="en-GB" sz="2400" dirty="0"/>
              <a:t>A comparison of the different features between DCEP, Libra, Bitcoin and Cash.</a:t>
            </a:r>
            <a:br>
              <a:rPr lang="en-GB" sz="2400" dirty="0"/>
            </a:br>
            <a:endParaRPr lang="en-US" sz="2400" dirty="0"/>
          </a:p>
        </p:txBody>
      </p:sp>
      <p:graphicFrame>
        <p:nvGraphicFramePr>
          <p:cNvPr id="4" name="Table 3">
            <a:extLst>
              <a:ext uri="{FF2B5EF4-FFF2-40B4-BE49-F238E27FC236}">
                <a16:creationId xmlns:a16="http://schemas.microsoft.com/office/drawing/2014/main" id="{34EBB0B4-9288-AD4D-AF31-EB29CB1B314A}"/>
              </a:ext>
            </a:extLst>
          </p:cNvPr>
          <p:cNvGraphicFramePr>
            <a:graphicFrameLocks noGrp="1"/>
          </p:cNvGraphicFramePr>
          <p:nvPr>
            <p:extLst>
              <p:ext uri="{D42A27DB-BD31-4B8C-83A1-F6EECF244321}">
                <p14:modId xmlns:p14="http://schemas.microsoft.com/office/powerpoint/2010/main" val="4181024"/>
              </p:ext>
            </p:extLst>
          </p:nvPr>
        </p:nvGraphicFramePr>
        <p:xfrm>
          <a:off x="2385849" y="1303284"/>
          <a:ext cx="8324190" cy="5376866"/>
        </p:xfrm>
        <a:graphic>
          <a:graphicData uri="http://schemas.openxmlformats.org/drawingml/2006/table">
            <a:tbl>
              <a:tblPr/>
              <a:tblGrid>
                <a:gridCol w="1664838">
                  <a:extLst>
                    <a:ext uri="{9D8B030D-6E8A-4147-A177-3AD203B41FA5}">
                      <a16:colId xmlns:a16="http://schemas.microsoft.com/office/drawing/2014/main" val="3435870934"/>
                    </a:ext>
                  </a:extLst>
                </a:gridCol>
                <a:gridCol w="1664838">
                  <a:extLst>
                    <a:ext uri="{9D8B030D-6E8A-4147-A177-3AD203B41FA5}">
                      <a16:colId xmlns:a16="http://schemas.microsoft.com/office/drawing/2014/main" val="563178598"/>
                    </a:ext>
                  </a:extLst>
                </a:gridCol>
                <a:gridCol w="1664838">
                  <a:extLst>
                    <a:ext uri="{9D8B030D-6E8A-4147-A177-3AD203B41FA5}">
                      <a16:colId xmlns:a16="http://schemas.microsoft.com/office/drawing/2014/main" val="3163209841"/>
                    </a:ext>
                  </a:extLst>
                </a:gridCol>
                <a:gridCol w="1664838">
                  <a:extLst>
                    <a:ext uri="{9D8B030D-6E8A-4147-A177-3AD203B41FA5}">
                      <a16:colId xmlns:a16="http://schemas.microsoft.com/office/drawing/2014/main" val="3588556528"/>
                    </a:ext>
                  </a:extLst>
                </a:gridCol>
                <a:gridCol w="1664838">
                  <a:extLst>
                    <a:ext uri="{9D8B030D-6E8A-4147-A177-3AD203B41FA5}">
                      <a16:colId xmlns:a16="http://schemas.microsoft.com/office/drawing/2014/main" val="2154299499"/>
                    </a:ext>
                  </a:extLst>
                </a:gridCol>
              </a:tblGrid>
              <a:tr h="240836">
                <a:tc>
                  <a:txBody>
                    <a:bodyPr/>
                    <a:lstStyle/>
                    <a:p>
                      <a:endParaRPr lang="en-GB" sz="900">
                        <a:effectLst/>
                      </a:endParaRPr>
                    </a:p>
                  </a:txBody>
                  <a:tcPr marL="38971" marR="38971" marT="9743" marB="9743" anchor="ctr">
                    <a:lnL>
                      <a:noFill/>
                    </a:lnL>
                    <a:lnR>
                      <a:noFill/>
                    </a:lnR>
                    <a:lnT>
                      <a:noFill/>
                    </a:lnT>
                    <a:lnB>
                      <a:noFill/>
                    </a:lnB>
                    <a:solidFill>
                      <a:srgbClr val="F0F0F0"/>
                    </a:solidFill>
                  </a:tcPr>
                </a:tc>
                <a:tc>
                  <a:txBody>
                    <a:bodyPr/>
                    <a:lstStyle/>
                    <a:p>
                      <a:r>
                        <a:rPr lang="en-GB" sz="900" b="1">
                          <a:effectLst/>
                        </a:rPr>
                        <a:t>DCEP</a:t>
                      </a:r>
                      <a:endParaRPr lang="en-GB" sz="900">
                        <a:effectLst/>
                      </a:endParaRPr>
                    </a:p>
                  </a:txBody>
                  <a:tcPr marL="38971" marR="38971" marT="9743" marB="9743" anchor="ctr">
                    <a:lnL>
                      <a:noFill/>
                    </a:lnL>
                    <a:lnR>
                      <a:noFill/>
                    </a:lnR>
                    <a:lnT>
                      <a:noFill/>
                    </a:lnT>
                    <a:lnB>
                      <a:noFill/>
                    </a:lnB>
                    <a:solidFill>
                      <a:srgbClr val="F0F0F0"/>
                    </a:solidFill>
                  </a:tcPr>
                </a:tc>
                <a:tc>
                  <a:txBody>
                    <a:bodyPr/>
                    <a:lstStyle/>
                    <a:p>
                      <a:r>
                        <a:rPr lang="en-GB" sz="900" b="1">
                          <a:effectLst/>
                        </a:rPr>
                        <a:t>LIBRA</a:t>
                      </a:r>
                      <a:endParaRPr lang="en-GB" sz="900">
                        <a:effectLst/>
                      </a:endParaRPr>
                    </a:p>
                  </a:txBody>
                  <a:tcPr marL="38971" marR="38971" marT="9743" marB="9743" anchor="ctr">
                    <a:lnL>
                      <a:noFill/>
                    </a:lnL>
                    <a:lnR>
                      <a:noFill/>
                    </a:lnR>
                    <a:lnT>
                      <a:noFill/>
                    </a:lnT>
                    <a:lnB>
                      <a:noFill/>
                    </a:lnB>
                    <a:solidFill>
                      <a:srgbClr val="F0F0F0"/>
                    </a:solidFill>
                  </a:tcPr>
                </a:tc>
                <a:tc>
                  <a:txBody>
                    <a:bodyPr/>
                    <a:lstStyle/>
                    <a:p>
                      <a:r>
                        <a:rPr lang="en-GB" sz="900" b="1">
                          <a:effectLst/>
                        </a:rPr>
                        <a:t>BITCOIN</a:t>
                      </a:r>
                      <a:endParaRPr lang="en-GB" sz="900">
                        <a:effectLst/>
                      </a:endParaRPr>
                    </a:p>
                  </a:txBody>
                  <a:tcPr marL="38971" marR="38971" marT="9743" marB="9743" anchor="ctr">
                    <a:lnL>
                      <a:noFill/>
                    </a:lnL>
                    <a:lnR>
                      <a:noFill/>
                    </a:lnR>
                    <a:lnT>
                      <a:noFill/>
                    </a:lnT>
                    <a:lnB>
                      <a:noFill/>
                    </a:lnB>
                    <a:solidFill>
                      <a:srgbClr val="F0F0F0"/>
                    </a:solidFill>
                  </a:tcPr>
                </a:tc>
                <a:tc>
                  <a:txBody>
                    <a:bodyPr/>
                    <a:lstStyle/>
                    <a:p>
                      <a:r>
                        <a:rPr lang="en-GB" sz="900" b="1">
                          <a:effectLst/>
                        </a:rPr>
                        <a:t>CASH</a:t>
                      </a:r>
                      <a:endParaRPr lang="en-GB" sz="900">
                        <a:effectLst/>
                      </a:endParaRPr>
                    </a:p>
                  </a:txBody>
                  <a:tcPr marL="38971" marR="38971" marT="9743" marB="9743" anchor="ctr">
                    <a:lnL>
                      <a:noFill/>
                    </a:lnL>
                    <a:lnR>
                      <a:noFill/>
                    </a:lnR>
                    <a:lnT>
                      <a:noFill/>
                    </a:lnT>
                    <a:lnB>
                      <a:noFill/>
                    </a:lnB>
                    <a:solidFill>
                      <a:srgbClr val="F0F0F0"/>
                    </a:solidFill>
                  </a:tcPr>
                </a:tc>
                <a:extLst>
                  <a:ext uri="{0D108BD9-81ED-4DB2-BD59-A6C34878D82A}">
                    <a16:rowId xmlns:a16="http://schemas.microsoft.com/office/drawing/2014/main" val="3912498674"/>
                  </a:ext>
                </a:extLst>
              </a:tr>
              <a:tr h="663764">
                <a:tc>
                  <a:txBody>
                    <a:bodyPr/>
                    <a:lstStyle/>
                    <a:p>
                      <a:r>
                        <a:rPr lang="en-GB" sz="900" b="1">
                          <a:effectLst/>
                        </a:rPr>
                        <a:t>Anonymous?</a:t>
                      </a:r>
                      <a:endParaRPr lang="en-GB" sz="900">
                        <a:effectLst/>
                      </a:endParaRPr>
                    </a:p>
                  </a:txBody>
                  <a:tcPr marL="38971" marR="38971" marT="9743" marB="9743" anchor="ctr">
                    <a:lnL>
                      <a:noFill/>
                    </a:lnL>
                    <a:lnR>
                      <a:noFill/>
                    </a:lnR>
                    <a:lnT>
                      <a:noFill/>
                    </a:lnT>
                    <a:lnB>
                      <a:noFill/>
                    </a:lnB>
                    <a:solidFill>
                      <a:srgbClr val="FFFFFF"/>
                    </a:solidFill>
                  </a:tcPr>
                </a:tc>
                <a:tc>
                  <a:txBody>
                    <a:bodyPr/>
                    <a:lstStyle/>
                    <a:p>
                      <a:r>
                        <a:rPr lang="en-GB" sz="900">
                          <a:effectLst/>
                        </a:rPr>
                        <a:t>Can be made anonymous</a:t>
                      </a:r>
                    </a:p>
                  </a:txBody>
                  <a:tcPr marL="38971" marR="38971" marT="9743" marB="9743" anchor="ctr">
                    <a:lnL>
                      <a:noFill/>
                    </a:lnL>
                    <a:lnR>
                      <a:noFill/>
                    </a:lnR>
                    <a:lnT>
                      <a:noFill/>
                    </a:lnT>
                    <a:lnB>
                      <a:noFill/>
                    </a:lnB>
                    <a:solidFill>
                      <a:srgbClr val="FFFFFF"/>
                    </a:solidFill>
                  </a:tcPr>
                </a:tc>
                <a:tc>
                  <a:txBody>
                    <a:bodyPr/>
                    <a:lstStyle/>
                    <a:p>
                      <a:r>
                        <a:rPr lang="en-GB" sz="900">
                          <a:effectLst/>
                        </a:rPr>
                        <a:t>Yes</a:t>
                      </a:r>
                    </a:p>
                  </a:txBody>
                  <a:tcPr marL="38971" marR="38971" marT="9743" marB="9743" anchor="ctr">
                    <a:lnL>
                      <a:noFill/>
                    </a:lnL>
                    <a:lnR>
                      <a:noFill/>
                    </a:lnR>
                    <a:lnT>
                      <a:noFill/>
                    </a:lnT>
                    <a:lnB>
                      <a:noFill/>
                    </a:lnB>
                    <a:solidFill>
                      <a:srgbClr val="FFFFFF"/>
                    </a:solidFill>
                  </a:tcPr>
                </a:tc>
                <a:tc>
                  <a:txBody>
                    <a:bodyPr/>
                    <a:lstStyle/>
                    <a:p>
                      <a:r>
                        <a:rPr lang="en-GB" sz="900">
                          <a:effectLst/>
                        </a:rPr>
                        <a:t>Yes</a:t>
                      </a:r>
                    </a:p>
                  </a:txBody>
                  <a:tcPr marL="38971" marR="38971" marT="9743" marB="9743" anchor="ctr">
                    <a:lnL>
                      <a:noFill/>
                    </a:lnL>
                    <a:lnR>
                      <a:noFill/>
                    </a:lnR>
                    <a:lnT>
                      <a:noFill/>
                    </a:lnT>
                    <a:lnB>
                      <a:noFill/>
                    </a:lnB>
                    <a:solidFill>
                      <a:srgbClr val="FFFFFF"/>
                    </a:solidFill>
                  </a:tcPr>
                </a:tc>
                <a:tc>
                  <a:txBody>
                    <a:bodyPr/>
                    <a:lstStyle/>
                    <a:p>
                      <a:r>
                        <a:rPr lang="en-GB" sz="900" dirty="0">
                          <a:effectLst/>
                        </a:rPr>
                        <a:t>Yes</a:t>
                      </a:r>
                    </a:p>
                  </a:txBody>
                  <a:tcPr marL="38971" marR="38971" marT="9743" marB="9743" anchor="ctr">
                    <a:lnL>
                      <a:noFill/>
                    </a:lnL>
                    <a:lnR>
                      <a:noFill/>
                    </a:lnR>
                    <a:lnT>
                      <a:noFill/>
                    </a:lnT>
                    <a:lnB>
                      <a:noFill/>
                    </a:lnB>
                    <a:solidFill>
                      <a:srgbClr val="FFFFFF"/>
                    </a:solidFill>
                  </a:tcPr>
                </a:tc>
                <a:extLst>
                  <a:ext uri="{0D108BD9-81ED-4DB2-BD59-A6C34878D82A}">
                    <a16:rowId xmlns:a16="http://schemas.microsoft.com/office/drawing/2014/main" val="1803163187"/>
                  </a:ext>
                </a:extLst>
              </a:tr>
              <a:tr h="1086692">
                <a:tc>
                  <a:txBody>
                    <a:bodyPr/>
                    <a:lstStyle/>
                    <a:p>
                      <a:r>
                        <a:rPr lang="en-GB" sz="900" b="1" dirty="0">
                          <a:effectLst/>
                        </a:rPr>
                        <a:t>Type of technology used?</a:t>
                      </a:r>
                      <a:endParaRPr lang="en-GB" sz="900" dirty="0">
                        <a:effectLst/>
                      </a:endParaRPr>
                    </a:p>
                  </a:txBody>
                  <a:tcPr marL="38971" marR="38971" marT="9743" marB="9743" anchor="ctr">
                    <a:lnL>
                      <a:noFill/>
                    </a:lnL>
                    <a:lnR>
                      <a:noFill/>
                    </a:lnR>
                    <a:lnT>
                      <a:noFill/>
                    </a:lnT>
                    <a:lnB>
                      <a:noFill/>
                    </a:lnB>
                    <a:solidFill>
                      <a:srgbClr val="F0F0F0"/>
                    </a:solidFill>
                  </a:tcPr>
                </a:tc>
                <a:tc>
                  <a:txBody>
                    <a:bodyPr/>
                    <a:lstStyle/>
                    <a:p>
                      <a:r>
                        <a:rPr lang="en-GB" sz="900">
                          <a:effectLst/>
                        </a:rPr>
                        <a:t>Smart contract, asymmetric cryptography etc.</a:t>
                      </a:r>
                    </a:p>
                  </a:txBody>
                  <a:tcPr marL="38971" marR="38971" marT="9743" marB="9743" anchor="ctr">
                    <a:lnL>
                      <a:noFill/>
                    </a:lnL>
                    <a:lnR>
                      <a:noFill/>
                    </a:lnR>
                    <a:lnT>
                      <a:noFill/>
                    </a:lnT>
                    <a:lnB>
                      <a:noFill/>
                    </a:lnB>
                    <a:solidFill>
                      <a:srgbClr val="F0F0F0"/>
                    </a:solidFill>
                  </a:tcPr>
                </a:tc>
                <a:tc>
                  <a:txBody>
                    <a:bodyPr/>
                    <a:lstStyle/>
                    <a:p>
                      <a:r>
                        <a:rPr lang="en-GB" sz="900">
                          <a:effectLst/>
                        </a:rPr>
                        <a:t>Consortium blockchain</a:t>
                      </a:r>
                    </a:p>
                  </a:txBody>
                  <a:tcPr marL="38971" marR="38971" marT="9743" marB="9743" anchor="ctr">
                    <a:lnL>
                      <a:noFill/>
                    </a:lnL>
                    <a:lnR>
                      <a:noFill/>
                    </a:lnR>
                    <a:lnT>
                      <a:noFill/>
                    </a:lnT>
                    <a:lnB>
                      <a:noFill/>
                    </a:lnB>
                    <a:solidFill>
                      <a:srgbClr val="F0F0F0"/>
                    </a:solidFill>
                  </a:tcPr>
                </a:tc>
                <a:tc>
                  <a:txBody>
                    <a:bodyPr/>
                    <a:lstStyle/>
                    <a:p>
                      <a:r>
                        <a:rPr lang="en-GB" sz="900">
                          <a:effectLst/>
                        </a:rPr>
                        <a:t>Public blockchain</a:t>
                      </a:r>
                    </a:p>
                  </a:txBody>
                  <a:tcPr marL="38971" marR="38971" marT="9743" marB="9743" anchor="ctr">
                    <a:lnL>
                      <a:noFill/>
                    </a:lnL>
                    <a:lnR>
                      <a:noFill/>
                    </a:lnR>
                    <a:lnT>
                      <a:noFill/>
                    </a:lnT>
                    <a:lnB>
                      <a:noFill/>
                    </a:lnB>
                    <a:solidFill>
                      <a:srgbClr val="F0F0F0"/>
                    </a:solidFill>
                  </a:tcPr>
                </a:tc>
                <a:tc>
                  <a:txBody>
                    <a:bodyPr/>
                    <a:lstStyle/>
                    <a:p>
                      <a:r>
                        <a:rPr lang="en-GB" sz="900" dirty="0">
                          <a:effectLst/>
                        </a:rPr>
                        <a:t>Nil</a:t>
                      </a:r>
                    </a:p>
                  </a:txBody>
                  <a:tcPr marL="38971" marR="38971" marT="9743" marB="9743" anchor="ctr">
                    <a:lnL>
                      <a:noFill/>
                    </a:lnL>
                    <a:lnR>
                      <a:noFill/>
                    </a:lnR>
                    <a:lnT>
                      <a:noFill/>
                    </a:lnT>
                    <a:lnB>
                      <a:noFill/>
                    </a:lnB>
                    <a:solidFill>
                      <a:srgbClr val="F0F0F0"/>
                    </a:solidFill>
                  </a:tcPr>
                </a:tc>
                <a:extLst>
                  <a:ext uri="{0D108BD9-81ED-4DB2-BD59-A6C34878D82A}">
                    <a16:rowId xmlns:a16="http://schemas.microsoft.com/office/drawing/2014/main" val="601002396"/>
                  </a:ext>
                </a:extLst>
              </a:tr>
              <a:tr h="240836">
                <a:tc>
                  <a:txBody>
                    <a:bodyPr/>
                    <a:lstStyle/>
                    <a:p>
                      <a:r>
                        <a:rPr lang="en-GB" sz="900" b="1">
                          <a:effectLst/>
                        </a:rPr>
                        <a:t>Efficiency?</a:t>
                      </a:r>
                      <a:endParaRPr lang="en-GB" sz="900">
                        <a:effectLst/>
                      </a:endParaRPr>
                    </a:p>
                  </a:txBody>
                  <a:tcPr marL="38971" marR="38971" marT="9743" marB="9743" anchor="ctr">
                    <a:lnL>
                      <a:noFill/>
                    </a:lnL>
                    <a:lnR>
                      <a:noFill/>
                    </a:lnR>
                    <a:lnT>
                      <a:noFill/>
                    </a:lnT>
                    <a:lnB>
                      <a:noFill/>
                    </a:lnB>
                    <a:solidFill>
                      <a:srgbClr val="FFFFFF"/>
                    </a:solidFill>
                  </a:tcPr>
                </a:tc>
                <a:tc>
                  <a:txBody>
                    <a:bodyPr/>
                    <a:lstStyle/>
                    <a:p>
                      <a:r>
                        <a:rPr lang="en-GB" sz="900">
                          <a:effectLst/>
                        </a:rPr>
                        <a:t>High</a:t>
                      </a:r>
                    </a:p>
                  </a:txBody>
                  <a:tcPr marL="38971" marR="38971" marT="9743" marB="9743" anchor="ctr">
                    <a:lnL>
                      <a:noFill/>
                    </a:lnL>
                    <a:lnR>
                      <a:noFill/>
                    </a:lnR>
                    <a:lnT>
                      <a:noFill/>
                    </a:lnT>
                    <a:lnB>
                      <a:noFill/>
                    </a:lnB>
                    <a:solidFill>
                      <a:srgbClr val="FFFFFF"/>
                    </a:solidFill>
                  </a:tcPr>
                </a:tc>
                <a:tc>
                  <a:txBody>
                    <a:bodyPr/>
                    <a:lstStyle/>
                    <a:p>
                      <a:r>
                        <a:rPr lang="en-GB" sz="900">
                          <a:effectLst/>
                        </a:rPr>
                        <a:t>High</a:t>
                      </a:r>
                    </a:p>
                  </a:txBody>
                  <a:tcPr marL="38971" marR="38971" marT="9743" marB="9743" anchor="ctr">
                    <a:lnL>
                      <a:noFill/>
                    </a:lnL>
                    <a:lnR>
                      <a:noFill/>
                    </a:lnR>
                    <a:lnT>
                      <a:noFill/>
                    </a:lnT>
                    <a:lnB>
                      <a:noFill/>
                    </a:lnB>
                    <a:solidFill>
                      <a:srgbClr val="FFFFFF"/>
                    </a:solidFill>
                  </a:tcPr>
                </a:tc>
                <a:tc>
                  <a:txBody>
                    <a:bodyPr/>
                    <a:lstStyle/>
                    <a:p>
                      <a:r>
                        <a:rPr lang="en-GB" sz="900">
                          <a:effectLst/>
                        </a:rPr>
                        <a:t>Low</a:t>
                      </a:r>
                    </a:p>
                  </a:txBody>
                  <a:tcPr marL="38971" marR="38971" marT="9743" marB="9743" anchor="ctr">
                    <a:lnL>
                      <a:noFill/>
                    </a:lnL>
                    <a:lnR>
                      <a:noFill/>
                    </a:lnR>
                    <a:lnT>
                      <a:noFill/>
                    </a:lnT>
                    <a:lnB>
                      <a:noFill/>
                    </a:lnB>
                    <a:solidFill>
                      <a:srgbClr val="FFFFFF"/>
                    </a:solidFill>
                  </a:tcPr>
                </a:tc>
                <a:tc>
                  <a:txBody>
                    <a:bodyPr/>
                    <a:lstStyle/>
                    <a:p>
                      <a:r>
                        <a:rPr lang="en-GB" sz="900">
                          <a:effectLst/>
                        </a:rPr>
                        <a:t>Low</a:t>
                      </a:r>
                    </a:p>
                  </a:txBody>
                  <a:tcPr marL="38971" marR="38971" marT="9743" marB="9743" anchor="ctr">
                    <a:lnL>
                      <a:noFill/>
                    </a:lnL>
                    <a:lnR>
                      <a:noFill/>
                    </a:lnR>
                    <a:lnT>
                      <a:noFill/>
                    </a:lnT>
                    <a:lnB>
                      <a:noFill/>
                    </a:lnB>
                    <a:solidFill>
                      <a:srgbClr val="FFFFFF"/>
                    </a:solidFill>
                  </a:tcPr>
                </a:tc>
                <a:extLst>
                  <a:ext uri="{0D108BD9-81ED-4DB2-BD59-A6C34878D82A}">
                    <a16:rowId xmlns:a16="http://schemas.microsoft.com/office/drawing/2014/main" val="4280969550"/>
                  </a:ext>
                </a:extLst>
              </a:tr>
              <a:tr h="452299">
                <a:tc>
                  <a:txBody>
                    <a:bodyPr/>
                    <a:lstStyle/>
                    <a:p>
                      <a:r>
                        <a:rPr lang="en-GB" sz="900" b="1">
                          <a:effectLst/>
                        </a:rPr>
                        <a:t>Decentralised?</a:t>
                      </a:r>
                      <a:endParaRPr lang="en-GB" sz="900">
                        <a:effectLst/>
                      </a:endParaRPr>
                    </a:p>
                  </a:txBody>
                  <a:tcPr marL="38971" marR="38971" marT="9743" marB="9743" anchor="ctr">
                    <a:lnL>
                      <a:noFill/>
                    </a:lnL>
                    <a:lnR>
                      <a:noFill/>
                    </a:lnR>
                    <a:lnT>
                      <a:noFill/>
                    </a:lnT>
                    <a:lnB>
                      <a:noFill/>
                    </a:lnB>
                    <a:solidFill>
                      <a:srgbClr val="F0F0F0"/>
                    </a:solidFill>
                  </a:tcPr>
                </a:tc>
                <a:tc>
                  <a:txBody>
                    <a:bodyPr/>
                    <a:lstStyle/>
                    <a:p>
                      <a:r>
                        <a:rPr lang="en-GB" sz="900">
                          <a:effectLst/>
                        </a:rPr>
                        <a:t>No</a:t>
                      </a:r>
                    </a:p>
                  </a:txBody>
                  <a:tcPr marL="38971" marR="38971" marT="9743" marB="9743" anchor="ctr">
                    <a:lnL>
                      <a:noFill/>
                    </a:lnL>
                    <a:lnR>
                      <a:noFill/>
                    </a:lnR>
                    <a:lnT>
                      <a:noFill/>
                    </a:lnT>
                    <a:lnB>
                      <a:noFill/>
                    </a:lnB>
                    <a:solidFill>
                      <a:srgbClr val="F0F0F0"/>
                    </a:solidFill>
                  </a:tcPr>
                </a:tc>
                <a:tc>
                  <a:txBody>
                    <a:bodyPr/>
                    <a:lstStyle/>
                    <a:p>
                      <a:r>
                        <a:rPr lang="en-GB" sz="900">
                          <a:effectLst/>
                        </a:rPr>
                        <a:t>Partially</a:t>
                      </a:r>
                    </a:p>
                  </a:txBody>
                  <a:tcPr marL="38971" marR="38971" marT="9743" marB="9743" anchor="ctr">
                    <a:lnL>
                      <a:noFill/>
                    </a:lnL>
                    <a:lnR>
                      <a:noFill/>
                    </a:lnR>
                    <a:lnT>
                      <a:noFill/>
                    </a:lnT>
                    <a:lnB>
                      <a:noFill/>
                    </a:lnB>
                    <a:solidFill>
                      <a:srgbClr val="F0F0F0"/>
                    </a:solidFill>
                  </a:tcPr>
                </a:tc>
                <a:tc>
                  <a:txBody>
                    <a:bodyPr/>
                    <a:lstStyle/>
                    <a:p>
                      <a:r>
                        <a:rPr lang="en-GB" sz="900" dirty="0">
                          <a:effectLst/>
                        </a:rPr>
                        <a:t>Yes</a:t>
                      </a:r>
                    </a:p>
                  </a:txBody>
                  <a:tcPr marL="38971" marR="38971" marT="9743" marB="9743" anchor="ctr">
                    <a:lnL>
                      <a:noFill/>
                    </a:lnL>
                    <a:lnR>
                      <a:noFill/>
                    </a:lnR>
                    <a:lnT>
                      <a:noFill/>
                    </a:lnT>
                    <a:lnB>
                      <a:noFill/>
                    </a:lnB>
                    <a:solidFill>
                      <a:srgbClr val="F0F0F0"/>
                    </a:solidFill>
                  </a:tcPr>
                </a:tc>
                <a:tc>
                  <a:txBody>
                    <a:bodyPr/>
                    <a:lstStyle/>
                    <a:p>
                      <a:r>
                        <a:rPr lang="en-GB" sz="900" dirty="0">
                          <a:effectLst/>
                        </a:rPr>
                        <a:t>No</a:t>
                      </a:r>
                    </a:p>
                  </a:txBody>
                  <a:tcPr marL="38971" marR="38971" marT="9743" marB="9743" anchor="ctr">
                    <a:lnL>
                      <a:noFill/>
                    </a:lnL>
                    <a:lnR>
                      <a:noFill/>
                    </a:lnR>
                    <a:lnT>
                      <a:noFill/>
                    </a:lnT>
                    <a:lnB>
                      <a:noFill/>
                    </a:lnB>
                    <a:solidFill>
                      <a:srgbClr val="F0F0F0"/>
                    </a:solidFill>
                  </a:tcPr>
                </a:tc>
                <a:extLst>
                  <a:ext uri="{0D108BD9-81ED-4DB2-BD59-A6C34878D82A}">
                    <a16:rowId xmlns:a16="http://schemas.microsoft.com/office/drawing/2014/main" val="2052476917"/>
                  </a:ext>
                </a:extLst>
              </a:tr>
              <a:tr h="240836">
                <a:tc>
                  <a:txBody>
                    <a:bodyPr/>
                    <a:lstStyle/>
                    <a:p>
                      <a:r>
                        <a:rPr lang="en-GB" sz="900" b="1">
                          <a:effectLst/>
                        </a:rPr>
                        <a:t>Volatility?</a:t>
                      </a:r>
                      <a:endParaRPr lang="en-GB" sz="900">
                        <a:effectLst/>
                      </a:endParaRPr>
                    </a:p>
                  </a:txBody>
                  <a:tcPr marL="38971" marR="38971" marT="9743" marB="9743" anchor="ctr">
                    <a:lnL>
                      <a:noFill/>
                    </a:lnL>
                    <a:lnR>
                      <a:noFill/>
                    </a:lnR>
                    <a:lnT>
                      <a:noFill/>
                    </a:lnT>
                    <a:lnB>
                      <a:noFill/>
                    </a:lnB>
                    <a:solidFill>
                      <a:srgbClr val="FFFFFF"/>
                    </a:solidFill>
                  </a:tcPr>
                </a:tc>
                <a:tc>
                  <a:txBody>
                    <a:bodyPr/>
                    <a:lstStyle/>
                    <a:p>
                      <a:r>
                        <a:rPr lang="en-GB" sz="900">
                          <a:effectLst/>
                        </a:rPr>
                        <a:t>Low</a:t>
                      </a:r>
                    </a:p>
                  </a:txBody>
                  <a:tcPr marL="38971" marR="38971" marT="9743" marB="9743" anchor="ctr">
                    <a:lnL>
                      <a:noFill/>
                    </a:lnL>
                    <a:lnR>
                      <a:noFill/>
                    </a:lnR>
                    <a:lnT>
                      <a:noFill/>
                    </a:lnT>
                    <a:lnB>
                      <a:noFill/>
                    </a:lnB>
                    <a:solidFill>
                      <a:srgbClr val="FFFFFF"/>
                    </a:solidFill>
                  </a:tcPr>
                </a:tc>
                <a:tc>
                  <a:txBody>
                    <a:bodyPr/>
                    <a:lstStyle/>
                    <a:p>
                      <a:r>
                        <a:rPr lang="en-GB" sz="900">
                          <a:effectLst/>
                        </a:rPr>
                        <a:t>Low</a:t>
                      </a:r>
                    </a:p>
                  </a:txBody>
                  <a:tcPr marL="38971" marR="38971" marT="9743" marB="9743" anchor="ctr">
                    <a:lnL>
                      <a:noFill/>
                    </a:lnL>
                    <a:lnR>
                      <a:noFill/>
                    </a:lnR>
                    <a:lnT>
                      <a:noFill/>
                    </a:lnT>
                    <a:lnB>
                      <a:noFill/>
                    </a:lnB>
                    <a:solidFill>
                      <a:srgbClr val="FFFFFF"/>
                    </a:solidFill>
                  </a:tcPr>
                </a:tc>
                <a:tc>
                  <a:txBody>
                    <a:bodyPr/>
                    <a:lstStyle/>
                    <a:p>
                      <a:r>
                        <a:rPr lang="en-GB" sz="900">
                          <a:effectLst/>
                        </a:rPr>
                        <a:t>High</a:t>
                      </a:r>
                    </a:p>
                  </a:txBody>
                  <a:tcPr marL="38971" marR="38971" marT="9743" marB="9743" anchor="ctr">
                    <a:lnL>
                      <a:noFill/>
                    </a:lnL>
                    <a:lnR>
                      <a:noFill/>
                    </a:lnR>
                    <a:lnT>
                      <a:noFill/>
                    </a:lnT>
                    <a:lnB>
                      <a:noFill/>
                    </a:lnB>
                    <a:solidFill>
                      <a:srgbClr val="FFFFFF"/>
                    </a:solidFill>
                  </a:tcPr>
                </a:tc>
                <a:tc>
                  <a:txBody>
                    <a:bodyPr/>
                    <a:lstStyle/>
                    <a:p>
                      <a:r>
                        <a:rPr lang="en-GB" sz="900">
                          <a:effectLst/>
                        </a:rPr>
                        <a:t>Low</a:t>
                      </a:r>
                    </a:p>
                  </a:txBody>
                  <a:tcPr marL="38971" marR="38971" marT="9743" marB="9743" anchor="ctr">
                    <a:lnL>
                      <a:noFill/>
                    </a:lnL>
                    <a:lnR>
                      <a:noFill/>
                    </a:lnR>
                    <a:lnT>
                      <a:noFill/>
                    </a:lnT>
                    <a:lnB>
                      <a:noFill/>
                    </a:lnB>
                    <a:solidFill>
                      <a:srgbClr val="FFFFFF"/>
                    </a:solidFill>
                  </a:tcPr>
                </a:tc>
                <a:extLst>
                  <a:ext uri="{0D108BD9-81ED-4DB2-BD59-A6C34878D82A}">
                    <a16:rowId xmlns:a16="http://schemas.microsoft.com/office/drawing/2014/main" val="4259782668"/>
                  </a:ext>
                </a:extLst>
              </a:tr>
              <a:tr h="240836">
                <a:tc>
                  <a:txBody>
                    <a:bodyPr/>
                    <a:lstStyle/>
                    <a:p>
                      <a:r>
                        <a:rPr lang="en-GB" sz="900" b="1">
                          <a:effectLst/>
                        </a:rPr>
                        <a:t>Portability?</a:t>
                      </a:r>
                      <a:endParaRPr lang="en-GB" sz="900">
                        <a:effectLst/>
                      </a:endParaRPr>
                    </a:p>
                  </a:txBody>
                  <a:tcPr marL="38971" marR="38971" marT="9743" marB="9743" anchor="ctr">
                    <a:lnL>
                      <a:noFill/>
                    </a:lnL>
                    <a:lnR>
                      <a:noFill/>
                    </a:lnR>
                    <a:lnT>
                      <a:noFill/>
                    </a:lnT>
                    <a:lnB>
                      <a:noFill/>
                    </a:lnB>
                    <a:solidFill>
                      <a:srgbClr val="F0F0F0"/>
                    </a:solidFill>
                  </a:tcPr>
                </a:tc>
                <a:tc>
                  <a:txBody>
                    <a:bodyPr/>
                    <a:lstStyle/>
                    <a:p>
                      <a:r>
                        <a:rPr lang="en-GB" sz="900">
                          <a:effectLst/>
                        </a:rPr>
                        <a:t>High</a:t>
                      </a:r>
                    </a:p>
                  </a:txBody>
                  <a:tcPr marL="38971" marR="38971" marT="9743" marB="9743" anchor="ctr">
                    <a:lnL>
                      <a:noFill/>
                    </a:lnL>
                    <a:lnR>
                      <a:noFill/>
                    </a:lnR>
                    <a:lnT>
                      <a:noFill/>
                    </a:lnT>
                    <a:lnB>
                      <a:noFill/>
                    </a:lnB>
                    <a:solidFill>
                      <a:srgbClr val="F0F0F0"/>
                    </a:solidFill>
                  </a:tcPr>
                </a:tc>
                <a:tc>
                  <a:txBody>
                    <a:bodyPr/>
                    <a:lstStyle/>
                    <a:p>
                      <a:r>
                        <a:rPr lang="en-GB" sz="900" dirty="0">
                          <a:effectLst/>
                        </a:rPr>
                        <a:t>High</a:t>
                      </a:r>
                    </a:p>
                  </a:txBody>
                  <a:tcPr marL="38971" marR="38971" marT="9743" marB="9743" anchor="ctr">
                    <a:lnL>
                      <a:noFill/>
                    </a:lnL>
                    <a:lnR>
                      <a:noFill/>
                    </a:lnR>
                    <a:lnT>
                      <a:noFill/>
                    </a:lnT>
                    <a:lnB>
                      <a:noFill/>
                    </a:lnB>
                    <a:solidFill>
                      <a:srgbClr val="F0F0F0"/>
                    </a:solidFill>
                  </a:tcPr>
                </a:tc>
                <a:tc>
                  <a:txBody>
                    <a:bodyPr/>
                    <a:lstStyle/>
                    <a:p>
                      <a:r>
                        <a:rPr lang="en-GB" sz="900" dirty="0">
                          <a:effectLst/>
                        </a:rPr>
                        <a:t>Medium</a:t>
                      </a:r>
                    </a:p>
                  </a:txBody>
                  <a:tcPr marL="38971" marR="38971" marT="9743" marB="9743" anchor="ctr">
                    <a:lnL>
                      <a:noFill/>
                    </a:lnL>
                    <a:lnR>
                      <a:noFill/>
                    </a:lnR>
                    <a:lnT>
                      <a:noFill/>
                    </a:lnT>
                    <a:lnB>
                      <a:noFill/>
                    </a:lnB>
                    <a:solidFill>
                      <a:srgbClr val="F0F0F0"/>
                    </a:solidFill>
                  </a:tcPr>
                </a:tc>
                <a:tc>
                  <a:txBody>
                    <a:bodyPr/>
                    <a:lstStyle/>
                    <a:p>
                      <a:r>
                        <a:rPr lang="en-GB" sz="900">
                          <a:effectLst/>
                        </a:rPr>
                        <a:t>Low</a:t>
                      </a:r>
                    </a:p>
                  </a:txBody>
                  <a:tcPr marL="38971" marR="38971" marT="9743" marB="9743" anchor="ctr">
                    <a:lnL>
                      <a:noFill/>
                    </a:lnL>
                    <a:lnR>
                      <a:noFill/>
                    </a:lnR>
                    <a:lnT>
                      <a:noFill/>
                    </a:lnT>
                    <a:lnB>
                      <a:noFill/>
                    </a:lnB>
                    <a:solidFill>
                      <a:srgbClr val="F0F0F0"/>
                    </a:solidFill>
                  </a:tcPr>
                </a:tc>
                <a:extLst>
                  <a:ext uri="{0D108BD9-81ED-4DB2-BD59-A6C34878D82A}">
                    <a16:rowId xmlns:a16="http://schemas.microsoft.com/office/drawing/2014/main" val="3691753217"/>
                  </a:ext>
                </a:extLst>
              </a:tr>
              <a:tr h="219475">
                <a:tc>
                  <a:txBody>
                    <a:bodyPr/>
                    <a:lstStyle/>
                    <a:p>
                      <a:r>
                        <a:rPr lang="en-GB" sz="900" b="1">
                          <a:effectLst/>
                        </a:rPr>
                        <a:t>Security?</a:t>
                      </a:r>
                      <a:endParaRPr lang="en-GB" sz="900">
                        <a:effectLst/>
                      </a:endParaRPr>
                    </a:p>
                  </a:txBody>
                  <a:tcPr marL="38971" marR="38971" marT="9743" marB="9743" anchor="ctr">
                    <a:lnL>
                      <a:noFill/>
                    </a:lnL>
                    <a:lnR>
                      <a:noFill/>
                    </a:lnR>
                    <a:lnT>
                      <a:noFill/>
                    </a:lnT>
                    <a:lnB>
                      <a:noFill/>
                    </a:lnB>
                    <a:solidFill>
                      <a:srgbClr val="FFFFFF"/>
                    </a:solidFill>
                  </a:tcPr>
                </a:tc>
                <a:tc>
                  <a:txBody>
                    <a:bodyPr/>
                    <a:lstStyle/>
                    <a:p>
                      <a:r>
                        <a:rPr lang="en-GB" sz="900">
                          <a:effectLst/>
                        </a:rPr>
                        <a:t>High</a:t>
                      </a:r>
                    </a:p>
                  </a:txBody>
                  <a:tcPr marL="38971" marR="38971" marT="9743" marB="9743" anchor="ctr">
                    <a:lnL>
                      <a:noFill/>
                    </a:lnL>
                    <a:lnR>
                      <a:noFill/>
                    </a:lnR>
                    <a:lnT>
                      <a:noFill/>
                    </a:lnT>
                    <a:lnB>
                      <a:noFill/>
                    </a:lnB>
                    <a:solidFill>
                      <a:srgbClr val="FFFFFF"/>
                    </a:solidFill>
                  </a:tcPr>
                </a:tc>
                <a:tc>
                  <a:txBody>
                    <a:bodyPr/>
                    <a:lstStyle/>
                    <a:p>
                      <a:r>
                        <a:rPr lang="en-GB" sz="900" dirty="0">
                          <a:effectLst/>
                        </a:rPr>
                        <a:t>High</a:t>
                      </a:r>
                    </a:p>
                  </a:txBody>
                  <a:tcPr marL="38971" marR="38971" marT="9743" marB="9743" anchor="ctr">
                    <a:lnL>
                      <a:noFill/>
                    </a:lnL>
                    <a:lnR>
                      <a:noFill/>
                    </a:lnR>
                    <a:lnT>
                      <a:noFill/>
                    </a:lnT>
                    <a:lnB>
                      <a:noFill/>
                    </a:lnB>
                    <a:solidFill>
                      <a:srgbClr val="FFFFFF"/>
                    </a:solidFill>
                  </a:tcPr>
                </a:tc>
                <a:tc>
                  <a:txBody>
                    <a:bodyPr/>
                    <a:lstStyle/>
                    <a:p>
                      <a:r>
                        <a:rPr lang="en-GB" sz="900">
                          <a:effectLst/>
                        </a:rPr>
                        <a:t>High</a:t>
                      </a:r>
                    </a:p>
                  </a:txBody>
                  <a:tcPr marL="38971" marR="38971" marT="9743" marB="9743" anchor="ctr">
                    <a:lnL>
                      <a:noFill/>
                    </a:lnL>
                    <a:lnR>
                      <a:noFill/>
                    </a:lnR>
                    <a:lnT>
                      <a:noFill/>
                    </a:lnT>
                    <a:lnB>
                      <a:noFill/>
                    </a:lnB>
                    <a:solidFill>
                      <a:srgbClr val="FFFFFF"/>
                    </a:solidFill>
                  </a:tcPr>
                </a:tc>
                <a:tc>
                  <a:txBody>
                    <a:bodyPr/>
                    <a:lstStyle/>
                    <a:p>
                      <a:r>
                        <a:rPr lang="en-GB" sz="900">
                          <a:effectLst/>
                        </a:rPr>
                        <a:t>Low</a:t>
                      </a:r>
                    </a:p>
                  </a:txBody>
                  <a:tcPr marL="38971" marR="38971" marT="9743" marB="9743" anchor="ctr">
                    <a:lnL>
                      <a:noFill/>
                    </a:lnL>
                    <a:lnR>
                      <a:noFill/>
                    </a:lnR>
                    <a:lnT>
                      <a:noFill/>
                    </a:lnT>
                    <a:lnB>
                      <a:noFill/>
                    </a:lnB>
                    <a:solidFill>
                      <a:srgbClr val="FFFFFF"/>
                    </a:solidFill>
                  </a:tcPr>
                </a:tc>
                <a:extLst>
                  <a:ext uri="{0D108BD9-81ED-4DB2-BD59-A6C34878D82A}">
                    <a16:rowId xmlns:a16="http://schemas.microsoft.com/office/drawing/2014/main" val="1251457162"/>
                  </a:ext>
                </a:extLst>
              </a:tr>
              <a:tr h="663764">
                <a:tc>
                  <a:txBody>
                    <a:bodyPr/>
                    <a:lstStyle/>
                    <a:p>
                      <a:r>
                        <a:rPr lang="en-GB" sz="900" b="1">
                          <a:effectLst/>
                        </a:rPr>
                        <a:t>Offline payment support?</a:t>
                      </a:r>
                      <a:endParaRPr lang="en-GB" sz="900">
                        <a:effectLst/>
                      </a:endParaRPr>
                    </a:p>
                  </a:txBody>
                  <a:tcPr marL="38971" marR="38971" marT="9743" marB="9743" anchor="ctr">
                    <a:lnL>
                      <a:noFill/>
                    </a:lnL>
                    <a:lnR>
                      <a:noFill/>
                    </a:lnR>
                    <a:lnT>
                      <a:noFill/>
                    </a:lnT>
                    <a:lnB>
                      <a:noFill/>
                    </a:lnB>
                    <a:solidFill>
                      <a:srgbClr val="F0F0F0"/>
                    </a:solidFill>
                  </a:tcPr>
                </a:tc>
                <a:tc>
                  <a:txBody>
                    <a:bodyPr/>
                    <a:lstStyle/>
                    <a:p>
                      <a:r>
                        <a:rPr lang="en-GB" sz="900">
                          <a:effectLst/>
                        </a:rPr>
                        <a:t>Yes</a:t>
                      </a:r>
                    </a:p>
                  </a:txBody>
                  <a:tcPr marL="38971" marR="38971" marT="9743" marB="9743" anchor="ctr">
                    <a:lnL>
                      <a:noFill/>
                    </a:lnL>
                    <a:lnR>
                      <a:noFill/>
                    </a:lnR>
                    <a:lnT>
                      <a:noFill/>
                    </a:lnT>
                    <a:lnB>
                      <a:noFill/>
                    </a:lnB>
                    <a:solidFill>
                      <a:srgbClr val="F0F0F0"/>
                    </a:solidFill>
                  </a:tcPr>
                </a:tc>
                <a:tc>
                  <a:txBody>
                    <a:bodyPr/>
                    <a:lstStyle/>
                    <a:p>
                      <a:r>
                        <a:rPr lang="en-GB" sz="900" dirty="0">
                          <a:effectLst/>
                        </a:rPr>
                        <a:t>No</a:t>
                      </a:r>
                    </a:p>
                  </a:txBody>
                  <a:tcPr marL="38971" marR="38971" marT="9743" marB="9743" anchor="ctr">
                    <a:lnL>
                      <a:noFill/>
                    </a:lnL>
                    <a:lnR>
                      <a:noFill/>
                    </a:lnR>
                    <a:lnT>
                      <a:noFill/>
                    </a:lnT>
                    <a:lnB>
                      <a:noFill/>
                    </a:lnB>
                    <a:solidFill>
                      <a:srgbClr val="F0F0F0"/>
                    </a:solidFill>
                  </a:tcPr>
                </a:tc>
                <a:tc>
                  <a:txBody>
                    <a:bodyPr/>
                    <a:lstStyle/>
                    <a:p>
                      <a:r>
                        <a:rPr lang="en-GB" sz="900" dirty="0">
                          <a:effectLst/>
                        </a:rPr>
                        <a:t>No</a:t>
                      </a:r>
                    </a:p>
                  </a:txBody>
                  <a:tcPr marL="38971" marR="38971" marT="9743" marB="9743" anchor="ctr">
                    <a:lnL>
                      <a:noFill/>
                    </a:lnL>
                    <a:lnR>
                      <a:noFill/>
                    </a:lnR>
                    <a:lnT>
                      <a:noFill/>
                    </a:lnT>
                    <a:lnB>
                      <a:noFill/>
                    </a:lnB>
                    <a:solidFill>
                      <a:srgbClr val="F0F0F0"/>
                    </a:solidFill>
                  </a:tcPr>
                </a:tc>
                <a:tc>
                  <a:txBody>
                    <a:bodyPr/>
                    <a:lstStyle/>
                    <a:p>
                      <a:r>
                        <a:rPr lang="en-GB" sz="900">
                          <a:effectLst/>
                        </a:rPr>
                        <a:t>Yes</a:t>
                      </a:r>
                    </a:p>
                  </a:txBody>
                  <a:tcPr marL="38971" marR="38971" marT="9743" marB="9743" anchor="ctr">
                    <a:lnL>
                      <a:noFill/>
                    </a:lnL>
                    <a:lnR>
                      <a:noFill/>
                    </a:lnR>
                    <a:lnT>
                      <a:noFill/>
                    </a:lnT>
                    <a:lnB>
                      <a:noFill/>
                    </a:lnB>
                    <a:solidFill>
                      <a:srgbClr val="F0F0F0"/>
                    </a:solidFill>
                  </a:tcPr>
                </a:tc>
                <a:extLst>
                  <a:ext uri="{0D108BD9-81ED-4DB2-BD59-A6C34878D82A}">
                    <a16:rowId xmlns:a16="http://schemas.microsoft.com/office/drawing/2014/main" val="3931453749"/>
                  </a:ext>
                </a:extLst>
              </a:tr>
              <a:tr h="663764">
                <a:tc>
                  <a:txBody>
                    <a:bodyPr/>
                    <a:lstStyle/>
                    <a:p>
                      <a:r>
                        <a:rPr lang="en-GB" sz="900" b="1">
                          <a:effectLst/>
                        </a:rPr>
                        <a:t>Transaction speed (TPS/sec)?</a:t>
                      </a:r>
                      <a:endParaRPr lang="en-GB" sz="900">
                        <a:effectLst/>
                      </a:endParaRPr>
                    </a:p>
                  </a:txBody>
                  <a:tcPr marL="38971" marR="38971" marT="9743" marB="9743" anchor="ctr">
                    <a:lnL>
                      <a:noFill/>
                    </a:lnL>
                    <a:lnR>
                      <a:noFill/>
                    </a:lnR>
                    <a:lnT>
                      <a:noFill/>
                    </a:lnT>
                    <a:lnB>
                      <a:noFill/>
                    </a:lnB>
                    <a:solidFill>
                      <a:srgbClr val="FFFFFF"/>
                    </a:solidFill>
                  </a:tcPr>
                </a:tc>
                <a:tc>
                  <a:txBody>
                    <a:bodyPr/>
                    <a:lstStyle/>
                    <a:p>
                      <a:r>
                        <a:rPr lang="en-GB" sz="900">
                          <a:effectLst/>
                        </a:rPr>
                        <a:t>220,000</a:t>
                      </a:r>
                    </a:p>
                  </a:txBody>
                  <a:tcPr marL="38971" marR="38971" marT="9743" marB="9743" anchor="ctr">
                    <a:lnL>
                      <a:noFill/>
                    </a:lnL>
                    <a:lnR>
                      <a:noFill/>
                    </a:lnR>
                    <a:lnT>
                      <a:noFill/>
                    </a:lnT>
                    <a:lnB>
                      <a:noFill/>
                    </a:lnB>
                    <a:solidFill>
                      <a:srgbClr val="FFFFFF"/>
                    </a:solidFill>
                  </a:tcPr>
                </a:tc>
                <a:tc>
                  <a:txBody>
                    <a:bodyPr/>
                    <a:lstStyle/>
                    <a:p>
                      <a:r>
                        <a:rPr lang="en-GB" sz="900">
                          <a:effectLst/>
                        </a:rPr>
                        <a:t>1,000</a:t>
                      </a:r>
                    </a:p>
                  </a:txBody>
                  <a:tcPr marL="38971" marR="38971" marT="9743" marB="9743" anchor="ctr">
                    <a:lnL>
                      <a:noFill/>
                    </a:lnL>
                    <a:lnR>
                      <a:noFill/>
                    </a:lnR>
                    <a:lnT>
                      <a:noFill/>
                    </a:lnT>
                    <a:lnB>
                      <a:noFill/>
                    </a:lnB>
                    <a:solidFill>
                      <a:srgbClr val="FFFFFF"/>
                    </a:solidFill>
                  </a:tcPr>
                </a:tc>
                <a:tc>
                  <a:txBody>
                    <a:bodyPr/>
                    <a:lstStyle/>
                    <a:p>
                      <a:r>
                        <a:rPr lang="en-GB" sz="900" dirty="0">
                          <a:effectLst/>
                        </a:rPr>
                        <a:t>7</a:t>
                      </a:r>
                    </a:p>
                  </a:txBody>
                  <a:tcPr marL="38971" marR="38971" marT="9743" marB="9743" anchor="ctr">
                    <a:lnL>
                      <a:noFill/>
                    </a:lnL>
                    <a:lnR>
                      <a:noFill/>
                    </a:lnR>
                    <a:lnT>
                      <a:noFill/>
                    </a:lnT>
                    <a:lnB>
                      <a:noFill/>
                    </a:lnB>
                    <a:solidFill>
                      <a:srgbClr val="FFFFFF"/>
                    </a:solidFill>
                  </a:tcPr>
                </a:tc>
                <a:tc>
                  <a:txBody>
                    <a:bodyPr/>
                    <a:lstStyle/>
                    <a:p>
                      <a:r>
                        <a:rPr lang="en-GB" sz="900">
                          <a:effectLst/>
                        </a:rPr>
                        <a:t>N/A</a:t>
                      </a:r>
                    </a:p>
                  </a:txBody>
                  <a:tcPr marL="38971" marR="38971" marT="9743" marB="9743" anchor="ctr">
                    <a:lnL>
                      <a:noFill/>
                    </a:lnL>
                    <a:lnR>
                      <a:noFill/>
                    </a:lnR>
                    <a:lnT>
                      <a:noFill/>
                    </a:lnT>
                    <a:lnB>
                      <a:noFill/>
                    </a:lnB>
                    <a:solidFill>
                      <a:srgbClr val="FFFFFF"/>
                    </a:solidFill>
                  </a:tcPr>
                </a:tc>
                <a:extLst>
                  <a:ext uri="{0D108BD9-81ED-4DB2-BD59-A6C34878D82A}">
                    <a16:rowId xmlns:a16="http://schemas.microsoft.com/office/drawing/2014/main" val="4197567745"/>
                  </a:ext>
                </a:extLst>
              </a:tr>
              <a:tr h="663764">
                <a:tc>
                  <a:txBody>
                    <a:bodyPr/>
                    <a:lstStyle/>
                    <a:p>
                      <a:r>
                        <a:rPr lang="en-GB" sz="900" b="1">
                          <a:effectLst/>
                        </a:rPr>
                        <a:t>Current Status</a:t>
                      </a:r>
                      <a:endParaRPr lang="en-GB" sz="900">
                        <a:effectLst/>
                      </a:endParaRPr>
                    </a:p>
                  </a:txBody>
                  <a:tcPr marL="38971" marR="38971" marT="9743" marB="9743" anchor="ctr">
                    <a:lnL>
                      <a:noFill/>
                    </a:lnL>
                    <a:lnR>
                      <a:noFill/>
                    </a:lnR>
                    <a:lnT>
                      <a:noFill/>
                    </a:lnT>
                    <a:lnB>
                      <a:noFill/>
                    </a:lnB>
                    <a:solidFill>
                      <a:srgbClr val="F0F0F0"/>
                    </a:solidFill>
                  </a:tcPr>
                </a:tc>
                <a:tc>
                  <a:txBody>
                    <a:bodyPr/>
                    <a:lstStyle/>
                    <a:p>
                      <a:r>
                        <a:rPr lang="en-GB" sz="900">
                          <a:effectLst/>
                        </a:rPr>
                        <a:t>Undergoing testing</a:t>
                      </a:r>
                    </a:p>
                  </a:txBody>
                  <a:tcPr marL="38971" marR="38971" marT="9743" marB="9743" anchor="ctr">
                    <a:lnL>
                      <a:noFill/>
                    </a:lnL>
                    <a:lnR>
                      <a:noFill/>
                    </a:lnR>
                    <a:lnT>
                      <a:noFill/>
                    </a:lnT>
                    <a:lnB>
                      <a:noFill/>
                    </a:lnB>
                    <a:solidFill>
                      <a:srgbClr val="F0F0F0"/>
                    </a:solidFill>
                  </a:tcPr>
                </a:tc>
                <a:tc>
                  <a:txBody>
                    <a:bodyPr/>
                    <a:lstStyle/>
                    <a:p>
                      <a:r>
                        <a:rPr lang="en-GB" sz="900">
                          <a:effectLst/>
                        </a:rPr>
                        <a:t>In development</a:t>
                      </a:r>
                    </a:p>
                  </a:txBody>
                  <a:tcPr marL="38971" marR="38971" marT="9743" marB="9743" anchor="ctr">
                    <a:lnL>
                      <a:noFill/>
                    </a:lnL>
                    <a:lnR>
                      <a:noFill/>
                    </a:lnR>
                    <a:lnT>
                      <a:noFill/>
                    </a:lnT>
                    <a:lnB>
                      <a:noFill/>
                    </a:lnB>
                    <a:solidFill>
                      <a:srgbClr val="F0F0F0"/>
                    </a:solidFill>
                  </a:tcPr>
                </a:tc>
                <a:tc>
                  <a:txBody>
                    <a:bodyPr/>
                    <a:lstStyle/>
                    <a:p>
                      <a:r>
                        <a:rPr lang="en-GB" sz="900">
                          <a:effectLst/>
                        </a:rPr>
                        <a:t>In circulation</a:t>
                      </a:r>
                    </a:p>
                  </a:txBody>
                  <a:tcPr marL="38971" marR="38971" marT="9743" marB="9743" anchor="ctr">
                    <a:lnL>
                      <a:noFill/>
                    </a:lnL>
                    <a:lnR>
                      <a:noFill/>
                    </a:lnR>
                    <a:lnT>
                      <a:noFill/>
                    </a:lnT>
                    <a:lnB>
                      <a:noFill/>
                    </a:lnB>
                    <a:solidFill>
                      <a:srgbClr val="F0F0F0"/>
                    </a:solidFill>
                  </a:tcPr>
                </a:tc>
                <a:tc>
                  <a:txBody>
                    <a:bodyPr/>
                    <a:lstStyle/>
                    <a:p>
                      <a:r>
                        <a:rPr lang="en-GB" sz="900" dirty="0">
                          <a:effectLst/>
                        </a:rPr>
                        <a:t>In circulation</a:t>
                      </a:r>
                    </a:p>
                  </a:txBody>
                  <a:tcPr marL="38971" marR="38971" marT="9743" marB="9743" anchor="ctr">
                    <a:lnL>
                      <a:noFill/>
                    </a:lnL>
                    <a:lnR>
                      <a:noFill/>
                    </a:lnR>
                    <a:lnT>
                      <a:noFill/>
                    </a:lnT>
                    <a:lnB>
                      <a:noFill/>
                    </a:lnB>
                    <a:solidFill>
                      <a:srgbClr val="F0F0F0"/>
                    </a:solidFill>
                  </a:tcPr>
                </a:tc>
                <a:extLst>
                  <a:ext uri="{0D108BD9-81ED-4DB2-BD59-A6C34878D82A}">
                    <a16:rowId xmlns:a16="http://schemas.microsoft.com/office/drawing/2014/main" val="1354781229"/>
                  </a:ext>
                </a:extLst>
              </a:tr>
            </a:tbl>
          </a:graphicData>
        </a:graphic>
      </p:graphicFrame>
    </p:spTree>
    <p:extLst>
      <p:ext uri="{BB962C8B-B14F-4D97-AF65-F5344CB8AC3E}">
        <p14:creationId xmlns:p14="http://schemas.microsoft.com/office/powerpoint/2010/main" val="180441584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2FDC-D289-9A49-950B-7CA660FBE1CB}"/>
              </a:ext>
            </a:extLst>
          </p:cNvPr>
          <p:cNvSpPr>
            <a:spLocks noGrp="1"/>
          </p:cNvSpPr>
          <p:nvPr>
            <p:ph type="title"/>
          </p:nvPr>
        </p:nvSpPr>
        <p:spPr/>
        <p:txBody>
          <a:bodyPr/>
          <a:lstStyle/>
          <a:p>
            <a:r>
              <a:rPr lang="en-US" dirty="0"/>
              <a:t>MARKET SIZE</a:t>
            </a:r>
          </a:p>
        </p:txBody>
      </p:sp>
      <p:sp>
        <p:nvSpPr>
          <p:cNvPr id="3" name="Content Placeholder 2">
            <a:extLst>
              <a:ext uri="{FF2B5EF4-FFF2-40B4-BE49-F238E27FC236}">
                <a16:creationId xmlns:a16="http://schemas.microsoft.com/office/drawing/2014/main" id="{A1CB3895-A05B-F647-BEFC-6CFBFD09E639}"/>
              </a:ext>
            </a:extLst>
          </p:cNvPr>
          <p:cNvSpPr>
            <a:spLocks noGrp="1"/>
          </p:cNvSpPr>
          <p:nvPr>
            <p:ph idx="1"/>
          </p:nvPr>
        </p:nvSpPr>
        <p:spPr>
          <a:xfrm>
            <a:off x="1371600" y="1912226"/>
            <a:ext cx="10263352" cy="5214444"/>
          </a:xfrm>
        </p:spPr>
        <p:txBody>
          <a:bodyPr>
            <a:normAutofit/>
          </a:bodyPr>
          <a:lstStyle/>
          <a:p>
            <a:r>
              <a:rPr lang="en-GB" sz="2400" dirty="0"/>
              <a:t>As DCEP is still in the testing phase, I will instead talk about the market size for two platforms which are used for mobile payment.</a:t>
            </a:r>
          </a:p>
          <a:p>
            <a:r>
              <a:rPr lang="en-GB" sz="2400" dirty="0"/>
              <a:t>More than 600 million Chinese already use Alibaba’s Alipay and Tencent’s WeChat Pay to pay for much of what they purchase. Between them, the two </a:t>
            </a:r>
            <a:r>
              <a:rPr lang="en-GB" sz="2400" dirty="0">
                <a:solidFill>
                  <a:schemeClr val="tx1"/>
                </a:solidFill>
              </a:rPr>
              <a:t>companies control approximately </a:t>
            </a:r>
            <a:r>
              <a:rPr lang="en-GB" sz="2400" dirty="0"/>
              <a:t>90% of China’s mobile payments market, which in total $17 trillion in 2019.</a:t>
            </a:r>
          </a:p>
          <a:p>
            <a:r>
              <a:rPr lang="en-GB" sz="2400" dirty="0"/>
              <a:t>In the first quarter of 2020, Alipay had 55.4% of China’s mobile payment market, according to Beijing-based </a:t>
            </a:r>
            <a:r>
              <a:rPr lang="en-GB" sz="2400" dirty="0" err="1"/>
              <a:t>iResearch</a:t>
            </a:r>
            <a:r>
              <a:rPr lang="en-GB" sz="2400" dirty="0"/>
              <a:t>, which estimates mobile payments will reach RMB140tn ($19.9tn) this year.</a:t>
            </a:r>
          </a:p>
          <a:p>
            <a:r>
              <a:rPr lang="en-GB" sz="2400" dirty="0"/>
              <a:t>Annual growth: approximate 17%.</a:t>
            </a:r>
          </a:p>
          <a:p>
            <a:endParaRPr lang="en-GB" sz="2800" dirty="0"/>
          </a:p>
          <a:p>
            <a:endParaRPr lang="en-US" dirty="0"/>
          </a:p>
        </p:txBody>
      </p:sp>
    </p:spTree>
    <p:extLst>
      <p:ext uri="{BB962C8B-B14F-4D97-AF65-F5344CB8AC3E}">
        <p14:creationId xmlns:p14="http://schemas.microsoft.com/office/powerpoint/2010/main" val="3938846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5714-C5DB-7349-893D-C7FC10B89728}"/>
              </a:ext>
            </a:extLst>
          </p:cNvPr>
          <p:cNvSpPr>
            <a:spLocks noGrp="1"/>
          </p:cNvSpPr>
          <p:nvPr>
            <p:ph type="title"/>
          </p:nvPr>
        </p:nvSpPr>
        <p:spPr/>
        <p:txBody>
          <a:bodyPr/>
          <a:lstStyle/>
          <a:p>
            <a:r>
              <a:rPr lang="en-US" dirty="0"/>
              <a:t>FEASIBILITY</a:t>
            </a:r>
          </a:p>
        </p:txBody>
      </p:sp>
      <p:sp>
        <p:nvSpPr>
          <p:cNvPr id="3" name="Content Placeholder 2">
            <a:extLst>
              <a:ext uri="{FF2B5EF4-FFF2-40B4-BE49-F238E27FC236}">
                <a16:creationId xmlns:a16="http://schemas.microsoft.com/office/drawing/2014/main" id="{288A9D3E-4030-B240-AF77-57FB2513E5FA}"/>
              </a:ext>
            </a:extLst>
          </p:cNvPr>
          <p:cNvSpPr>
            <a:spLocks noGrp="1"/>
          </p:cNvSpPr>
          <p:nvPr>
            <p:ph idx="1"/>
          </p:nvPr>
        </p:nvSpPr>
        <p:spPr>
          <a:xfrm>
            <a:off x="1371600" y="2171700"/>
            <a:ext cx="10515600" cy="4888624"/>
          </a:xfrm>
        </p:spPr>
        <p:txBody>
          <a:bodyPr>
            <a:normAutofit/>
          </a:bodyPr>
          <a:lstStyle/>
          <a:p>
            <a:r>
              <a:rPr lang="en-US" sz="2400" dirty="0"/>
              <a:t>Last month, this project has undergone the closed pilot tests in Shenzhen, Chengdu, Suzhou, </a:t>
            </a:r>
            <a:r>
              <a:rPr lang="en-US" sz="2400" dirty="0" err="1"/>
              <a:t>Xiong’an</a:t>
            </a:r>
            <a:r>
              <a:rPr lang="en-US" sz="2400" dirty="0"/>
              <a:t> and some locations where the 2022 Winter Olympics will be held.</a:t>
            </a:r>
          </a:p>
          <a:p>
            <a:r>
              <a:rPr lang="en-GB" sz="2400" dirty="0"/>
              <a:t>Eventually, the tests will be expanded to 28 cities and provinces including Beijing, Shanghai, Guangzhou and the Hong Kong Macau Greater Bay Area. The expansion means that the coverage of the pilot testing can include a potential user base of around 400 million people- 29% of China’s population.</a:t>
            </a:r>
          </a:p>
          <a:p>
            <a:r>
              <a:rPr lang="en-GB" sz="2400" dirty="0"/>
              <a:t>Places where DCEP has been tested include: some local hotels, unmanned supermarkets, postal lockers, bakeries, bookstores, gyms and foreign firms such as Starbucks, McDonald’s and Subway.</a:t>
            </a:r>
          </a:p>
        </p:txBody>
      </p:sp>
    </p:spTree>
    <p:extLst>
      <p:ext uri="{BB962C8B-B14F-4D97-AF65-F5344CB8AC3E}">
        <p14:creationId xmlns:p14="http://schemas.microsoft.com/office/powerpoint/2010/main" val="143304250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alendar&#10;&#10;Description automatically generated">
            <a:extLst>
              <a:ext uri="{FF2B5EF4-FFF2-40B4-BE49-F238E27FC236}">
                <a16:creationId xmlns:a16="http://schemas.microsoft.com/office/drawing/2014/main" id="{4104E2BF-8A40-444D-9C0E-B1B23B286EFE}"/>
              </a:ext>
            </a:extLst>
          </p:cNvPr>
          <p:cNvPicPr>
            <a:picLocks noChangeAspect="1"/>
          </p:cNvPicPr>
          <p:nvPr/>
        </p:nvPicPr>
        <p:blipFill>
          <a:blip r:embed="rId2"/>
          <a:stretch>
            <a:fillRect/>
          </a:stretch>
        </p:blipFill>
        <p:spPr>
          <a:xfrm>
            <a:off x="707696" y="0"/>
            <a:ext cx="2726721" cy="4141076"/>
          </a:xfrm>
          <a:prstGeom prst="rect">
            <a:avLst/>
          </a:prstGeom>
        </p:spPr>
      </p:pic>
      <p:pic>
        <p:nvPicPr>
          <p:cNvPr id="9" name="Picture 8" descr="Graphical user interface, website&#10;&#10;Description automatically generated">
            <a:extLst>
              <a:ext uri="{FF2B5EF4-FFF2-40B4-BE49-F238E27FC236}">
                <a16:creationId xmlns:a16="http://schemas.microsoft.com/office/drawing/2014/main" id="{4E44A86E-C5BB-3245-BF2F-44834BC2380F}"/>
              </a:ext>
            </a:extLst>
          </p:cNvPr>
          <p:cNvPicPr>
            <a:picLocks noChangeAspect="1"/>
          </p:cNvPicPr>
          <p:nvPr/>
        </p:nvPicPr>
        <p:blipFill>
          <a:blip r:embed="rId3"/>
          <a:stretch>
            <a:fillRect/>
          </a:stretch>
        </p:blipFill>
        <p:spPr>
          <a:xfrm>
            <a:off x="3434418" y="1939158"/>
            <a:ext cx="8757582" cy="4918842"/>
          </a:xfrm>
          <a:prstGeom prst="rect">
            <a:avLst/>
          </a:prstGeom>
        </p:spPr>
      </p:pic>
    </p:spTree>
    <p:extLst>
      <p:ext uri="{BB962C8B-B14F-4D97-AF65-F5344CB8AC3E}">
        <p14:creationId xmlns:p14="http://schemas.microsoft.com/office/powerpoint/2010/main" val="262651440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202A-068E-3744-BC99-9FEC966778B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9517E35-879B-1648-9A66-F89ABD0B91F0}"/>
              </a:ext>
            </a:extLst>
          </p:cNvPr>
          <p:cNvSpPr>
            <a:spLocks noGrp="1"/>
          </p:cNvSpPr>
          <p:nvPr>
            <p:ph idx="1"/>
          </p:nvPr>
        </p:nvSpPr>
        <p:spPr>
          <a:xfrm>
            <a:off x="1371600" y="1760482"/>
            <a:ext cx="10150366" cy="4629807"/>
          </a:xfrm>
        </p:spPr>
        <p:txBody>
          <a:bodyPr>
            <a:normAutofit/>
          </a:bodyPr>
          <a:lstStyle/>
          <a:p>
            <a:r>
              <a:rPr lang="en-GB" sz="2400" dirty="0"/>
              <a:t>Beijing has wanted to boost the yuan’s stature in the global financial system—or “internationalize” the yuan, as the lingo goes. However, almost 40% of global transactions on SWIFT are denominated in dollars, compared to less than 2% in yuan—has frustrated Chinese officials. Theoretically, if enough countries adopted the digital yuan for international payment transactions over time, then it could one day challenge the dominance of the US dollar.</a:t>
            </a:r>
            <a:endParaRPr lang="en-US" sz="2400" dirty="0"/>
          </a:p>
        </p:txBody>
      </p:sp>
    </p:spTree>
    <p:extLst>
      <p:ext uri="{BB962C8B-B14F-4D97-AF65-F5344CB8AC3E}">
        <p14:creationId xmlns:p14="http://schemas.microsoft.com/office/powerpoint/2010/main" val="595067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0596-A8DD-224B-8FFA-B7E9D72F2E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FA523D6B-3726-AC4D-8876-20ED773E7AEC}"/>
              </a:ext>
            </a:extLst>
          </p:cNvPr>
          <p:cNvSpPr>
            <a:spLocks noGrp="1"/>
          </p:cNvSpPr>
          <p:nvPr>
            <p:ph idx="1"/>
          </p:nvPr>
        </p:nvSpPr>
        <p:spPr>
          <a:xfrm>
            <a:off x="1371600" y="1982513"/>
            <a:ext cx="10505090" cy="4702065"/>
          </a:xfrm>
        </p:spPr>
        <p:txBody>
          <a:bodyPr>
            <a:normAutofit/>
          </a:bodyPr>
          <a:lstStyle/>
          <a:p>
            <a:r>
              <a:rPr lang="en-GB" sz="2400" dirty="0"/>
              <a:t>A mature digital yuan would allow China to bypass Western sanctions, enabling users to trade a major currency internationally without using the SWIFT system. SWIFT’s member banks serve as a critical chokepoint for law enforcement and international policy. They are required to police all transactions on their networks for money laundering, sanctions violations, and other criminal activities. Because of the dollar’s dominant status in international trade, the U.S. government wields a powerful enforcement lever over institutions that fail to comply. This is an essential mechanism that, for instance, enables the United States to monitor transactions related to Iran’s nuclear program. It is also used to enforce sanctions against Chinese interests accused of violating intellectual property laws and human rights violations in Hong Kong, Xinjiang, and beyond.</a:t>
            </a:r>
            <a:endParaRPr lang="en-US" sz="2400" dirty="0"/>
          </a:p>
        </p:txBody>
      </p:sp>
    </p:spTree>
    <p:extLst>
      <p:ext uri="{BB962C8B-B14F-4D97-AF65-F5344CB8AC3E}">
        <p14:creationId xmlns:p14="http://schemas.microsoft.com/office/powerpoint/2010/main" val="1143578211"/>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5DC0-34F0-304A-8AD8-EC7EC318E887}"/>
              </a:ext>
            </a:extLst>
          </p:cNvPr>
          <p:cNvSpPr>
            <a:spLocks noGrp="1"/>
          </p:cNvSpPr>
          <p:nvPr>
            <p:ph type="title"/>
          </p:nvPr>
        </p:nvSpPr>
        <p:spPr>
          <a:xfrm>
            <a:off x="893380" y="181303"/>
            <a:ext cx="9601200" cy="1485900"/>
          </a:xfrm>
        </p:spPr>
        <p:txBody>
          <a:bodyPr/>
          <a:lstStyle/>
          <a:p>
            <a:r>
              <a:rPr lang="en-US" dirty="0"/>
              <a:t>REFERENCES</a:t>
            </a:r>
          </a:p>
        </p:txBody>
      </p:sp>
      <p:sp>
        <p:nvSpPr>
          <p:cNvPr id="3" name="Content Placeholder 2">
            <a:extLst>
              <a:ext uri="{FF2B5EF4-FFF2-40B4-BE49-F238E27FC236}">
                <a16:creationId xmlns:a16="http://schemas.microsoft.com/office/drawing/2014/main" id="{30A79AF3-FEE7-5743-9CBE-BE56FA033AB0}"/>
              </a:ext>
            </a:extLst>
          </p:cNvPr>
          <p:cNvSpPr>
            <a:spLocks noGrp="1"/>
          </p:cNvSpPr>
          <p:nvPr>
            <p:ph idx="1"/>
          </p:nvPr>
        </p:nvSpPr>
        <p:spPr>
          <a:xfrm>
            <a:off x="893380" y="1040524"/>
            <a:ext cx="11161986" cy="5636173"/>
          </a:xfrm>
        </p:spPr>
        <p:txBody>
          <a:bodyPr>
            <a:normAutofit/>
          </a:bodyPr>
          <a:lstStyle/>
          <a:p>
            <a:r>
              <a:rPr lang="en-US" sz="1600" dirty="0">
                <a:hlinkClick r:id="rId2"/>
              </a:rPr>
              <a:t>https://www.forbes.com/sites/rogerhuang/2020/07/24/why-cryptocurrency-matters-in-the-coming-fight-between-the-digital-yuan-and-dollar/#66bf85e433f4</a:t>
            </a:r>
            <a:endParaRPr lang="en-US" sz="1600" dirty="0"/>
          </a:p>
          <a:p>
            <a:r>
              <a:rPr lang="en-US" sz="1600" dirty="0"/>
              <a:t>https://</a:t>
            </a:r>
            <a:r>
              <a:rPr lang="en-US" sz="1600" dirty="0" err="1"/>
              <a:t>finance.yahoo.com</a:t>
            </a:r>
            <a:r>
              <a:rPr lang="en-US" sz="1600" dirty="0"/>
              <a:t>/news/same-problems-plaguing-yuan-plague-063918722.html?guccounter=1&amp;guce_referrer=aHR0cHM6Ly93d3cuZ29vZ2xlLmNvbS8&amp;guce_referrer_sig=AQAAAB5uJInAVUHKbjckaUEtWdVCQ8n25_YsyTywnwfC82Zs5_giDbnkW5RbHG3h2_b30T44E3lf5WN4-4nLVGPPVZKn2EKK_3dyva2bEqYnVrL7jpBySYd8Vg1cxb4My6BdljCixQ1g0Pga2kljExI_mYz8ayILiN60LsZVXVm8SWcC</a:t>
            </a:r>
          </a:p>
          <a:p>
            <a:r>
              <a:rPr lang="en-US" sz="1600" dirty="0">
                <a:hlinkClick r:id="rId3"/>
              </a:rPr>
              <a:t>https://www.fpri.org/article/2020/09/understanding-chinas-digital-yuan/</a:t>
            </a:r>
            <a:endParaRPr lang="en-US" sz="1600" dirty="0"/>
          </a:p>
          <a:p>
            <a:r>
              <a:rPr lang="en-US" sz="1600" dirty="0">
                <a:hlinkClick r:id="rId4"/>
              </a:rPr>
              <a:t>https://asiatimes.com/2020/08/digital-yuan-takes-aim-at-alibaba-and-tencent/</a:t>
            </a:r>
            <a:endParaRPr lang="en-US" sz="1600" dirty="0"/>
          </a:p>
          <a:p>
            <a:r>
              <a:rPr lang="en-US" sz="1600" dirty="0">
                <a:hlinkClick r:id="rId5"/>
              </a:rPr>
              <a:t>https://www.china-briefing.com/news/when-can-i-buy-use-and-trade-chinas-digital-yuan/</a:t>
            </a:r>
            <a:endParaRPr lang="en-US" sz="1600" dirty="0"/>
          </a:p>
          <a:p>
            <a:r>
              <a:rPr lang="en-US" sz="1600" dirty="0">
                <a:hlinkClick r:id="rId6"/>
              </a:rPr>
              <a:t>https://www.fairobserver.com/business/technology/daniel-wagner-china-digital-currency-electronic-payments-dcep-system-finance-tech-news-14221/</a:t>
            </a:r>
            <a:endParaRPr lang="en-US" sz="1600" dirty="0"/>
          </a:p>
          <a:p>
            <a:r>
              <a:rPr lang="en-US" sz="1600" dirty="0">
                <a:hlinkClick r:id="rId7"/>
              </a:rPr>
              <a:t>https://www.ubs.com/global/en/wealth-management/chief-investment-office/market-insights/regional-outlook/2020/dcep-chinas-digital-currency.html</a:t>
            </a:r>
            <a:endParaRPr lang="en-US" sz="1600" dirty="0"/>
          </a:p>
          <a:p>
            <a:r>
              <a:rPr lang="en-US" sz="1600" dirty="0">
                <a:hlinkClick r:id="rId8"/>
              </a:rPr>
              <a:t>https://boxmining.com/dcep/#Implications_of_DCEP_on_Bitcoin_and_cryptocurrencies</a:t>
            </a:r>
            <a:endParaRPr lang="en-US" sz="1600" dirty="0"/>
          </a:p>
          <a:p>
            <a:r>
              <a:rPr lang="en-US" sz="1600" dirty="0">
                <a:hlinkClick r:id="rId9"/>
              </a:rPr>
              <a:t>https://www.globalgovernmentforum.com/china-to-test-digital-currency-in-four-cities/</a:t>
            </a:r>
            <a:endParaRPr lang="en-US" sz="1600" dirty="0"/>
          </a:p>
          <a:p>
            <a:r>
              <a:rPr lang="en-US" sz="1600" dirty="0"/>
              <a:t>https://</a:t>
            </a:r>
            <a:r>
              <a:rPr lang="en-US" sz="1600" dirty="0" err="1"/>
              <a:t>cointelegraph.com</a:t>
            </a:r>
            <a:r>
              <a:rPr lang="en-US" sz="1600" dirty="0"/>
              <a:t>/news/chinas-digital-yuan-cbdc-is-close-but-many-details-remain-unknown</a:t>
            </a:r>
          </a:p>
        </p:txBody>
      </p:sp>
    </p:spTree>
    <p:extLst>
      <p:ext uri="{BB962C8B-B14F-4D97-AF65-F5344CB8AC3E}">
        <p14:creationId xmlns:p14="http://schemas.microsoft.com/office/powerpoint/2010/main" val="34088355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118</TotalTime>
  <Words>884</Words>
  <Application>Microsoft Macintosh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CHINA’S DCEP PROJECT</vt:lpstr>
      <vt:lpstr>A BIT OF BACKGROUND</vt:lpstr>
      <vt:lpstr>PowerPoint Presentation</vt:lpstr>
      <vt:lpstr>MARKET SIZE</vt:lpstr>
      <vt:lpstr>FEASIBILITY</vt:lpstr>
      <vt:lpstr>PowerPoint Presentation</vt:lpstr>
      <vt:lpstr>PROBLEM</vt:lpstr>
      <vt:lpstr>SOLUTION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 zihao</dc:creator>
  <cp:lastModifiedBy>you zihao</cp:lastModifiedBy>
  <cp:revision>57</cp:revision>
  <dcterms:created xsi:type="dcterms:W3CDTF">2020-10-29T02:18:57Z</dcterms:created>
  <dcterms:modified xsi:type="dcterms:W3CDTF">2020-10-29T04:19:31Z</dcterms:modified>
</cp:coreProperties>
</file>