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7" r:id="rId9"/>
    <p:sldId id="268" r:id="rId10"/>
    <p:sldId id="279" r:id="rId11"/>
    <p:sldId id="280" r:id="rId12"/>
    <p:sldId id="281" r:id="rId13"/>
    <p:sldId id="269" r:id="rId14"/>
    <p:sldId id="270" r:id="rId15"/>
    <p:sldId id="283" r:id="rId16"/>
    <p:sldId id="282" r:id="rId17"/>
    <p:sldId id="271" r:id="rId18"/>
    <p:sldId id="277" r:id="rId19"/>
    <p:sldId id="27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12"/>
  </p:normalViewPr>
  <p:slideViewPr>
    <p:cSldViewPr>
      <p:cViewPr varScale="1">
        <p:scale>
          <a:sx n="155" d="100"/>
          <a:sy n="155" d="100"/>
        </p:scale>
        <p:origin x="4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48550" y="148425"/>
            <a:ext cx="572400" cy="701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7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698" y="5134254"/>
                </a:moveTo>
                <a:lnTo>
                  <a:pt x="0" y="0"/>
                </a:lnTo>
                <a:lnTo>
                  <a:pt x="0" y="1141628"/>
                </a:lnTo>
                <a:lnTo>
                  <a:pt x="0" y="2567127"/>
                </a:lnTo>
                <a:lnTo>
                  <a:pt x="0" y="2783332"/>
                </a:lnTo>
                <a:lnTo>
                  <a:pt x="2349131" y="5123840"/>
                </a:lnTo>
                <a:lnTo>
                  <a:pt x="2566378" y="5123840"/>
                </a:lnTo>
                <a:lnTo>
                  <a:pt x="2576842" y="5134254"/>
                </a:lnTo>
                <a:lnTo>
                  <a:pt x="5153698" y="5134254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102" y="811405"/>
            <a:ext cx="7011795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66442" y="1626350"/>
            <a:ext cx="3455034" cy="259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48550" y="148425"/>
            <a:ext cx="572400" cy="701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1456" y="519982"/>
            <a:ext cx="284108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166" y="1591426"/>
            <a:ext cx="6859667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u8wre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nsj7x7t" TargetMode="External"/><Relationship Id="rId2" Type="http://schemas.openxmlformats.org/officeDocument/2006/relationships/hyperlink" Target="https://tinyurl.com/y6pa9qy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227" y="811405"/>
            <a:ext cx="40906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spc="459" dirty="0">
                <a:solidFill>
                  <a:srgbClr val="FFFFFF"/>
                </a:solidFill>
                <a:latin typeface="Calibri"/>
                <a:cs typeface="Calibri"/>
              </a:rPr>
              <a:t>Robotics 101:  Workshop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6384" y="4067510"/>
            <a:ext cx="3574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FFFFFF"/>
                </a:solidFill>
                <a:latin typeface="Gill Sans MT"/>
                <a:cs typeface="Gill Sans MT"/>
              </a:rPr>
              <a:t>KCL </a:t>
            </a:r>
            <a:r>
              <a:rPr sz="3000" spc="95" dirty="0">
                <a:solidFill>
                  <a:srgbClr val="FFFFFF"/>
                </a:solidFill>
                <a:latin typeface="Gill Sans MT"/>
                <a:cs typeface="Gill Sans MT"/>
              </a:rPr>
              <a:t>Robotics</a:t>
            </a:r>
            <a:r>
              <a:rPr sz="3000" spc="-5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Gill Sans MT"/>
                <a:cs typeface="Gill Sans MT"/>
              </a:rPr>
              <a:t>Society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A0179-C5AD-3D4C-91F9-A9F9438F4182}"/>
              </a:ext>
            </a:extLst>
          </p:cNvPr>
          <p:cNvSpPr txBox="1"/>
          <p:nvPr/>
        </p:nvSpPr>
        <p:spPr>
          <a:xfrm>
            <a:off x="4721642" y="2799812"/>
            <a:ext cx="274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Part III:   Buzzers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025-A053-804C-9CB0-1EC391FE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957" y="361950"/>
            <a:ext cx="2841086" cy="492443"/>
          </a:xfrm>
        </p:spPr>
        <p:txBody>
          <a:bodyPr/>
          <a:lstStyle/>
          <a:p>
            <a:r>
              <a:rPr lang="en-US" dirty="0">
                <a:latin typeface="Segoe Print" panose="02000800000000000000" pitchFamily="2" charset="0"/>
              </a:rPr>
              <a:t>      </a:t>
            </a:r>
            <a:r>
              <a:rPr lang="en-US" sz="3200" dirty="0">
                <a:latin typeface="+mj-lt"/>
              </a:rPr>
              <a:t>Buzzers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B6432-92F9-9044-9B5A-9BAF047551D8}"/>
              </a:ext>
            </a:extLst>
          </p:cNvPr>
          <p:cNvSpPr txBox="1"/>
          <p:nvPr/>
        </p:nvSpPr>
        <p:spPr>
          <a:xfrm>
            <a:off x="1447800" y="1397228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ill Sans MT" panose="020B0502020104020203" pitchFamily="34" charset="77"/>
              </a:rPr>
              <a:t>“An audio signaling device”</a:t>
            </a:r>
          </a:p>
        </p:txBody>
      </p:sp>
      <p:pic>
        <p:nvPicPr>
          <p:cNvPr id="1026" name="Picture 2" descr="Mini Piezo Buzzer">
            <a:extLst>
              <a:ext uri="{FF2B5EF4-FFF2-40B4-BE49-F238E27FC236}">
                <a16:creationId xmlns:a16="http://schemas.microsoft.com/office/drawing/2014/main" id="{0B27C3DE-A457-2249-9D60-73DDBB1F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5336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2FB7-8ADB-7848-924C-6C81A0CD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514350"/>
            <a:ext cx="4152900" cy="492443"/>
          </a:xfrm>
        </p:spPr>
        <p:txBody>
          <a:bodyPr/>
          <a:lstStyle/>
          <a:p>
            <a:r>
              <a:rPr lang="en-US" sz="3200" dirty="0">
                <a:latin typeface="Segoe Print" panose="02000800000000000000" pitchFamily="2" charset="0"/>
              </a:rPr>
              <a:t> </a:t>
            </a:r>
            <a:r>
              <a:rPr lang="en-US" sz="3200" dirty="0">
                <a:latin typeface="+mj-lt"/>
              </a:rPr>
              <a:t>Three types of Buzzers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477B2-E9FA-C440-8355-3A3BBDE1769B}"/>
              </a:ext>
            </a:extLst>
          </p:cNvPr>
          <p:cNvSpPr txBox="1"/>
          <p:nvPr/>
        </p:nvSpPr>
        <p:spPr>
          <a:xfrm flipH="1">
            <a:off x="1295399" y="1581150"/>
            <a:ext cx="655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Electromechanical.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Mechanical.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Piezoelectric.</a:t>
            </a:r>
          </a:p>
          <a:p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In </a:t>
            </a:r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77"/>
              </a:rPr>
              <a:t>Tinkercad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, this refers to a component called Piezo. </a:t>
            </a:r>
            <a:endParaRPr lang="en-US" sz="1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9319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43EC-C1F8-064F-8240-727D1193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514350"/>
            <a:ext cx="4724400" cy="685800"/>
          </a:xfrm>
        </p:spPr>
        <p:txBody>
          <a:bodyPr/>
          <a:lstStyle/>
          <a:p>
            <a:r>
              <a:rPr lang="en-US" sz="3600" dirty="0"/>
              <a:t>Applications of buzzers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DA48E-023D-154C-874D-D655DAAAB8C2}"/>
              </a:ext>
            </a:extLst>
          </p:cNvPr>
          <p:cNvSpPr txBox="1"/>
          <p:nvPr/>
        </p:nvSpPr>
        <p:spPr>
          <a:xfrm>
            <a:off x="1128346" y="1657350"/>
            <a:ext cx="7039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 Alarm devices.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 Judging panels.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 Annunciator panels.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 Microwave ovens and other household appliances.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•   Sporting events such as basketball games.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05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301" y="454583"/>
            <a:ext cx="4171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Let’s </a:t>
            </a:r>
            <a:r>
              <a:rPr spc="275" dirty="0"/>
              <a:t>Get </a:t>
            </a:r>
            <a:r>
              <a:rPr spc="310" dirty="0"/>
              <a:t>Our </a:t>
            </a:r>
            <a:r>
              <a:rPr spc="355" dirty="0"/>
              <a:t>Hands</a:t>
            </a:r>
            <a:r>
              <a:rPr spc="-330" dirty="0"/>
              <a:t> </a:t>
            </a:r>
            <a:r>
              <a:rPr spc="200" dirty="0"/>
              <a:t>Dirty!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31431"/>
            <a:ext cx="661987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Gill Sans MT"/>
                <a:cs typeface="Gill Sans MT"/>
              </a:rPr>
              <a:t>Resources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help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yourself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Gill Sans MT"/>
                <a:cs typeface="Gill Sans MT"/>
              </a:rPr>
              <a:t>ﬁnish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Gill Sans MT"/>
                <a:cs typeface="Gill Sans MT"/>
              </a:rPr>
              <a:t>today’s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tasks:</a:t>
            </a:r>
            <a:endParaRPr sz="1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Gill Sans MT"/>
              <a:cs typeface="Gill Sans MT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5" dirty="0">
                <a:solidFill>
                  <a:srgbClr val="FFFFFF"/>
                </a:solidFill>
                <a:latin typeface="Gill Sans MT"/>
                <a:cs typeface="Gill Sans MT"/>
              </a:rPr>
              <a:t>Arduino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coding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basics:</a:t>
            </a:r>
            <a:r>
              <a:rPr sz="1800" spc="-155" dirty="0">
                <a:solidFill>
                  <a:srgbClr val="7890CD"/>
                </a:solidFill>
                <a:latin typeface="Gill Sans MT"/>
                <a:cs typeface="Gill Sans MT"/>
              </a:rPr>
              <a:t> </a:t>
            </a:r>
            <a:r>
              <a:rPr sz="1800" u="heavy" spc="7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Gill Sans MT"/>
                <a:cs typeface="Gill Sans MT"/>
                <a:hlinkClick r:id="rId2"/>
              </a:rPr>
              <a:t>https://tinyurl.com/y5u8wreh</a:t>
            </a:r>
            <a:endParaRPr sz="1800" dirty="0">
              <a:latin typeface="Gill Sans MT"/>
              <a:cs typeface="Gill Sans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FFFFFF"/>
                </a:solidFill>
                <a:latin typeface="Gill Sans MT"/>
                <a:cs typeface="Gill Sans MT"/>
              </a:rPr>
              <a:t>Circuits</a:t>
            </a:r>
            <a:r>
              <a:rPr sz="1800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breadboard</a:t>
            </a:r>
            <a:r>
              <a:rPr sz="1800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basics:</a:t>
            </a:r>
            <a:r>
              <a:rPr sz="1800" spc="-130" dirty="0">
                <a:solidFill>
                  <a:srgbClr val="7890CD"/>
                </a:solidFill>
                <a:latin typeface="Gill Sans MT"/>
                <a:cs typeface="Gill Sans MT"/>
              </a:rPr>
              <a:t> </a:t>
            </a:r>
            <a:r>
              <a:rPr sz="1800" u="heavy" spc="7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Gill Sans MT"/>
                <a:cs typeface="Gill Sans MT"/>
                <a:hlinkClick r:id="rId2"/>
              </a:rPr>
              <a:t>https://tinyurl.com/y5u8wreh</a:t>
            </a:r>
            <a:endParaRPr sz="1800" dirty="0">
              <a:latin typeface="Gill Sans MT"/>
              <a:cs typeface="Gill Sans MT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Anything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else:</a:t>
            </a:r>
            <a:r>
              <a:rPr sz="1800" spc="-4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Gill Sans MT"/>
                <a:cs typeface="Gill Sans MT"/>
              </a:rPr>
              <a:t>Google!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285750"/>
            <a:ext cx="47236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315" dirty="0">
                <a:latin typeface="+mj-lt"/>
              </a:rPr>
              <a:t>Base task (1):</a:t>
            </a:r>
            <a:br>
              <a:rPr lang="en-US" spc="315" dirty="0">
                <a:latin typeface="+mj-lt"/>
              </a:rPr>
            </a:br>
            <a:r>
              <a:rPr lang="en-GB" spc="65" dirty="0">
                <a:solidFill>
                  <a:srgbClr val="FFFFFF"/>
                </a:solidFill>
                <a:latin typeface="+mj-lt"/>
                <a:cs typeface="Gill Sans MT"/>
              </a:rPr>
              <a:t>Turn on buzzer with code.</a:t>
            </a:r>
            <a:br>
              <a:rPr lang="en-GB" spc="65" dirty="0">
                <a:solidFill>
                  <a:srgbClr val="FFFFFF"/>
                </a:solidFill>
                <a:latin typeface="+mj-lt"/>
                <a:cs typeface="Gill Sans MT"/>
              </a:rPr>
            </a:br>
            <a:endParaRPr spc="295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81150"/>
            <a:ext cx="7415967" cy="192039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pc="70" dirty="0">
                <a:solidFill>
                  <a:srgbClr val="FFFFFF"/>
                </a:solidFill>
                <a:latin typeface="Gill Sans MT"/>
                <a:cs typeface="Gill Sans MT"/>
              </a:rPr>
              <a:t>Use Arduino Breadboard.</a:t>
            </a:r>
          </a:p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pc="70" dirty="0">
                <a:solidFill>
                  <a:srgbClr val="FFFFFF"/>
                </a:solidFill>
                <a:latin typeface="Gill Sans MT"/>
                <a:cs typeface="Gill Sans MT"/>
              </a:rPr>
              <a:t>Don’t forget to include a resistor in your circuit.</a:t>
            </a:r>
          </a:p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pc="70" dirty="0">
                <a:solidFill>
                  <a:srgbClr val="FFFFFF"/>
                </a:solidFill>
                <a:latin typeface="Gill Sans MT"/>
                <a:cs typeface="Gill Sans MT"/>
              </a:rPr>
              <a:t>Choose a digital pin for the buzzer.</a:t>
            </a:r>
          </a:p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pc="70" dirty="0">
                <a:solidFill>
                  <a:srgbClr val="FFFFFF"/>
                </a:solidFill>
                <a:latin typeface="Gill Sans MT"/>
                <a:cs typeface="Gill Sans MT"/>
              </a:rPr>
              <a:t>Connect the buzzer to your circuit in the right pin.</a:t>
            </a:r>
          </a:p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pc="70" dirty="0">
                <a:solidFill>
                  <a:srgbClr val="FFFFFF"/>
                </a:solidFill>
                <a:latin typeface="Gill Sans MT"/>
                <a:cs typeface="Gill Sans MT"/>
              </a:rPr>
              <a:t>Make sure to add a delay in your code and connect the Breadboard to the ground (GND).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8621-4A87-5642-8F9C-605E48F9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126" y="590550"/>
            <a:ext cx="2639744" cy="369332"/>
          </a:xfrm>
        </p:spPr>
        <p:txBody>
          <a:bodyPr/>
          <a:lstStyle/>
          <a:p>
            <a:r>
              <a:rPr lang="en-US" dirty="0"/>
              <a:t>Two main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E9A56-1B95-7745-A190-3267417EA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65" y="1733550"/>
            <a:ext cx="6859667" cy="2271391"/>
          </a:xfrm>
        </p:spPr>
        <p:txBody>
          <a:bodyPr/>
          <a:lstStyle/>
          <a:p>
            <a:pPr lvl="0" algn="l" rtl="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Arduino programs have two basic functions that are automatically created for you.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lnSpc>
                <a:spcPct val="90000"/>
              </a:lnSpc>
            </a:pPr>
            <a:r>
              <a:rPr lang="en-US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//runs only once, at the very beginning of the program</a:t>
            </a:r>
            <a:endParaRPr lang="en-US" dirty="0">
              <a:solidFill>
                <a:srgbClr val="B6D7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void setup( ) { }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rtl="0">
              <a:lnSpc>
                <a:spcPct val="90000"/>
              </a:lnSpc>
            </a:pPr>
            <a:r>
              <a:rPr lang="en-US" dirty="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//runs in a loop continuously every 30ms</a:t>
            </a:r>
            <a:endParaRPr lang="en-US" dirty="0">
              <a:solidFill>
                <a:srgbClr val="B6D7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 rtl="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void loop() { }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2AFF-DFDD-7541-BF0A-FAD6DA4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597419"/>
            <a:ext cx="3782744" cy="369332"/>
          </a:xfrm>
        </p:spPr>
        <p:txBody>
          <a:bodyPr/>
          <a:lstStyle/>
          <a:p>
            <a:r>
              <a:rPr lang="en-US" dirty="0"/>
              <a:t>      Actual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BE9E9-6A70-CB4A-99D9-2E99595A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167" y="1591426"/>
            <a:ext cx="2363034" cy="2769989"/>
          </a:xfrm>
        </p:spPr>
        <p:txBody>
          <a:bodyPr/>
          <a:lstStyle/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(7, OUTPUT);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tone(7, 200, 100);</a:t>
            </a:r>
          </a:p>
          <a:p>
            <a:r>
              <a:rPr lang="en-US" dirty="0"/>
              <a:t>    delay(1000);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83128-585B-D54C-96CE-7542B7BF7194}"/>
              </a:ext>
            </a:extLst>
          </p:cNvPr>
          <p:cNvSpPr txBox="1"/>
          <p:nvPr/>
        </p:nvSpPr>
        <p:spPr>
          <a:xfrm>
            <a:off x="4278826" y="2876550"/>
            <a:ext cx="37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tone(pin number, pitch, sound length)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EB895-0277-9742-9230-B262398D8052}"/>
              </a:ext>
            </a:extLst>
          </p:cNvPr>
          <p:cNvCxnSpPr>
            <a:stCxn id="4" idx="1"/>
          </p:cNvCxnSpPr>
          <p:nvPr/>
        </p:nvCxnSpPr>
        <p:spPr>
          <a:xfrm flipH="1">
            <a:off x="2323684" y="3061216"/>
            <a:ext cx="1955142" cy="424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27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8150"/>
            <a:ext cx="6629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315" dirty="0">
                <a:latin typeface="+mj-lt"/>
              </a:rPr>
              <a:t>Base task (2):</a:t>
            </a:r>
            <a:br>
              <a:rPr lang="en-US" spc="315" dirty="0">
                <a:latin typeface="+mj-lt"/>
              </a:rPr>
            </a:br>
            <a:r>
              <a:rPr lang="en-US" spc="65" dirty="0">
                <a:solidFill>
                  <a:srgbClr val="FFFFFF"/>
                </a:solidFill>
                <a:latin typeface="+mj-lt"/>
                <a:cs typeface="Gill Sans MT"/>
              </a:rPr>
              <a:t>Programming different sounds using different voltages.</a:t>
            </a:r>
            <a:br>
              <a:rPr lang="en-GB" spc="65" dirty="0">
                <a:solidFill>
                  <a:srgbClr val="FFFFFF"/>
                </a:solidFill>
                <a:latin typeface="+mj-lt"/>
                <a:cs typeface="Gill Sans MT"/>
              </a:rPr>
            </a:br>
            <a:endParaRPr spc="305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2548011"/>
            <a:ext cx="6781800" cy="121251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z="1800" spc="80" dirty="0">
                <a:solidFill>
                  <a:srgbClr val="FFFFFF"/>
                </a:solidFill>
                <a:latin typeface="Gill Sans MT"/>
                <a:cs typeface="Gill Sans MT"/>
              </a:rPr>
              <a:t>You can use the previous circuit and modify the resistance value.</a:t>
            </a:r>
          </a:p>
          <a:p>
            <a:pPr marL="340995" indent="-328295">
              <a:lnSpc>
                <a:spcPct val="100000"/>
              </a:lnSpc>
              <a:spcBef>
                <a:spcPts val="414"/>
              </a:spcBef>
              <a:buSzPct val="72222"/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en-GB" spc="80" dirty="0">
                <a:solidFill>
                  <a:srgbClr val="FFFFFF"/>
                </a:solidFill>
                <a:latin typeface="Gill Sans MT"/>
                <a:cs typeface="Gill Sans MT"/>
              </a:rPr>
              <a:t>Or change the second parameter value within the tone() method.</a:t>
            </a:r>
            <a:endParaRPr lang="en-GB" sz="1800" spc="8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363" y="401925"/>
            <a:ext cx="6477000" cy="1846659"/>
          </a:xfrm>
        </p:spPr>
        <p:txBody>
          <a:bodyPr/>
          <a:lstStyle/>
          <a:p>
            <a:r>
              <a:rPr lang="en-US" spc="315" dirty="0">
                <a:latin typeface="+mj-lt"/>
              </a:rPr>
              <a:t>Challenge task:</a:t>
            </a:r>
            <a:br>
              <a:rPr lang="en-US" spc="315" dirty="0">
                <a:latin typeface="+mj-lt"/>
              </a:rPr>
            </a:br>
            <a:r>
              <a:rPr lang="en-US" dirty="0">
                <a:latin typeface="+mj-lt"/>
              </a:rPr>
              <a:t>Make a song or make buttons play different notes like a piano/keyboard.</a:t>
            </a:r>
            <a:br>
              <a:rPr lang="en-US" dirty="0">
                <a:latin typeface="+mj-lt"/>
              </a:rPr>
            </a:br>
            <a:br>
              <a:rPr lang="en-US" spc="315" dirty="0">
                <a:latin typeface="Segoe Print" panose="02000800000000000000" pitchFamily="2" charset="0"/>
              </a:rPr>
            </a:br>
            <a:endParaRPr lang="en-GB" dirty="0">
              <a:latin typeface="Segoe Print" panose="020008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06291"/>
            <a:ext cx="6859667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Firstly use the largest Breadboard.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piano has seven notes you need seven buttons (or eight if you want to step into the first note of the next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your code, make sure to initialise the buttons/buzzer pin values and declare those pins as INPUT and OUTPUT before doing the actual implementations.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a delay for the sake of sound quality.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DF293-6124-4543-A2AF-6D483A02BA48}"/>
              </a:ext>
            </a:extLst>
          </p:cNvPr>
          <p:cNvSpPr txBox="1"/>
          <p:nvPr/>
        </p:nvSpPr>
        <p:spPr>
          <a:xfrm>
            <a:off x="1142166" y="1925419"/>
            <a:ext cx="666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You can make whatever you wish here. </a:t>
            </a: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An example here will be making an Arduino Piano, here are some tips:</a:t>
            </a:r>
          </a:p>
        </p:txBody>
      </p:sp>
    </p:spTree>
    <p:extLst>
      <p:ext uri="{BB962C8B-B14F-4D97-AF65-F5344CB8AC3E}">
        <p14:creationId xmlns:p14="http://schemas.microsoft.com/office/powerpoint/2010/main" val="1310571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150" y="1570716"/>
            <a:ext cx="5031105" cy="22237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26135" marR="818515" algn="ctr">
              <a:lnSpc>
                <a:spcPct val="100299"/>
              </a:lnSpc>
              <a:spcBef>
                <a:spcPts val="80"/>
              </a:spcBef>
            </a:pPr>
            <a:r>
              <a:rPr sz="4800" spc="675" dirty="0"/>
              <a:t>Thanks</a:t>
            </a:r>
            <a:r>
              <a:rPr sz="4800" spc="200" dirty="0"/>
              <a:t> </a:t>
            </a:r>
            <a:r>
              <a:rPr sz="4800" spc="409" dirty="0"/>
              <a:t>for  </a:t>
            </a:r>
            <a:r>
              <a:rPr sz="4800" spc="370" dirty="0"/>
              <a:t>listening!!!</a:t>
            </a:r>
            <a:endParaRPr sz="4800"/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4800" spc="685" dirty="0"/>
              <a:t>Any</a:t>
            </a:r>
            <a:r>
              <a:rPr sz="4800" spc="220" dirty="0"/>
              <a:t> </a:t>
            </a:r>
            <a:r>
              <a:rPr sz="4800" spc="585" dirty="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183" y="454583"/>
            <a:ext cx="257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Before </a:t>
            </a:r>
            <a:r>
              <a:rPr spc="395" dirty="0"/>
              <a:t>We</a:t>
            </a:r>
            <a:r>
              <a:rPr spc="-80" dirty="0"/>
              <a:t> </a:t>
            </a:r>
            <a:r>
              <a:rPr spc="265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1049" y="1591426"/>
            <a:ext cx="6668134" cy="247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26364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  <a:tab pos="1750695" algn="l"/>
              </a:tabLst>
            </a:pP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Have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Gill Sans MT"/>
                <a:cs typeface="Gill Sans MT"/>
              </a:rPr>
              <a:t>you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Gill Sans MT"/>
                <a:cs typeface="Gill Sans MT"/>
              </a:rPr>
              <a:t>signed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Gill Sans MT"/>
                <a:cs typeface="Gill Sans MT"/>
              </a:rPr>
              <a:t>up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Gill Sans MT"/>
                <a:cs typeface="Gill Sans MT"/>
              </a:rPr>
              <a:t>for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Gill Sans MT"/>
                <a:cs typeface="Gill Sans MT"/>
              </a:rPr>
              <a:t>KCL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Gill Sans MT"/>
                <a:cs typeface="Gill Sans MT"/>
              </a:rPr>
              <a:t>Robotics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Gill Sans MT"/>
                <a:cs typeface="Gill Sans MT"/>
              </a:rPr>
              <a:t>Membership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Gill Sans MT"/>
                <a:cs typeface="Gill Sans MT"/>
              </a:rPr>
              <a:t>via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Gill Sans MT"/>
                <a:cs typeface="Gill Sans MT"/>
              </a:rPr>
              <a:t>KCLSU?  </a:t>
            </a:r>
            <a:r>
              <a:rPr sz="1800" spc="60" dirty="0">
                <a:solidFill>
                  <a:srgbClr val="FFFFFF"/>
                </a:solidFill>
                <a:latin typeface="Gill Sans MT"/>
                <a:cs typeface="Gill Sans MT"/>
              </a:rPr>
              <a:t>It’s</a:t>
            </a:r>
            <a:r>
              <a:rPr sz="1800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Gill Sans MT"/>
                <a:cs typeface="Gill Sans MT"/>
              </a:rPr>
              <a:t>FREE!	</a:t>
            </a:r>
            <a:r>
              <a:rPr sz="1800" u="heavy" spc="8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Gill Sans MT"/>
                <a:cs typeface="Gill Sans MT"/>
                <a:hlinkClick r:id="rId2"/>
              </a:rPr>
              <a:t>https://tinyurl.com/y6pa9qyo</a:t>
            </a:r>
            <a:endParaRPr sz="1800" dirty="0">
              <a:latin typeface="Gill Sans MT"/>
              <a:cs typeface="Gill Sans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Have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Gill Sans MT"/>
                <a:cs typeface="Gill Sans MT"/>
              </a:rPr>
              <a:t>you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Gill Sans MT"/>
                <a:cs typeface="Gill Sans MT"/>
              </a:rPr>
              <a:t>done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Gill Sans MT"/>
                <a:cs typeface="Gill Sans MT"/>
              </a:rPr>
              <a:t>attendance?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Gill Sans MT"/>
                <a:cs typeface="Gill Sans MT"/>
              </a:rPr>
              <a:t>Talk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Gill Sans MT"/>
                <a:cs typeface="Gill Sans MT"/>
              </a:rPr>
              <a:t>one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Gill Sans MT"/>
                <a:cs typeface="Gill Sans MT"/>
              </a:rPr>
              <a:t>our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Gill Sans MT"/>
                <a:cs typeface="Gill Sans MT"/>
              </a:rPr>
              <a:t>team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Gill Sans MT"/>
                <a:cs typeface="Gill Sans MT"/>
              </a:rPr>
              <a:t>members!</a:t>
            </a:r>
            <a:endParaRPr sz="1800" dirty="0">
              <a:latin typeface="Gill Sans MT"/>
              <a:cs typeface="Gill Sans MT"/>
            </a:endParaRPr>
          </a:p>
          <a:p>
            <a:pPr marL="379095" marR="71882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50" dirty="0">
                <a:solidFill>
                  <a:srgbClr val="FFFFFF"/>
                </a:solidFill>
                <a:latin typeface="Gill Sans MT"/>
                <a:cs typeface="Gill Sans MT"/>
              </a:rPr>
              <a:t>Check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Gill Sans MT"/>
                <a:cs typeface="Gill Sans MT"/>
              </a:rPr>
              <a:t>if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Gill Sans MT"/>
                <a:cs typeface="Gill Sans MT"/>
              </a:rPr>
              <a:t>your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Gill Sans MT"/>
                <a:cs typeface="Gill Sans MT"/>
              </a:rPr>
              <a:t>computer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Gill Sans MT"/>
                <a:cs typeface="Gill Sans MT"/>
              </a:rPr>
              <a:t>has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Gill Sans MT"/>
                <a:cs typeface="Gill Sans MT"/>
              </a:rPr>
              <a:t>Arduino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Gill Sans MT"/>
                <a:cs typeface="Gill Sans MT"/>
              </a:rPr>
              <a:t>IDE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installed.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Gill Sans MT"/>
                <a:cs typeface="Gill Sans MT"/>
              </a:rPr>
              <a:t>If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Gill Sans MT"/>
                <a:cs typeface="Gill Sans MT"/>
              </a:rPr>
              <a:t>not,</a:t>
            </a:r>
            <a:r>
              <a:rPr lang="en-GB" sz="1800" spc="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Gill Sans MT"/>
                <a:cs typeface="Gill Sans MT"/>
              </a:rPr>
              <a:t>download </a:t>
            </a:r>
            <a:r>
              <a:rPr sz="1800" spc="65" dirty="0">
                <a:solidFill>
                  <a:srgbClr val="FFFFFF"/>
                </a:solidFill>
                <a:latin typeface="Gill Sans MT"/>
                <a:cs typeface="Gill Sans MT"/>
              </a:rPr>
              <a:t>from</a:t>
            </a:r>
            <a:r>
              <a:rPr sz="1800" spc="-385" dirty="0">
                <a:solidFill>
                  <a:srgbClr val="7890CD"/>
                </a:solidFill>
                <a:latin typeface="Gill Sans MT"/>
                <a:cs typeface="Gill Sans MT"/>
              </a:rPr>
              <a:t> </a:t>
            </a:r>
            <a:r>
              <a:rPr sz="1800" u="heavy" spc="50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Gill Sans MT"/>
                <a:cs typeface="Gill Sans MT"/>
                <a:hlinkClick r:id="rId3"/>
              </a:rPr>
              <a:t>here</a:t>
            </a:r>
            <a:r>
              <a:rPr sz="1800" spc="5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1800" dirty="0">
              <a:latin typeface="Gill Sans MT"/>
              <a:cs typeface="Gill Sans MT"/>
            </a:endParaRPr>
          </a:p>
          <a:p>
            <a:pPr marL="379095" indent="-328930">
              <a:lnSpc>
                <a:spcPct val="100000"/>
              </a:lnSpc>
              <a:spcBef>
                <a:spcPts val="315"/>
              </a:spcBef>
              <a:buSzPct val="72222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85" dirty="0">
                <a:solidFill>
                  <a:srgbClr val="FFFFFF"/>
                </a:solidFill>
                <a:latin typeface="Gill Sans MT"/>
                <a:cs typeface="Gill Sans MT"/>
              </a:rPr>
              <a:t>Have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Gill Sans MT"/>
                <a:cs typeface="Gill Sans MT"/>
              </a:rPr>
              <a:t>you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downloaded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Gill Sans MT"/>
                <a:cs typeface="Gill Sans MT"/>
              </a:rPr>
              <a:t>this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presentation?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Gill Sans MT"/>
                <a:cs typeface="Gill Sans MT"/>
              </a:rPr>
              <a:t>Get</a:t>
            </a:r>
            <a:r>
              <a:rPr sz="1800" spc="-15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Gill Sans MT"/>
                <a:cs typeface="Gill Sans MT"/>
              </a:rPr>
              <a:t>it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Gill Sans MT"/>
                <a:cs typeface="Gill Sans MT"/>
              </a:rPr>
              <a:t>from</a:t>
            </a:r>
            <a:r>
              <a:rPr sz="1800" spc="-1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GB" spc="80" dirty="0">
                <a:solidFill>
                  <a:srgbClr val="FFFFFF"/>
                </a:solidFill>
                <a:latin typeface="Gill Sans MT"/>
                <a:cs typeface="Gill Sans MT"/>
              </a:rPr>
              <a:t>the discord server!</a:t>
            </a:r>
            <a:endParaRPr sz="1800" dirty="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370" y="454583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Today’s</a:t>
            </a:r>
            <a:r>
              <a:rPr spc="70" dirty="0"/>
              <a:t> </a:t>
            </a:r>
            <a:r>
              <a:rPr spc="26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6380" y="1123950"/>
            <a:ext cx="6841490" cy="1312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Gill Sans MT"/>
                <a:cs typeface="Gill Sans MT"/>
              </a:rPr>
              <a:t>Bas</a:t>
            </a:r>
            <a:r>
              <a:rPr lang="en-US" spc="1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1800" spc="-1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Gill Sans MT"/>
                <a:cs typeface="Gill Sans MT"/>
              </a:rPr>
              <a:t>Tasks</a:t>
            </a:r>
            <a:r>
              <a:rPr lang="en-US" sz="1800" spc="30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endParaRPr sz="1800" dirty="0">
              <a:latin typeface="Gill Sans MT"/>
              <a:cs typeface="Gill Sans MT"/>
            </a:endParaRPr>
          </a:p>
          <a:p>
            <a:pPr marL="469900" marR="314325" indent="-367030">
              <a:lnSpc>
                <a:spcPct val="114599"/>
              </a:lnSpc>
              <a:spcBef>
                <a:spcPts val="15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GB" sz="1800" spc="65" dirty="0">
                <a:solidFill>
                  <a:srgbClr val="FFFFFF"/>
                </a:solidFill>
                <a:latin typeface="Gill Sans MT"/>
                <a:cs typeface="Gill Sans MT"/>
              </a:rPr>
              <a:t>Turn </a:t>
            </a:r>
            <a:r>
              <a:rPr lang="en-GB" spc="65" dirty="0">
                <a:solidFill>
                  <a:srgbClr val="FFFFFF"/>
                </a:solidFill>
                <a:latin typeface="Gill Sans MT"/>
                <a:cs typeface="Gill Sans MT"/>
              </a:rPr>
              <a:t>on buzzer with code.</a:t>
            </a:r>
            <a:endParaRPr lang="en-GB" sz="1800" spc="65" dirty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469900" marR="314325" indent="-367030">
              <a:lnSpc>
                <a:spcPct val="114599"/>
              </a:lnSpc>
              <a:spcBef>
                <a:spcPts val="157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pc="65" dirty="0">
                <a:solidFill>
                  <a:srgbClr val="FFFFFF"/>
                </a:solidFill>
                <a:latin typeface="Gill Sans MT"/>
                <a:cs typeface="Gill Sans MT"/>
              </a:rPr>
              <a:t>Programming different sounds using different voltages.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66919-F48F-BF43-93F3-3FAFFAEC080F}"/>
              </a:ext>
            </a:extLst>
          </p:cNvPr>
          <p:cNvSpPr txBox="1"/>
          <p:nvPr/>
        </p:nvSpPr>
        <p:spPr>
          <a:xfrm>
            <a:off x="1295400" y="2706884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 MT" panose="020B0502020104020203" pitchFamily="34" charset="77"/>
              </a:rPr>
              <a:t>Challenge Task:</a:t>
            </a:r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  ●     Make a song with it or make buttons play different notes like a piano/keyboard.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454583"/>
            <a:ext cx="36070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What </a:t>
            </a:r>
            <a:r>
              <a:rPr lang="en-GB" spc="280" dirty="0"/>
              <a:t>is </a:t>
            </a:r>
            <a:r>
              <a:rPr lang="en-GB" spc="280" dirty="0" err="1"/>
              <a:t>Tinkercad</a:t>
            </a:r>
            <a:r>
              <a:rPr lang="en-GB" spc="280" dirty="0"/>
              <a:t>?</a:t>
            </a:r>
            <a:endParaRPr spc="300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1657350"/>
            <a:ext cx="3239770" cy="125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1800" spc="20" dirty="0" err="1">
                <a:solidFill>
                  <a:srgbClr val="FFFFFF"/>
                </a:solidFill>
                <a:latin typeface="Gill Sans MT"/>
                <a:cs typeface="Gill Sans MT"/>
              </a:rPr>
              <a:t>Tinkercad</a:t>
            </a:r>
            <a:r>
              <a:rPr lang="en-GB" sz="1800" spc="20" dirty="0">
                <a:solidFill>
                  <a:srgbClr val="FFFFFF"/>
                </a:solidFill>
                <a:latin typeface="Gill Sans MT"/>
                <a:cs typeface="Gill Sans MT"/>
              </a:rPr>
              <a:t> is an online software that can be used to simulate electronic circuits.</a:t>
            </a:r>
            <a:endParaRPr sz="1800" dirty="0">
              <a:latin typeface="Gill Sans MT"/>
              <a:cs typeface="Gill Sans MT"/>
            </a:endParaRPr>
          </a:p>
        </p:txBody>
      </p:sp>
      <p:pic>
        <p:nvPicPr>
          <p:cNvPr id="1026" name="Picture 2" descr="Arduino LCD with Tinkercad Wires | Arduino, Arduino lcd, Electronics 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28750"/>
            <a:ext cx="556413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151" y="454583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What </a:t>
            </a:r>
            <a:r>
              <a:rPr lang="en-GB" spc="280" dirty="0"/>
              <a:t>is a LED?</a:t>
            </a:r>
            <a:endParaRPr spc="285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591426"/>
            <a:ext cx="3963475" cy="1591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pc="60" dirty="0">
                <a:solidFill>
                  <a:srgbClr val="FFFFFF"/>
                </a:solidFill>
                <a:latin typeface="Gill Sans MT"/>
                <a:cs typeface="Gill Sans MT"/>
              </a:rPr>
              <a:t>LED stands for Light Emitting Diode. </a:t>
            </a:r>
          </a:p>
          <a:p>
            <a:pPr marL="298450" marR="5080" indent="-285750">
              <a:lnSpc>
                <a:spcPct val="1145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pc="60" dirty="0">
                <a:solidFill>
                  <a:srgbClr val="FFFFFF"/>
                </a:solidFill>
                <a:latin typeface="Gill Sans MT"/>
                <a:cs typeface="Gill Sans MT"/>
              </a:rPr>
              <a:t>It is a component that emits light when a sufficient voltage is applied across it.</a:t>
            </a:r>
            <a:endParaRPr sz="1800" dirty="0">
              <a:latin typeface="Gill Sans MT"/>
              <a:cs typeface="Gill Sans MT"/>
            </a:endParaRPr>
          </a:p>
        </p:txBody>
      </p:sp>
      <p:pic>
        <p:nvPicPr>
          <p:cNvPr id="2050" name="Picture 2" descr="Light-emitting diod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57550"/>
            <a:ext cx="3983059" cy="140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54583"/>
            <a:ext cx="33407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265" dirty="0"/>
              <a:t>What is an Arduino?</a:t>
            </a:r>
            <a:endParaRPr spc="305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09485"/>
            <a:ext cx="3703954" cy="162095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8450" marR="5080" indent="-285750">
              <a:lnSpc>
                <a:spcPts val="195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GB" sz="1800" spc="50" dirty="0">
                <a:solidFill>
                  <a:srgbClr val="FFFFFF"/>
                </a:solidFill>
                <a:latin typeface="Gill Sans MT"/>
                <a:cs typeface="Gill Sans MT"/>
              </a:rPr>
              <a:t>An </a:t>
            </a:r>
            <a:r>
              <a:rPr lang="en-GB" spc="5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lang="en-GB" sz="1800" spc="50" dirty="0">
                <a:solidFill>
                  <a:srgbClr val="FFFFFF"/>
                </a:solidFill>
                <a:latin typeface="Gill Sans MT"/>
                <a:cs typeface="Gill Sans MT"/>
              </a:rPr>
              <a:t>rduino is a microcontroller that can be used to control electronic components. </a:t>
            </a:r>
          </a:p>
          <a:p>
            <a:pPr marL="298450" marR="5080" indent="-285750">
              <a:lnSpc>
                <a:spcPts val="195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FFFFFF"/>
                </a:solidFill>
                <a:latin typeface="Gill Sans MT"/>
                <a:cs typeface="Gill Sans MT"/>
              </a:rPr>
              <a:t>It does this by using the pins to either output voltage or detect inputted voltage. </a:t>
            </a:r>
            <a:endParaRPr sz="1800" dirty="0">
              <a:latin typeface="Gill Sans MT"/>
              <a:cs typeface="Gill Sans MT"/>
            </a:endParaRPr>
          </a:p>
        </p:txBody>
      </p:sp>
      <p:pic>
        <p:nvPicPr>
          <p:cNvPr id="3074" name="Picture 2" descr="ARDUINO UNO REV3 [A000066]: Amazon.co.uk: Welc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68" y="2724150"/>
            <a:ext cx="2577932" cy="193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19982"/>
            <a:ext cx="31731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GB" spc="270" dirty="0"/>
              <a:t>Voltage and Binary</a:t>
            </a:r>
            <a:endParaRPr spc="305" dirty="0"/>
          </a:p>
        </p:txBody>
      </p:sp>
      <p:sp>
        <p:nvSpPr>
          <p:cNvPr id="3" name="object 3"/>
          <p:cNvSpPr txBox="1"/>
          <p:nvPr/>
        </p:nvSpPr>
        <p:spPr>
          <a:xfrm>
            <a:off x="1142999" y="1352550"/>
            <a:ext cx="4655185" cy="3502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52095" indent="-285750">
              <a:lnSpc>
                <a:spcPct val="114599"/>
              </a:lnSpc>
              <a:spcBef>
                <a:spcPts val="100"/>
              </a:spcBef>
              <a:buSzPct val="72222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GB" spc="95" dirty="0">
                <a:solidFill>
                  <a:srgbClr val="FFFFFF"/>
                </a:solidFill>
                <a:latin typeface="Gill Sans MT"/>
                <a:cs typeface="Gill Sans MT"/>
              </a:rPr>
              <a:t>In binary, there are two digits, 0 and 1. 0 represents off and 1 represents on. </a:t>
            </a:r>
          </a:p>
          <a:p>
            <a:pPr marL="297815" marR="252095" indent="-285750">
              <a:lnSpc>
                <a:spcPct val="114599"/>
              </a:lnSpc>
              <a:spcBef>
                <a:spcPts val="100"/>
              </a:spcBef>
              <a:buSzPct val="72222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GB" spc="95" dirty="0">
                <a:solidFill>
                  <a:srgbClr val="FFFFFF"/>
                </a:solidFill>
                <a:latin typeface="Gill Sans MT"/>
                <a:cs typeface="Gill Sans MT"/>
              </a:rPr>
              <a:t>We can map this to two different voltages, 0V and 5V. Therefore a binary value of 0 would be considered 0V, and a binary value of 1 would be 5V. </a:t>
            </a:r>
          </a:p>
          <a:p>
            <a:pPr marL="297815" marR="252095" indent="-285750">
              <a:lnSpc>
                <a:spcPct val="114599"/>
              </a:lnSpc>
              <a:spcBef>
                <a:spcPts val="100"/>
              </a:spcBef>
              <a:buSzPct val="72222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GB" spc="95" dirty="0">
                <a:solidFill>
                  <a:srgbClr val="FFFFFF"/>
                </a:solidFill>
                <a:latin typeface="Gill Sans MT"/>
                <a:cs typeface="Gill Sans MT"/>
              </a:rPr>
              <a:t>When programming the </a:t>
            </a:r>
            <a:r>
              <a:rPr lang="en-GB" spc="95" dirty="0" err="1">
                <a:solidFill>
                  <a:srgbClr val="FFFFFF"/>
                </a:solidFill>
                <a:latin typeface="Gill Sans MT"/>
                <a:cs typeface="Gill Sans MT"/>
              </a:rPr>
              <a:t>arduino</a:t>
            </a:r>
            <a:r>
              <a:rPr lang="en-GB" spc="95" dirty="0">
                <a:solidFill>
                  <a:srgbClr val="FFFFFF"/>
                </a:solidFill>
                <a:latin typeface="Gill Sans MT"/>
                <a:cs typeface="Gill Sans MT"/>
              </a:rPr>
              <a:t>, they refer to 5V as HIGH and 0V as LOW instead of binary values.</a:t>
            </a:r>
            <a:endParaRPr sz="1800" dirty="0">
              <a:latin typeface="Gill Sans MT"/>
              <a:cs typeface="Gill Sans MT"/>
            </a:endParaRPr>
          </a:p>
        </p:txBody>
      </p:sp>
      <p:pic>
        <p:nvPicPr>
          <p:cNvPr id="4098" name="Picture 2" descr="Decimal System The radix or base of a number system determines - ppt 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" t="58727" r="-683" b="2235"/>
          <a:stretch/>
        </p:blipFill>
        <p:spPr bwMode="auto">
          <a:xfrm>
            <a:off x="5672106" y="3520915"/>
            <a:ext cx="3308143" cy="9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726" y="454583"/>
            <a:ext cx="20845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475" dirty="0"/>
              <a:t>Ohm’s Law</a:t>
            </a:r>
            <a:endParaRPr spc="235" dirty="0"/>
          </a:p>
        </p:txBody>
      </p:sp>
      <p:sp>
        <p:nvSpPr>
          <p:cNvPr id="3" name="object 3"/>
          <p:cNvSpPr txBox="1"/>
          <p:nvPr/>
        </p:nvSpPr>
        <p:spPr>
          <a:xfrm>
            <a:off x="1499433" y="1591426"/>
            <a:ext cx="4704715" cy="194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14599"/>
              </a:lnSpc>
              <a:spcBef>
                <a:spcPts val="100"/>
              </a:spcBef>
              <a:buSzPct val="72222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GB" sz="1800" spc="20" dirty="0">
                <a:solidFill>
                  <a:srgbClr val="FFFFFF"/>
                </a:solidFill>
                <a:latin typeface="Gill Sans MT"/>
                <a:cs typeface="Gill Sans MT"/>
              </a:rPr>
              <a:t>Ohm’s Law states that voltage is equal to current times resistance. </a:t>
            </a:r>
          </a:p>
          <a:p>
            <a:pPr marL="297815" marR="5080" indent="-285750">
              <a:lnSpc>
                <a:spcPct val="114599"/>
              </a:lnSpc>
              <a:spcBef>
                <a:spcPts val="100"/>
              </a:spcBef>
              <a:buSzPct val="72222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GB" spc="20" dirty="0">
                <a:solidFill>
                  <a:srgbClr val="FFFFFF"/>
                </a:solidFill>
                <a:latin typeface="Gill Sans MT"/>
                <a:cs typeface="Gill Sans MT"/>
              </a:rPr>
              <a:t>This means we can limit the amount of current in a circuit by using resistance</a:t>
            </a:r>
          </a:p>
          <a:p>
            <a:pPr marL="297815" marR="5080" indent="-285750">
              <a:lnSpc>
                <a:spcPct val="114599"/>
              </a:lnSpc>
              <a:spcBef>
                <a:spcPts val="100"/>
              </a:spcBef>
              <a:buSzPct val="72222"/>
              <a:buFont typeface="Arial" panose="020B0604020202020204" pitchFamily="34" charset="0"/>
              <a:buChar char="•"/>
              <a:tabLst>
                <a:tab pos="340360" algn="l"/>
                <a:tab pos="340995" algn="l"/>
              </a:tabLst>
            </a:pPr>
            <a:r>
              <a:rPr lang="en-GB" sz="1800" spc="20" dirty="0">
                <a:solidFill>
                  <a:srgbClr val="FFFFFF"/>
                </a:solidFill>
                <a:latin typeface="Gill Sans MT"/>
                <a:cs typeface="Gill Sans MT"/>
              </a:rPr>
              <a:t>This is great because we can avoid killing components!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6" name="AutoShape 2" descr="Ohm's La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Ohm's La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8" name="Picture 8" descr="Physics for Kids: Ohm'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05621"/>
            <a:ext cx="3337123" cy="6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372" y="454583"/>
            <a:ext cx="410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Confused? </a:t>
            </a:r>
            <a:r>
              <a:rPr spc="345" dirty="0"/>
              <a:t>Just </a:t>
            </a:r>
            <a:r>
              <a:rPr spc="310" dirty="0"/>
              <a:t>Google</a:t>
            </a:r>
            <a:r>
              <a:rPr spc="-300" dirty="0"/>
              <a:t> </a:t>
            </a:r>
            <a:r>
              <a:rPr spc="90" dirty="0"/>
              <a:t>It!</a:t>
            </a:r>
          </a:p>
        </p:txBody>
      </p:sp>
      <p:sp>
        <p:nvSpPr>
          <p:cNvPr id="3" name="object 3"/>
          <p:cNvSpPr/>
          <p:nvPr/>
        </p:nvSpPr>
        <p:spPr>
          <a:xfrm>
            <a:off x="2246925" y="1307837"/>
            <a:ext cx="5140050" cy="295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0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743</Words>
  <Application>Microsoft Macintosh PowerPoint</Application>
  <PresentationFormat>On-screen Show (16:9)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Helvetica Neue</vt:lpstr>
      <vt:lpstr>Lucida Sans</vt:lpstr>
      <vt:lpstr>Segoe Print</vt:lpstr>
      <vt:lpstr>Office Theme</vt:lpstr>
      <vt:lpstr>PowerPoint Presentation</vt:lpstr>
      <vt:lpstr>Before We Start</vt:lpstr>
      <vt:lpstr>Today’s Goals</vt:lpstr>
      <vt:lpstr>What is Tinkercad?</vt:lpstr>
      <vt:lpstr>What is a LED?</vt:lpstr>
      <vt:lpstr>What is an Arduino?</vt:lpstr>
      <vt:lpstr>Voltage and Binary</vt:lpstr>
      <vt:lpstr>Ohm’s Law</vt:lpstr>
      <vt:lpstr>Confused? Just Google It!</vt:lpstr>
      <vt:lpstr>      Buzzers</vt:lpstr>
      <vt:lpstr> Three types of Buzzers</vt:lpstr>
      <vt:lpstr>Applications of buzzers</vt:lpstr>
      <vt:lpstr>Let’s Get Our Hands Dirty!</vt:lpstr>
      <vt:lpstr>Base task (1): Turn on buzzer with code. </vt:lpstr>
      <vt:lpstr>Two main functions</vt:lpstr>
      <vt:lpstr>      Actual Implementation</vt:lpstr>
      <vt:lpstr>Base task (2): Programming different sounds using different voltages. </vt:lpstr>
      <vt:lpstr>Challenge task: Make a song or make buttons play different notes like a piano/keyboard.  </vt:lpstr>
      <vt:lpstr>Thanks for  listening!!!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Lee</dc:creator>
  <cp:lastModifiedBy>you zihao</cp:lastModifiedBy>
  <cp:revision>85</cp:revision>
  <dcterms:created xsi:type="dcterms:W3CDTF">2020-10-09T09:12:58Z</dcterms:created>
  <dcterms:modified xsi:type="dcterms:W3CDTF">2020-10-24T11:04:22Z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