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316" r:id="rId3"/>
    <p:sldId id="322" r:id="rId4"/>
    <p:sldId id="318" r:id="rId5"/>
    <p:sldId id="321" r:id="rId6"/>
    <p:sldId id="320" r:id="rId7"/>
    <p:sldId id="257" r:id="rId8"/>
    <p:sldId id="258" r:id="rId9"/>
    <p:sldId id="259" r:id="rId10"/>
    <p:sldId id="260" r:id="rId11"/>
    <p:sldId id="261" r:id="rId12"/>
    <p:sldId id="304" r:id="rId13"/>
    <p:sldId id="305" r:id="rId14"/>
    <p:sldId id="306" r:id="rId15"/>
    <p:sldId id="307" r:id="rId16"/>
    <p:sldId id="308" r:id="rId17"/>
    <p:sldId id="309" r:id="rId18"/>
    <p:sldId id="310" r:id="rId19"/>
    <p:sldId id="311" r:id="rId20"/>
    <p:sldId id="312" r:id="rId21"/>
    <p:sldId id="313" r:id="rId22"/>
    <p:sldId id="314" r:id="rId23"/>
    <p:sldId id="280" r:id="rId24"/>
    <p:sldId id="315" r:id="rId25"/>
    <p:sldId id="281" r:id="rId26"/>
  </p:sldIdLst>
  <p:sldSz cx="9144000" cy="5143500" type="screen16x9"/>
  <p:notesSz cx="6858000" cy="9144000"/>
  <p:embeddedFontLst>
    <p:embeddedFont>
      <p:font typeface="Century Gothic" panose="020B0502020202020204" pitchFamily="34" charset="0"/>
      <p:regular r:id="rId28"/>
      <p:bold r:id="rId29"/>
      <p:italic r:id="rId30"/>
      <p:boldItalic r:id="rId31"/>
    </p:embeddedFont>
    <p:embeddedFont>
      <p:font typeface="Overpas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B73C6-1EA5-E025-4A31-2474EBE53313}" v="101" dt="2024-11-14T16:54:56.977"/>
    <p1510:client id="{10E54536-57FD-1001-B4D3-698E281CB741}" v="7" dt="2024-11-14T16:55:46.394"/>
  </p1510:revLst>
</p1510:revInfo>
</file>

<file path=ppt/tableStyles.xml><?xml version="1.0" encoding="utf-8"?>
<a:tblStyleLst xmlns:a="http://schemas.openxmlformats.org/drawingml/2006/main" def="{F795E9F5-4DDC-4E69-BDE7-FBB1F9A849D8}">
  <a:tblStyle styleId="{F795E9F5-4DDC-4E69-BDE7-FBB1F9A849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as Alves da Rocha Lima" userId="S::elias.lima@datametrica.com.br::a29d0b52-a13e-47ad-b0d9-73d5a2d2cb6f" providerId="AD" clId="Web-{0AEB73C6-1EA5-E025-4A31-2474EBE53313}"/>
    <pc:docChg chg="addSld delSld modSld">
      <pc:chgData name="Elias Alves da Rocha Lima" userId="S::elias.lima@datametrica.com.br::a29d0b52-a13e-47ad-b0d9-73d5a2d2cb6f" providerId="AD" clId="Web-{0AEB73C6-1EA5-E025-4A31-2474EBE53313}" dt="2024-11-14T16:54:56.977" v="96" actId="20577"/>
      <pc:docMkLst>
        <pc:docMk/>
      </pc:docMkLst>
      <pc:sldChg chg="delSp modSp new">
        <pc:chgData name="Elias Alves da Rocha Lima" userId="S::elias.lima@datametrica.com.br::a29d0b52-a13e-47ad-b0d9-73d5a2d2cb6f" providerId="AD" clId="Web-{0AEB73C6-1EA5-E025-4A31-2474EBE53313}" dt="2024-11-14T16:48:37.116" v="30" actId="20577"/>
        <pc:sldMkLst>
          <pc:docMk/>
          <pc:sldMk cId="4275582308" sldId="316"/>
        </pc:sldMkLst>
        <pc:spChg chg="del">
          <ac:chgData name="Elias Alves da Rocha Lima" userId="S::elias.lima@datametrica.com.br::a29d0b52-a13e-47ad-b0d9-73d5a2d2cb6f" providerId="AD" clId="Web-{0AEB73C6-1EA5-E025-4A31-2474EBE53313}" dt="2024-11-14T16:47:19.864" v="18"/>
          <ac:spMkLst>
            <pc:docMk/>
            <pc:sldMk cId="4275582308" sldId="316"/>
            <ac:spMk id="2" creationId="{5C8741DC-6109-57DB-782B-E78831F1FE40}"/>
          </ac:spMkLst>
        </pc:spChg>
        <pc:spChg chg="mod">
          <ac:chgData name="Elias Alves da Rocha Lima" userId="S::elias.lima@datametrica.com.br::a29d0b52-a13e-47ad-b0d9-73d5a2d2cb6f" providerId="AD" clId="Web-{0AEB73C6-1EA5-E025-4A31-2474EBE53313}" dt="2024-11-14T16:46:30.753" v="13" actId="20577"/>
          <ac:spMkLst>
            <pc:docMk/>
            <pc:sldMk cId="4275582308" sldId="316"/>
            <ac:spMk id="3" creationId="{0F70AB6C-D424-0B53-304F-11A7A6EF9887}"/>
          </ac:spMkLst>
        </pc:spChg>
        <pc:spChg chg="mod">
          <ac:chgData name="Elias Alves da Rocha Lima" userId="S::elias.lima@datametrica.com.br::a29d0b52-a13e-47ad-b0d9-73d5a2d2cb6f" providerId="AD" clId="Web-{0AEB73C6-1EA5-E025-4A31-2474EBE53313}" dt="2024-11-14T16:48:37.116" v="30" actId="20577"/>
          <ac:spMkLst>
            <pc:docMk/>
            <pc:sldMk cId="4275582308" sldId="316"/>
            <ac:spMk id="4" creationId="{7383C9FD-0614-1254-F416-8EA245F99504}"/>
          </ac:spMkLst>
        </pc:spChg>
      </pc:sldChg>
      <pc:sldChg chg="add del replId">
        <pc:chgData name="Elias Alves da Rocha Lima" userId="S::elias.lima@datametrica.com.br::a29d0b52-a13e-47ad-b0d9-73d5a2d2cb6f" providerId="AD" clId="Web-{0AEB73C6-1EA5-E025-4A31-2474EBE53313}" dt="2024-11-14T16:54:33.507" v="95"/>
        <pc:sldMkLst>
          <pc:docMk/>
          <pc:sldMk cId="2246225528" sldId="317"/>
        </pc:sldMkLst>
      </pc:sldChg>
      <pc:sldChg chg="modSp add replId">
        <pc:chgData name="Elias Alves da Rocha Lima" userId="S::elias.lima@datametrica.com.br::a29d0b52-a13e-47ad-b0d9-73d5a2d2cb6f" providerId="AD" clId="Web-{0AEB73C6-1EA5-E025-4A31-2474EBE53313}" dt="2024-11-14T16:53:10.224" v="84" actId="20577"/>
        <pc:sldMkLst>
          <pc:docMk/>
          <pc:sldMk cId="921104554" sldId="318"/>
        </pc:sldMkLst>
        <pc:spChg chg="mod">
          <ac:chgData name="Elias Alves da Rocha Lima" userId="S::elias.lima@datametrica.com.br::a29d0b52-a13e-47ad-b0d9-73d5a2d2cb6f" providerId="AD" clId="Web-{0AEB73C6-1EA5-E025-4A31-2474EBE53313}" dt="2024-11-14T16:50:29.510" v="47" actId="20577"/>
          <ac:spMkLst>
            <pc:docMk/>
            <pc:sldMk cId="921104554" sldId="318"/>
            <ac:spMk id="3" creationId="{0F70AB6C-D424-0B53-304F-11A7A6EF9887}"/>
          </ac:spMkLst>
        </pc:spChg>
        <pc:spChg chg="mod">
          <ac:chgData name="Elias Alves da Rocha Lima" userId="S::elias.lima@datametrica.com.br::a29d0b52-a13e-47ad-b0d9-73d5a2d2cb6f" providerId="AD" clId="Web-{0AEB73C6-1EA5-E025-4A31-2474EBE53313}" dt="2024-11-14T16:53:10.224" v="84" actId="20577"/>
          <ac:spMkLst>
            <pc:docMk/>
            <pc:sldMk cId="921104554" sldId="318"/>
            <ac:spMk id="4" creationId="{7383C9FD-0614-1254-F416-8EA245F99504}"/>
          </ac:spMkLst>
        </pc:spChg>
      </pc:sldChg>
      <pc:sldChg chg="addSp delSp modSp add del replId">
        <pc:chgData name="Elias Alves da Rocha Lima" userId="S::elias.lima@datametrica.com.br::a29d0b52-a13e-47ad-b0d9-73d5a2d2cb6f" providerId="AD" clId="Web-{0AEB73C6-1EA5-E025-4A31-2474EBE53313}" dt="2024-11-14T16:52:29.473" v="75"/>
        <pc:sldMkLst>
          <pc:docMk/>
          <pc:sldMk cId="222922551" sldId="319"/>
        </pc:sldMkLst>
        <pc:spChg chg="add del mod">
          <ac:chgData name="Elias Alves da Rocha Lima" userId="S::elias.lima@datametrica.com.br::a29d0b52-a13e-47ad-b0d9-73d5a2d2cb6f" providerId="AD" clId="Web-{0AEB73C6-1EA5-E025-4A31-2474EBE53313}" dt="2024-11-14T16:51:15.324" v="55"/>
          <ac:spMkLst>
            <pc:docMk/>
            <pc:sldMk cId="222922551" sldId="319"/>
            <ac:spMk id="2" creationId="{CC14AB6C-A51B-1A35-ADEC-F64C6444F190}"/>
          </ac:spMkLst>
        </pc:spChg>
        <pc:spChg chg="mod">
          <ac:chgData name="Elias Alves da Rocha Lima" userId="S::elias.lima@datametrica.com.br::a29d0b52-a13e-47ad-b0d9-73d5a2d2cb6f" providerId="AD" clId="Web-{0AEB73C6-1EA5-E025-4A31-2474EBE53313}" dt="2024-11-14T16:52:28.488" v="74" actId="20577"/>
          <ac:spMkLst>
            <pc:docMk/>
            <pc:sldMk cId="222922551" sldId="319"/>
            <ac:spMk id="3" creationId="{0F70AB6C-D424-0B53-304F-11A7A6EF9887}"/>
          </ac:spMkLst>
        </pc:spChg>
        <pc:spChg chg="del mod">
          <ac:chgData name="Elias Alves da Rocha Lima" userId="S::elias.lima@datametrica.com.br::a29d0b52-a13e-47ad-b0d9-73d5a2d2cb6f" providerId="AD" clId="Web-{0AEB73C6-1EA5-E025-4A31-2474EBE53313}" dt="2024-11-14T16:48:18.631" v="28"/>
          <ac:spMkLst>
            <pc:docMk/>
            <pc:sldMk cId="222922551" sldId="319"/>
            <ac:spMk id="4" creationId="{7383C9FD-0614-1254-F416-8EA245F99504}"/>
          </ac:spMkLst>
        </pc:spChg>
      </pc:sldChg>
      <pc:sldChg chg="modSp add replId">
        <pc:chgData name="Elias Alves da Rocha Lima" userId="S::elias.lima@datametrica.com.br::a29d0b52-a13e-47ad-b0d9-73d5a2d2cb6f" providerId="AD" clId="Web-{0AEB73C6-1EA5-E025-4A31-2474EBE53313}" dt="2024-11-14T16:54:56.977" v="96" actId="20577"/>
        <pc:sldMkLst>
          <pc:docMk/>
          <pc:sldMk cId="159243830" sldId="320"/>
        </pc:sldMkLst>
        <pc:spChg chg="mod">
          <ac:chgData name="Elias Alves da Rocha Lima" userId="S::elias.lima@datametrica.com.br::a29d0b52-a13e-47ad-b0d9-73d5a2d2cb6f" providerId="AD" clId="Web-{0AEB73C6-1EA5-E025-4A31-2474EBE53313}" dt="2024-11-14T16:54:04.272" v="93" actId="20577"/>
          <ac:spMkLst>
            <pc:docMk/>
            <pc:sldMk cId="159243830" sldId="320"/>
            <ac:spMk id="3" creationId="{0F70AB6C-D424-0B53-304F-11A7A6EF9887}"/>
          </ac:spMkLst>
        </pc:spChg>
        <pc:spChg chg="mod">
          <ac:chgData name="Elias Alves da Rocha Lima" userId="S::elias.lima@datametrica.com.br::a29d0b52-a13e-47ad-b0d9-73d5a2d2cb6f" providerId="AD" clId="Web-{0AEB73C6-1EA5-E025-4A31-2474EBE53313}" dt="2024-11-14T16:54:56.977" v="96" actId="20577"/>
          <ac:spMkLst>
            <pc:docMk/>
            <pc:sldMk cId="159243830" sldId="320"/>
            <ac:spMk id="4" creationId="{7383C9FD-0614-1254-F416-8EA245F99504}"/>
          </ac:spMkLst>
        </pc:spChg>
      </pc:sldChg>
      <pc:sldChg chg="modSp add replId">
        <pc:chgData name="Elias Alves da Rocha Lima" userId="S::elias.lima@datametrica.com.br::a29d0b52-a13e-47ad-b0d9-73d5a2d2cb6f" providerId="AD" clId="Web-{0AEB73C6-1EA5-E025-4A31-2474EBE53313}" dt="2024-11-14T16:54:16.694" v="94" actId="20577"/>
        <pc:sldMkLst>
          <pc:docMk/>
          <pc:sldMk cId="585431314" sldId="321"/>
        </pc:sldMkLst>
        <pc:spChg chg="mod">
          <ac:chgData name="Elias Alves da Rocha Lima" userId="S::elias.lima@datametrica.com.br::a29d0b52-a13e-47ad-b0d9-73d5a2d2cb6f" providerId="AD" clId="Web-{0AEB73C6-1EA5-E025-4A31-2474EBE53313}" dt="2024-11-14T16:54:16.694" v="94" actId="20577"/>
          <ac:spMkLst>
            <pc:docMk/>
            <pc:sldMk cId="585431314" sldId="321"/>
            <ac:spMk id="3" creationId="{0F70AB6C-D424-0B53-304F-11A7A6EF9887}"/>
          </ac:spMkLst>
        </pc:spChg>
        <pc:spChg chg="mod">
          <ac:chgData name="Elias Alves da Rocha Lima" userId="S::elias.lima@datametrica.com.br::a29d0b52-a13e-47ad-b0d9-73d5a2d2cb6f" providerId="AD" clId="Web-{0AEB73C6-1EA5-E025-4A31-2474EBE53313}" dt="2024-11-14T16:53:52.084" v="91" actId="20577"/>
          <ac:spMkLst>
            <pc:docMk/>
            <pc:sldMk cId="585431314" sldId="321"/>
            <ac:spMk id="4" creationId="{7383C9FD-0614-1254-F416-8EA245F99504}"/>
          </ac:spMkLst>
        </pc:spChg>
      </pc:sldChg>
      <pc:sldChg chg="modSp add replId">
        <pc:chgData name="Elias Alves da Rocha Lima" userId="S::elias.lima@datametrica.com.br::a29d0b52-a13e-47ad-b0d9-73d5a2d2cb6f" providerId="AD" clId="Web-{0AEB73C6-1EA5-E025-4A31-2474EBE53313}" dt="2024-11-14T16:53:20.771" v="86" actId="20577"/>
        <pc:sldMkLst>
          <pc:docMk/>
          <pc:sldMk cId="1559239052" sldId="322"/>
        </pc:sldMkLst>
        <pc:spChg chg="mod">
          <ac:chgData name="Elias Alves da Rocha Lima" userId="S::elias.lima@datametrica.com.br::a29d0b52-a13e-47ad-b0d9-73d5a2d2cb6f" providerId="AD" clId="Web-{0AEB73C6-1EA5-E025-4A31-2474EBE53313}" dt="2024-11-14T16:51:41.934" v="67" actId="20577"/>
          <ac:spMkLst>
            <pc:docMk/>
            <pc:sldMk cId="1559239052" sldId="322"/>
            <ac:spMk id="3" creationId="{0F70AB6C-D424-0B53-304F-11A7A6EF9887}"/>
          </ac:spMkLst>
        </pc:spChg>
        <pc:spChg chg="mod">
          <ac:chgData name="Elias Alves da Rocha Lima" userId="S::elias.lima@datametrica.com.br::a29d0b52-a13e-47ad-b0d9-73d5a2d2cb6f" providerId="AD" clId="Web-{0AEB73C6-1EA5-E025-4A31-2474EBE53313}" dt="2024-11-14T16:53:20.771" v="86" actId="20577"/>
          <ac:spMkLst>
            <pc:docMk/>
            <pc:sldMk cId="1559239052" sldId="322"/>
            <ac:spMk id="4" creationId="{7383C9FD-0614-1254-F416-8EA245F99504}"/>
          </ac:spMkLst>
        </pc:spChg>
      </pc:sldChg>
    </pc:docChg>
  </pc:docChgLst>
  <pc:docChgLst>
    <pc:chgData name="Elias Alves da Rocha Lima" userId="S::elias.lima@datametrica.com.br::a29d0b52-a13e-47ad-b0d9-73d5a2d2cb6f" providerId="AD" clId="Web-{10E54536-57FD-1001-B4D3-698E281CB741}"/>
    <pc:docChg chg="modSld">
      <pc:chgData name="Elias Alves da Rocha Lima" userId="S::elias.lima@datametrica.com.br::a29d0b52-a13e-47ad-b0d9-73d5a2d2cb6f" providerId="AD" clId="Web-{10E54536-57FD-1001-B4D3-698E281CB741}" dt="2024-11-14T16:55:46.394" v="6" actId="20577"/>
      <pc:docMkLst>
        <pc:docMk/>
      </pc:docMkLst>
      <pc:sldChg chg="modSp">
        <pc:chgData name="Elias Alves da Rocha Lima" userId="S::elias.lima@datametrica.com.br::a29d0b52-a13e-47ad-b0d9-73d5a2d2cb6f" providerId="AD" clId="Web-{10E54536-57FD-1001-B4D3-698E281CB741}" dt="2024-11-14T16:55:46.394" v="6" actId="20577"/>
        <pc:sldMkLst>
          <pc:docMk/>
          <pc:sldMk cId="159243830" sldId="320"/>
        </pc:sldMkLst>
        <pc:spChg chg="mod">
          <ac:chgData name="Elias Alves da Rocha Lima" userId="S::elias.lima@datametrica.com.br::a29d0b52-a13e-47ad-b0d9-73d5a2d2cb6f" providerId="AD" clId="Web-{10E54536-57FD-1001-B4D3-698E281CB741}" dt="2024-11-14T16:55:46.394" v="6" actId="20577"/>
          <ac:spMkLst>
            <pc:docMk/>
            <pc:sldMk cId="159243830" sldId="320"/>
            <ac:spMk id="3" creationId="{0F70AB6C-D424-0B53-304F-11A7A6EF9887}"/>
          </ac:spMkLst>
        </pc:spChg>
        <pc:spChg chg="mod">
          <ac:chgData name="Elias Alves da Rocha Lima" userId="S::elias.lima@datametrica.com.br::a29d0b52-a13e-47ad-b0d9-73d5a2d2cb6f" providerId="AD" clId="Web-{10E54536-57FD-1001-B4D3-698E281CB741}" dt="2024-11-14T16:55:40.112" v="5" actId="20577"/>
          <ac:spMkLst>
            <pc:docMk/>
            <pc:sldMk cId="159243830" sldId="320"/>
            <ac:spMk id="4" creationId="{7383C9FD-0614-1254-F416-8EA245F995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2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64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0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50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268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592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21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656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a1d7ef1fc9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a1d7ef1fc9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a1d7ef1fc9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a1d7ef1fc9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1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533254a0d3_0_16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533254a0d3_0_16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a1d7ef1fc9_0_1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a1d7ef1fc9_0_1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03d46dc30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103d46dc30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30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43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34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2" name="Google Shape;12;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 name="Google Shape;13;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1603488" y="351200"/>
            <a:ext cx="284100" cy="283800"/>
            <a:chOff x="1603488" y="351200"/>
            <a:chExt cx="284100" cy="283800"/>
          </a:xfrm>
        </p:grpSpPr>
        <p:sp>
          <p:nvSpPr>
            <p:cNvPr id="32" name="Google Shape;32;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8359925" y="2543588"/>
            <a:ext cx="284100" cy="283800"/>
            <a:chOff x="8359925" y="2619788"/>
            <a:chExt cx="284100" cy="283800"/>
          </a:xfrm>
        </p:grpSpPr>
        <p:sp>
          <p:nvSpPr>
            <p:cNvPr id="35" name="Google Shape;35;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6214200" y="-2394125"/>
            <a:ext cx="5411400" cy="5412300"/>
            <a:chOff x="6214200" y="-2394125"/>
            <a:chExt cx="5411400" cy="5412300"/>
          </a:xfrm>
        </p:grpSpPr>
        <p:sp>
          <p:nvSpPr>
            <p:cNvPr id="38" name="Google Shape;38;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2"/>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40" name="Google Shape;40;p2"/>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41" name="Google Shape;41;p2"/>
          <p:cNvGrpSpPr/>
          <p:nvPr/>
        </p:nvGrpSpPr>
        <p:grpSpPr>
          <a:xfrm>
            <a:off x="4656700" y="3810000"/>
            <a:ext cx="1199400" cy="1183800"/>
            <a:chOff x="4656700" y="3810000"/>
            <a:chExt cx="1199400" cy="1183800"/>
          </a:xfrm>
        </p:grpSpPr>
        <p:sp>
          <p:nvSpPr>
            <p:cNvPr id="42" name="Google Shape;42;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2"/>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34"/>
        <p:cNvGrpSpPr/>
        <p:nvPr/>
      </p:nvGrpSpPr>
      <p:grpSpPr>
        <a:xfrm>
          <a:off x="0" y="0"/>
          <a:ext cx="0" cy="0"/>
          <a:chOff x="0" y="0"/>
          <a:chExt cx="0" cy="0"/>
        </a:xfrm>
      </p:grpSpPr>
      <p:pic>
        <p:nvPicPr>
          <p:cNvPr id="635" name="Google Shape;635;p2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36" name="Google Shape;63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pic>
        <p:nvPicPr>
          <p:cNvPr id="45" name="Google Shape;45;p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 name="Google Shape;46;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7" name="Google Shape;47;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8" name="Google Shape;48;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9" name="Google Shape;49;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a:off x="8359925" y="2619788"/>
            <a:ext cx="284100" cy="283800"/>
            <a:chOff x="8359925" y="2619788"/>
            <a:chExt cx="284100" cy="283800"/>
          </a:xfrm>
        </p:grpSpPr>
        <p:sp>
          <p:nvSpPr>
            <p:cNvPr id="64" name="Google Shape;64;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2668638" y="365900"/>
            <a:ext cx="284100" cy="283800"/>
            <a:chOff x="2668638" y="365900"/>
            <a:chExt cx="284100" cy="283800"/>
          </a:xfrm>
        </p:grpSpPr>
        <p:sp>
          <p:nvSpPr>
            <p:cNvPr id="67" name="Google Shape;67;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a:off x="280045" y="656621"/>
            <a:ext cx="1937400" cy="1937400"/>
            <a:chOff x="2276095" y="-158954"/>
            <a:chExt cx="1937400" cy="1937400"/>
          </a:xfrm>
        </p:grpSpPr>
        <p:sp>
          <p:nvSpPr>
            <p:cNvPr id="70" name="Google Shape;70;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3"/>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grpSp>
        <p:nvGrpSpPr>
          <p:cNvPr id="72" name="Google Shape;72;p3"/>
          <p:cNvGrpSpPr/>
          <p:nvPr/>
        </p:nvGrpSpPr>
        <p:grpSpPr>
          <a:xfrm>
            <a:off x="6992175" y="3100998"/>
            <a:ext cx="1937400" cy="1937400"/>
            <a:chOff x="6992175" y="3100998"/>
            <a:chExt cx="1937400" cy="1937400"/>
          </a:xfrm>
        </p:grpSpPr>
        <p:sp>
          <p:nvSpPr>
            <p:cNvPr id="73" name="Google Shape;73;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3"/>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75" name="Google Shape;75;p3"/>
          <p:cNvGrpSpPr/>
          <p:nvPr/>
        </p:nvGrpSpPr>
        <p:grpSpPr>
          <a:xfrm>
            <a:off x="6214200" y="-2394125"/>
            <a:ext cx="5411400" cy="5412300"/>
            <a:chOff x="6214200" y="-2394125"/>
            <a:chExt cx="5411400" cy="5412300"/>
          </a:xfrm>
        </p:grpSpPr>
        <p:sp>
          <p:nvSpPr>
            <p:cNvPr id="76" name="Google Shape;76;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 name="Google Shape;77;p3"/>
            <p:cNvPicPr preferRelativeResize="0"/>
            <p:nvPr/>
          </p:nvPicPr>
          <p:blipFill rotWithShape="1">
            <a:blip r:embed="rId4">
              <a:alphaModFix/>
            </a:blip>
            <a:srcRect l="2740" t="34104" r="40292" b="4511"/>
            <a:stretch/>
          </p:blipFill>
          <p:spPr>
            <a:xfrm>
              <a:off x="6992175" y="-28225"/>
              <a:ext cx="2151825" cy="2085881"/>
            </a:xfrm>
            <a:prstGeom prst="rect">
              <a:avLst/>
            </a:prstGeom>
            <a:noFill/>
            <a:ln>
              <a:noFill/>
            </a:ln>
          </p:spPr>
        </p:pic>
      </p:grpSp>
      <p:pic>
        <p:nvPicPr>
          <p:cNvPr id="78" name="Google Shape;78;p3"/>
          <p:cNvPicPr preferRelativeResize="0"/>
          <p:nvPr/>
        </p:nvPicPr>
        <p:blipFill rotWithShape="1">
          <a:blip r:embed="rId4">
            <a:alphaModFix/>
          </a:blip>
          <a:srcRect/>
          <a:stretch/>
        </p:blipFill>
        <p:spPr>
          <a:xfrm>
            <a:off x="6068659" y="358716"/>
            <a:ext cx="516879" cy="465067"/>
          </a:xfrm>
          <a:prstGeom prst="rect">
            <a:avLst/>
          </a:prstGeom>
          <a:noFill/>
          <a:ln>
            <a:noFill/>
          </a:ln>
        </p:spPr>
      </p:pic>
      <p:grpSp>
        <p:nvGrpSpPr>
          <p:cNvPr id="79" name="Google Shape;79;p3"/>
          <p:cNvGrpSpPr/>
          <p:nvPr/>
        </p:nvGrpSpPr>
        <p:grpSpPr>
          <a:xfrm rot="-5400000" flipH="1">
            <a:off x="-2365612" y="2213111"/>
            <a:ext cx="5411400" cy="5412300"/>
            <a:chOff x="6214200" y="-2394125"/>
            <a:chExt cx="5411400" cy="5412300"/>
          </a:xfrm>
        </p:grpSpPr>
        <p:sp>
          <p:nvSpPr>
            <p:cNvPr id="80" name="Google Shape;80;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3"/>
            <p:cNvPicPr preferRelativeResize="0"/>
            <p:nvPr/>
          </p:nvPicPr>
          <p:blipFill rotWithShape="1">
            <a:blip r:embed="rId4">
              <a:alphaModFix/>
            </a:blip>
            <a:srcRect l="2740" t="34104" r="40292" b="4511"/>
            <a:stretch/>
          </p:blipFill>
          <p:spPr>
            <a:xfrm>
              <a:off x="6992175" y="-28225"/>
              <a:ext cx="2151825" cy="2085881"/>
            </a:xfrm>
            <a:prstGeom prst="rect">
              <a:avLst/>
            </a:prstGeom>
            <a:noFill/>
            <a:ln>
              <a:noFill/>
            </a:ln>
          </p:spPr>
        </p:pic>
      </p:grpSp>
      <p:grpSp>
        <p:nvGrpSpPr>
          <p:cNvPr id="82" name="Google Shape;82;p3"/>
          <p:cNvGrpSpPr/>
          <p:nvPr/>
        </p:nvGrpSpPr>
        <p:grpSpPr>
          <a:xfrm>
            <a:off x="4656700" y="3810000"/>
            <a:ext cx="1199400" cy="1183800"/>
            <a:chOff x="4656700" y="3810000"/>
            <a:chExt cx="1199400" cy="1183800"/>
          </a:xfrm>
        </p:grpSpPr>
        <p:sp>
          <p:nvSpPr>
            <p:cNvPr id="83" name="Google Shape;83;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3"/>
            <p:cNvPicPr preferRelativeResize="0"/>
            <p:nvPr/>
          </p:nvPicPr>
          <p:blipFill>
            <a:blip r:embed="rId5">
              <a:alphaModFix/>
            </a:blip>
            <a:stretch>
              <a:fillRect/>
            </a:stretch>
          </p:blipFill>
          <p:spPr>
            <a:xfrm>
              <a:off x="4924900" y="4103575"/>
              <a:ext cx="663100" cy="596601"/>
            </a:xfrm>
            <a:prstGeom prst="rect">
              <a:avLst/>
            </a:prstGeom>
            <a:noFill/>
            <a:ln>
              <a:noFill/>
            </a:ln>
          </p:spPr>
        </p:pic>
      </p:gr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pic>
        <p:nvPicPr>
          <p:cNvPr id="86" name="Google Shape;86;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7" name="Google Shape;87;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8" name="Google Shape;88;p4"/>
          <p:cNvSpPr txBox="1">
            <a:spLocks noGrp="1"/>
          </p:cNvSpPr>
          <p:nvPr>
            <p:ph type="subTitle" idx="1"/>
          </p:nvPr>
        </p:nvSpPr>
        <p:spPr>
          <a:xfrm>
            <a:off x="713225" y="1113750"/>
            <a:ext cx="7717500" cy="3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100"/>
              <a:buFont typeface="Overpass Black"/>
              <a:buChar char="●"/>
              <a:defRPr sz="1200">
                <a:solidFill>
                  <a:schemeClr val="lt1"/>
                </a:solidFill>
              </a:defRPr>
            </a:lvl1pPr>
            <a:lvl2pPr lvl="1"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2pPr>
            <a:lvl3pPr lvl="2"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3pPr>
            <a:lvl4pPr lvl="3"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4pPr>
            <a:lvl5pPr lvl="4"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5pPr>
            <a:lvl6pPr lvl="5"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6pPr>
            <a:lvl7pPr lvl="6"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7pPr>
            <a:lvl8pPr lvl="7"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8pPr>
            <a:lvl9pPr lvl="8" rtl="0">
              <a:lnSpc>
                <a:spcPct val="100000"/>
              </a:lnSpc>
              <a:spcBef>
                <a:spcPts val="1600"/>
              </a:spcBef>
              <a:spcAft>
                <a:spcPts val="1600"/>
              </a:spcAft>
              <a:buClr>
                <a:srgbClr val="482400"/>
              </a:buClr>
              <a:buSzPts val="1000"/>
              <a:buFont typeface="Muli"/>
              <a:buChar char="■"/>
              <a:defRPr sz="1000">
                <a:latin typeface="Overpass"/>
                <a:ea typeface="Overpass"/>
                <a:cs typeface="Overpass"/>
                <a:sym typeface="Overpass"/>
              </a:defRPr>
            </a:lvl9pPr>
          </a:lstStyle>
          <a:p>
            <a:endParaRPr/>
          </a:p>
        </p:txBody>
      </p:sp>
      <p:sp>
        <p:nvSpPr>
          <p:cNvPr id="89" name="Google Shape;89;p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8458200" y="3828075"/>
            <a:ext cx="284100" cy="283800"/>
            <a:chOff x="8458200" y="3828075"/>
            <a:chExt cx="284100" cy="283800"/>
          </a:xfrm>
        </p:grpSpPr>
        <p:sp>
          <p:nvSpPr>
            <p:cNvPr id="101" name="Google Shape;101;p4"/>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4"/>
          <p:cNvGrpSpPr/>
          <p:nvPr/>
        </p:nvGrpSpPr>
        <p:grpSpPr>
          <a:xfrm>
            <a:off x="-107825" y="3067475"/>
            <a:ext cx="1199400" cy="1183800"/>
            <a:chOff x="4656700" y="3810000"/>
            <a:chExt cx="1199400" cy="1183800"/>
          </a:xfrm>
        </p:grpSpPr>
        <p:sp>
          <p:nvSpPr>
            <p:cNvPr id="104" name="Google Shape;104;p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4"/>
            <p:cNvPicPr preferRelativeResize="0"/>
            <p:nvPr/>
          </p:nvPicPr>
          <p:blipFill>
            <a:blip r:embed="rId3">
              <a:alphaModFix/>
            </a:blip>
            <a:stretch>
              <a:fillRect/>
            </a:stretch>
          </p:blipFill>
          <p:spPr>
            <a:xfrm>
              <a:off x="4924900" y="4103575"/>
              <a:ext cx="663100" cy="596601"/>
            </a:xfrm>
            <a:prstGeom prst="rect">
              <a:avLst/>
            </a:prstGeom>
            <a:noFill/>
            <a:ln>
              <a:noFill/>
            </a:ln>
          </p:spPr>
        </p:pic>
      </p:grpSp>
      <p:pic>
        <p:nvPicPr>
          <p:cNvPr id="106" name="Google Shape;106;p4"/>
          <p:cNvPicPr preferRelativeResize="0"/>
          <p:nvPr/>
        </p:nvPicPr>
        <p:blipFill rotWithShape="1">
          <a:blip r:embed="rId4">
            <a:alphaModFix/>
          </a:blip>
          <a:srcRect/>
          <a:stretch/>
        </p:blipFill>
        <p:spPr>
          <a:xfrm>
            <a:off x="389009" y="306966"/>
            <a:ext cx="516879" cy="465067"/>
          </a:xfrm>
          <a:prstGeom prst="rect">
            <a:avLst/>
          </a:prstGeom>
          <a:noFill/>
          <a:ln>
            <a:noFill/>
          </a:ln>
        </p:spPr>
      </p:pic>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5"/>
        <p:cNvGrpSpPr/>
        <p:nvPr/>
      </p:nvGrpSpPr>
      <p:grpSpPr>
        <a:xfrm>
          <a:off x="0" y="0"/>
          <a:ext cx="0" cy="0"/>
          <a:chOff x="0" y="0"/>
          <a:chExt cx="0" cy="0"/>
        </a:xfrm>
      </p:grpSpPr>
      <p:pic>
        <p:nvPicPr>
          <p:cNvPr id="216" name="Google Shape;216;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17" name="Google Shape;217;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8" name="Google Shape;218;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9" name="Google Shape;219;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9"/>
          <p:cNvGrpSpPr/>
          <p:nvPr/>
        </p:nvGrpSpPr>
        <p:grpSpPr>
          <a:xfrm>
            <a:off x="1603488" y="351200"/>
            <a:ext cx="284100" cy="283800"/>
            <a:chOff x="1603488" y="351200"/>
            <a:chExt cx="284100" cy="283800"/>
          </a:xfrm>
        </p:grpSpPr>
        <p:sp>
          <p:nvSpPr>
            <p:cNvPr id="238" name="Google Shape;238;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0"/>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81"/>
        <p:cNvGrpSpPr/>
        <p:nvPr/>
      </p:nvGrpSpPr>
      <p:grpSpPr>
        <a:xfrm>
          <a:off x="0" y="0"/>
          <a:ext cx="0" cy="0"/>
          <a:chOff x="0" y="0"/>
          <a:chExt cx="0" cy="0"/>
        </a:xfrm>
      </p:grpSpPr>
      <p:pic>
        <p:nvPicPr>
          <p:cNvPr id="282" name="Google Shape;282;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83" name="Google Shape;283;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4" name="Google Shape;284;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6" name="Google Shape;286;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9" name="Google Shape;289;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0" name="Google Shape;290;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2" name="Google Shape;292;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3" name="Google Shape;293;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5" name="Google Shape;295;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8" name="Google Shape;298;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9" name="Google Shape;299;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13"/>
          <p:cNvGrpSpPr/>
          <p:nvPr/>
        </p:nvGrpSpPr>
        <p:grpSpPr>
          <a:xfrm>
            <a:off x="8258275" y="636700"/>
            <a:ext cx="284100" cy="283800"/>
            <a:chOff x="8258275" y="636700"/>
            <a:chExt cx="284100" cy="283800"/>
          </a:xfrm>
        </p:grpSpPr>
        <p:sp>
          <p:nvSpPr>
            <p:cNvPr id="311" name="Google Shape;311;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3" name="Google Shape;313;p13"/>
          <p:cNvPicPr preferRelativeResize="0"/>
          <p:nvPr/>
        </p:nvPicPr>
        <p:blipFill rotWithShape="1">
          <a:blip r:embed="rId3">
            <a:alphaModFix/>
          </a:blip>
          <a:srcRect/>
          <a:stretch/>
        </p:blipFill>
        <p:spPr>
          <a:xfrm>
            <a:off x="80034" y="2489491"/>
            <a:ext cx="516879" cy="465067"/>
          </a:xfrm>
          <a:prstGeom prst="rect">
            <a:avLst/>
          </a:prstGeom>
          <a:noFill/>
          <a:ln>
            <a:noFill/>
          </a:ln>
        </p:spPr>
      </p:pic>
      <p:grpSp>
        <p:nvGrpSpPr>
          <p:cNvPr id="314" name="Google Shape;314;p13"/>
          <p:cNvGrpSpPr/>
          <p:nvPr/>
        </p:nvGrpSpPr>
        <p:grpSpPr>
          <a:xfrm>
            <a:off x="6980400" y="-123275"/>
            <a:ext cx="1199400" cy="1183800"/>
            <a:chOff x="4656700" y="3810000"/>
            <a:chExt cx="1199400" cy="1183800"/>
          </a:xfrm>
        </p:grpSpPr>
        <p:sp>
          <p:nvSpPr>
            <p:cNvPr id="315" name="Google Shape;315;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6" name="Google Shape;316;p1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ONE_COLUMN_TEXT_1">
    <p:spTree>
      <p:nvGrpSpPr>
        <p:cNvPr id="1" name="Shape 374"/>
        <p:cNvGrpSpPr/>
        <p:nvPr/>
      </p:nvGrpSpPr>
      <p:grpSpPr>
        <a:xfrm>
          <a:off x="0" y="0"/>
          <a:ext cx="0" cy="0"/>
          <a:chOff x="0" y="0"/>
          <a:chExt cx="0" cy="0"/>
        </a:xfrm>
      </p:grpSpPr>
      <p:pic>
        <p:nvPicPr>
          <p:cNvPr id="375" name="Google Shape;375;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76" name="Google Shape;376;p1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16"/>
          <p:cNvSpPr txBox="1">
            <a:spLocks noGrp="1"/>
          </p:cNvSpPr>
          <p:nvPr>
            <p:ph type="title" idx="2"/>
          </p:nvPr>
        </p:nvSpPr>
        <p:spPr>
          <a:xfrm>
            <a:off x="7199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0" name="Google Shape;380;p16"/>
          <p:cNvSpPr txBox="1">
            <a:spLocks noGrp="1"/>
          </p:cNvSpPr>
          <p:nvPr>
            <p:ph type="subTitle" idx="1"/>
          </p:nvPr>
        </p:nvSpPr>
        <p:spPr>
          <a:xfrm>
            <a:off x="7199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1" name="Google Shape;381;p16"/>
          <p:cNvSpPr txBox="1">
            <a:spLocks noGrp="1"/>
          </p:cNvSpPr>
          <p:nvPr>
            <p:ph type="title" idx="3"/>
          </p:nvPr>
        </p:nvSpPr>
        <p:spPr>
          <a:xfrm>
            <a:off x="34037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2" name="Google Shape;382;p16"/>
          <p:cNvSpPr txBox="1">
            <a:spLocks noGrp="1"/>
          </p:cNvSpPr>
          <p:nvPr>
            <p:ph type="subTitle" idx="4"/>
          </p:nvPr>
        </p:nvSpPr>
        <p:spPr>
          <a:xfrm>
            <a:off x="34037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3" name="Google Shape;383;p16"/>
          <p:cNvSpPr txBox="1">
            <a:spLocks noGrp="1"/>
          </p:cNvSpPr>
          <p:nvPr>
            <p:ph type="title" idx="5"/>
          </p:nvPr>
        </p:nvSpPr>
        <p:spPr>
          <a:xfrm>
            <a:off x="60875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4" name="Google Shape;384;p16"/>
          <p:cNvSpPr txBox="1">
            <a:spLocks noGrp="1"/>
          </p:cNvSpPr>
          <p:nvPr>
            <p:ph type="subTitle" idx="6"/>
          </p:nvPr>
        </p:nvSpPr>
        <p:spPr>
          <a:xfrm>
            <a:off x="60875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1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6"/>
          <p:cNvGrpSpPr/>
          <p:nvPr/>
        </p:nvGrpSpPr>
        <p:grpSpPr>
          <a:xfrm>
            <a:off x="8458200" y="3828075"/>
            <a:ext cx="284100" cy="283800"/>
            <a:chOff x="8458200" y="3828075"/>
            <a:chExt cx="284100" cy="283800"/>
          </a:xfrm>
        </p:grpSpPr>
        <p:sp>
          <p:nvSpPr>
            <p:cNvPr id="395" name="Google Shape;395;p16"/>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7" name="Google Shape;397;p16"/>
          <p:cNvPicPr preferRelativeResize="0"/>
          <p:nvPr/>
        </p:nvPicPr>
        <p:blipFill rotWithShape="1">
          <a:blip r:embed="rId3">
            <a:alphaModFix/>
          </a:blip>
          <a:srcRect/>
          <a:stretch/>
        </p:blipFill>
        <p:spPr>
          <a:xfrm>
            <a:off x="389009" y="306966"/>
            <a:ext cx="516879" cy="465067"/>
          </a:xfrm>
          <a:prstGeom prst="rect">
            <a:avLst/>
          </a:prstGeom>
          <a:noFill/>
          <a:ln>
            <a:noFill/>
          </a:ln>
        </p:spPr>
      </p:pic>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ONE_COLUMN_TEXT_2">
    <p:spTree>
      <p:nvGrpSpPr>
        <p:cNvPr id="1" name="Shape 448"/>
        <p:cNvGrpSpPr/>
        <p:nvPr/>
      </p:nvGrpSpPr>
      <p:grpSpPr>
        <a:xfrm>
          <a:off x="0" y="0"/>
          <a:ext cx="0" cy="0"/>
          <a:chOff x="0" y="0"/>
          <a:chExt cx="0" cy="0"/>
        </a:xfrm>
      </p:grpSpPr>
      <p:pic>
        <p:nvPicPr>
          <p:cNvPr id="449" name="Google Shape;449;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50" name="Google Shape;450;p19"/>
          <p:cNvSpPr txBox="1">
            <a:spLocks noGrp="1"/>
          </p:cNvSpPr>
          <p:nvPr>
            <p:ph type="title"/>
          </p:nvPr>
        </p:nvSpPr>
        <p:spPr>
          <a:xfrm>
            <a:off x="713225" y="1284124"/>
            <a:ext cx="3858900" cy="765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51" name="Google Shape;451;p19"/>
          <p:cNvSpPr txBox="1">
            <a:spLocks noGrp="1"/>
          </p:cNvSpPr>
          <p:nvPr>
            <p:ph type="subTitle" idx="1"/>
          </p:nvPr>
        </p:nvSpPr>
        <p:spPr>
          <a:xfrm>
            <a:off x="571175" y="2321450"/>
            <a:ext cx="4360500" cy="165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solidFill>
                  <a:schemeClr val="lt1"/>
                </a:solidFill>
              </a:defRPr>
            </a:lvl1pPr>
            <a:lvl2pPr lvl="1" algn="ctr" rtl="0">
              <a:spcBef>
                <a:spcPts val="1600"/>
              </a:spcBef>
              <a:spcAft>
                <a:spcPts val="0"/>
              </a:spcAft>
              <a:buSzPts val="1000"/>
              <a:buFont typeface="Overpass"/>
              <a:buChar char="○"/>
              <a:defRPr sz="1000">
                <a:latin typeface="Overpass"/>
                <a:ea typeface="Overpass"/>
                <a:cs typeface="Overpass"/>
                <a:sym typeface="Overpass"/>
              </a:defRPr>
            </a:lvl2pPr>
            <a:lvl3pPr lvl="2" algn="ctr" rtl="0">
              <a:spcBef>
                <a:spcPts val="1600"/>
              </a:spcBef>
              <a:spcAft>
                <a:spcPts val="0"/>
              </a:spcAft>
              <a:buSzPts val="1000"/>
              <a:buFont typeface="Overpass"/>
              <a:buChar char="■"/>
              <a:defRPr sz="1000">
                <a:latin typeface="Overpass"/>
                <a:ea typeface="Overpass"/>
                <a:cs typeface="Overpass"/>
                <a:sym typeface="Overpass"/>
              </a:defRPr>
            </a:lvl3pPr>
            <a:lvl4pPr lvl="3" algn="ctr" rtl="0">
              <a:spcBef>
                <a:spcPts val="1600"/>
              </a:spcBef>
              <a:spcAft>
                <a:spcPts val="0"/>
              </a:spcAft>
              <a:buSzPts val="1000"/>
              <a:buFont typeface="Overpass"/>
              <a:buChar char="●"/>
              <a:defRPr sz="1000">
                <a:latin typeface="Overpass"/>
                <a:ea typeface="Overpass"/>
                <a:cs typeface="Overpass"/>
                <a:sym typeface="Overpass"/>
              </a:defRPr>
            </a:lvl4pPr>
            <a:lvl5pPr lvl="4" algn="ctr" rtl="0">
              <a:spcBef>
                <a:spcPts val="1600"/>
              </a:spcBef>
              <a:spcAft>
                <a:spcPts val="0"/>
              </a:spcAft>
              <a:buSzPts val="1000"/>
              <a:buFont typeface="Overpass"/>
              <a:buChar char="○"/>
              <a:defRPr sz="1000">
                <a:latin typeface="Overpass"/>
                <a:ea typeface="Overpass"/>
                <a:cs typeface="Overpass"/>
                <a:sym typeface="Overpass"/>
              </a:defRPr>
            </a:lvl5pPr>
            <a:lvl6pPr lvl="5" algn="ctr" rtl="0">
              <a:spcBef>
                <a:spcPts val="1600"/>
              </a:spcBef>
              <a:spcAft>
                <a:spcPts val="0"/>
              </a:spcAft>
              <a:buSzPts val="1000"/>
              <a:buFont typeface="Overpass"/>
              <a:buChar char="■"/>
              <a:defRPr sz="1000">
                <a:latin typeface="Overpass"/>
                <a:ea typeface="Overpass"/>
                <a:cs typeface="Overpass"/>
                <a:sym typeface="Overpass"/>
              </a:defRPr>
            </a:lvl6pPr>
            <a:lvl7pPr lvl="6" algn="ctr" rtl="0">
              <a:spcBef>
                <a:spcPts val="1600"/>
              </a:spcBef>
              <a:spcAft>
                <a:spcPts val="0"/>
              </a:spcAft>
              <a:buSzPts val="1000"/>
              <a:buFont typeface="Overpass"/>
              <a:buChar char="●"/>
              <a:defRPr sz="1000">
                <a:latin typeface="Overpass"/>
                <a:ea typeface="Overpass"/>
                <a:cs typeface="Overpass"/>
                <a:sym typeface="Overpass"/>
              </a:defRPr>
            </a:lvl7pPr>
            <a:lvl8pPr lvl="7" algn="ctr" rtl="0">
              <a:spcBef>
                <a:spcPts val="1600"/>
              </a:spcBef>
              <a:spcAft>
                <a:spcPts val="0"/>
              </a:spcAft>
              <a:buSzPts val="1000"/>
              <a:buFont typeface="Overpass"/>
              <a:buChar char="○"/>
              <a:defRPr sz="1000">
                <a:latin typeface="Overpass"/>
                <a:ea typeface="Overpass"/>
                <a:cs typeface="Overpass"/>
                <a:sym typeface="Overpass"/>
              </a:defRPr>
            </a:lvl8pPr>
            <a:lvl9pPr lvl="8" algn="ctr" rtl="0">
              <a:spcBef>
                <a:spcPts val="1600"/>
              </a:spcBef>
              <a:spcAft>
                <a:spcPts val="1600"/>
              </a:spcAft>
              <a:buSzPts val="1000"/>
              <a:buFont typeface="Overpass"/>
              <a:buChar char="■"/>
              <a:defRPr sz="1000">
                <a:latin typeface="Overpass"/>
                <a:ea typeface="Overpass"/>
                <a:cs typeface="Overpass"/>
                <a:sym typeface="Overpass"/>
              </a:defRPr>
            </a:lvl9pPr>
          </a:lstStyle>
          <a:p>
            <a:endParaRPr/>
          </a:p>
        </p:txBody>
      </p:sp>
      <p:sp>
        <p:nvSpPr>
          <p:cNvPr id="452" name="Google Shape;452;p19"/>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491730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9"/>
          <p:cNvGrpSpPr/>
          <p:nvPr/>
        </p:nvGrpSpPr>
        <p:grpSpPr>
          <a:xfrm>
            <a:off x="486775" y="4296188"/>
            <a:ext cx="284100" cy="283800"/>
            <a:chOff x="486775" y="4296188"/>
            <a:chExt cx="284100" cy="283800"/>
          </a:xfrm>
        </p:grpSpPr>
        <p:sp>
          <p:nvSpPr>
            <p:cNvPr id="473" name="Google Shape;473;p19"/>
            <p:cNvSpPr/>
            <p:nvPr/>
          </p:nvSpPr>
          <p:spPr>
            <a:xfrm flipH="1">
              <a:off x="486775" y="42961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flipH="1">
              <a:off x="546950" y="43561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a:off x="7243213" y="351200"/>
            <a:ext cx="284100" cy="283800"/>
            <a:chOff x="7243213" y="351200"/>
            <a:chExt cx="284100" cy="283800"/>
          </a:xfrm>
        </p:grpSpPr>
        <p:sp>
          <p:nvSpPr>
            <p:cNvPr id="476" name="Google Shape;476;p19"/>
            <p:cNvSpPr/>
            <p:nvPr/>
          </p:nvSpPr>
          <p:spPr>
            <a:xfrm flipH="1">
              <a:off x="7243213"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flipH="1">
              <a:off x="7303388"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8" name="Google Shape;478;p19"/>
          <p:cNvPicPr preferRelativeResize="0"/>
          <p:nvPr/>
        </p:nvPicPr>
        <p:blipFill rotWithShape="1">
          <a:blip r:embed="rId3">
            <a:alphaModFix/>
          </a:blip>
          <a:srcRect/>
          <a:stretch/>
        </p:blipFill>
        <p:spPr>
          <a:xfrm flipH="1">
            <a:off x="454787" y="306966"/>
            <a:ext cx="516879" cy="465067"/>
          </a:xfrm>
          <a:prstGeom prst="rect">
            <a:avLst/>
          </a:prstGeom>
          <a:noFill/>
          <a:ln>
            <a:noFill/>
          </a:ln>
        </p:spPr>
      </p:pic>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ONE_COLUMN_TEXT_3">
    <p:spTree>
      <p:nvGrpSpPr>
        <p:cNvPr id="1" name="Shape 479"/>
        <p:cNvGrpSpPr/>
        <p:nvPr/>
      </p:nvGrpSpPr>
      <p:grpSpPr>
        <a:xfrm>
          <a:off x="0" y="0"/>
          <a:ext cx="0" cy="0"/>
          <a:chOff x="0" y="0"/>
          <a:chExt cx="0" cy="0"/>
        </a:xfrm>
      </p:grpSpPr>
      <p:pic>
        <p:nvPicPr>
          <p:cNvPr id="480" name="Google Shape;480;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1" name="Google Shape;481;p20"/>
          <p:cNvSpPr txBox="1">
            <a:spLocks noGrp="1"/>
          </p:cNvSpPr>
          <p:nvPr>
            <p:ph type="title"/>
          </p:nvPr>
        </p:nvSpPr>
        <p:spPr>
          <a:xfrm>
            <a:off x="2592450" y="1662825"/>
            <a:ext cx="39591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2" name="Google Shape;482;p20"/>
          <p:cNvSpPr txBox="1">
            <a:spLocks noGrp="1"/>
          </p:cNvSpPr>
          <p:nvPr>
            <p:ph type="subTitle" idx="1"/>
          </p:nvPr>
        </p:nvSpPr>
        <p:spPr>
          <a:xfrm>
            <a:off x="2592450" y="2189475"/>
            <a:ext cx="3959100" cy="145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grpSp>
        <p:nvGrpSpPr>
          <p:cNvPr id="483" name="Google Shape;483;p20"/>
          <p:cNvGrpSpPr/>
          <p:nvPr/>
        </p:nvGrpSpPr>
        <p:grpSpPr>
          <a:xfrm>
            <a:off x="8359925" y="2619788"/>
            <a:ext cx="284100" cy="283800"/>
            <a:chOff x="8359925" y="2619788"/>
            <a:chExt cx="284100" cy="283800"/>
          </a:xfrm>
        </p:grpSpPr>
        <p:sp>
          <p:nvSpPr>
            <p:cNvPr id="484" name="Google Shape;484;p20"/>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0"/>
          <p:cNvGrpSpPr/>
          <p:nvPr/>
        </p:nvGrpSpPr>
        <p:grpSpPr>
          <a:xfrm>
            <a:off x="1603488" y="351200"/>
            <a:ext cx="284100" cy="283800"/>
            <a:chOff x="1603488" y="351200"/>
            <a:chExt cx="284100" cy="283800"/>
          </a:xfrm>
        </p:grpSpPr>
        <p:sp>
          <p:nvSpPr>
            <p:cNvPr id="487" name="Google Shape;487;p20"/>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0"/>
          <p:cNvGrpSpPr/>
          <p:nvPr/>
        </p:nvGrpSpPr>
        <p:grpSpPr>
          <a:xfrm>
            <a:off x="6214200" y="-2394125"/>
            <a:ext cx="5411400" cy="5412300"/>
            <a:chOff x="6214200" y="-2394125"/>
            <a:chExt cx="5411400" cy="5412300"/>
          </a:xfrm>
        </p:grpSpPr>
        <p:sp>
          <p:nvSpPr>
            <p:cNvPr id="490" name="Google Shape;490;p20"/>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1" name="Google Shape;491;p20"/>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grpSp>
        <p:nvGrpSpPr>
          <p:cNvPr id="492" name="Google Shape;492;p20"/>
          <p:cNvGrpSpPr/>
          <p:nvPr/>
        </p:nvGrpSpPr>
        <p:grpSpPr>
          <a:xfrm>
            <a:off x="6992175" y="3100998"/>
            <a:ext cx="1937400" cy="1937400"/>
            <a:chOff x="6992175" y="3100998"/>
            <a:chExt cx="1937400" cy="1937400"/>
          </a:xfrm>
        </p:grpSpPr>
        <p:sp>
          <p:nvSpPr>
            <p:cNvPr id="493" name="Google Shape;493;p2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4" name="Google Shape;494;p20"/>
            <p:cNvPicPr preferRelativeResize="0"/>
            <p:nvPr/>
          </p:nvPicPr>
          <p:blipFill>
            <a:blip r:embed="rId4">
              <a:alphaModFix/>
            </a:blip>
            <a:stretch>
              <a:fillRect/>
            </a:stretch>
          </p:blipFill>
          <p:spPr>
            <a:xfrm>
              <a:off x="7277725" y="3465750"/>
              <a:ext cx="1366300" cy="1207901"/>
            </a:xfrm>
            <a:prstGeom prst="rect">
              <a:avLst/>
            </a:prstGeom>
            <a:noFill/>
            <a:ln>
              <a:noFill/>
            </a:ln>
          </p:spPr>
        </p:pic>
      </p:grpSp>
      <p:pic>
        <p:nvPicPr>
          <p:cNvPr id="495" name="Google Shape;495;p20"/>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496" name="Google Shape;496;p20"/>
          <p:cNvGrpSpPr/>
          <p:nvPr/>
        </p:nvGrpSpPr>
        <p:grpSpPr>
          <a:xfrm>
            <a:off x="-184950" y="-103775"/>
            <a:ext cx="9302100" cy="7049600"/>
            <a:chOff x="-184950" y="-103775"/>
            <a:chExt cx="9302100" cy="7049600"/>
          </a:xfrm>
        </p:grpSpPr>
        <p:sp>
          <p:nvSpPr>
            <p:cNvPr id="497" name="Google Shape;497;p20"/>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2" r:id="rId7"/>
    <p:sldLayoutId id="2147483665" r:id="rId8"/>
    <p:sldLayoutId id="2147483666" r:id="rId9"/>
    <p:sldLayoutId id="2147483672" r:id="rId10"/>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opendatasus.saude.gov.br/dataset/registro-de-ocupacao-hospitalar-covid-19" TargetMode="External"/><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hyperlink" Target="https://www.arca.fiocruz.br/handle/icict/62962" TargetMode="External"/><Relationship Id="rId4" Type="http://schemas.openxmlformats.org/officeDocument/2006/relationships/hyperlink" Target="https://portal.fiocruz.br/noticia/observatorio-covid-19-aumento-de-ocupacao-de-leitos-de-uti-demanda-atenc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64"/>
        <p:cNvGrpSpPr/>
        <p:nvPr/>
      </p:nvGrpSpPr>
      <p:grpSpPr>
        <a:xfrm>
          <a:off x="0" y="0"/>
          <a:ext cx="0" cy="0"/>
          <a:chOff x="0" y="0"/>
          <a:chExt cx="0" cy="0"/>
        </a:xfrm>
      </p:grpSpPr>
      <p:grpSp>
        <p:nvGrpSpPr>
          <p:cNvPr id="665" name="Google Shape;665;p30"/>
          <p:cNvGrpSpPr/>
          <p:nvPr/>
        </p:nvGrpSpPr>
        <p:grpSpPr>
          <a:xfrm>
            <a:off x="-1656600" y="279760"/>
            <a:ext cx="6537599" cy="6502814"/>
            <a:chOff x="-1656600" y="279760"/>
            <a:chExt cx="6537599" cy="6502814"/>
          </a:xfrm>
        </p:grpSpPr>
        <p:sp>
          <p:nvSpPr>
            <p:cNvPr id="666" name="Google Shape;666;p30"/>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7" name="Google Shape;667;p30"/>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668" name="Google Shape;668;p30"/>
          <p:cNvGrpSpPr/>
          <p:nvPr/>
        </p:nvGrpSpPr>
        <p:grpSpPr>
          <a:xfrm>
            <a:off x="2276095" y="-158954"/>
            <a:ext cx="1937400" cy="1937400"/>
            <a:chOff x="2276095" y="-158954"/>
            <a:chExt cx="1937400" cy="1937400"/>
          </a:xfrm>
        </p:grpSpPr>
        <p:sp>
          <p:nvSpPr>
            <p:cNvPr id="669" name="Google Shape;66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0" name="Google Shape;670;p30"/>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671" name="Google Shape;671;p30"/>
          <p:cNvGrpSpPr/>
          <p:nvPr/>
        </p:nvGrpSpPr>
        <p:grpSpPr>
          <a:xfrm>
            <a:off x="6992175" y="3100998"/>
            <a:ext cx="1937400" cy="1937400"/>
            <a:chOff x="6992175" y="3100998"/>
            <a:chExt cx="1937400" cy="1937400"/>
          </a:xfrm>
        </p:grpSpPr>
        <p:sp>
          <p:nvSpPr>
            <p:cNvPr id="672" name="Google Shape;67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3" name="Google Shape;673;p30"/>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74" name="Google Shape;674;p30"/>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Century Gothic" panose="020B0502020202020204" pitchFamily="34" charset="0"/>
              </a:rPr>
              <a:t>COVID-19</a:t>
            </a:r>
            <a:r>
              <a:rPr lang="en" dirty="0">
                <a:latin typeface="Century Gothic" panose="020B0502020202020204" pitchFamily="34" charset="0"/>
              </a:rPr>
              <a:t> </a:t>
            </a:r>
            <a:br>
              <a:rPr lang="en" dirty="0">
                <a:latin typeface="Century Gothic" panose="020B0502020202020204" pitchFamily="34" charset="0"/>
              </a:rPr>
            </a:br>
            <a:r>
              <a:rPr lang="en" dirty="0">
                <a:latin typeface="Century Gothic" panose="020B0502020202020204" pitchFamily="34" charset="0"/>
              </a:rPr>
              <a:t>Uma analise das ocupacões de leitos em Pernambuco</a:t>
            </a:r>
            <a:endParaRPr dirty="0">
              <a:latin typeface="Century Gothic" panose="020B0502020202020204" pitchFamily="34" charset="0"/>
            </a:endParaRPr>
          </a:p>
        </p:txBody>
      </p:sp>
      <p:cxnSp>
        <p:nvCxnSpPr>
          <p:cNvPr id="676" name="Google Shape;676;p30"/>
          <p:cNvCxnSpPr/>
          <p:nvPr/>
        </p:nvCxnSpPr>
        <p:spPr>
          <a:xfrm>
            <a:off x="4243950" y="3178694"/>
            <a:ext cx="656100" cy="0"/>
          </a:xfrm>
          <a:prstGeom prst="straightConnector1">
            <a:avLst/>
          </a:prstGeom>
          <a:noFill/>
          <a:ln w="28575" cap="flat" cmpd="sng">
            <a:solidFill>
              <a:srgbClr val="FFFFFF"/>
            </a:solidFill>
            <a:prstDash val="solid"/>
            <a:round/>
            <a:headEnd type="none" w="med" len="med"/>
            <a:tailEnd type="none" w="med" len="med"/>
          </a:ln>
        </p:spPr>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Century Gothic" panose="020B0502020202020204" pitchFamily="34" charset="0"/>
              </a:rPr>
              <a:t>INTRODUÇÃO</a:t>
            </a:r>
            <a:endParaRPr dirty="0">
              <a:latin typeface="Century Gothic" panose="020B0502020202020204" pitchFamily="34" charset="0"/>
            </a:endParaRPr>
          </a:p>
        </p:txBody>
      </p:sp>
      <p:grpSp>
        <p:nvGrpSpPr>
          <p:cNvPr id="744" name="Google Shape;744;p34"/>
          <p:cNvGrpSpPr/>
          <p:nvPr/>
        </p:nvGrpSpPr>
        <p:grpSpPr>
          <a:xfrm>
            <a:off x="-1672225" y="277910"/>
            <a:ext cx="6537599" cy="6502814"/>
            <a:chOff x="-1656600" y="279760"/>
            <a:chExt cx="6537599" cy="6502814"/>
          </a:xfrm>
        </p:grpSpPr>
        <p:sp>
          <p:nvSpPr>
            <p:cNvPr id="745" name="Google Shape;74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47" name="Google Shape;747;p34"/>
          <p:cNvGrpSpPr/>
          <p:nvPr/>
        </p:nvGrpSpPr>
        <p:grpSpPr>
          <a:xfrm>
            <a:off x="7282975" y="3519023"/>
            <a:ext cx="1937400" cy="1937400"/>
            <a:chOff x="6992175" y="3100998"/>
            <a:chExt cx="1937400" cy="1937400"/>
          </a:xfrm>
        </p:grpSpPr>
        <p:sp>
          <p:nvSpPr>
            <p:cNvPr id="748" name="Google Shape;74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50" name="Google Shape;750;p34"/>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 dirty="0">
                <a:latin typeface="Century Gothic" panose="020B0502020202020204" pitchFamily="34" charset="0"/>
              </a:rPr>
              <a:t>VAMOS AGORA ANALISAR OS NÚMEROS DA PANDEMIA NO ESTADO DE PERNAMBUCO, UM DOS ESTADOS QUE MAIS TEVE DIFICULDADE NO GERENCIAMENTO DE SEUS LEITOS. </a:t>
            </a:r>
            <a:endParaRPr dirty="0">
              <a:latin typeface="Century Gothic" panose="020B0502020202020204" pitchFamily="34" charset="0"/>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516013" y="1938852"/>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Century Gothic" panose="020B0502020202020204" pitchFamily="34" charset="0"/>
              </a:rPr>
              <a:t>No início de 2020 a até então endemia chinesa se espalhou pelo mundo e tivemos os primeiros casos de covid no estado de Pernambuco</a:t>
            </a:r>
            <a:endParaRPr dirty="0">
              <a:latin typeface="Century Gothic" panose="020B0502020202020204" pitchFamily="34" charset="0"/>
            </a:endParaRP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2020</a:t>
            </a:r>
            <a:endParaRPr sz="4000" dirty="0">
              <a:latin typeface="Century Gothic" panose="020B0502020202020204" pitchFamily="34" charset="0"/>
            </a:endParaRPr>
          </a:p>
        </p:txBody>
      </p:sp>
      <p:pic>
        <p:nvPicPr>
          <p:cNvPr id="1026" name="Picture 2">
            <a:extLst>
              <a:ext uri="{FF2B5EF4-FFF2-40B4-BE49-F238E27FC236}">
                <a16:creationId xmlns:a16="http://schemas.microsoft.com/office/drawing/2014/main" id="{BF3588BF-034D-E0E1-069B-A340B3B5E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86" y="1768006"/>
            <a:ext cx="5240227" cy="3126189"/>
          </a:xfrm>
          <a:prstGeom prst="rect">
            <a:avLst/>
          </a:prstGeom>
          <a:noFill/>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349961" y="663292"/>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latin typeface="Century Gothic" panose="020B0502020202020204" pitchFamily="34" charset="0"/>
              </a:rPr>
              <a:t>Em 2020 podemos observar o início do crescimento de casos de covid-19. Nos 3 primeiros meses a maioria dos casos se tratam de pacientes com suspeita da doença e pouco tempo após o Carnaval de 2020 (22/02/2020 - 25/02/2020) estouram os primeiros casos de suspeita e confirmações do Coronavírus em Pernambuco.</a:t>
            </a:r>
          </a:p>
        </p:txBody>
      </p:sp>
      <p:sp>
        <p:nvSpPr>
          <p:cNvPr id="757" name="Google Shape;757;p35"/>
          <p:cNvSpPr txBox="1">
            <a:spLocks noGrp="1"/>
          </p:cNvSpPr>
          <p:nvPr>
            <p:ph type="title" idx="2"/>
          </p:nvPr>
        </p:nvSpPr>
        <p:spPr>
          <a:xfrm>
            <a:off x="2167831" y="2983155"/>
            <a:ext cx="2862164" cy="296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ABOUT THE </a:t>
            </a:r>
            <a:r>
              <a:rPr lang="en" dirty="0">
                <a:solidFill>
                  <a:schemeClr val="accent1"/>
                </a:solidFill>
                <a:latin typeface="Century Gothic" panose="020B0502020202020204" pitchFamily="34" charset="0"/>
              </a:rPr>
              <a:t>PATIENT</a:t>
            </a:r>
            <a:endParaRPr dirty="0">
              <a:solidFill>
                <a:schemeClr val="accent1"/>
              </a:solidFill>
              <a:latin typeface="Century Gothic" panose="020B0502020202020204" pitchFamily="34" charset="0"/>
            </a:endParaRP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2020</a:t>
            </a:r>
            <a:endParaRPr sz="4000" dirty="0">
              <a:latin typeface="Century Gothic" panose="020B0502020202020204" pitchFamily="34" charset="0"/>
            </a:endParaRPr>
          </a:p>
        </p:txBody>
      </p:sp>
      <p:pic>
        <p:nvPicPr>
          <p:cNvPr id="2052" name="Picture 4">
            <a:extLst>
              <a:ext uri="{FF2B5EF4-FFF2-40B4-BE49-F238E27FC236}">
                <a16:creationId xmlns:a16="http://schemas.microsoft.com/office/drawing/2014/main" id="{ADB710C1-7A74-1BC4-4AEC-EBB4EE1DD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79" y="1811261"/>
            <a:ext cx="4803016" cy="320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6046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300990" y="260650"/>
            <a:ext cx="854202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DADOS NUMÉRICOS DA TABELA DE 2020</a:t>
            </a:r>
            <a:endParaRPr sz="4000" dirty="0">
              <a:latin typeface="Century Gothic" panose="020B0502020202020204" pitchFamily="34" charset="0"/>
            </a:endParaRPr>
          </a:p>
        </p:txBody>
      </p:sp>
      <p:grpSp>
        <p:nvGrpSpPr>
          <p:cNvPr id="744" name="Google Shape;744;p34"/>
          <p:cNvGrpSpPr/>
          <p:nvPr/>
        </p:nvGrpSpPr>
        <p:grpSpPr>
          <a:xfrm>
            <a:off x="-1672225" y="277910"/>
            <a:ext cx="6537599" cy="6502814"/>
            <a:chOff x="-1656600" y="279760"/>
            <a:chExt cx="6537599" cy="6502814"/>
          </a:xfrm>
        </p:grpSpPr>
        <p:sp>
          <p:nvSpPr>
            <p:cNvPr id="745" name="Google Shape;74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47" name="Google Shape;747;p34"/>
          <p:cNvGrpSpPr/>
          <p:nvPr/>
        </p:nvGrpSpPr>
        <p:grpSpPr>
          <a:xfrm>
            <a:off x="7282975" y="3519023"/>
            <a:ext cx="1937400" cy="1937400"/>
            <a:chOff x="6992175" y="3100998"/>
            <a:chExt cx="1937400" cy="1937400"/>
          </a:xfrm>
        </p:grpSpPr>
        <p:sp>
          <p:nvSpPr>
            <p:cNvPr id="748" name="Google Shape;74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50" name="Google Shape;750;p34"/>
          <p:cNvSpPr txBox="1">
            <a:spLocks noGrp="1"/>
          </p:cNvSpPr>
          <p:nvPr>
            <p:ph type="subTitle" idx="1"/>
          </p:nvPr>
        </p:nvSpPr>
        <p:spPr>
          <a:xfrm>
            <a:off x="2113950" y="1348385"/>
            <a:ext cx="4916100" cy="1681800"/>
          </a:xfrm>
          <a:prstGeom prst="rect">
            <a:avLst/>
          </a:prstGeom>
        </p:spPr>
        <p:txBody>
          <a:bodyPr spcFirstLastPara="1" wrap="square" lIns="91425" tIns="91425" rIns="91425" bIns="91425" anchor="ctr" anchorCtr="0">
            <a:noAutofit/>
          </a:bodyPr>
          <a:lstStyle/>
          <a:p>
            <a:pPr marL="0" lvl="0" indent="0">
              <a:spcAft>
                <a:spcPts val="1600"/>
              </a:spcAft>
            </a:pPr>
            <a:r>
              <a:rPr lang="en" sz="1400" dirty="0">
                <a:latin typeface="Century Gothic" panose="020B0502020202020204" pitchFamily="34" charset="0"/>
              </a:rPr>
              <a:t>Estes são os dados numéricos mais precisos da tabela mostrada anteriormente.</a:t>
            </a:r>
          </a:p>
          <a:p>
            <a:pPr marL="0" lvl="0" indent="0">
              <a:spcAft>
                <a:spcPts val="1600"/>
              </a:spcAft>
            </a:pPr>
            <a:r>
              <a:rPr lang="pt-BR" sz="1400" dirty="0">
                <a:latin typeface="Century Gothic" panose="020B0502020202020204" pitchFamily="34" charset="0"/>
              </a:rPr>
              <a:t>OBS:  os números mostrados abaixo são a soma de todos os casos contabilizados no mês e não refletem a ocupação de leitos em um momento em específico.</a:t>
            </a:r>
          </a:p>
        </p:txBody>
      </p:sp>
      <p:pic>
        <p:nvPicPr>
          <p:cNvPr id="3" name="Imagem 2">
            <a:extLst>
              <a:ext uri="{FF2B5EF4-FFF2-40B4-BE49-F238E27FC236}">
                <a16:creationId xmlns:a16="http://schemas.microsoft.com/office/drawing/2014/main" id="{7740DD6F-1C83-BB6B-24E0-F23845DCB455}"/>
              </a:ext>
            </a:extLst>
          </p:cNvPr>
          <p:cNvPicPr>
            <a:picLocks noChangeAspect="1"/>
          </p:cNvPicPr>
          <p:nvPr/>
        </p:nvPicPr>
        <p:blipFill>
          <a:blip r:embed="rId5"/>
          <a:stretch>
            <a:fillRect/>
          </a:stretch>
        </p:blipFill>
        <p:spPr>
          <a:xfrm>
            <a:off x="300990" y="3112708"/>
            <a:ext cx="8542020" cy="1747774"/>
          </a:xfrm>
          <a:prstGeom prst="rect">
            <a:avLst/>
          </a:prstGeom>
        </p:spPr>
      </p:pic>
    </p:spTree>
    <p:extLst>
      <p:ext uri="{BB962C8B-B14F-4D97-AF65-F5344CB8AC3E}">
        <p14:creationId xmlns:p14="http://schemas.microsoft.com/office/powerpoint/2010/main" val="415178691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349961" y="809135"/>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sz="1000" dirty="0">
                <a:latin typeface="Century Gothic" panose="020B0502020202020204" pitchFamily="34" charset="0"/>
              </a:rPr>
              <a:t>Analisando os pontos mais extremos do gráfico podemos notar que:</a:t>
            </a:r>
          </a:p>
          <a:p>
            <a:pPr marL="0" lvl="0" indent="0" algn="ctr" rtl="0">
              <a:spcBef>
                <a:spcPts val="0"/>
              </a:spcBef>
              <a:spcAft>
                <a:spcPts val="1600"/>
              </a:spcAft>
              <a:buNone/>
            </a:pPr>
            <a:r>
              <a:rPr lang="pt-BR" sz="1000" dirty="0">
                <a:latin typeface="Century Gothic" panose="020B0502020202020204" pitchFamily="34" charset="0"/>
              </a:rPr>
              <a:t>- Há uma forte correlação positiva entre as suspeitas de covid em quem estava nos leitos de UTI para a confirmação(0.85), indicando uma forte tendência à infecção se houvesse suspeita da doença.</a:t>
            </a:r>
          </a:p>
          <a:p>
            <a:pPr marL="0" lvl="0" indent="0" algn="ctr" rtl="0">
              <a:spcBef>
                <a:spcPts val="0"/>
              </a:spcBef>
              <a:spcAft>
                <a:spcPts val="1600"/>
              </a:spcAft>
              <a:buNone/>
            </a:pPr>
            <a:r>
              <a:rPr lang="pt-BR" sz="1000" dirty="0">
                <a:latin typeface="Century Gothic" panose="020B0502020202020204" pitchFamily="34" charset="0"/>
              </a:rPr>
              <a:t>- Por outro lado há uma baixíssima correlação positiva entre as pessoas que tinham a doença confirmada e recebiam alta com as pessoas que estavam ocupando leitos clínicos e de uti com suspeita da covid(0.05 e 0.19 respectivamente), reforçando o perigo da doença devido sua alta contagiosidade, tendo que parte dos confirmados, ocupar leitos clínicos ou de UTI.</a:t>
            </a:r>
          </a:p>
          <a:p>
            <a:pPr marL="0" lvl="0" indent="0" algn="ctr" rtl="0">
              <a:spcBef>
                <a:spcPts val="0"/>
              </a:spcBef>
              <a:spcAft>
                <a:spcPts val="1600"/>
              </a:spcAft>
              <a:buNone/>
            </a:pPr>
            <a:r>
              <a:rPr lang="pt-BR" sz="1000" dirty="0">
                <a:latin typeface="Century Gothic" panose="020B0502020202020204" pitchFamily="34" charset="0"/>
              </a:rPr>
              <a:t>- Outra análise interessante é que a alta correlação positiva entre pessoas que estavam com a confirmação da doença nos leitos clínicos e tiveram que ser realocadas para os leitos de UTI (0.77) o que mostra a rapidez com que a doença evoluía para um caso mais grave.</a:t>
            </a: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2020</a:t>
            </a:r>
            <a:endParaRPr sz="4000" dirty="0">
              <a:latin typeface="Century Gothic" panose="020B0502020202020204" pitchFamily="34" charset="0"/>
            </a:endParaRPr>
          </a:p>
        </p:txBody>
      </p:sp>
      <p:pic>
        <p:nvPicPr>
          <p:cNvPr id="2" name="Imagem 1">
            <a:extLst>
              <a:ext uri="{FF2B5EF4-FFF2-40B4-BE49-F238E27FC236}">
                <a16:creationId xmlns:a16="http://schemas.microsoft.com/office/drawing/2014/main" id="{BD3B8553-C4BB-0034-EAD3-D6ABE6BF02F0}"/>
              </a:ext>
            </a:extLst>
          </p:cNvPr>
          <p:cNvPicPr>
            <a:picLocks noChangeAspect="1"/>
          </p:cNvPicPr>
          <p:nvPr/>
        </p:nvPicPr>
        <p:blipFill>
          <a:blip r:embed="rId3"/>
          <a:stretch>
            <a:fillRect/>
          </a:stretch>
        </p:blipFill>
        <p:spPr>
          <a:xfrm>
            <a:off x="157697" y="1528825"/>
            <a:ext cx="3814603" cy="3473865"/>
          </a:xfrm>
          <a:prstGeom prst="rect">
            <a:avLst/>
          </a:prstGeom>
        </p:spPr>
      </p:pic>
    </p:spTree>
    <p:extLst>
      <p:ext uri="{BB962C8B-B14F-4D97-AF65-F5344CB8AC3E}">
        <p14:creationId xmlns:p14="http://schemas.microsoft.com/office/powerpoint/2010/main" val="327067371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516013" y="1938852"/>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latin typeface="Century Gothic" panose="020B0502020202020204" pitchFamily="34" charset="0"/>
              </a:rPr>
              <a:t>Em 2021 os números atingem seus maiores patamares durante a pandemia</a:t>
            </a:r>
            <a:endParaRPr dirty="0">
              <a:latin typeface="Century Gothic" panose="020B0502020202020204" pitchFamily="34" charset="0"/>
            </a:endParaRP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2021</a:t>
            </a:r>
            <a:endParaRPr sz="4000" dirty="0">
              <a:latin typeface="Century Gothic" panose="020B0502020202020204" pitchFamily="34" charset="0"/>
            </a:endParaRPr>
          </a:p>
        </p:txBody>
      </p:sp>
      <p:pic>
        <p:nvPicPr>
          <p:cNvPr id="3074" name="Picture 2">
            <a:extLst>
              <a:ext uri="{FF2B5EF4-FFF2-40B4-BE49-F238E27FC236}">
                <a16:creationId xmlns:a16="http://schemas.microsoft.com/office/drawing/2014/main" id="{2B7B1DBE-D77E-B444-0FED-D483EB0FE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72" y="1938540"/>
            <a:ext cx="4606754" cy="27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7000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171700" y="1408835"/>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sz="1400" dirty="0">
                <a:latin typeface="Century Gothic" panose="020B0502020202020204" pitchFamily="34" charset="0"/>
              </a:rPr>
              <a:t>No ano de 2021 temos o ápice da pandemia. No primeiro semestre do ano ainda há muitos casos suspeitos, a partir de julho começam a diminuir as suspeitas da infecção e aumentar a ocupação dos primeiros leitos disponibilizados por hospitais particulares, com o decorrer dos meses as suspeitas se transformam em casos confirmados e os leitos particulares tornam-se maioria na ocupação total de leitos pela indisponibilidade de leitos oferecidos pelo governo de Pernambuco.</a:t>
            </a:r>
            <a:endParaRPr sz="1400" dirty="0">
              <a:latin typeface="Century Gothic" panose="020B0502020202020204" pitchFamily="34" charset="0"/>
            </a:endParaRP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2021</a:t>
            </a:r>
            <a:endParaRPr sz="4000" dirty="0">
              <a:latin typeface="Century Gothic" panose="020B0502020202020204" pitchFamily="34" charset="0"/>
            </a:endParaRPr>
          </a:p>
        </p:txBody>
      </p:sp>
      <p:pic>
        <p:nvPicPr>
          <p:cNvPr id="2" name="Imagem 1">
            <a:extLst>
              <a:ext uri="{FF2B5EF4-FFF2-40B4-BE49-F238E27FC236}">
                <a16:creationId xmlns:a16="http://schemas.microsoft.com/office/drawing/2014/main" id="{604868C9-5740-2A09-4017-362249313FEB}"/>
              </a:ext>
            </a:extLst>
          </p:cNvPr>
          <p:cNvPicPr>
            <a:picLocks noChangeAspect="1"/>
          </p:cNvPicPr>
          <p:nvPr/>
        </p:nvPicPr>
        <p:blipFill>
          <a:blip r:embed="rId3"/>
          <a:stretch>
            <a:fillRect/>
          </a:stretch>
        </p:blipFill>
        <p:spPr>
          <a:xfrm>
            <a:off x="154369" y="1758315"/>
            <a:ext cx="4767592" cy="2844165"/>
          </a:xfrm>
          <a:prstGeom prst="rect">
            <a:avLst/>
          </a:prstGeom>
        </p:spPr>
      </p:pic>
    </p:spTree>
    <p:extLst>
      <p:ext uri="{BB962C8B-B14F-4D97-AF65-F5344CB8AC3E}">
        <p14:creationId xmlns:p14="http://schemas.microsoft.com/office/powerpoint/2010/main" val="35913538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300990" y="260650"/>
            <a:ext cx="854202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DADOS NUMÉRICOS DA TABELA DE 2021</a:t>
            </a:r>
            <a:endParaRPr sz="4000" dirty="0">
              <a:latin typeface="Century Gothic" panose="020B0502020202020204" pitchFamily="34" charset="0"/>
            </a:endParaRPr>
          </a:p>
        </p:txBody>
      </p:sp>
      <p:grpSp>
        <p:nvGrpSpPr>
          <p:cNvPr id="744" name="Google Shape;744;p34"/>
          <p:cNvGrpSpPr/>
          <p:nvPr/>
        </p:nvGrpSpPr>
        <p:grpSpPr>
          <a:xfrm>
            <a:off x="-1672225" y="277910"/>
            <a:ext cx="6537599" cy="6502814"/>
            <a:chOff x="-1656600" y="279760"/>
            <a:chExt cx="6537599" cy="6502814"/>
          </a:xfrm>
        </p:grpSpPr>
        <p:sp>
          <p:nvSpPr>
            <p:cNvPr id="745" name="Google Shape;74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47" name="Google Shape;747;p34"/>
          <p:cNvGrpSpPr/>
          <p:nvPr/>
        </p:nvGrpSpPr>
        <p:grpSpPr>
          <a:xfrm>
            <a:off x="7282975" y="3519023"/>
            <a:ext cx="1937400" cy="1937400"/>
            <a:chOff x="6992175" y="3100998"/>
            <a:chExt cx="1937400" cy="1937400"/>
          </a:xfrm>
        </p:grpSpPr>
        <p:sp>
          <p:nvSpPr>
            <p:cNvPr id="748" name="Google Shape;74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50" name="Google Shape;750;p34"/>
          <p:cNvSpPr txBox="1">
            <a:spLocks noGrp="1"/>
          </p:cNvSpPr>
          <p:nvPr>
            <p:ph type="subTitle" idx="1"/>
          </p:nvPr>
        </p:nvSpPr>
        <p:spPr>
          <a:xfrm>
            <a:off x="2113950" y="1348385"/>
            <a:ext cx="4916100" cy="1681800"/>
          </a:xfrm>
          <a:prstGeom prst="rect">
            <a:avLst/>
          </a:prstGeom>
        </p:spPr>
        <p:txBody>
          <a:bodyPr spcFirstLastPara="1" wrap="square" lIns="91425" tIns="91425" rIns="91425" bIns="91425" anchor="ctr" anchorCtr="0">
            <a:noAutofit/>
          </a:bodyPr>
          <a:lstStyle/>
          <a:p>
            <a:pPr marL="0" lvl="0" indent="0">
              <a:spcAft>
                <a:spcPts val="1600"/>
              </a:spcAft>
            </a:pPr>
            <a:r>
              <a:rPr lang="en" sz="1400" dirty="0">
                <a:latin typeface="Century Gothic" panose="020B0502020202020204" pitchFamily="34" charset="0"/>
              </a:rPr>
              <a:t>Estes são os dados numéricos mais precisos da tabela mostrada anteriormente.</a:t>
            </a:r>
          </a:p>
          <a:p>
            <a:pPr marL="0" lvl="0" indent="0">
              <a:spcAft>
                <a:spcPts val="1600"/>
              </a:spcAft>
            </a:pPr>
            <a:r>
              <a:rPr lang="pt-BR" sz="1400" dirty="0">
                <a:latin typeface="Century Gothic" panose="020B0502020202020204" pitchFamily="34" charset="0"/>
              </a:rPr>
              <a:t>OBS:  os números mostrados abaixo são a soma de todos os casos contabilizados no mês e não refletem a ocupação de leitos em um momento em específico.</a:t>
            </a:r>
          </a:p>
        </p:txBody>
      </p:sp>
      <p:pic>
        <p:nvPicPr>
          <p:cNvPr id="4" name="Imagem 3">
            <a:extLst>
              <a:ext uri="{FF2B5EF4-FFF2-40B4-BE49-F238E27FC236}">
                <a16:creationId xmlns:a16="http://schemas.microsoft.com/office/drawing/2014/main" id="{5DDBAFE6-7F91-86CE-22A4-C2162788FA3B}"/>
              </a:ext>
            </a:extLst>
          </p:cNvPr>
          <p:cNvPicPr>
            <a:picLocks noChangeAspect="1"/>
          </p:cNvPicPr>
          <p:nvPr/>
        </p:nvPicPr>
        <p:blipFill>
          <a:blip r:embed="rId5"/>
          <a:stretch>
            <a:fillRect/>
          </a:stretch>
        </p:blipFill>
        <p:spPr>
          <a:xfrm>
            <a:off x="354330" y="3018537"/>
            <a:ext cx="8435340" cy="1730476"/>
          </a:xfrm>
          <a:prstGeom prst="rect">
            <a:avLst/>
          </a:prstGeom>
        </p:spPr>
      </p:pic>
    </p:spTree>
    <p:extLst>
      <p:ext uri="{BB962C8B-B14F-4D97-AF65-F5344CB8AC3E}">
        <p14:creationId xmlns:p14="http://schemas.microsoft.com/office/powerpoint/2010/main" val="341407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171700" y="312739"/>
            <a:ext cx="3794039"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sz="800" dirty="0">
                <a:latin typeface="Century Gothic" panose="020B0502020202020204" pitchFamily="34" charset="0"/>
              </a:rPr>
              <a:t>Análise do gráfico: </a:t>
            </a:r>
          </a:p>
          <a:p>
            <a:pPr marL="0" lvl="0" indent="0" algn="ctr" rtl="0">
              <a:spcBef>
                <a:spcPts val="0"/>
              </a:spcBef>
              <a:spcAft>
                <a:spcPts val="1600"/>
              </a:spcAft>
              <a:buNone/>
            </a:pPr>
            <a:r>
              <a:rPr lang="pt-BR" sz="800" dirty="0" err="1">
                <a:latin typeface="Century Gothic" panose="020B0502020202020204" pitchFamily="34" charset="0"/>
              </a:rPr>
              <a:t>OcupaçãoSuspeitoUti</a:t>
            </a:r>
            <a:r>
              <a:rPr lang="pt-BR" sz="800" dirty="0">
                <a:latin typeface="Century Gothic" panose="020B0502020202020204" pitchFamily="34" charset="0"/>
              </a:rPr>
              <a:t> x </a:t>
            </a:r>
            <a:r>
              <a:rPr lang="pt-BR" sz="800" dirty="0" err="1">
                <a:latin typeface="Century Gothic" panose="020B0502020202020204" pitchFamily="34" charset="0"/>
              </a:rPr>
              <a:t>OcupaçãoCovidUti</a:t>
            </a:r>
            <a:r>
              <a:rPr lang="pt-BR" sz="800" dirty="0">
                <a:latin typeface="Century Gothic" panose="020B0502020202020204" pitchFamily="34" charset="0"/>
              </a:rPr>
              <a:t> (0.98): Há uma correlação quase perfeita entre a ocupação de leitos de UTI para casos suspeitos e confirmados de COVID-19, o que sugere que quando um tipo aumenta, o outro também aumenta quase na mesma proporção. Isso faz sentido, já que ambos os tipos de pacientes provavelmente compartilham recursos hospitalares.</a:t>
            </a:r>
          </a:p>
          <a:p>
            <a:pPr marL="0" lvl="0" indent="0" algn="ctr" rtl="0">
              <a:spcBef>
                <a:spcPts val="0"/>
              </a:spcBef>
              <a:spcAft>
                <a:spcPts val="1600"/>
              </a:spcAft>
              <a:buNone/>
            </a:pPr>
            <a:r>
              <a:rPr lang="pt-BR" sz="800" dirty="0" err="1">
                <a:latin typeface="Century Gothic" panose="020B0502020202020204" pitchFamily="34" charset="0"/>
              </a:rPr>
              <a:t>OcupaçãoSuspeitoUti</a:t>
            </a:r>
            <a:r>
              <a:rPr lang="pt-BR" sz="800" dirty="0">
                <a:latin typeface="Century Gothic" panose="020B0502020202020204" pitchFamily="34" charset="0"/>
              </a:rPr>
              <a:t> x </a:t>
            </a:r>
            <a:r>
              <a:rPr lang="pt-BR" sz="800" dirty="0" err="1">
                <a:latin typeface="Century Gothic" panose="020B0502020202020204" pitchFamily="34" charset="0"/>
              </a:rPr>
              <a:t>OcupaçãoConfirmadoUti</a:t>
            </a:r>
            <a:r>
              <a:rPr lang="pt-BR" sz="800" dirty="0">
                <a:latin typeface="Century Gothic" panose="020B0502020202020204" pitchFamily="34" charset="0"/>
              </a:rPr>
              <a:t> (0.90): Há uma forte correlação entre a ocupação de UTI para pacientes suspeitos e confirmados de COVID-19. Mostra que, quando a ocupação para suspeitos aumenta, há um aumento correspondente nos casos confirmados.</a:t>
            </a:r>
          </a:p>
          <a:p>
            <a:pPr marL="0" lvl="0" indent="0" algn="ctr" rtl="0">
              <a:spcBef>
                <a:spcPts val="0"/>
              </a:spcBef>
              <a:spcAft>
                <a:spcPts val="1600"/>
              </a:spcAft>
              <a:buNone/>
            </a:pPr>
            <a:r>
              <a:rPr lang="pt-BR" sz="800" dirty="0" err="1">
                <a:latin typeface="Century Gothic" panose="020B0502020202020204" pitchFamily="34" charset="0"/>
              </a:rPr>
              <a:t>OcupaçãoConfirmadoUti</a:t>
            </a:r>
            <a:r>
              <a:rPr lang="pt-BR" sz="800" dirty="0">
                <a:latin typeface="Century Gothic" panose="020B0502020202020204" pitchFamily="34" charset="0"/>
              </a:rPr>
              <a:t> x </a:t>
            </a:r>
            <a:r>
              <a:rPr lang="pt-BR" sz="800" dirty="0" err="1">
                <a:latin typeface="Century Gothic" panose="020B0502020202020204" pitchFamily="34" charset="0"/>
              </a:rPr>
              <a:t>OcupaçãoCovidUti</a:t>
            </a:r>
            <a:r>
              <a:rPr lang="pt-BR" sz="800" dirty="0">
                <a:latin typeface="Century Gothic" panose="020B0502020202020204" pitchFamily="34" charset="0"/>
              </a:rPr>
              <a:t> (0.88): Outra correlação muito alta, indicando que o aumento de casos confirmados de COVID-19 em UTIs está fortemente associado à ocupação geral de UTIs por COVID-19.</a:t>
            </a:r>
          </a:p>
          <a:p>
            <a:pPr marL="0" lvl="0" indent="0" algn="ctr" rtl="0">
              <a:spcBef>
                <a:spcPts val="0"/>
              </a:spcBef>
              <a:spcAft>
                <a:spcPts val="1600"/>
              </a:spcAft>
              <a:buNone/>
            </a:pPr>
            <a:r>
              <a:rPr lang="pt-BR" sz="800" dirty="0" err="1">
                <a:latin typeface="Century Gothic" panose="020B0502020202020204" pitchFamily="34" charset="0"/>
              </a:rPr>
              <a:t>OcupaçãoHospitalarCli</a:t>
            </a:r>
            <a:r>
              <a:rPr lang="pt-BR" sz="800" dirty="0">
                <a:latin typeface="Century Gothic" panose="020B0502020202020204" pitchFamily="34" charset="0"/>
              </a:rPr>
              <a:t> x </a:t>
            </a:r>
            <a:r>
              <a:rPr lang="pt-BR" sz="800" dirty="0" err="1">
                <a:latin typeface="Century Gothic" panose="020B0502020202020204" pitchFamily="34" charset="0"/>
              </a:rPr>
              <a:t>OcupaçãoSuspeitoUti</a:t>
            </a:r>
            <a:r>
              <a:rPr lang="pt-BR" sz="800" dirty="0">
                <a:latin typeface="Century Gothic" panose="020B0502020202020204" pitchFamily="34" charset="0"/>
              </a:rPr>
              <a:t> (0.13): Existe uma correlação fraca entre a ocupação hospitalar clínica geral e a ocupação de UTI para casos suspeitos de COVID-19, indicando que o aumento de um tipo não está fortemente relacionado ao aumento do outro.</a:t>
            </a:r>
          </a:p>
          <a:p>
            <a:pPr marL="0" lvl="0" indent="0" algn="ctr" rtl="0">
              <a:spcBef>
                <a:spcPts val="0"/>
              </a:spcBef>
              <a:spcAft>
                <a:spcPts val="1600"/>
              </a:spcAft>
              <a:buNone/>
            </a:pPr>
            <a:r>
              <a:rPr lang="pt-BR" sz="800" dirty="0" err="1">
                <a:latin typeface="Century Gothic" panose="020B0502020202020204" pitchFamily="34" charset="0"/>
              </a:rPr>
              <a:t>SaidaConfirmadaObitos</a:t>
            </a:r>
            <a:r>
              <a:rPr lang="pt-BR" sz="800" dirty="0">
                <a:latin typeface="Century Gothic" panose="020B0502020202020204" pitchFamily="34" charset="0"/>
              </a:rPr>
              <a:t> x </a:t>
            </a:r>
            <a:r>
              <a:rPr lang="pt-BR" sz="800" dirty="0" err="1">
                <a:latin typeface="Century Gothic" panose="020B0502020202020204" pitchFamily="34" charset="0"/>
              </a:rPr>
              <a:t>OcupacaoHospitalarCli</a:t>
            </a:r>
            <a:r>
              <a:rPr lang="pt-BR" sz="800" dirty="0">
                <a:latin typeface="Century Gothic" panose="020B0502020202020204" pitchFamily="34" charset="0"/>
              </a:rPr>
              <a:t> (0.07): A relação entre saídas confirmadas com óbito e a ocupação hospitalar clínica é muito baixa, indicando que esses dois fatores não têm muita influência mútua.</a:t>
            </a:r>
          </a:p>
          <a:p>
            <a:pPr marL="0" lvl="0" indent="0" algn="ctr" rtl="0">
              <a:spcBef>
                <a:spcPts val="0"/>
              </a:spcBef>
              <a:spcAft>
                <a:spcPts val="1600"/>
              </a:spcAft>
              <a:buNone/>
            </a:pPr>
            <a:r>
              <a:rPr lang="pt-BR" sz="800" dirty="0" err="1">
                <a:latin typeface="Century Gothic" panose="020B0502020202020204" pitchFamily="34" charset="0"/>
              </a:rPr>
              <a:t>SaidaConfirmadaAltas</a:t>
            </a:r>
            <a:r>
              <a:rPr lang="pt-BR" sz="800" dirty="0">
                <a:latin typeface="Century Gothic" panose="020B0502020202020204" pitchFamily="34" charset="0"/>
              </a:rPr>
              <a:t> x </a:t>
            </a:r>
            <a:r>
              <a:rPr lang="pt-BR" sz="800" dirty="0" err="1">
                <a:latin typeface="Century Gothic" panose="020B0502020202020204" pitchFamily="34" charset="0"/>
              </a:rPr>
              <a:t>OcupacaoHospitalarCli</a:t>
            </a:r>
            <a:r>
              <a:rPr lang="pt-BR" sz="800" dirty="0">
                <a:latin typeface="Century Gothic" panose="020B0502020202020204" pitchFamily="34" charset="0"/>
              </a:rPr>
              <a:t> (0.07): Da mesma forma, as altas de pacientes confirmados e a ocupação hospitalar clínica geral têm uma correlação quase inexistente.</a:t>
            </a: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2021</a:t>
            </a:r>
            <a:endParaRPr sz="4000" dirty="0">
              <a:latin typeface="Century Gothic" panose="020B0502020202020204" pitchFamily="34" charset="0"/>
            </a:endParaRPr>
          </a:p>
        </p:txBody>
      </p:sp>
      <p:pic>
        <p:nvPicPr>
          <p:cNvPr id="3" name="Imagem 2">
            <a:extLst>
              <a:ext uri="{FF2B5EF4-FFF2-40B4-BE49-F238E27FC236}">
                <a16:creationId xmlns:a16="http://schemas.microsoft.com/office/drawing/2014/main" id="{06A69E1E-31AE-6D5C-2941-0DB0C287C473}"/>
              </a:ext>
            </a:extLst>
          </p:cNvPr>
          <p:cNvPicPr>
            <a:picLocks noChangeAspect="1"/>
          </p:cNvPicPr>
          <p:nvPr/>
        </p:nvPicPr>
        <p:blipFill>
          <a:blip r:embed="rId3"/>
          <a:stretch>
            <a:fillRect/>
          </a:stretch>
        </p:blipFill>
        <p:spPr>
          <a:xfrm>
            <a:off x="116596" y="1643505"/>
            <a:ext cx="3677443" cy="3348957"/>
          </a:xfrm>
          <a:prstGeom prst="rect">
            <a:avLst/>
          </a:prstGeom>
        </p:spPr>
      </p:pic>
    </p:spTree>
    <p:extLst>
      <p:ext uri="{BB962C8B-B14F-4D97-AF65-F5344CB8AC3E}">
        <p14:creationId xmlns:p14="http://schemas.microsoft.com/office/powerpoint/2010/main" val="9842056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349961" y="1946472"/>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dirty="0">
                <a:latin typeface="Century Gothic" panose="020B0502020202020204" pitchFamily="34" charset="0"/>
              </a:rPr>
              <a:t>Em 2022 já começamos a ver a queda nos números. Além das medidas de distanciamento a vacinação em massa também contribuiu para a diminuição nos casos.</a:t>
            </a:r>
            <a:endParaRPr dirty="0">
              <a:latin typeface="Century Gothic" panose="020B0502020202020204" pitchFamily="34" charset="0"/>
            </a:endParaRP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2022</a:t>
            </a:r>
            <a:endParaRPr sz="4000" dirty="0">
              <a:latin typeface="Century Gothic" panose="020B0502020202020204" pitchFamily="34" charset="0"/>
            </a:endParaRPr>
          </a:p>
        </p:txBody>
      </p:sp>
      <p:pic>
        <p:nvPicPr>
          <p:cNvPr id="2" name="Imagem 1">
            <a:extLst>
              <a:ext uri="{FF2B5EF4-FFF2-40B4-BE49-F238E27FC236}">
                <a16:creationId xmlns:a16="http://schemas.microsoft.com/office/drawing/2014/main" id="{CACCD36C-2B8D-405A-8EB1-2EB5DDFBAC1A}"/>
              </a:ext>
            </a:extLst>
          </p:cNvPr>
          <p:cNvPicPr>
            <a:picLocks noChangeAspect="1"/>
          </p:cNvPicPr>
          <p:nvPr/>
        </p:nvPicPr>
        <p:blipFill>
          <a:blip r:embed="rId3"/>
          <a:stretch>
            <a:fillRect/>
          </a:stretch>
        </p:blipFill>
        <p:spPr>
          <a:xfrm>
            <a:off x="200090" y="1783595"/>
            <a:ext cx="4866584" cy="2903220"/>
          </a:xfrm>
          <a:prstGeom prst="rect">
            <a:avLst/>
          </a:prstGeom>
        </p:spPr>
      </p:pic>
    </p:spTree>
    <p:extLst>
      <p:ext uri="{BB962C8B-B14F-4D97-AF65-F5344CB8AC3E}">
        <p14:creationId xmlns:p14="http://schemas.microsoft.com/office/powerpoint/2010/main" val="312925838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70AB6C-D424-0B53-304F-11A7A6EF9887}"/>
              </a:ext>
            </a:extLst>
          </p:cNvPr>
          <p:cNvSpPr>
            <a:spLocks noGrp="1"/>
          </p:cNvSpPr>
          <p:nvPr>
            <p:ph type="title"/>
          </p:nvPr>
        </p:nvSpPr>
        <p:spPr>
          <a:xfrm>
            <a:off x="2516739" y="957800"/>
            <a:ext cx="4410802" cy="849300"/>
          </a:xfrm>
        </p:spPr>
        <p:txBody>
          <a:bodyPr/>
          <a:lstStyle/>
          <a:p>
            <a:r>
              <a:rPr lang="pt-BR" sz="3000" dirty="0">
                <a:solidFill>
                  <a:schemeClr val="accent1"/>
                </a:solidFill>
                <a:latin typeface="Century Gothic"/>
              </a:rPr>
              <a:t>IDENTIFICAÇÃO E COLETA DOS DADOS</a:t>
            </a:r>
          </a:p>
        </p:txBody>
      </p:sp>
      <p:sp>
        <p:nvSpPr>
          <p:cNvPr id="4" name="Título 3">
            <a:extLst>
              <a:ext uri="{FF2B5EF4-FFF2-40B4-BE49-F238E27FC236}">
                <a16:creationId xmlns:a16="http://schemas.microsoft.com/office/drawing/2014/main" id="{7383C9FD-0614-1254-F416-8EA245F99504}"/>
              </a:ext>
            </a:extLst>
          </p:cNvPr>
          <p:cNvSpPr>
            <a:spLocks noGrp="1"/>
          </p:cNvSpPr>
          <p:nvPr>
            <p:ph type="title" idx="2"/>
          </p:nvPr>
        </p:nvSpPr>
        <p:spPr/>
        <p:txBody>
          <a:bodyPr/>
          <a:lstStyle/>
          <a:p>
            <a:r>
              <a:rPr lang="pt-BR" sz="1400" dirty="0">
                <a:solidFill>
                  <a:schemeClr val="bg1"/>
                </a:solidFill>
                <a:latin typeface="Century Gothic"/>
              </a:rPr>
              <a:t>Para o trabalho em questão decidimos coletar dados do </a:t>
            </a:r>
            <a:r>
              <a:rPr lang="pt-BR" sz="1400" dirty="0" err="1">
                <a:solidFill>
                  <a:schemeClr val="bg1"/>
                </a:solidFill>
                <a:latin typeface="Century Gothic"/>
              </a:rPr>
              <a:t>OpenDataSus</a:t>
            </a:r>
            <a:r>
              <a:rPr lang="pt-BR" sz="1400" dirty="0">
                <a:solidFill>
                  <a:schemeClr val="bg1"/>
                </a:solidFill>
                <a:latin typeface="Century Gothic"/>
              </a:rPr>
              <a:t>, onde nos foi fornecida a massa de dados dos anos 2020, 2021 e 2022. A massa em questão nos mostra através de uma planilha no formato CSV diversos dados, como UTIs utilizadas, estados que fizeram uso dos leitos, entre outros dados.</a:t>
            </a:r>
          </a:p>
        </p:txBody>
      </p:sp>
    </p:spTree>
    <p:extLst>
      <p:ext uri="{BB962C8B-B14F-4D97-AF65-F5344CB8AC3E}">
        <p14:creationId xmlns:p14="http://schemas.microsoft.com/office/powerpoint/2010/main" val="427558230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972300" y="456685"/>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5171700" y="663292"/>
            <a:ext cx="3160155" cy="49449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pt-BR" sz="1400" b="0" i="0" dirty="0">
                <a:solidFill>
                  <a:srgbClr val="E3E3E3"/>
                </a:solidFill>
                <a:effectLst/>
                <a:latin typeface="Century Gothic" panose="020B0502020202020204" pitchFamily="34" charset="0"/>
              </a:rPr>
              <a:t>Ao observar o gráfico de ocupação de leitos em 2022 pode-se observar que o número de leitos particulares disponibilizados foi essencial para o combate à pandemia do Coronavírus, dado que a ocupação de leitos dedicados ao tratamento da covid-19 sempre esteve em níveis críticos desde o início da pandemia. Outro dado interessante são os números de ocupação por suspeita ou confirmação, simplesmente não existem esses números. Os pacientes são diretamente enviados aos leitos especializados ao tratamento da covid ou para os hospitais particulares que prestaram apoio ao SUS.</a:t>
            </a:r>
            <a:endParaRPr sz="1400" dirty="0">
              <a:latin typeface="Century Gothic" panose="020B0502020202020204" pitchFamily="34" charset="0"/>
            </a:endParaRPr>
          </a:p>
        </p:txBody>
      </p:sp>
      <p:sp>
        <p:nvSpPr>
          <p:cNvPr id="758" name="Google Shape;758;p35"/>
          <p:cNvSpPr txBox="1">
            <a:spLocks noGrp="1"/>
          </p:cNvSpPr>
          <p:nvPr>
            <p:ph type="title"/>
          </p:nvPr>
        </p:nvSpPr>
        <p:spPr>
          <a:xfrm>
            <a:off x="3794039" y="663292"/>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2022</a:t>
            </a:r>
            <a:endParaRPr sz="4000" dirty="0">
              <a:latin typeface="Century Gothic" panose="020B0502020202020204" pitchFamily="34" charset="0"/>
            </a:endParaRPr>
          </a:p>
        </p:txBody>
      </p:sp>
      <p:pic>
        <p:nvPicPr>
          <p:cNvPr id="4098" name="Picture 2">
            <a:extLst>
              <a:ext uri="{FF2B5EF4-FFF2-40B4-BE49-F238E27FC236}">
                <a16:creationId xmlns:a16="http://schemas.microsoft.com/office/drawing/2014/main" id="{8B580CC0-1127-973F-67FD-1A04A7B4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 y="1862692"/>
            <a:ext cx="4768849" cy="2844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9565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4"/>
          <p:cNvSpPr txBox="1">
            <a:spLocks noGrp="1"/>
          </p:cNvSpPr>
          <p:nvPr>
            <p:ph type="title"/>
          </p:nvPr>
        </p:nvSpPr>
        <p:spPr>
          <a:xfrm>
            <a:off x="300990" y="260650"/>
            <a:ext cx="854202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DADOS NUMÉRICOS DA TABELA DE 2022</a:t>
            </a:r>
            <a:endParaRPr sz="4000" dirty="0">
              <a:latin typeface="Century Gothic" panose="020B0502020202020204" pitchFamily="34" charset="0"/>
            </a:endParaRPr>
          </a:p>
        </p:txBody>
      </p:sp>
      <p:grpSp>
        <p:nvGrpSpPr>
          <p:cNvPr id="744" name="Google Shape;744;p34"/>
          <p:cNvGrpSpPr/>
          <p:nvPr/>
        </p:nvGrpSpPr>
        <p:grpSpPr>
          <a:xfrm>
            <a:off x="-1672225" y="277910"/>
            <a:ext cx="6537599" cy="6502814"/>
            <a:chOff x="-1656600" y="279760"/>
            <a:chExt cx="6537599" cy="6502814"/>
          </a:xfrm>
        </p:grpSpPr>
        <p:sp>
          <p:nvSpPr>
            <p:cNvPr id="745" name="Google Shape;74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6" name="Google Shape;74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47" name="Google Shape;747;p34"/>
          <p:cNvGrpSpPr/>
          <p:nvPr/>
        </p:nvGrpSpPr>
        <p:grpSpPr>
          <a:xfrm>
            <a:off x="7282975" y="3519023"/>
            <a:ext cx="1937400" cy="1937400"/>
            <a:chOff x="6992175" y="3100998"/>
            <a:chExt cx="1937400" cy="1937400"/>
          </a:xfrm>
        </p:grpSpPr>
        <p:sp>
          <p:nvSpPr>
            <p:cNvPr id="748" name="Google Shape;74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9" name="Google Shape;74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50" name="Google Shape;750;p34"/>
          <p:cNvSpPr txBox="1">
            <a:spLocks noGrp="1"/>
          </p:cNvSpPr>
          <p:nvPr>
            <p:ph type="subTitle" idx="1"/>
          </p:nvPr>
        </p:nvSpPr>
        <p:spPr>
          <a:xfrm>
            <a:off x="2113950" y="1348385"/>
            <a:ext cx="4916100" cy="1681800"/>
          </a:xfrm>
          <a:prstGeom prst="rect">
            <a:avLst/>
          </a:prstGeom>
        </p:spPr>
        <p:txBody>
          <a:bodyPr spcFirstLastPara="1" wrap="square" lIns="91425" tIns="91425" rIns="91425" bIns="91425" anchor="ctr" anchorCtr="0">
            <a:noAutofit/>
          </a:bodyPr>
          <a:lstStyle/>
          <a:p>
            <a:pPr marL="0" lvl="0" indent="0">
              <a:spcAft>
                <a:spcPts val="1600"/>
              </a:spcAft>
            </a:pPr>
            <a:r>
              <a:rPr lang="en" sz="1400" dirty="0">
                <a:latin typeface="Century Gothic" panose="020B0502020202020204" pitchFamily="34" charset="0"/>
              </a:rPr>
              <a:t>Estes são os dados numéricos mais precisos da tabela mostrada anteriormente.</a:t>
            </a:r>
          </a:p>
          <a:p>
            <a:pPr marL="0" lvl="0" indent="0">
              <a:spcAft>
                <a:spcPts val="1600"/>
              </a:spcAft>
            </a:pPr>
            <a:r>
              <a:rPr lang="pt-BR" sz="1400" dirty="0">
                <a:latin typeface="Century Gothic" panose="020B0502020202020204" pitchFamily="34" charset="0"/>
              </a:rPr>
              <a:t>OBS:  os números mostrados abaixo são a soma de todos os casos contabilizados no mês e não refletem a ocupação de leitos em um momento em específico.</a:t>
            </a:r>
          </a:p>
        </p:txBody>
      </p:sp>
      <p:pic>
        <p:nvPicPr>
          <p:cNvPr id="4" name="Imagem 3">
            <a:extLst>
              <a:ext uri="{FF2B5EF4-FFF2-40B4-BE49-F238E27FC236}">
                <a16:creationId xmlns:a16="http://schemas.microsoft.com/office/drawing/2014/main" id="{5DDBAFE6-7F91-86CE-22A4-C2162788FA3B}"/>
              </a:ext>
            </a:extLst>
          </p:cNvPr>
          <p:cNvPicPr>
            <a:picLocks noChangeAspect="1"/>
          </p:cNvPicPr>
          <p:nvPr/>
        </p:nvPicPr>
        <p:blipFill>
          <a:blip r:embed="rId5"/>
          <a:stretch>
            <a:fillRect/>
          </a:stretch>
        </p:blipFill>
        <p:spPr>
          <a:xfrm>
            <a:off x="354330" y="3018537"/>
            <a:ext cx="8435340" cy="1730476"/>
          </a:xfrm>
          <a:prstGeom prst="rect">
            <a:avLst/>
          </a:prstGeom>
        </p:spPr>
      </p:pic>
    </p:spTree>
    <p:extLst>
      <p:ext uri="{BB962C8B-B14F-4D97-AF65-F5344CB8AC3E}">
        <p14:creationId xmlns:p14="http://schemas.microsoft.com/office/powerpoint/2010/main" val="359977894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p:nvPr/>
        </p:nvSpPr>
        <p:spPr>
          <a:xfrm>
            <a:off x="3372600" y="171829"/>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56" name="Google Shape;756;p35"/>
          <p:cNvSpPr txBox="1">
            <a:spLocks noGrp="1"/>
          </p:cNvSpPr>
          <p:nvPr>
            <p:ph type="subTitle" idx="1"/>
          </p:nvPr>
        </p:nvSpPr>
        <p:spPr>
          <a:xfrm>
            <a:off x="4467695" y="171829"/>
            <a:ext cx="3757141" cy="494499"/>
          </a:xfrm>
          <a:prstGeom prst="rect">
            <a:avLst/>
          </a:prstGeom>
        </p:spPr>
        <p:txBody>
          <a:bodyPr spcFirstLastPara="1" wrap="square" lIns="91425" tIns="91425" rIns="91425" bIns="91425" anchor="t" anchorCtr="0">
            <a:noAutofit/>
          </a:bodyPr>
          <a:lstStyle/>
          <a:p>
            <a:r>
              <a:rPr lang="pt-BR" sz="800" b="0" dirty="0">
                <a:solidFill>
                  <a:schemeClr val="bg1"/>
                </a:solidFill>
                <a:effectLst/>
                <a:latin typeface="Century Gothic" panose="020B0502020202020204" pitchFamily="34" charset="0"/>
              </a:rPr>
              <a:t>Análise do gráfico:</a:t>
            </a:r>
          </a:p>
          <a:p>
            <a:r>
              <a:rPr lang="pt-BR" sz="800" b="0" dirty="0">
                <a:solidFill>
                  <a:schemeClr val="bg1"/>
                </a:solidFill>
                <a:effectLst/>
                <a:latin typeface="Century Gothic" panose="020B0502020202020204" pitchFamily="34" charset="0"/>
              </a:rPr>
              <a:t>Ocupação de UTI Covid e Ocupação de Clínica Covid (0,74): Essa forte correlação positiva sugere que o aumento na ocupação de leitos de UTI para Covid está diretamente relacionado ao aumento na ocupação de leitos clínicos para Covid. Isso indica uma pressão simultânea nas duas modalidades de leitos conforme a demanda por atendimento de Covid cresce.</a:t>
            </a:r>
          </a:p>
          <a:p>
            <a:br>
              <a:rPr lang="pt-BR" sz="800" b="0" dirty="0">
                <a:solidFill>
                  <a:schemeClr val="bg1"/>
                </a:solidFill>
                <a:effectLst/>
                <a:latin typeface="Century Gothic" panose="020B0502020202020204" pitchFamily="34" charset="0"/>
              </a:rPr>
            </a:br>
            <a:r>
              <a:rPr lang="pt-BR" sz="800" b="0" dirty="0">
                <a:solidFill>
                  <a:schemeClr val="bg1"/>
                </a:solidFill>
                <a:effectLst/>
                <a:latin typeface="Century Gothic" panose="020B0502020202020204" pitchFamily="34" charset="0"/>
              </a:rPr>
              <a:t>Ocupação de UTI Covid e Ocupação Hospitalar UTI (0,71): Esse valor indica que, conforme a ocupação de leitos de UTI específicos para Covid aumenta, também aumenta a ocupação geral dos leitos de UTI hospitalares. Isso reflete como a pandemia afeta a ocupação total de UTIs, sobrecarregando o sistema como um todo.</a:t>
            </a:r>
          </a:p>
          <a:p>
            <a:br>
              <a:rPr lang="pt-BR" sz="800" b="0" dirty="0">
                <a:solidFill>
                  <a:schemeClr val="bg1"/>
                </a:solidFill>
                <a:effectLst/>
                <a:latin typeface="Century Gothic" panose="020B0502020202020204" pitchFamily="34" charset="0"/>
              </a:rPr>
            </a:br>
            <a:r>
              <a:rPr lang="pt-BR" sz="800" b="0" dirty="0">
                <a:solidFill>
                  <a:schemeClr val="bg1"/>
                </a:solidFill>
                <a:effectLst/>
                <a:latin typeface="Century Gothic" panose="020B0502020202020204" pitchFamily="34" charset="0"/>
              </a:rPr>
              <a:t>Saída Confirmada para Óbitos e Saída Suspeita para Óbitos (0,81): Como mencionado antes, essa forte correlação sugere uma relação entre os óbitos suspeitos e confirmados, possivelmente devido à progressão de pacientes inicialmente suspeitos para casos confirmados de óbito.</a:t>
            </a:r>
          </a:p>
          <a:p>
            <a:br>
              <a:rPr lang="pt-BR" sz="800" b="0" dirty="0">
                <a:solidFill>
                  <a:schemeClr val="bg1"/>
                </a:solidFill>
                <a:effectLst/>
                <a:latin typeface="Century Gothic" panose="020B0502020202020204" pitchFamily="34" charset="0"/>
              </a:rPr>
            </a:br>
            <a:r>
              <a:rPr lang="pt-BR" sz="800" b="0" dirty="0">
                <a:solidFill>
                  <a:schemeClr val="bg1"/>
                </a:solidFill>
                <a:effectLst/>
                <a:latin typeface="Century Gothic" panose="020B0502020202020204" pitchFamily="34" charset="0"/>
              </a:rPr>
              <a:t>Ocupação Hospitalar Clínico e Saída Confirmada para Óbitos (0,03): Essa correlação quase nula indica que a ocupação dos leitos clínicos hospitalares tem pouca ou nenhuma relação com as saídas confirmadas para óbitos.</a:t>
            </a:r>
          </a:p>
          <a:p>
            <a:br>
              <a:rPr lang="pt-BR" sz="800" b="0" dirty="0">
                <a:solidFill>
                  <a:schemeClr val="bg1"/>
                </a:solidFill>
                <a:effectLst/>
                <a:latin typeface="Century Gothic" panose="020B0502020202020204" pitchFamily="34" charset="0"/>
              </a:rPr>
            </a:br>
            <a:r>
              <a:rPr lang="pt-BR" sz="800" b="0" dirty="0">
                <a:solidFill>
                  <a:schemeClr val="bg1"/>
                </a:solidFill>
                <a:effectLst/>
                <a:latin typeface="Century Gothic" panose="020B0502020202020204" pitchFamily="34" charset="0"/>
              </a:rPr>
              <a:t>Ocupação Hospitalar Clínico e Saída Suspeita para Altas (0,05): Esse valor sugere que não há uma correlação forte entre a ocupação dos leitos clínicos hospitalares e as altas suspeitas, indicando que as altas não dependem diretamente do nível de ocupação clínica hospitalar.</a:t>
            </a:r>
          </a:p>
          <a:p>
            <a:br>
              <a:rPr lang="pt-BR" sz="800" b="0" dirty="0">
                <a:solidFill>
                  <a:schemeClr val="bg1"/>
                </a:solidFill>
                <a:effectLst/>
                <a:latin typeface="Century Gothic" panose="020B0502020202020204" pitchFamily="34" charset="0"/>
              </a:rPr>
            </a:br>
            <a:r>
              <a:rPr lang="pt-BR" sz="800" b="0" dirty="0">
                <a:solidFill>
                  <a:schemeClr val="bg1"/>
                </a:solidFill>
                <a:effectLst/>
                <a:latin typeface="Century Gothic" panose="020B0502020202020204" pitchFamily="34" charset="0"/>
              </a:rPr>
              <a:t>Ocupação Hospitalar Clínico e Ocupação de UTI Covid (0,13): A baixa correlação entre essas variáveis sugere que o uso de leitos de UTI específicos para Covid-19 e o uso de leitos hospitalares clínicos não estão fortemente relacionados, o que pode indicar que essas unidades operam de forma relativamente independente no contexto da pandemia.</a:t>
            </a:r>
          </a:p>
        </p:txBody>
      </p:sp>
      <p:sp>
        <p:nvSpPr>
          <p:cNvPr id="758" name="Google Shape;758;p35"/>
          <p:cNvSpPr txBox="1">
            <a:spLocks noGrp="1"/>
          </p:cNvSpPr>
          <p:nvPr>
            <p:ph type="title"/>
          </p:nvPr>
        </p:nvSpPr>
        <p:spPr>
          <a:xfrm>
            <a:off x="3194339" y="378436"/>
            <a:ext cx="1555922" cy="743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Century Gothic" panose="020B0502020202020204" pitchFamily="34" charset="0"/>
              </a:rPr>
              <a:t>2022</a:t>
            </a:r>
            <a:endParaRPr sz="4000" dirty="0">
              <a:latin typeface="Century Gothic" panose="020B0502020202020204" pitchFamily="34" charset="0"/>
            </a:endParaRPr>
          </a:p>
        </p:txBody>
      </p:sp>
      <p:pic>
        <p:nvPicPr>
          <p:cNvPr id="5122" name="Picture 2">
            <a:extLst>
              <a:ext uri="{FF2B5EF4-FFF2-40B4-BE49-F238E27FC236}">
                <a16:creationId xmlns:a16="http://schemas.microsoft.com/office/drawing/2014/main" id="{BAE6764B-4D6C-64A2-B1B8-A5F37334B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9" y="1613743"/>
            <a:ext cx="3774560" cy="3357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3047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grpSp>
        <p:nvGrpSpPr>
          <p:cNvPr id="1212" name="Google Shape;1212;p54"/>
          <p:cNvGrpSpPr/>
          <p:nvPr/>
        </p:nvGrpSpPr>
        <p:grpSpPr>
          <a:xfrm>
            <a:off x="-1656600" y="279760"/>
            <a:ext cx="6537599" cy="6502814"/>
            <a:chOff x="-1656600" y="279760"/>
            <a:chExt cx="6537599" cy="6502814"/>
          </a:xfrm>
        </p:grpSpPr>
        <p:sp>
          <p:nvSpPr>
            <p:cNvPr id="1213" name="Google Shape;1213;p5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4" name="Google Shape;1214;p5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1215" name="Google Shape;1215;p54"/>
          <p:cNvGrpSpPr/>
          <p:nvPr/>
        </p:nvGrpSpPr>
        <p:grpSpPr>
          <a:xfrm>
            <a:off x="2276095" y="-158954"/>
            <a:ext cx="1937400" cy="1937400"/>
            <a:chOff x="2276095" y="-158954"/>
            <a:chExt cx="1937400" cy="1937400"/>
          </a:xfrm>
        </p:grpSpPr>
        <p:sp>
          <p:nvSpPr>
            <p:cNvPr id="1216" name="Google Shape;1216;p54"/>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7" name="Google Shape;1217;p54"/>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1218" name="Google Shape;1218;p54"/>
          <p:cNvGrpSpPr/>
          <p:nvPr/>
        </p:nvGrpSpPr>
        <p:grpSpPr>
          <a:xfrm>
            <a:off x="4656700" y="3810000"/>
            <a:ext cx="1199400" cy="1183800"/>
            <a:chOff x="4656700" y="3810000"/>
            <a:chExt cx="1199400" cy="1183800"/>
          </a:xfrm>
        </p:grpSpPr>
        <p:sp>
          <p:nvSpPr>
            <p:cNvPr id="1219" name="Google Shape;1219;p5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0" name="Google Shape;1220;p54"/>
            <p:cNvPicPr preferRelativeResize="0"/>
            <p:nvPr/>
          </p:nvPicPr>
          <p:blipFill>
            <a:blip r:embed="rId5">
              <a:alphaModFix/>
            </a:blip>
            <a:stretch>
              <a:fillRect/>
            </a:stretch>
          </p:blipFill>
          <p:spPr>
            <a:xfrm>
              <a:off x="4924900" y="4103575"/>
              <a:ext cx="663100" cy="596601"/>
            </a:xfrm>
            <a:prstGeom prst="rect">
              <a:avLst/>
            </a:prstGeom>
            <a:noFill/>
            <a:ln>
              <a:noFill/>
            </a:ln>
          </p:spPr>
        </p:pic>
      </p:grpSp>
      <p:sp>
        <p:nvSpPr>
          <p:cNvPr id="1221" name="Google Shape;1221;p54"/>
          <p:cNvSpPr txBox="1">
            <a:spLocks noGrp="1"/>
          </p:cNvSpPr>
          <p:nvPr>
            <p:ph type="title"/>
          </p:nvPr>
        </p:nvSpPr>
        <p:spPr>
          <a:xfrm>
            <a:off x="2945350" y="1000664"/>
            <a:ext cx="3959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CONCLUSÕES</a:t>
            </a:r>
            <a:endParaRPr dirty="0">
              <a:latin typeface="Century Gothic" panose="020B0502020202020204" pitchFamily="34" charset="0"/>
            </a:endParaRPr>
          </a:p>
        </p:txBody>
      </p:sp>
      <p:sp>
        <p:nvSpPr>
          <p:cNvPr id="1222" name="Google Shape;1222;p54"/>
          <p:cNvSpPr txBox="1">
            <a:spLocks noGrp="1"/>
          </p:cNvSpPr>
          <p:nvPr>
            <p:ph type="subTitle" idx="1"/>
          </p:nvPr>
        </p:nvSpPr>
        <p:spPr>
          <a:xfrm>
            <a:off x="2901449" y="2260412"/>
            <a:ext cx="3959100" cy="145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Apesar de Pernambuco ter sido em 2021 o 5º estado com maior número de leitos e taxa de ocupação relativamente baixa (47%) é nítido que as medidas adotadas pelo governo não surtiram um efeito positivo no controle da pandemia, tendo em vista que em 2022 nós encabeçamos a lista com uma taxa de ocupação crítica de 82%.</a:t>
            </a:r>
          </a:p>
          <a:p>
            <a:pPr marL="0" lvl="0" indent="0" algn="ctr" rtl="0">
              <a:spcBef>
                <a:spcPts val="0"/>
              </a:spcBef>
              <a:spcAft>
                <a:spcPts val="0"/>
              </a:spcAft>
              <a:buNone/>
            </a:pPr>
            <a:r>
              <a:rPr lang="en" dirty="0">
                <a:latin typeface="Century Gothic" panose="020B0502020202020204" pitchFamily="34" charset="0"/>
              </a:rPr>
              <a:t>Embora a análise tenha ficado restrita ao estado de Pernambuco esse cenário descrito ocorreu de forma semelhante aos outros estados de todo o território nacional.</a:t>
            </a:r>
            <a:endParaRPr dirty="0">
              <a:latin typeface="Century Gothic" panose="020B0502020202020204" pitchFamily="34" charset="0"/>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grpSp>
        <p:nvGrpSpPr>
          <p:cNvPr id="1212" name="Google Shape;1212;p54"/>
          <p:cNvGrpSpPr/>
          <p:nvPr/>
        </p:nvGrpSpPr>
        <p:grpSpPr>
          <a:xfrm>
            <a:off x="-1656600" y="279760"/>
            <a:ext cx="6537599" cy="6502814"/>
            <a:chOff x="-1656600" y="279760"/>
            <a:chExt cx="6537599" cy="6502814"/>
          </a:xfrm>
        </p:grpSpPr>
        <p:sp>
          <p:nvSpPr>
            <p:cNvPr id="1213" name="Google Shape;1213;p5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4" name="Google Shape;1214;p5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1215" name="Google Shape;1215;p54"/>
          <p:cNvGrpSpPr/>
          <p:nvPr/>
        </p:nvGrpSpPr>
        <p:grpSpPr>
          <a:xfrm>
            <a:off x="2276095" y="-158954"/>
            <a:ext cx="1937400" cy="1937400"/>
            <a:chOff x="2276095" y="-158954"/>
            <a:chExt cx="1937400" cy="1937400"/>
          </a:xfrm>
        </p:grpSpPr>
        <p:sp>
          <p:nvSpPr>
            <p:cNvPr id="1216" name="Google Shape;1216;p54"/>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7" name="Google Shape;1217;p54"/>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1218" name="Google Shape;1218;p54"/>
          <p:cNvGrpSpPr/>
          <p:nvPr/>
        </p:nvGrpSpPr>
        <p:grpSpPr>
          <a:xfrm>
            <a:off x="4656700" y="3810000"/>
            <a:ext cx="1199400" cy="1183800"/>
            <a:chOff x="4656700" y="3810000"/>
            <a:chExt cx="1199400" cy="1183800"/>
          </a:xfrm>
        </p:grpSpPr>
        <p:sp>
          <p:nvSpPr>
            <p:cNvPr id="1219" name="Google Shape;1219;p5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0" name="Google Shape;1220;p54"/>
            <p:cNvPicPr preferRelativeResize="0"/>
            <p:nvPr/>
          </p:nvPicPr>
          <p:blipFill>
            <a:blip r:embed="rId5">
              <a:alphaModFix/>
            </a:blip>
            <a:stretch>
              <a:fillRect/>
            </a:stretch>
          </p:blipFill>
          <p:spPr>
            <a:xfrm>
              <a:off x="4924900" y="4103575"/>
              <a:ext cx="663100" cy="596601"/>
            </a:xfrm>
            <a:prstGeom prst="rect">
              <a:avLst/>
            </a:prstGeom>
            <a:noFill/>
            <a:ln>
              <a:noFill/>
            </a:ln>
          </p:spPr>
        </p:pic>
      </p:grpSp>
      <p:sp>
        <p:nvSpPr>
          <p:cNvPr id="1221" name="Google Shape;1221;p54"/>
          <p:cNvSpPr txBox="1">
            <a:spLocks noGrp="1"/>
          </p:cNvSpPr>
          <p:nvPr>
            <p:ph type="title"/>
          </p:nvPr>
        </p:nvSpPr>
        <p:spPr>
          <a:xfrm>
            <a:off x="1829387" y="441311"/>
            <a:ext cx="5485225"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MAPA DA TAXA DE OCUPAÇÃO EM 10/01/2022</a:t>
            </a:r>
            <a:endParaRPr dirty="0">
              <a:latin typeface="Century Gothic" panose="020B0502020202020204" pitchFamily="34" charset="0"/>
            </a:endParaRPr>
          </a:p>
        </p:txBody>
      </p:sp>
      <p:pic>
        <p:nvPicPr>
          <p:cNvPr id="5" name="Imagem 4">
            <a:extLst>
              <a:ext uri="{FF2B5EF4-FFF2-40B4-BE49-F238E27FC236}">
                <a16:creationId xmlns:a16="http://schemas.microsoft.com/office/drawing/2014/main" id="{5E131A0E-1807-45D0-4348-95B8FD39D740}"/>
              </a:ext>
            </a:extLst>
          </p:cNvPr>
          <p:cNvPicPr>
            <a:picLocks noChangeAspect="1"/>
          </p:cNvPicPr>
          <p:nvPr/>
        </p:nvPicPr>
        <p:blipFill>
          <a:blip r:embed="rId6"/>
          <a:stretch>
            <a:fillRect/>
          </a:stretch>
        </p:blipFill>
        <p:spPr>
          <a:xfrm>
            <a:off x="3063496" y="1209703"/>
            <a:ext cx="3186407" cy="3756222"/>
          </a:xfrm>
          <a:prstGeom prst="rect">
            <a:avLst/>
          </a:prstGeom>
        </p:spPr>
      </p:pic>
    </p:spTree>
    <p:extLst>
      <p:ext uri="{BB962C8B-B14F-4D97-AF65-F5344CB8AC3E}">
        <p14:creationId xmlns:p14="http://schemas.microsoft.com/office/powerpoint/2010/main" val="225327468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55"/>
          <p:cNvSpPr txBox="1">
            <a:spLocks noGrp="1"/>
          </p:cNvSpPr>
          <p:nvPr>
            <p:ph type="title"/>
          </p:nvPr>
        </p:nvSpPr>
        <p:spPr>
          <a:xfrm>
            <a:off x="713100" y="811575"/>
            <a:ext cx="3858900" cy="76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Century Gothic" panose="020B0502020202020204" pitchFamily="34" charset="0"/>
              </a:rPr>
              <a:t>REFERÊNCIAS</a:t>
            </a:r>
            <a:endParaRPr dirty="0">
              <a:latin typeface="Century Gothic" panose="020B0502020202020204" pitchFamily="34" charset="0"/>
            </a:endParaRPr>
          </a:p>
        </p:txBody>
      </p:sp>
      <p:sp>
        <p:nvSpPr>
          <p:cNvPr id="1228" name="Google Shape;1228;p55"/>
          <p:cNvSpPr txBox="1">
            <a:spLocks noGrp="1"/>
          </p:cNvSpPr>
          <p:nvPr>
            <p:ph type="subTitle" idx="1"/>
          </p:nvPr>
        </p:nvSpPr>
        <p:spPr>
          <a:xfrm>
            <a:off x="650495" y="1536076"/>
            <a:ext cx="4360500" cy="16515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1"/>
              </a:buClr>
              <a:buSzPts val="1200"/>
              <a:buChar char="●"/>
            </a:pPr>
            <a:r>
              <a:rPr lang="pt-BR" dirty="0" err="1">
                <a:latin typeface="Century Gothic" panose="020B0502020202020204" pitchFamily="34" charset="0"/>
              </a:rPr>
              <a:t>openDataSUS</a:t>
            </a:r>
            <a:r>
              <a:rPr lang="pt-BR" dirty="0">
                <a:latin typeface="Century Gothic" panose="020B0502020202020204" pitchFamily="34" charset="0"/>
              </a:rPr>
              <a:t> </a:t>
            </a:r>
            <a:r>
              <a:rPr lang="pt-BR" dirty="0">
                <a:latin typeface="Century Gothic" panose="020B0502020202020204" pitchFamily="34" charset="0"/>
                <a:hlinkClick r:id="rId3"/>
              </a:rPr>
              <a:t>https://opendatasus.saude.gov.br/dataset/registro-de-ocupacao-hospitalar-covid-19</a:t>
            </a:r>
            <a:endParaRPr lang="pt-BR" dirty="0">
              <a:latin typeface="Century Gothic" panose="020B0502020202020204" pitchFamily="34" charset="0"/>
            </a:endParaRPr>
          </a:p>
          <a:p>
            <a:pPr marL="457200" lvl="0" indent="-304800" algn="l" rtl="0">
              <a:spcBef>
                <a:spcPts val="0"/>
              </a:spcBef>
              <a:spcAft>
                <a:spcPts val="0"/>
              </a:spcAft>
              <a:buClr>
                <a:schemeClr val="accent1"/>
              </a:buClr>
              <a:buSzPts val="1200"/>
              <a:buChar char="●"/>
            </a:pPr>
            <a:r>
              <a:rPr lang="pt-BR" dirty="0">
                <a:latin typeface="Century Gothic" panose="020B0502020202020204" pitchFamily="34" charset="0"/>
              </a:rPr>
              <a:t>Portal </a:t>
            </a:r>
            <a:r>
              <a:rPr lang="pt-BR" dirty="0" err="1">
                <a:latin typeface="Century Gothic" panose="020B0502020202020204" pitchFamily="34" charset="0"/>
              </a:rPr>
              <a:t>fiocruz</a:t>
            </a:r>
            <a:r>
              <a:rPr lang="pt-BR" dirty="0">
                <a:latin typeface="Century Gothic" panose="020B0502020202020204" pitchFamily="34" charset="0"/>
              </a:rPr>
              <a:t> </a:t>
            </a:r>
            <a:r>
              <a:rPr lang="pt-BR" dirty="0">
                <a:latin typeface="Century Gothic" panose="020B0502020202020204" pitchFamily="34" charset="0"/>
                <a:hlinkClick r:id="rId4"/>
              </a:rPr>
              <a:t>https://portal.fiocruz.br/noticia/observatorio-covid-19-aumento-de-ocupacao-de-leitos-de-uti-demanda-atencao</a:t>
            </a:r>
            <a:endParaRPr lang="pt-BR" dirty="0">
              <a:latin typeface="Century Gothic" panose="020B0502020202020204" pitchFamily="34" charset="0"/>
            </a:endParaRPr>
          </a:p>
          <a:p>
            <a:pPr marL="457200" lvl="0" indent="-304800" algn="l" rtl="0">
              <a:spcBef>
                <a:spcPts val="0"/>
              </a:spcBef>
              <a:spcAft>
                <a:spcPts val="0"/>
              </a:spcAft>
              <a:buClr>
                <a:schemeClr val="accent1"/>
              </a:buClr>
              <a:buSzPts val="1200"/>
              <a:buChar char="●"/>
            </a:pPr>
            <a:r>
              <a:rPr lang="pt-BR" dirty="0">
                <a:latin typeface="Century Gothic" panose="020B0502020202020204" pitchFamily="34" charset="0"/>
              </a:rPr>
              <a:t>Arca </a:t>
            </a:r>
            <a:r>
              <a:rPr lang="pt-BR" dirty="0" err="1">
                <a:latin typeface="Century Gothic" panose="020B0502020202020204" pitchFamily="34" charset="0"/>
              </a:rPr>
              <a:t>fiocruz</a:t>
            </a:r>
            <a:r>
              <a:rPr lang="pt-BR" dirty="0">
                <a:latin typeface="Century Gothic" panose="020B0502020202020204" pitchFamily="34" charset="0"/>
              </a:rPr>
              <a:t> </a:t>
            </a:r>
            <a:r>
              <a:rPr lang="pt-BR" dirty="0">
                <a:latin typeface="Century Gothic" panose="020B0502020202020204" pitchFamily="34" charset="0"/>
                <a:hlinkClick r:id="rId5"/>
              </a:rPr>
              <a:t>https://www.arca.fiocruz.br/handle/icict/62962</a:t>
            </a:r>
            <a:endParaRPr lang="pt-BR" dirty="0">
              <a:latin typeface="Century Gothic" panose="020B0502020202020204" pitchFamily="34" charset="0"/>
            </a:endParaRPr>
          </a:p>
          <a:p>
            <a:pPr marL="457200" lvl="0" indent="-304800" algn="l" rtl="0">
              <a:spcBef>
                <a:spcPts val="0"/>
              </a:spcBef>
              <a:spcAft>
                <a:spcPts val="0"/>
              </a:spcAft>
              <a:buClr>
                <a:schemeClr val="accent1"/>
              </a:buClr>
              <a:buSzPts val="1200"/>
              <a:buChar char="●"/>
            </a:pPr>
            <a:endParaRPr lang="pt-BR" dirty="0">
              <a:latin typeface="Century Gothic" panose="020B0502020202020204" pitchFamily="34" charset="0"/>
            </a:endParaRPr>
          </a:p>
          <a:p>
            <a:pPr marL="457200" lvl="0" indent="-304800" algn="l" rtl="0">
              <a:spcBef>
                <a:spcPts val="0"/>
              </a:spcBef>
              <a:spcAft>
                <a:spcPts val="0"/>
              </a:spcAft>
              <a:buClr>
                <a:schemeClr val="accent1"/>
              </a:buClr>
              <a:buSzPts val="1200"/>
              <a:buChar char="●"/>
            </a:pPr>
            <a:endParaRPr dirty="0">
              <a:latin typeface="Century Gothic" panose="020B0502020202020204" pitchFamily="34" charset="0"/>
            </a:endParaRPr>
          </a:p>
        </p:txBody>
      </p:sp>
      <p:grpSp>
        <p:nvGrpSpPr>
          <p:cNvPr id="1229" name="Google Shape;1229;p55"/>
          <p:cNvGrpSpPr/>
          <p:nvPr/>
        </p:nvGrpSpPr>
        <p:grpSpPr>
          <a:xfrm flipH="1">
            <a:off x="4258489" y="279760"/>
            <a:ext cx="6537599" cy="6502814"/>
            <a:chOff x="-1656600" y="279760"/>
            <a:chExt cx="6537599" cy="6502814"/>
          </a:xfrm>
        </p:grpSpPr>
        <p:sp>
          <p:nvSpPr>
            <p:cNvPr id="1230" name="Google Shape;1230;p55"/>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1" name="Google Shape;1231;p55"/>
            <p:cNvPicPr preferRelativeResize="0"/>
            <p:nvPr/>
          </p:nvPicPr>
          <p:blipFill rotWithShape="1">
            <a:blip r:embed="rId6">
              <a:alphaModFix/>
            </a:blip>
            <a:srcRect l="48686" b="43168"/>
            <a:stretch/>
          </p:blipFill>
          <p:spPr>
            <a:xfrm>
              <a:off x="0" y="279760"/>
              <a:ext cx="4880999" cy="4863740"/>
            </a:xfrm>
            <a:prstGeom prst="rect">
              <a:avLst/>
            </a:prstGeom>
            <a:noFill/>
            <a:ln>
              <a:noFill/>
            </a:ln>
          </p:spPr>
        </p:pic>
      </p:grpSp>
      <p:pic>
        <p:nvPicPr>
          <p:cNvPr id="1232" name="Google Shape;1232;p55"/>
          <p:cNvPicPr preferRelativeResize="0"/>
          <p:nvPr/>
        </p:nvPicPr>
        <p:blipFill rotWithShape="1">
          <a:blip r:embed="rId7">
            <a:alphaModFix/>
          </a:blip>
          <a:srcRect r="3855"/>
          <a:stretch/>
        </p:blipFill>
        <p:spPr>
          <a:xfrm flipH="1">
            <a:off x="3915201" y="205800"/>
            <a:ext cx="1313600" cy="1207901"/>
          </a:xfrm>
          <a:prstGeom prst="rect">
            <a:avLst/>
          </a:prstGeom>
          <a:noFill/>
          <a:ln>
            <a:noFill/>
          </a:ln>
        </p:spPr>
      </p:pic>
      <p:grpSp>
        <p:nvGrpSpPr>
          <p:cNvPr id="1233" name="Google Shape;1233;p55"/>
          <p:cNvGrpSpPr/>
          <p:nvPr/>
        </p:nvGrpSpPr>
        <p:grpSpPr>
          <a:xfrm flipH="1">
            <a:off x="3274700" y="3810000"/>
            <a:ext cx="1199400" cy="1183800"/>
            <a:chOff x="4656700" y="3810000"/>
            <a:chExt cx="1199400" cy="1183800"/>
          </a:xfrm>
        </p:grpSpPr>
        <p:sp>
          <p:nvSpPr>
            <p:cNvPr id="1234" name="Google Shape;1234;p55"/>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35" name="Google Shape;1235;p55"/>
            <p:cNvPicPr preferRelativeResize="0"/>
            <p:nvPr/>
          </p:nvPicPr>
          <p:blipFill>
            <a:blip r:embed="rId8">
              <a:alphaModFix/>
            </a:blip>
            <a:stretch>
              <a:fillRect/>
            </a:stretch>
          </p:blipFill>
          <p:spPr>
            <a:xfrm>
              <a:off x="4924900" y="4103575"/>
              <a:ext cx="663100" cy="596601"/>
            </a:xfrm>
            <a:prstGeom prst="rect">
              <a:avLst/>
            </a:prstGeom>
            <a:noFill/>
            <a:ln>
              <a:noFill/>
            </a:ln>
          </p:spPr>
        </p:pic>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70AB6C-D424-0B53-304F-11A7A6EF9887}"/>
              </a:ext>
            </a:extLst>
          </p:cNvPr>
          <p:cNvSpPr>
            <a:spLocks noGrp="1"/>
          </p:cNvSpPr>
          <p:nvPr>
            <p:ph type="title"/>
          </p:nvPr>
        </p:nvSpPr>
        <p:spPr>
          <a:xfrm>
            <a:off x="2516739" y="957800"/>
            <a:ext cx="4410802" cy="849300"/>
          </a:xfrm>
        </p:spPr>
        <p:txBody>
          <a:bodyPr/>
          <a:lstStyle/>
          <a:p>
            <a:r>
              <a:rPr lang="pt-BR" sz="3000" dirty="0">
                <a:solidFill>
                  <a:schemeClr val="accent1"/>
                </a:solidFill>
                <a:latin typeface="Century Gothic"/>
              </a:rPr>
              <a:t>OBJETIVOS</a:t>
            </a:r>
          </a:p>
        </p:txBody>
      </p:sp>
      <p:sp>
        <p:nvSpPr>
          <p:cNvPr id="4" name="Título 3">
            <a:extLst>
              <a:ext uri="{FF2B5EF4-FFF2-40B4-BE49-F238E27FC236}">
                <a16:creationId xmlns:a16="http://schemas.microsoft.com/office/drawing/2014/main" id="{7383C9FD-0614-1254-F416-8EA245F99504}"/>
              </a:ext>
            </a:extLst>
          </p:cNvPr>
          <p:cNvSpPr>
            <a:spLocks noGrp="1"/>
          </p:cNvSpPr>
          <p:nvPr>
            <p:ph type="title" idx="2"/>
          </p:nvPr>
        </p:nvSpPr>
        <p:spPr>
          <a:xfrm>
            <a:off x="2362747" y="1809105"/>
            <a:ext cx="4709100" cy="1584600"/>
          </a:xfrm>
        </p:spPr>
        <p:txBody>
          <a:bodyPr/>
          <a:lstStyle/>
          <a:p>
            <a:r>
              <a:rPr lang="pt-BR" sz="1400" dirty="0">
                <a:solidFill>
                  <a:schemeClr val="bg1"/>
                </a:solidFill>
                <a:latin typeface="Century Gothic"/>
              </a:rPr>
              <a:t>Temos como objetivo do atual projeto, disseminar e facilitar a informação da quantidade de pessoas e dos estados que utilizaram leitos durante a Covid, democratizando o grande volume de informações, para gráficos interativos e de fácil leitura e compreensão</a:t>
            </a:r>
            <a:r>
              <a:rPr lang="pt-BR" sz="2000" dirty="0">
                <a:solidFill>
                  <a:schemeClr val="bg1"/>
                </a:solidFill>
                <a:latin typeface="Aptos"/>
              </a:rPr>
              <a:t>.</a:t>
            </a:r>
            <a:endParaRPr lang="pt-BR" sz="1400" dirty="0">
              <a:solidFill>
                <a:schemeClr val="bg1"/>
              </a:solidFill>
              <a:latin typeface="Century Gothic"/>
            </a:endParaRPr>
          </a:p>
        </p:txBody>
      </p:sp>
    </p:spTree>
    <p:extLst>
      <p:ext uri="{BB962C8B-B14F-4D97-AF65-F5344CB8AC3E}">
        <p14:creationId xmlns:p14="http://schemas.microsoft.com/office/powerpoint/2010/main" val="155923905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70AB6C-D424-0B53-304F-11A7A6EF9887}"/>
              </a:ext>
            </a:extLst>
          </p:cNvPr>
          <p:cNvSpPr>
            <a:spLocks noGrp="1"/>
          </p:cNvSpPr>
          <p:nvPr>
            <p:ph type="title"/>
          </p:nvPr>
        </p:nvSpPr>
        <p:spPr>
          <a:xfrm>
            <a:off x="2516739" y="957800"/>
            <a:ext cx="4410802" cy="849300"/>
          </a:xfrm>
        </p:spPr>
        <p:txBody>
          <a:bodyPr/>
          <a:lstStyle/>
          <a:p>
            <a:r>
              <a:rPr lang="pt-BR" sz="3000" dirty="0">
                <a:solidFill>
                  <a:schemeClr val="accent1"/>
                </a:solidFill>
                <a:latin typeface="Century Gothic"/>
              </a:rPr>
              <a:t>METODOLOGIA</a:t>
            </a:r>
          </a:p>
        </p:txBody>
      </p:sp>
      <p:sp>
        <p:nvSpPr>
          <p:cNvPr id="4" name="Título 3">
            <a:extLst>
              <a:ext uri="{FF2B5EF4-FFF2-40B4-BE49-F238E27FC236}">
                <a16:creationId xmlns:a16="http://schemas.microsoft.com/office/drawing/2014/main" id="{7383C9FD-0614-1254-F416-8EA245F99504}"/>
              </a:ext>
            </a:extLst>
          </p:cNvPr>
          <p:cNvSpPr>
            <a:spLocks noGrp="1"/>
          </p:cNvSpPr>
          <p:nvPr>
            <p:ph type="title" idx="2"/>
          </p:nvPr>
        </p:nvSpPr>
        <p:spPr/>
        <p:txBody>
          <a:bodyPr/>
          <a:lstStyle/>
          <a:p>
            <a:r>
              <a:rPr lang="pt-BR" sz="1400" dirty="0">
                <a:solidFill>
                  <a:schemeClr val="bg1"/>
                </a:solidFill>
                <a:latin typeface="Century Gothic"/>
              </a:rPr>
              <a:t>Nossa metodologia foi idealizada em etapas tais como: definição da massa de dados, coleta da massa, processamento dos dados, análise e modelação, uso de bibliotecas e ferramentas da linguagem em questão, </a:t>
            </a:r>
            <a:r>
              <a:rPr lang="pt-BR" sz="1400" err="1">
                <a:solidFill>
                  <a:schemeClr val="bg1"/>
                </a:solidFill>
                <a:latin typeface="Century Gothic"/>
              </a:rPr>
              <a:t>python</a:t>
            </a:r>
            <a:r>
              <a:rPr lang="pt-BR" sz="1400" dirty="0">
                <a:solidFill>
                  <a:schemeClr val="bg1"/>
                </a:solidFill>
                <a:latin typeface="Century Gothic"/>
              </a:rPr>
              <a:t>. </a:t>
            </a:r>
            <a:endParaRPr lang="pt-BR" dirty="0">
              <a:solidFill>
                <a:schemeClr val="bg1"/>
              </a:solidFill>
              <a:latin typeface="Century Gothic"/>
            </a:endParaRPr>
          </a:p>
        </p:txBody>
      </p:sp>
    </p:spTree>
    <p:extLst>
      <p:ext uri="{BB962C8B-B14F-4D97-AF65-F5344CB8AC3E}">
        <p14:creationId xmlns:p14="http://schemas.microsoft.com/office/powerpoint/2010/main" val="92110455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70AB6C-D424-0B53-304F-11A7A6EF9887}"/>
              </a:ext>
            </a:extLst>
          </p:cNvPr>
          <p:cNvSpPr>
            <a:spLocks noGrp="1"/>
          </p:cNvSpPr>
          <p:nvPr>
            <p:ph type="title"/>
          </p:nvPr>
        </p:nvSpPr>
        <p:spPr>
          <a:xfrm>
            <a:off x="2516739" y="957800"/>
            <a:ext cx="4410802" cy="849300"/>
          </a:xfrm>
        </p:spPr>
        <p:txBody>
          <a:bodyPr/>
          <a:lstStyle/>
          <a:p>
            <a:r>
              <a:rPr lang="pt-BR" sz="3000" dirty="0">
                <a:solidFill>
                  <a:schemeClr val="accent1"/>
                </a:solidFill>
                <a:latin typeface="Century Gothic"/>
              </a:rPr>
              <a:t>RESULTADOS</a:t>
            </a:r>
          </a:p>
        </p:txBody>
      </p:sp>
      <p:sp>
        <p:nvSpPr>
          <p:cNvPr id="4" name="Título 3">
            <a:extLst>
              <a:ext uri="{FF2B5EF4-FFF2-40B4-BE49-F238E27FC236}">
                <a16:creationId xmlns:a16="http://schemas.microsoft.com/office/drawing/2014/main" id="{7383C9FD-0614-1254-F416-8EA245F99504}"/>
              </a:ext>
            </a:extLst>
          </p:cNvPr>
          <p:cNvSpPr>
            <a:spLocks noGrp="1"/>
          </p:cNvSpPr>
          <p:nvPr>
            <p:ph type="title" idx="2"/>
          </p:nvPr>
        </p:nvSpPr>
        <p:spPr/>
        <p:txBody>
          <a:bodyPr/>
          <a:lstStyle/>
          <a:p>
            <a:r>
              <a:rPr lang="pt-BR" sz="1400">
                <a:solidFill>
                  <a:schemeClr val="bg1"/>
                </a:solidFill>
                <a:latin typeface="Century Gothic"/>
              </a:rPr>
              <a:t>Nossos resultados geraram pra sociedade um valo de forma significativa, onde, com a ajuda de gráficos podem de forma entendível compreender a devida utilização de leitos durante a Covid-19 em todo o Brasil. </a:t>
            </a:r>
            <a:endParaRPr lang="pt-BR">
              <a:solidFill>
                <a:schemeClr val="bg1"/>
              </a:solidFill>
              <a:latin typeface="Century Gothic"/>
            </a:endParaRPr>
          </a:p>
        </p:txBody>
      </p:sp>
    </p:spTree>
    <p:extLst>
      <p:ext uri="{BB962C8B-B14F-4D97-AF65-F5344CB8AC3E}">
        <p14:creationId xmlns:p14="http://schemas.microsoft.com/office/powerpoint/2010/main" val="58543131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F70AB6C-D424-0B53-304F-11A7A6EF9887}"/>
              </a:ext>
            </a:extLst>
          </p:cNvPr>
          <p:cNvSpPr>
            <a:spLocks noGrp="1"/>
          </p:cNvSpPr>
          <p:nvPr>
            <p:ph type="title"/>
          </p:nvPr>
        </p:nvSpPr>
        <p:spPr>
          <a:xfrm>
            <a:off x="2516739" y="957800"/>
            <a:ext cx="4410802" cy="849300"/>
          </a:xfrm>
        </p:spPr>
        <p:txBody>
          <a:bodyPr/>
          <a:lstStyle/>
          <a:p>
            <a:r>
              <a:rPr lang="pt-BR" sz="3000" dirty="0">
                <a:solidFill>
                  <a:schemeClr val="accent1"/>
                </a:solidFill>
                <a:latin typeface="Century Gothic"/>
              </a:rPr>
              <a:t>CONCLUSÃO</a:t>
            </a:r>
          </a:p>
        </p:txBody>
      </p:sp>
      <p:sp>
        <p:nvSpPr>
          <p:cNvPr id="4" name="Título 3">
            <a:extLst>
              <a:ext uri="{FF2B5EF4-FFF2-40B4-BE49-F238E27FC236}">
                <a16:creationId xmlns:a16="http://schemas.microsoft.com/office/drawing/2014/main" id="{7383C9FD-0614-1254-F416-8EA245F99504}"/>
              </a:ext>
            </a:extLst>
          </p:cNvPr>
          <p:cNvSpPr>
            <a:spLocks noGrp="1"/>
          </p:cNvSpPr>
          <p:nvPr>
            <p:ph type="title" idx="2"/>
          </p:nvPr>
        </p:nvSpPr>
        <p:spPr/>
        <p:txBody>
          <a:bodyPr/>
          <a:lstStyle/>
          <a:p>
            <a:r>
              <a:rPr lang="pt-BR" sz="1400" dirty="0">
                <a:latin typeface="Century Gothic"/>
              </a:rPr>
              <a:t>Este projeto de Big Data não apenas otimizou a eficiência operacional e populacional da leitura dos dados, mas também proporcionou previsões mais precisas para o governo, permitindo às organizações antecipar desafios e oportunidades com maior precisão e agilidade.</a:t>
            </a:r>
          </a:p>
        </p:txBody>
      </p:sp>
    </p:spTree>
    <p:extLst>
      <p:ext uri="{BB962C8B-B14F-4D97-AF65-F5344CB8AC3E}">
        <p14:creationId xmlns:p14="http://schemas.microsoft.com/office/powerpoint/2010/main" val="15924383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3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Century Gothic" panose="020B0502020202020204" pitchFamily="34" charset="0"/>
              </a:rPr>
              <a:t>SUMÁRIO</a:t>
            </a:r>
            <a:endParaRPr dirty="0">
              <a:solidFill>
                <a:schemeClr val="accent1"/>
              </a:solidFill>
              <a:latin typeface="Century Gothic" panose="020B0502020202020204" pitchFamily="34" charset="0"/>
            </a:endParaRPr>
          </a:p>
        </p:txBody>
      </p:sp>
      <p:sp>
        <p:nvSpPr>
          <p:cNvPr id="682" name="Google Shape;682;p31"/>
          <p:cNvSpPr txBox="1">
            <a:spLocks noGrp="1"/>
          </p:cNvSpPr>
          <p:nvPr>
            <p:ph type="subTitle" idx="1"/>
          </p:nvPr>
        </p:nvSpPr>
        <p:spPr>
          <a:xfrm>
            <a:off x="713225" y="1967799"/>
            <a:ext cx="7717500" cy="1207901"/>
          </a:xfrm>
          <a:prstGeom prst="rect">
            <a:avLst/>
          </a:prstGeom>
        </p:spPr>
        <p:txBody>
          <a:bodyPr spcFirstLastPara="1" wrap="square" lIns="91425" tIns="91425" rIns="91425" bIns="91425" anchor="ctr" anchorCtr="0">
            <a:noAutofit/>
          </a:bodyPr>
          <a:lstStyle/>
          <a:p>
            <a:pPr marL="457200" lvl="0" indent="-307975" algn="l" rtl="0">
              <a:spcBef>
                <a:spcPts val="0"/>
              </a:spcBef>
              <a:spcAft>
                <a:spcPts val="0"/>
              </a:spcAft>
              <a:buClr>
                <a:schemeClr val="lt1"/>
              </a:buClr>
              <a:buSzPts val="1250"/>
              <a:buFont typeface="Overpass"/>
              <a:buChar char="●"/>
            </a:pPr>
            <a:r>
              <a:rPr lang="en" dirty="0">
                <a:latin typeface="Century Gothic" panose="020B0502020202020204" pitchFamily="34" charset="0"/>
              </a:rPr>
              <a:t>Análise geral das ocupações de leitos nos anos de 2020, 2021 e 2022</a:t>
            </a:r>
          </a:p>
          <a:p>
            <a:pPr marL="457200" lvl="0" indent="-307975" algn="l" rtl="0">
              <a:spcBef>
                <a:spcPts val="0"/>
              </a:spcBef>
              <a:spcAft>
                <a:spcPts val="0"/>
              </a:spcAft>
              <a:buClr>
                <a:schemeClr val="lt1"/>
              </a:buClr>
              <a:buSzPts val="1250"/>
              <a:buFont typeface="Overpass"/>
              <a:buChar char="●"/>
            </a:pPr>
            <a:r>
              <a:rPr lang="en" dirty="0">
                <a:latin typeface="Century Gothic" panose="020B0502020202020204" pitchFamily="34" charset="0"/>
              </a:rPr>
              <a:t>Análise detalhada das ocupaçoes de leitos nos anos de 2020, 2021 e 2022</a:t>
            </a:r>
          </a:p>
          <a:p>
            <a:pPr marL="457200" lvl="0" indent="-307975" algn="l" rtl="0">
              <a:spcBef>
                <a:spcPts val="0"/>
              </a:spcBef>
              <a:spcAft>
                <a:spcPts val="0"/>
              </a:spcAft>
              <a:buClr>
                <a:schemeClr val="lt1"/>
              </a:buClr>
              <a:buSzPts val="1250"/>
              <a:buFont typeface="Overpass"/>
              <a:buChar char="●"/>
            </a:pPr>
            <a:r>
              <a:rPr lang="en" dirty="0">
                <a:latin typeface="Century Gothic" panose="020B0502020202020204" pitchFamily="34" charset="0"/>
              </a:rPr>
              <a:t>Correlação entre os dados apresentados</a:t>
            </a:r>
          </a:p>
          <a:p>
            <a:pPr marL="457200" lvl="0" indent="-307975" algn="l" rtl="0">
              <a:spcBef>
                <a:spcPts val="0"/>
              </a:spcBef>
              <a:spcAft>
                <a:spcPts val="0"/>
              </a:spcAft>
              <a:buClr>
                <a:schemeClr val="lt1"/>
              </a:buClr>
              <a:buSzPts val="1250"/>
              <a:buFont typeface="Overpass"/>
              <a:buChar char="●"/>
            </a:pPr>
            <a:r>
              <a:rPr lang="en" dirty="0">
                <a:latin typeface="Century Gothic" panose="020B0502020202020204" pitchFamily="34" charset="0"/>
              </a:rPr>
              <a:t>Conclusão sobre o projeto</a:t>
            </a:r>
          </a:p>
        </p:txBody>
      </p:sp>
      <p:grpSp>
        <p:nvGrpSpPr>
          <p:cNvPr id="683" name="Google Shape;683;p31"/>
          <p:cNvGrpSpPr/>
          <p:nvPr/>
        </p:nvGrpSpPr>
        <p:grpSpPr>
          <a:xfrm>
            <a:off x="7401100" y="-494902"/>
            <a:ext cx="1937400" cy="1937400"/>
            <a:chOff x="6992175" y="3100998"/>
            <a:chExt cx="1937400" cy="1937400"/>
          </a:xfrm>
        </p:grpSpPr>
        <p:sp>
          <p:nvSpPr>
            <p:cNvPr id="684" name="Google Shape;684;p3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5" name="Google Shape;685;p31"/>
            <p:cNvPicPr preferRelativeResize="0"/>
            <p:nvPr/>
          </p:nvPicPr>
          <p:blipFill>
            <a:blip r:embed="rId3">
              <a:alphaModFix/>
            </a:blip>
            <a:stretch>
              <a:fillRect/>
            </a:stretch>
          </p:blipFill>
          <p:spPr>
            <a:xfrm>
              <a:off x="7277725" y="3465750"/>
              <a:ext cx="1366300" cy="1207901"/>
            </a:xfrm>
            <a:prstGeom prst="rect">
              <a:avLst/>
            </a:prstGeom>
            <a:noFill/>
            <a:ln>
              <a:noFill/>
            </a:ln>
          </p:spPr>
        </p:pic>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grpSp>
        <p:nvGrpSpPr>
          <p:cNvPr id="690" name="Google Shape;690;p32"/>
          <p:cNvGrpSpPr/>
          <p:nvPr/>
        </p:nvGrpSpPr>
        <p:grpSpPr>
          <a:xfrm>
            <a:off x="7179750" y="3152773"/>
            <a:ext cx="1937400" cy="1937400"/>
            <a:chOff x="6992175" y="3100998"/>
            <a:chExt cx="1937400" cy="1937400"/>
          </a:xfrm>
        </p:grpSpPr>
        <p:sp>
          <p:nvSpPr>
            <p:cNvPr id="691" name="Google Shape;691;p32"/>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2" name="Google Shape;692;p32"/>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93" name="Google Shape;693;p32"/>
          <p:cNvSpPr/>
          <p:nvPr/>
        </p:nvSpPr>
        <p:spPr>
          <a:xfrm>
            <a:off x="3450887" y="3270832"/>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694" name="Google Shape;694;p32"/>
          <p:cNvSpPr/>
          <p:nvPr/>
        </p:nvSpPr>
        <p:spPr>
          <a:xfrm>
            <a:off x="736475" y="3237982"/>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695" name="Google Shape;695;p32"/>
          <p:cNvSpPr/>
          <p:nvPr/>
        </p:nvSpPr>
        <p:spPr>
          <a:xfrm>
            <a:off x="756350" y="970800"/>
            <a:ext cx="527700" cy="527700"/>
          </a:xfrm>
          <a:prstGeom prst="ellipse">
            <a:avLst/>
          </a:prstGeom>
          <a:gradFill>
            <a:gsLst>
              <a:gs pos="0">
                <a:schemeClr val="accent1"/>
              </a:gs>
              <a:gs pos="100000">
                <a:srgbClr val="D3E61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696" name="Google Shape;696;p32"/>
          <p:cNvSpPr/>
          <p:nvPr/>
        </p:nvSpPr>
        <p:spPr>
          <a:xfrm>
            <a:off x="3394189" y="10505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697" name="Google Shape;697;p32"/>
          <p:cNvSpPr/>
          <p:nvPr/>
        </p:nvSpPr>
        <p:spPr>
          <a:xfrm>
            <a:off x="6082002" y="10505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698" name="Google Shape;698;p32"/>
          <p:cNvSpPr txBox="1">
            <a:spLocks noGrp="1"/>
          </p:cNvSpPr>
          <p:nvPr>
            <p:ph type="title"/>
          </p:nvPr>
        </p:nvSpPr>
        <p:spPr>
          <a:xfrm>
            <a:off x="720000" y="1531125"/>
            <a:ext cx="1244250" cy="3862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INÍCIO</a:t>
            </a:r>
            <a:endParaRPr dirty="0">
              <a:latin typeface="Century Gothic" panose="020B0502020202020204" pitchFamily="34" charset="0"/>
            </a:endParaRPr>
          </a:p>
        </p:txBody>
      </p:sp>
      <p:sp>
        <p:nvSpPr>
          <p:cNvPr id="699" name="Google Shape;699;p32"/>
          <p:cNvSpPr txBox="1">
            <a:spLocks noGrp="1"/>
          </p:cNvSpPr>
          <p:nvPr>
            <p:ph type="title" idx="2"/>
          </p:nvPr>
        </p:nvSpPr>
        <p:spPr>
          <a:xfrm>
            <a:off x="756350" y="93795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01</a:t>
            </a:r>
            <a:endParaRPr dirty="0">
              <a:latin typeface="Century Gothic" panose="020B0502020202020204" pitchFamily="34" charset="0"/>
            </a:endParaRPr>
          </a:p>
        </p:txBody>
      </p:sp>
      <p:sp>
        <p:nvSpPr>
          <p:cNvPr id="700" name="Google Shape;700;p32"/>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UM BREVE RESUMO DA </a:t>
            </a:r>
            <a:r>
              <a:rPr lang="en" dirty="0">
                <a:solidFill>
                  <a:schemeClr val="accent1"/>
                </a:solidFill>
                <a:latin typeface="Century Gothic" panose="020B0502020202020204" pitchFamily="34" charset="0"/>
              </a:rPr>
              <a:t>PANDEMIA</a:t>
            </a:r>
            <a:endParaRPr dirty="0">
              <a:solidFill>
                <a:schemeClr val="accent1"/>
              </a:solidFill>
              <a:latin typeface="Century Gothic" panose="020B0502020202020204" pitchFamily="34" charset="0"/>
            </a:endParaRPr>
          </a:p>
        </p:txBody>
      </p:sp>
      <p:sp>
        <p:nvSpPr>
          <p:cNvPr id="701" name="Google Shape;701;p32"/>
          <p:cNvSpPr txBox="1">
            <a:spLocks noGrp="1"/>
          </p:cNvSpPr>
          <p:nvPr>
            <p:ph type="title" idx="3"/>
          </p:nvPr>
        </p:nvSpPr>
        <p:spPr>
          <a:xfrm>
            <a:off x="3410525" y="1610875"/>
            <a:ext cx="2047300" cy="3065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EVOLUÇÃO</a:t>
            </a:r>
            <a:endParaRPr dirty="0">
              <a:latin typeface="Century Gothic" panose="020B0502020202020204" pitchFamily="34" charset="0"/>
            </a:endParaRPr>
          </a:p>
        </p:txBody>
      </p:sp>
      <p:sp>
        <p:nvSpPr>
          <p:cNvPr id="702" name="Google Shape;702;p32"/>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Century Gothic" panose="020B0502020202020204" pitchFamily="34" charset="0"/>
              </a:rPr>
              <a:t>2020 – Início da disseminação da doença no mundo</a:t>
            </a:r>
          </a:p>
          <a:p>
            <a:pPr marL="0" lvl="0" indent="0" algn="l" rtl="0">
              <a:spcBef>
                <a:spcPts val="0"/>
              </a:spcBef>
              <a:spcAft>
                <a:spcPts val="0"/>
              </a:spcAft>
              <a:buNone/>
            </a:pPr>
            <a:r>
              <a:rPr lang="en" sz="1000" dirty="0">
                <a:latin typeface="Century Gothic" panose="020B0502020202020204" pitchFamily="34" charset="0"/>
              </a:rPr>
              <a:t>2021 – Pico da covid</a:t>
            </a:r>
          </a:p>
          <a:p>
            <a:pPr marL="0" lvl="0" indent="0" algn="l" rtl="0">
              <a:spcBef>
                <a:spcPts val="0"/>
              </a:spcBef>
              <a:spcAft>
                <a:spcPts val="0"/>
              </a:spcAft>
              <a:buNone/>
            </a:pPr>
            <a:r>
              <a:rPr lang="en" sz="1000" dirty="0">
                <a:latin typeface="Century Gothic" panose="020B0502020202020204" pitchFamily="34" charset="0"/>
              </a:rPr>
              <a:t>2022 – Queda e controle do vírus</a:t>
            </a:r>
            <a:endParaRPr sz="1000" dirty="0">
              <a:latin typeface="Century Gothic" panose="020B0502020202020204" pitchFamily="34" charset="0"/>
            </a:endParaRPr>
          </a:p>
        </p:txBody>
      </p:sp>
      <p:sp>
        <p:nvSpPr>
          <p:cNvPr id="703" name="Google Shape;703;p32"/>
          <p:cNvSpPr txBox="1">
            <a:spLocks noGrp="1"/>
          </p:cNvSpPr>
          <p:nvPr>
            <p:ph type="subTitle" idx="1"/>
          </p:nvPr>
        </p:nvSpPr>
        <p:spPr>
          <a:xfrm>
            <a:off x="700124" y="2282337"/>
            <a:ext cx="2662789"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sz="900" dirty="0">
                <a:latin typeface="Century Gothic" panose="020B0502020202020204" pitchFamily="34" charset="0"/>
              </a:rPr>
              <a:t>Em 31 de dezembro de 2019, a Organização Mundial da Saúde (OMS) foi alertada sobre vários casos de pneumonia na cidade de Wuhan, província de Hubei, na República Popular da China. Tratava-se de uma nova cepa (tipo) de coronavírus que não havia sido identificada antes em seres humanos.</a:t>
            </a:r>
          </a:p>
        </p:txBody>
      </p:sp>
      <p:sp>
        <p:nvSpPr>
          <p:cNvPr id="704" name="Google Shape;704;p32"/>
          <p:cNvSpPr txBox="1">
            <a:spLocks noGrp="1"/>
          </p:cNvSpPr>
          <p:nvPr>
            <p:ph type="title" idx="4"/>
          </p:nvPr>
        </p:nvSpPr>
        <p:spPr>
          <a:xfrm>
            <a:off x="3362914" y="10177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entury Gothic" panose="020B0502020202020204" pitchFamily="34" charset="0"/>
              </a:rPr>
              <a:t>02</a:t>
            </a:r>
            <a:endParaRPr>
              <a:latin typeface="Century Gothic" panose="020B0502020202020204" pitchFamily="34" charset="0"/>
            </a:endParaRPr>
          </a:p>
        </p:txBody>
      </p:sp>
      <p:sp>
        <p:nvSpPr>
          <p:cNvPr id="705" name="Google Shape;705;p32"/>
          <p:cNvSpPr txBox="1">
            <a:spLocks noGrp="1"/>
          </p:cNvSpPr>
          <p:nvPr>
            <p:ph type="title" idx="6"/>
          </p:nvPr>
        </p:nvSpPr>
        <p:spPr>
          <a:xfrm>
            <a:off x="6094325" y="1610875"/>
            <a:ext cx="1906675" cy="3065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VARIANTES</a:t>
            </a:r>
            <a:endParaRPr dirty="0">
              <a:latin typeface="Century Gothic" panose="020B0502020202020204" pitchFamily="34" charset="0"/>
            </a:endParaRPr>
          </a:p>
        </p:txBody>
      </p:sp>
      <p:sp>
        <p:nvSpPr>
          <p:cNvPr id="706" name="Google Shape;706;p32"/>
          <p:cNvSpPr txBox="1">
            <a:spLocks noGrp="1"/>
          </p:cNvSpPr>
          <p:nvPr>
            <p:ph type="title" idx="7"/>
          </p:nvPr>
        </p:nvSpPr>
        <p:spPr>
          <a:xfrm>
            <a:off x="6046714" y="1017700"/>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Century Gothic" panose="020B0502020202020204" pitchFamily="34" charset="0"/>
              </a:rPr>
              <a:t>03</a:t>
            </a:r>
            <a:endParaRPr>
              <a:latin typeface="Century Gothic" panose="020B0502020202020204" pitchFamily="34" charset="0"/>
            </a:endParaRPr>
          </a:p>
        </p:txBody>
      </p:sp>
      <p:sp>
        <p:nvSpPr>
          <p:cNvPr id="707" name="Google Shape;707;p32"/>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Century Gothic" panose="020B0502020202020204" pitchFamily="34" charset="0"/>
              </a:rPr>
              <a:t>Devido a característica de alta mutabilidade de um vírus, a covid possuiu diversas variantes, dentre elas podemos destacar a Ômicron, variante que afetou fortemente o Brasil.</a:t>
            </a:r>
            <a:endParaRPr sz="1000" dirty="0">
              <a:latin typeface="Century Gothic" panose="020B0502020202020204" pitchFamily="34" charset="0"/>
            </a:endParaRPr>
          </a:p>
        </p:txBody>
      </p:sp>
      <p:sp>
        <p:nvSpPr>
          <p:cNvPr id="708" name="Google Shape;708;p32"/>
          <p:cNvSpPr txBox="1">
            <a:spLocks noGrp="1"/>
          </p:cNvSpPr>
          <p:nvPr>
            <p:ph type="title" idx="9"/>
          </p:nvPr>
        </p:nvSpPr>
        <p:spPr>
          <a:xfrm>
            <a:off x="719999" y="3831382"/>
            <a:ext cx="1423125" cy="3375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MORTES</a:t>
            </a:r>
            <a:endParaRPr dirty="0">
              <a:latin typeface="Century Gothic" panose="020B0502020202020204" pitchFamily="34" charset="0"/>
            </a:endParaRPr>
          </a:p>
        </p:txBody>
      </p:sp>
      <p:sp>
        <p:nvSpPr>
          <p:cNvPr id="709" name="Google Shape;709;p32"/>
          <p:cNvSpPr txBox="1">
            <a:spLocks noGrp="1"/>
          </p:cNvSpPr>
          <p:nvPr>
            <p:ph type="title" idx="13"/>
          </p:nvPr>
        </p:nvSpPr>
        <p:spPr>
          <a:xfrm>
            <a:off x="700125" y="3205132"/>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04</a:t>
            </a:r>
            <a:endParaRPr dirty="0">
              <a:latin typeface="Century Gothic" panose="020B0502020202020204" pitchFamily="34" charset="0"/>
            </a:endParaRPr>
          </a:p>
        </p:txBody>
      </p:sp>
      <p:sp>
        <p:nvSpPr>
          <p:cNvPr id="710" name="Google Shape;710;p32"/>
          <p:cNvSpPr txBox="1">
            <a:spLocks noGrp="1"/>
          </p:cNvSpPr>
          <p:nvPr>
            <p:ph type="subTitle" idx="14"/>
          </p:nvPr>
        </p:nvSpPr>
        <p:spPr>
          <a:xfrm>
            <a:off x="700125" y="4154970"/>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Century Gothic" panose="020B0502020202020204" pitchFamily="34" charset="0"/>
              </a:rPr>
              <a:t>Segundo a OMS, a pandemia causou cerca de 15 milhões de mortes em todo o mundo.</a:t>
            </a:r>
            <a:endParaRPr sz="1000" dirty="0">
              <a:latin typeface="Century Gothic" panose="020B0502020202020204" pitchFamily="34" charset="0"/>
            </a:endParaRPr>
          </a:p>
        </p:txBody>
      </p:sp>
      <p:sp>
        <p:nvSpPr>
          <p:cNvPr id="711" name="Google Shape;711;p32"/>
          <p:cNvSpPr txBox="1">
            <a:spLocks noGrp="1"/>
          </p:cNvSpPr>
          <p:nvPr>
            <p:ph type="title" idx="15"/>
          </p:nvPr>
        </p:nvSpPr>
        <p:spPr>
          <a:xfrm>
            <a:off x="3410525" y="3791970"/>
            <a:ext cx="2208163" cy="3620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TRATAMENTO</a:t>
            </a:r>
            <a:endParaRPr dirty="0">
              <a:latin typeface="Century Gothic" panose="020B0502020202020204" pitchFamily="34" charset="0"/>
            </a:endParaRPr>
          </a:p>
        </p:txBody>
      </p:sp>
      <p:sp>
        <p:nvSpPr>
          <p:cNvPr id="712" name="Google Shape;712;p32"/>
          <p:cNvSpPr txBox="1">
            <a:spLocks noGrp="1"/>
          </p:cNvSpPr>
          <p:nvPr>
            <p:ph type="title" idx="16"/>
          </p:nvPr>
        </p:nvSpPr>
        <p:spPr>
          <a:xfrm>
            <a:off x="3410525" y="3237982"/>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Century Gothic" panose="020B0502020202020204" pitchFamily="34" charset="0"/>
              </a:rPr>
              <a:t>05</a:t>
            </a:r>
            <a:endParaRPr dirty="0">
              <a:latin typeface="Century Gothic" panose="020B0502020202020204" pitchFamily="34" charset="0"/>
            </a:endParaRPr>
          </a:p>
        </p:txBody>
      </p:sp>
      <p:sp>
        <p:nvSpPr>
          <p:cNvPr id="713" name="Google Shape;713;p32"/>
          <p:cNvSpPr txBox="1">
            <a:spLocks noGrp="1"/>
          </p:cNvSpPr>
          <p:nvPr>
            <p:ph type="subTitle" idx="17"/>
          </p:nvPr>
        </p:nvSpPr>
        <p:spPr>
          <a:xfrm>
            <a:off x="3410524" y="4154969"/>
            <a:ext cx="2671477" cy="5704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latin typeface="Century Gothic" panose="020B0502020202020204" pitchFamily="34" charset="0"/>
              </a:rPr>
              <a:t>Mesmo com muitas incertezas sobre a real eficácia das vacinas desenvolvidas contra a doença 4 delas se destacaram: CoronaVac, AstraZeneca, Pfizer e Janssen.</a:t>
            </a:r>
            <a:endParaRPr sz="900" dirty="0">
              <a:latin typeface="Century Gothic" panose="020B0502020202020204" pitchFamily="34" charset="0"/>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3"/>
          <p:cNvSpPr/>
          <p:nvPr/>
        </p:nvSpPr>
        <p:spPr>
          <a:xfrm>
            <a:off x="4175075" y="1624063"/>
            <a:ext cx="793800" cy="79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719" name="Google Shape;719;p33"/>
          <p:cNvSpPr/>
          <p:nvPr/>
        </p:nvSpPr>
        <p:spPr>
          <a:xfrm>
            <a:off x="1491275" y="1624063"/>
            <a:ext cx="793800" cy="79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720" name="Google Shape;720;p3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PRINCIPAIS </a:t>
            </a:r>
            <a:r>
              <a:rPr lang="en" dirty="0">
                <a:solidFill>
                  <a:schemeClr val="accent1"/>
                </a:solidFill>
                <a:latin typeface="Century Gothic" panose="020B0502020202020204" pitchFamily="34" charset="0"/>
              </a:rPr>
              <a:t>SINTOMAS</a:t>
            </a:r>
            <a:endParaRPr dirty="0">
              <a:solidFill>
                <a:schemeClr val="accent1"/>
              </a:solidFill>
              <a:latin typeface="Century Gothic" panose="020B0502020202020204" pitchFamily="34" charset="0"/>
            </a:endParaRPr>
          </a:p>
        </p:txBody>
      </p:sp>
      <p:sp>
        <p:nvSpPr>
          <p:cNvPr id="721" name="Google Shape;721;p33"/>
          <p:cNvSpPr txBox="1">
            <a:spLocks noGrp="1"/>
          </p:cNvSpPr>
          <p:nvPr>
            <p:ph type="title" idx="2"/>
          </p:nvPr>
        </p:nvSpPr>
        <p:spPr>
          <a:xfrm>
            <a:off x="719975" y="255438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TOSSE</a:t>
            </a:r>
            <a:endParaRPr dirty="0">
              <a:latin typeface="Century Gothic" panose="020B0502020202020204" pitchFamily="34" charset="0"/>
            </a:endParaRPr>
          </a:p>
        </p:txBody>
      </p:sp>
      <p:sp>
        <p:nvSpPr>
          <p:cNvPr id="722" name="Google Shape;722;p33"/>
          <p:cNvSpPr txBox="1">
            <a:spLocks noGrp="1"/>
          </p:cNvSpPr>
          <p:nvPr>
            <p:ph type="subTitle" idx="1"/>
          </p:nvPr>
        </p:nvSpPr>
        <p:spPr>
          <a:xfrm>
            <a:off x="719975" y="3140930"/>
            <a:ext cx="23364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entury Gothic" panose="020B0502020202020204" pitchFamily="34" charset="0"/>
              </a:rPr>
              <a:t>A covid possui muitos sintomas que se assemelham a uma infecção comum, o que dificultou muito sua identificação no começo da pandemia. </a:t>
            </a:r>
            <a:endParaRPr sz="1000" dirty="0">
              <a:latin typeface="Century Gothic" panose="020B0502020202020204" pitchFamily="34" charset="0"/>
            </a:endParaRPr>
          </a:p>
        </p:txBody>
      </p:sp>
      <p:sp>
        <p:nvSpPr>
          <p:cNvPr id="723" name="Google Shape;723;p33"/>
          <p:cNvSpPr txBox="1">
            <a:spLocks noGrp="1"/>
          </p:cNvSpPr>
          <p:nvPr>
            <p:ph type="title" idx="3"/>
          </p:nvPr>
        </p:nvSpPr>
        <p:spPr>
          <a:xfrm>
            <a:off x="3403775" y="255438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latin typeface="Century Gothic" panose="020B0502020202020204" pitchFamily="34" charset="0"/>
              </a:rPr>
              <a:t>FEBRE</a:t>
            </a:r>
            <a:endParaRPr dirty="0">
              <a:latin typeface="Century Gothic" panose="020B0502020202020204" pitchFamily="34" charset="0"/>
            </a:endParaRPr>
          </a:p>
        </p:txBody>
      </p:sp>
      <p:sp>
        <p:nvSpPr>
          <p:cNvPr id="724" name="Google Shape;724;p33"/>
          <p:cNvSpPr txBox="1">
            <a:spLocks noGrp="1"/>
          </p:cNvSpPr>
          <p:nvPr>
            <p:ph type="subTitle" idx="4"/>
          </p:nvPr>
        </p:nvSpPr>
        <p:spPr>
          <a:xfrm>
            <a:off x="3403775" y="3140930"/>
            <a:ext cx="23364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entury Gothic" panose="020B0502020202020204" pitchFamily="34" charset="0"/>
              </a:rPr>
              <a:t>Outro sintoma muito comum da doença que, junto com a tosse já se criava um alerta sobre os sintomas leves de uma infecção por covid.</a:t>
            </a:r>
            <a:endParaRPr sz="1000" dirty="0">
              <a:latin typeface="Century Gothic" panose="020B0502020202020204" pitchFamily="34" charset="0"/>
            </a:endParaRPr>
          </a:p>
        </p:txBody>
      </p:sp>
      <p:sp>
        <p:nvSpPr>
          <p:cNvPr id="725" name="Google Shape;725;p33"/>
          <p:cNvSpPr txBox="1">
            <a:spLocks noGrp="1"/>
          </p:cNvSpPr>
          <p:nvPr>
            <p:ph type="title" idx="5"/>
          </p:nvPr>
        </p:nvSpPr>
        <p:spPr>
          <a:xfrm>
            <a:off x="6087575" y="255438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entury Gothic" panose="020B0502020202020204" pitchFamily="34" charset="0"/>
              </a:rPr>
              <a:t>FALTA DE AR</a:t>
            </a:r>
            <a:endParaRPr dirty="0">
              <a:latin typeface="Century Gothic" panose="020B0502020202020204" pitchFamily="34" charset="0"/>
            </a:endParaRPr>
          </a:p>
        </p:txBody>
      </p:sp>
      <p:sp>
        <p:nvSpPr>
          <p:cNvPr id="726" name="Google Shape;726;p33"/>
          <p:cNvSpPr txBox="1">
            <a:spLocks noGrp="1"/>
          </p:cNvSpPr>
          <p:nvPr>
            <p:ph type="subTitle" idx="6"/>
          </p:nvPr>
        </p:nvSpPr>
        <p:spPr>
          <a:xfrm>
            <a:off x="6094325" y="3361050"/>
            <a:ext cx="2336400" cy="64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Century Gothic" panose="020B0502020202020204" pitchFamily="34" charset="0"/>
              </a:rPr>
              <a:t>Este foi sem dúvidas o sintoma que mais confirmou as suspeitas da doença. Infelizmente é um sintoma que traz consigo um tempo de ação baixíssimo para os médicos, tendo que ser rapidamente administrado ou a pessoa morre.</a:t>
            </a:r>
            <a:endParaRPr sz="1000" dirty="0">
              <a:latin typeface="Century Gothic" panose="020B0502020202020204" pitchFamily="34" charset="0"/>
            </a:endParaRPr>
          </a:p>
        </p:txBody>
      </p:sp>
      <p:sp>
        <p:nvSpPr>
          <p:cNvPr id="727" name="Google Shape;727;p33"/>
          <p:cNvSpPr/>
          <p:nvPr/>
        </p:nvSpPr>
        <p:spPr>
          <a:xfrm>
            <a:off x="4374648" y="1823636"/>
            <a:ext cx="394653" cy="394653"/>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grpSp>
        <p:nvGrpSpPr>
          <p:cNvPr id="728" name="Google Shape;728;p33"/>
          <p:cNvGrpSpPr/>
          <p:nvPr/>
        </p:nvGrpSpPr>
        <p:grpSpPr>
          <a:xfrm>
            <a:off x="7401100" y="-494902"/>
            <a:ext cx="1937400" cy="1937400"/>
            <a:chOff x="6992175" y="3100998"/>
            <a:chExt cx="1937400" cy="1937400"/>
          </a:xfrm>
        </p:grpSpPr>
        <p:sp>
          <p:nvSpPr>
            <p:cNvPr id="729" name="Google Shape;729;p3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30" name="Google Shape;730;p33"/>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731" name="Google Shape;731;p33"/>
          <p:cNvGrpSpPr/>
          <p:nvPr/>
        </p:nvGrpSpPr>
        <p:grpSpPr>
          <a:xfrm>
            <a:off x="-107825" y="3067475"/>
            <a:ext cx="1199400" cy="1183800"/>
            <a:chOff x="4656700" y="3810000"/>
            <a:chExt cx="1199400" cy="1183800"/>
          </a:xfrm>
        </p:grpSpPr>
        <p:sp>
          <p:nvSpPr>
            <p:cNvPr id="732" name="Google Shape;732;p3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3" name="Google Shape;733;p33"/>
            <p:cNvPicPr preferRelativeResize="0"/>
            <p:nvPr/>
          </p:nvPicPr>
          <p:blipFill>
            <a:blip r:embed="rId4">
              <a:alphaModFix/>
            </a:blip>
            <a:stretch>
              <a:fillRect/>
            </a:stretch>
          </p:blipFill>
          <p:spPr>
            <a:xfrm>
              <a:off x="4924900" y="4103575"/>
              <a:ext cx="663100" cy="596601"/>
            </a:xfrm>
            <a:prstGeom prst="rect">
              <a:avLst/>
            </a:prstGeom>
            <a:noFill/>
            <a:ln>
              <a:noFill/>
            </a:ln>
          </p:spPr>
        </p:pic>
      </p:grpSp>
      <p:sp>
        <p:nvSpPr>
          <p:cNvPr id="737" name="Google Shape;737;p33"/>
          <p:cNvSpPr/>
          <p:nvPr/>
        </p:nvSpPr>
        <p:spPr>
          <a:xfrm>
            <a:off x="6858875" y="1624063"/>
            <a:ext cx="793800" cy="79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entury Gothic" panose="020B0502020202020204" pitchFamily="34" charset="0"/>
            </a:endParaRPr>
          </a:p>
        </p:txBody>
      </p:sp>
      <p:sp>
        <p:nvSpPr>
          <p:cNvPr id="2" name="Google Shape;10097;p71">
            <a:extLst>
              <a:ext uri="{FF2B5EF4-FFF2-40B4-BE49-F238E27FC236}">
                <a16:creationId xmlns:a16="http://schemas.microsoft.com/office/drawing/2014/main" id="{DD5F6235-FC79-D762-0CBC-A27DE3E1DDE3}"/>
              </a:ext>
            </a:extLst>
          </p:cNvPr>
          <p:cNvSpPr/>
          <p:nvPr/>
        </p:nvSpPr>
        <p:spPr>
          <a:xfrm>
            <a:off x="1666168" y="1810234"/>
            <a:ext cx="431989" cy="400607"/>
          </a:xfrm>
          <a:custGeom>
            <a:avLst/>
            <a:gdLst/>
            <a:ahLst/>
            <a:cxnLst/>
            <a:rect l="l" t="t" r="r" b="b"/>
            <a:pathLst>
              <a:path w="11815" h="11878" extrusionOk="0">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highlight>
                <a:srgbClr val="000000"/>
              </a:highlight>
              <a:latin typeface="Century Gothic" panose="020B0502020202020204" pitchFamily="34" charset="0"/>
            </a:endParaRPr>
          </a:p>
        </p:txBody>
      </p:sp>
      <p:pic>
        <p:nvPicPr>
          <p:cNvPr id="3" name="Imagem 2">
            <a:extLst>
              <a:ext uri="{FF2B5EF4-FFF2-40B4-BE49-F238E27FC236}">
                <a16:creationId xmlns:a16="http://schemas.microsoft.com/office/drawing/2014/main" id="{8629A772-6622-8115-A515-C372A6092C87}"/>
              </a:ext>
            </a:extLst>
          </p:cNvPr>
          <p:cNvPicPr>
            <a:picLocks noChangeAspect="1"/>
          </p:cNvPicPr>
          <p:nvPr/>
        </p:nvPicPr>
        <p:blipFill>
          <a:blip r:embed="rId5"/>
          <a:stretch>
            <a:fillRect/>
          </a:stretch>
        </p:blipFill>
        <p:spPr>
          <a:xfrm>
            <a:off x="7054581" y="1818442"/>
            <a:ext cx="399165" cy="392400"/>
          </a:xfrm>
          <a:prstGeom prst="rect">
            <a:avLst/>
          </a:prstGeom>
          <a:noFill/>
          <a:ln>
            <a:solidFill>
              <a:schemeClr val="accent1"/>
            </a:solidFill>
          </a:ln>
        </p:spPr>
      </p:pic>
    </p:spTree>
  </p:cSld>
  <p:clrMapOvr>
    <a:masterClrMapping/>
  </p:clrMapOvr>
  <p:transition spd="slow">
    <p:wipe/>
  </p:transition>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1632</Words>
  <Application>Microsoft Office PowerPoint</Application>
  <PresentationFormat>Apresentação na tela (16:9)</PresentationFormat>
  <Paragraphs>84</Paragraphs>
  <Slides>25</Slides>
  <Notes>20</Notes>
  <HiddenSlides>0</HiddenSlides>
  <MMClips>0</MMClips>
  <ScaleCrop>false</ScaleCrop>
  <HeadingPairs>
    <vt:vector size="4" baseType="variant">
      <vt:variant>
        <vt:lpstr>Tema</vt:lpstr>
      </vt:variant>
      <vt:variant>
        <vt:i4>1</vt:i4>
      </vt:variant>
      <vt:variant>
        <vt:lpstr>Títulos de slides</vt:lpstr>
      </vt:variant>
      <vt:variant>
        <vt:i4>25</vt:i4>
      </vt:variant>
    </vt:vector>
  </HeadingPairs>
  <TitlesOfParts>
    <vt:vector size="26" baseType="lpstr">
      <vt:lpstr>Omicron COVID-19 Variant Clinical Case by Slidesgo</vt:lpstr>
      <vt:lpstr>COVID-19  Uma analise das ocupacões de leitos em Pernambuco</vt:lpstr>
      <vt:lpstr>IDENTIFICAÇÃO E COLETA DOS DADOS</vt:lpstr>
      <vt:lpstr>OBJETIVOS</vt:lpstr>
      <vt:lpstr>METODOLOGIA</vt:lpstr>
      <vt:lpstr>RESULTADOS</vt:lpstr>
      <vt:lpstr>CONCLUSÃO</vt:lpstr>
      <vt:lpstr>SUMÁRIO</vt:lpstr>
      <vt:lpstr>INÍCIO</vt:lpstr>
      <vt:lpstr>PRINCIPAIS SINTOMAS</vt:lpstr>
      <vt:lpstr>INTRODUÇÃO</vt:lpstr>
      <vt:lpstr>2020</vt:lpstr>
      <vt:lpstr>ABOUT THE PATIENT</vt:lpstr>
      <vt:lpstr>DADOS NUMÉRICOS DA TABELA DE 2020</vt:lpstr>
      <vt:lpstr>2020</vt:lpstr>
      <vt:lpstr>2021</vt:lpstr>
      <vt:lpstr>2021</vt:lpstr>
      <vt:lpstr>DADOS NUMÉRICOS DA TABELA DE 2021</vt:lpstr>
      <vt:lpstr>2021</vt:lpstr>
      <vt:lpstr>2022</vt:lpstr>
      <vt:lpstr>2022</vt:lpstr>
      <vt:lpstr>DADOS NUMÉRICOS DA TABELA DE 2022</vt:lpstr>
      <vt:lpstr>2022</vt:lpstr>
      <vt:lpstr>CONCLUSÕES</vt:lpstr>
      <vt:lpstr>MAPA DA TAXA DE OCUPAÇÃO EM 10/01/2022</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Anderson Alves</cp:lastModifiedBy>
  <cp:revision>77</cp:revision>
  <dcterms:modified xsi:type="dcterms:W3CDTF">2024-11-14T16:55:54Z</dcterms:modified>
</cp:coreProperties>
</file>