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3" r:id="rId4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56DD6-B768-4032-9698-43A83F02C97F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35E8-A6A1-4EC0-8376-071E405D636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41821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3659B-73F9-4151-9A98-1F0ACF27EBB1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3E198-E15A-4C58-A367-981C661738A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5257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3E198-E15A-4C58-A367-981C661738A0}" type="slidenum">
              <a:rPr lang="sr-Latn-RS" smtClean="0"/>
              <a:t>35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26656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3E198-E15A-4C58-A367-981C661738A0}" type="slidenum">
              <a:rPr lang="sr-Latn-RS" smtClean="0"/>
              <a:t>44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4475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3E198-E15A-4C58-A367-981C661738A0}" type="slidenum">
              <a:rPr lang="sr-Latn-RS" smtClean="0"/>
              <a:t>45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8922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3E198-E15A-4C58-A367-981C661738A0}" type="slidenum">
              <a:rPr lang="sr-Latn-RS" smtClean="0"/>
              <a:t>36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849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3E198-E15A-4C58-A367-981C661738A0}" type="slidenum">
              <a:rPr lang="sr-Latn-RS" smtClean="0"/>
              <a:t>37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40357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3E198-E15A-4C58-A367-981C661738A0}" type="slidenum">
              <a:rPr lang="sr-Latn-RS" smtClean="0"/>
              <a:t>38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50786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3E198-E15A-4C58-A367-981C661738A0}" type="slidenum">
              <a:rPr lang="sr-Latn-RS" smtClean="0"/>
              <a:t>39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21941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3E198-E15A-4C58-A367-981C661738A0}" type="slidenum">
              <a:rPr lang="sr-Latn-RS" smtClean="0"/>
              <a:t>40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1475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3E198-E15A-4C58-A367-981C661738A0}" type="slidenum">
              <a:rPr lang="sr-Latn-RS" smtClean="0"/>
              <a:t>41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18886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3E198-E15A-4C58-A367-981C661738A0}" type="slidenum">
              <a:rPr lang="sr-Latn-RS" smtClean="0"/>
              <a:t>42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02852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3E198-E15A-4C58-A367-981C661738A0}" type="slidenum">
              <a:rPr lang="sr-Latn-RS" smtClean="0"/>
              <a:t>43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10651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3037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693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1374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1028" name="Picture 4" descr="http://i-cdn.phonearena.com/images/article/34946-image/10-Android-apps-for-geeks-nerds-and-dork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9314"/>
            <a:ext cx="1458686" cy="1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34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309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6332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5243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653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726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1501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354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C0D4-92F5-4EB6-A223-1C229E8D72DA}" type="datetimeFigureOut">
              <a:rPr lang="sr-Latn-RS" smtClean="0"/>
              <a:t>22.8.2016.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299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Android</a:t>
            </a:r>
            <a:endParaRPr lang="sr-Latn-R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6"/>
                </a:solidFill>
              </a:rPr>
              <a:t>1</a:t>
            </a:r>
            <a:endParaRPr lang="sr-Latn-RS" sz="4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9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Zivotni</a:t>
            </a:r>
            <a:r>
              <a:rPr lang="en-US" dirty="0" smtClean="0"/>
              <a:t> </a:t>
            </a:r>
            <a:r>
              <a:rPr lang="en-US" dirty="0" err="1" smtClean="0"/>
              <a:t>ciklus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Sistem poziva </a:t>
            </a:r>
            <a:r>
              <a:rPr lang="pl-PL" dirty="0">
                <a:solidFill>
                  <a:schemeClr val="accent6"/>
                </a:solidFill>
              </a:rPr>
              <a:t>onPause</a:t>
            </a:r>
            <a:r>
              <a:rPr lang="pl-PL" dirty="0"/>
              <a:t> metodu neposredno pre nego </a:t>
            </a:r>
            <a:r>
              <a:rPr lang="en-US" dirty="0"/>
              <a:t>s</a:t>
            </a:r>
            <a:r>
              <a:rPr lang="pl-PL" dirty="0" smtClean="0"/>
              <a:t>to</a:t>
            </a:r>
            <a:r>
              <a:rPr lang="en-US" dirty="0" smtClean="0"/>
              <a:t> </a:t>
            </a:r>
            <a:r>
              <a:rPr lang="sr-Latn-RS" dirty="0" smtClean="0"/>
              <a:t>pauzira izvr</a:t>
            </a:r>
            <a:r>
              <a:rPr lang="en-US" dirty="0" smtClean="0"/>
              <a:t>s</a:t>
            </a:r>
            <a:r>
              <a:rPr lang="sr-Latn-RS" dirty="0" smtClean="0"/>
              <a:t>avanje </a:t>
            </a:r>
            <a:r>
              <a:rPr lang="sr-Latn-RS" dirty="0"/>
              <a:t>aktivnosti</a:t>
            </a:r>
            <a:r>
              <a:rPr lang="sr-Latn-RS" dirty="0" smtClean="0"/>
              <a:t>.</a:t>
            </a:r>
            <a:endParaRPr lang="en-US" dirty="0" smtClean="0"/>
          </a:p>
          <a:p>
            <a:r>
              <a:rPr lang="it-IT" dirty="0"/>
              <a:t>Ova metoda se </a:t>
            </a:r>
            <a:r>
              <a:rPr lang="it-IT" dirty="0" smtClean="0"/>
              <a:t>obicno </a:t>
            </a:r>
            <a:r>
              <a:rPr lang="it-IT" dirty="0"/>
              <a:t>koristi za snimanje </a:t>
            </a:r>
            <a:r>
              <a:rPr lang="it-IT" dirty="0" smtClean="0"/>
              <a:t>perzistentnih </a:t>
            </a:r>
            <a:r>
              <a:rPr lang="pl-PL" dirty="0" smtClean="0"/>
              <a:t>podataka </a:t>
            </a:r>
            <a:r>
              <a:rPr lang="pl-PL" dirty="0"/>
              <a:t>i zaustavljanje procesa koji zauzimaju procesor.</a:t>
            </a:r>
          </a:p>
          <a:p>
            <a:r>
              <a:rPr lang="it-IT" dirty="0"/>
              <a:t>Mora biti vrlo brza zato </a:t>
            </a:r>
            <a:r>
              <a:rPr lang="it-IT" dirty="0" smtClean="0"/>
              <a:t>sto sledeca </a:t>
            </a:r>
            <a:r>
              <a:rPr lang="it-IT" dirty="0"/>
              <a:t>aktivnost ne </a:t>
            </a:r>
            <a:r>
              <a:rPr lang="it-IT" dirty="0" smtClean="0"/>
              <a:t>moze da pocne </a:t>
            </a:r>
            <a:r>
              <a:rPr lang="it-IT" dirty="0"/>
              <a:t>da se </a:t>
            </a:r>
            <a:r>
              <a:rPr lang="it-IT" dirty="0" smtClean="0"/>
              <a:t>izvrsava </a:t>
            </a:r>
            <a:r>
              <a:rPr lang="it-IT" dirty="0"/>
              <a:t>sve dok se ova metoda ne </a:t>
            </a:r>
            <a:r>
              <a:rPr lang="it-IT" dirty="0" smtClean="0"/>
              <a:t>zavrsi</a:t>
            </a:r>
            <a:r>
              <a:rPr lang="it-IT" dirty="0"/>
              <a:t>.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655" y="4883150"/>
            <a:ext cx="56578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Zivotni</a:t>
            </a:r>
            <a:r>
              <a:rPr lang="en-US" dirty="0" smtClean="0"/>
              <a:t> </a:t>
            </a:r>
            <a:r>
              <a:rPr lang="en-US" dirty="0" err="1" smtClean="0"/>
              <a:t>ciklus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onStop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sr-Latn-RS" dirty="0" smtClean="0"/>
              <a:t>Poziva </a:t>
            </a:r>
            <a:r>
              <a:rPr lang="sr-Latn-RS" dirty="0"/>
              <a:t>se kada aktivnost </a:t>
            </a:r>
            <a:r>
              <a:rPr lang="sr-Latn-RS" dirty="0" smtClean="0"/>
              <a:t>vi</a:t>
            </a:r>
            <a:r>
              <a:rPr lang="en-US" dirty="0" smtClean="0"/>
              <a:t>s</a:t>
            </a:r>
            <a:r>
              <a:rPr lang="sr-Latn-RS" dirty="0" smtClean="0"/>
              <a:t>e </a:t>
            </a:r>
            <a:r>
              <a:rPr lang="sr-Latn-RS" dirty="0"/>
              <a:t>nije vidljiva korisniku.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043" y="3267869"/>
            <a:ext cx="55816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Zivotni</a:t>
            </a:r>
            <a:r>
              <a:rPr lang="en-US" dirty="0" smtClean="0"/>
              <a:t> </a:t>
            </a:r>
            <a:r>
              <a:rPr lang="en-US" dirty="0" err="1" smtClean="0"/>
              <a:t>ciklus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onDestroy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sr-Latn-RS" dirty="0" smtClean="0"/>
              <a:t>Poslednja </a:t>
            </a:r>
            <a:r>
              <a:rPr lang="sr-Latn-RS" dirty="0"/>
              <a:t>metoda koja se poziva pre nego </a:t>
            </a:r>
            <a:r>
              <a:rPr lang="en-US" dirty="0" smtClean="0"/>
              <a:t>s</a:t>
            </a:r>
            <a:r>
              <a:rPr lang="sr-Latn-RS" dirty="0" smtClean="0"/>
              <a:t>to </a:t>
            </a:r>
            <a:r>
              <a:rPr lang="sr-Latn-RS" dirty="0"/>
              <a:t>se </a:t>
            </a:r>
            <a:r>
              <a:rPr lang="sr-Latn-RS" dirty="0" smtClean="0"/>
              <a:t>aktivnost</a:t>
            </a:r>
            <a:r>
              <a:rPr lang="en-US" dirty="0" smtClean="0"/>
              <a:t> </a:t>
            </a:r>
            <a:r>
              <a:rPr lang="sr-Latn-RS" dirty="0" smtClean="0"/>
              <a:t>uni</a:t>
            </a:r>
            <a:r>
              <a:rPr lang="en-US" dirty="0" smtClean="0"/>
              <a:t>s</a:t>
            </a:r>
            <a:r>
              <a:rPr lang="sr-Latn-RS" dirty="0" smtClean="0"/>
              <a:t>ti.</a:t>
            </a:r>
            <a:endParaRPr lang="en-US" dirty="0" smtClean="0"/>
          </a:p>
          <a:p>
            <a:r>
              <a:rPr lang="sr-Latn-RS" dirty="0" smtClean="0"/>
              <a:t>Ova metoda osloba</a:t>
            </a:r>
            <a:r>
              <a:rPr lang="en-US" dirty="0" err="1" smtClean="0"/>
              <a:t>dj</a:t>
            </a:r>
            <a:r>
              <a:rPr lang="sr-Latn-RS" dirty="0" smtClean="0"/>
              <a:t>a zauzete resurse pre nego </a:t>
            </a:r>
            <a:r>
              <a:rPr lang="en-US" dirty="0" smtClean="0"/>
              <a:t>s</a:t>
            </a:r>
            <a:r>
              <a:rPr lang="sr-Latn-RS" dirty="0" smtClean="0"/>
              <a:t>to se</a:t>
            </a:r>
            <a:r>
              <a:rPr lang="en-US" dirty="0" smtClean="0"/>
              <a:t> </a:t>
            </a:r>
            <a:r>
              <a:rPr lang="sr-Latn-RS" dirty="0" smtClean="0"/>
              <a:t>aktivnost uni</a:t>
            </a:r>
            <a:r>
              <a:rPr lang="en-US" dirty="0" smtClean="0"/>
              <a:t>s</a:t>
            </a:r>
            <a:r>
              <a:rPr lang="sr-Latn-RS" dirty="0" smtClean="0"/>
              <a:t>ti.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7881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stanja aktivnosti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Kada se aktivnost pauzira ili zaustavi, njeno stanje je </a:t>
            </a:r>
            <a:r>
              <a:rPr lang="sr-Latn-RS" dirty="0" smtClean="0"/>
              <a:t>sa</a:t>
            </a:r>
            <a:r>
              <a:rPr lang="en-US" dirty="0" smtClean="0"/>
              <a:t>c</a:t>
            </a:r>
            <a:r>
              <a:rPr lang="sr-Latn-RS" dirty="0" smtClean="0"/>
              <a:t>uvano</a:t>
            </a:r>
            <a:r>
              <a:rPr lang="en-US" dirty="0" smtClean="0"/>
              <a:t> </a:t>
            </a:r>
            <a:r>
              <a:rPr lang="sr-Latn-RS" dirty="0" smtClean="0"/>
              <a:t>u </a:t>
            </a:r>
            <a:r>
              <a:rPr lang="sr-Latn-RS" dirty="0"/>
              <a:t>memoriji.</a:t>
            </a:r>
          </a:p>
          <a:p>
            <a:r>
              <a:rPr lang="sr-Latn-RS" dirty="0" smtClean="0"/>
              <a:t>Me</a:t>
            </a:r>
            <a:r>
              <a:rPr lang="en-US" dirty="0" err="1" smtClean="0"/>
              <a:t>dj</a:t>
            </a:r>
            <a:r>
              <a:rPr lang="sr-Latn-RS" dirty="0" smtClean="0"/>
              <a:t>utim</a:t>
            </a:r>
            <a:r>
              <a:rPr lang="sr-Latn-RS" dirty="0"/>
              <a:t>, da bi se </a:t>
            </a:r>
            <a:r>
              <a:rPr lang="sr-Latn-RS" dirty="0" smtClean="0"/>
              <a:t>sa</a:t>
            </a:r>
            <a:r>
              <a:rPr lang="en-US" dirty="0" smtClean="0"/>
              <a:t>c</a:t>
            </a:r>
            <a:r>
              <a:rPr lang="sr-Latn-RS" dirty="0" smtClean="0"/>
              <a:t>uvalo </a:t>
            </a:r>
            <a:r>
              <a:rPr lang="sr-Latn-RS" dirty="0"/>
              <a:t>stanje aktivnosti ako se ona </a:t>
            </a:r>
            <a:r>
              <a:rPr lang="sr-Latn-RS" dirty="0" smtClean="0"/>
              <a:t>uni</a:t>
            </a:r>
            <a:r>
              <a:rPr lang="en-US" dirty="0" smtClean="0"/>
              <a:t>s</a:t>
            </a:r>
            <a:r>
              <a:rPr lang="sr-Latn-RS" dirty="0" smtClean="0"/>
              <a:t>ti,</a:t>
            </a:r>
            <a:r>
              <a:rPr lang="en-US" dirty="0" smtClean="0"/>
              <a:t> </a:t>
            </a:r>
            <a:r>
              <a:rPr lang="pl-PL" dirty="0" smtClean="0"/>
              <a:t>potrebno </a:t>
            </a:r>
            <a:r>
              <a:rPr lang="pl-PL" dirty="0"/>
              <a:t>je implementirati dodatnu metodu.</a:t>
            </a:r>
          </a:p>
          <a:p>
            <a:r>
              <a:rPr lang="da-DK" dirty="0"/>
              <a:t>Oprez: Android </a:t>
            </a:r>
            <a:r>
              <a:rPr lang="da-DK" dirty="0" smtClean="0"/>
              <a:t>moze </a:t>
            </a:r>
            <a:r>
              <a:rPr lang="da-DK" dirty="0"/>
              <a:t>u bilo kom trenutku ubiti </a:t>
            </a:r>
            <a:r>
              <a:rPr lang="da-DK" dirty="0" smtClean="0"/>
              <a:t>aktivnost </a:t>
            </a:r>
            <a:r>
              <a:rPr lang="sr-Latn-RS" dirty="0" smtClean="0"/>
              <a:t>koja </a:t>
            </a:r>
            <a:r>
              <a:rPr lang="sr-Latn-RS" dirty="0"/>
              <a:t>se ne nalazi u prvom planu</a:t>
            </a:r>
            <a:r>
              <a:rPr lang="sr-Latn-RS" dirty="0" smtClean="0"/>
              <a:t>!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66993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stanja aktivnosti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816" y="2047991"/>
            <a:ext cx="6819900" cy="3095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45861" y="5500920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b="0" i="0" u="none" strike="noStrike" baseline="0" dirty="0" smtClean="0">
                <a:latin typeface="F26"/>
              </a:rPr>
              <a:t>Snimanje stanja aktivnosti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454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stanja aktivnosti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accent6"/>
                </a:solidFill>
              </a:rPr>
              <a:t>onSaveInstanceState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Poziva</a:t>
            </a:r>
            <a:r>
              <a:rPr lang="en-US" dirty="0" smtClean="0"/>
              <a:t> se pre </a:t>
            </a:r>
            <a:r>
              <a:rPr lang="en-US" dirty="0" err="1" smtClean="0"/>
              <a:t>nego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se </a:t>
            </a:r>
            <a:r>
              <a:rPr lang="en-US" dirty="0" err="1" smtClean="0"/>
              <a:t>aktivnost</a:t>
            </a:r>
            <a:r>
              <a:rPr lang="en-US" dirty="0" smtClean="0"/>
              <a:t> </a:t>
            </a:r>
            <a:r>
              <a:rPr lang="en-US" dirty="0" err="1" smtClean="0"/>
              <a:t>unisti</a:t>
            </a:r>
            <a:r>
              <a:rPr lang="en-US" dirty="0" smtClean="0"/>
              <a:t> da bi se </a:t>
            </a:r>
            <a:r>
              <a:rPr lang="en-US" dirty="0" err="1" smtClean="0"/>
              <a:t>snimilo</a:t>
            </a:r>
            <a:r>
              <a:rPr lang="en-US" dirty="0"/>
              <a:t> </a:t>
            </a:r>
            <a:r>
              <a:rPr lang="en-US" dirty="0" err="1" smtClean="0"/>
              <a:t>njeno</a:t>
            </a:r>
            <a:r>
              <a:rPr lang="en-US" dirty="0" smtClean="0"/>
              <a:t> </a:t>
            </a:r>
            <a:r>
              <a:rPr lang="en-US" dirty="0" err="1" smtClean="0"/>
              <a:t>stanje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se </a:t>
            </a:r>
            <a:r>
              <a:rPr lang="en-US" dirty="0" err="1" smtClean="0"/>
              <a:t>ponovo</a:t>
            </a:r>
            <a:r>
              <a:rPr lang="en-US" dirty="0" smtClean="0"/>
              <a:t> </a:t>
            </a:r>
            <a:r>
              <a:rPr lang="en-US" dirty="0" err="1" smtClean="0"/>
              <a:t>inicijalizuje</a:t>
            </a:r>
            <a:r>
              <a:rPr lang="en-US" dirty="0" smtClean="0"/>
              <a:t> u </a:t>
            </a:r>
            <a:r>
              <a:rPr lang="en-US" dirty="0" err="1" smtClean="0">
                <a:solidFill>
                  <a:schemeClr val="accent6"/>
                </a:solidFill>
              </a:rPr>
              <a:t>onCreate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/>
              <a:t>ili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onRestoreInstanceState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/>
              <a:t>metodi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373" y="4220155"/>
            <a:ext cx="62579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91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stanja aktivnosti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accent6"/>
                </a:solidFill>
              </a:rPr>
              <a:t>onRestoreInstanceState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/>
              <a:t>Poziva</a:t>
            </a:r>
            <a:r>
              <a:rPr lang="en-US" dirty="0" smtClean="0"/>
              <a:t> se </a:t>
            </a:r>
            <a:r>
              <a:rPr lang="en-US" dirty="0" err="1" smtClean="0"/>
              <a:t>posle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onStart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da bi se </a:t>
            </a:r>
            <a:r>
              <a:rPr lang="en-US" dirty="0" err="1" smtClean="0"/>
              <a:t>aktivnost</a:t>
            </a:r>
            <a:r>
              <a:rPr lang="en-US" dirty="0" smtClean="0"/>
              <a:t> </a:t>
            </a:r>
            <a:r>
              <a:rPr lang="en-US" dirty="0" err="1" smtClean="0"/>
              <a:t>ponovo</a:t>
            </a:r>
            <a:r>
              <a:rPr lang="en-US" dirty="0"/>
              <a:t> </a:t>
            </a:r>
            <a:r>
              <a:rPr lang="en-US" dirty="0" err="1" smtClean="0"/>
              <a:t>inicijalizovala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prethodno</a:t>
            </a:r>
            <a:r>
              <a:rPr lang="en-US" dirty="0" smtClean="0"/>
              <a:t> </a:t>
            </a:r>
            <a:r>
              <a:rPr lang="en-US" dirty="0" err="1" smtClean="0"/>
              <a:t>snimljenog</a:t>
            </a:r>
            <a:r>
              <a:rPr lang="en-US" dirty="0" smtClean="0"/>
              <a:t> </a:t>
            </a:r>
            <a:r>
              <a:rPr lang="en-US" dirty="0" err="1" smtClean="0"/>
              <a:t>stanja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63" y="3652722"/>
            <a:ext cx="61245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0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Snimanje stanja aktivnosti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Klasa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Bundle</a:t>
            </a:r>
            <a:r>
              <a:rPr lang="en-US" dirty="0" smtClean="0"/>
              <a:t> </a:t>
            </a:r>
            <a:r>
              <a:rPr lang="en-US" dirty="0" err="1" smtClean="0"/>
              <a:t>sadrzi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oblika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T </a:t>
            </a:r>
            <a:r>
              <a:rPr lang="en-US" dirty="0" err="1" smtClean="0">
                <a:solidFill>
                  <a:schemeClr val="accent6"/>
                </a:solidFill>
              </a:rPr>
              <a:t>getT</a:t>
            </a:r>
            <a:r>
              <a:rPr lang="en-US" dirty="0" smtClean="0">
                <a:solidFill>
                  <a:schemeClr val="accent6"/>
                </a:solidFill>
              </a:rPr>
              <a:t>(String key);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void </a:t>
            </a:r>
            <a:r>
              <a:rPr lang="en-US" dirty="0" err="1" smtClean="0">
                <a:solidFill>
                  <a:schemeClr val="accent6"/>
                </a:solidFill>
              </a:rPr>
              <a:t>putT</a:t>
            </a:r>
            <a:r>
              <a:rPr lang="en-US" dirty="0" smtClean="0">
                <a:solidFill>
                  <a:schemeClr val="accent6"/>
                </a:solidFill>
              </a:rPr>
              <a:t>(String key, T value);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sr-Latn-RS" dirty="0"/>
              <a:t>Podrazumevana implementacija pomenutih metoda </a:t>
            </a:r>
            <a:r>
              <a:rPr lang="sr-Latn-RS" dirty="0" smtClean="0"/>
              <a:t>poziva</a:t>
            </a:r>
            <a:r>
              <a:rPr lang="en-US" dirty="0" smtClean="0"/>
              <a:t> </a:t>
            </a:r>
            <a:r>
              <a:rPr lang="pt-BR" dirty="0" smtClean="0">
                <a:solidFill>
                  <a:schemeClr val="accent6"/>
                </a:solidFill>
              </a:rPr>
              <a:t>onSaveInstanceState</a:t>
            </a:r>
            <a:r>
              <a:rPr lang="pt-BR" dirty="0" smtClean="0"/>
              <a:t> </a:t>
            </a:r>
            <a:r>
              <a:rPr lang="pt-BR" dirty="0"/>
              <a:t>metodu nad svakim </a:t>
            </a:r>
            <a:r>
              <a:rPr lang="pt-BR" dirty="0" smtClean="0"/>
              <a:t>elementom </a:t>
            </a:r>
            <a:r>
              <a:rPr lang="sr-Latn-RS" dirty="0" smtClean="0"/>
              <a:t>korisni</a:t>
            </a:r>
            <a:r>
              <a:rPr lang="en-US" dirty="0" smtClean="0"/>
              <a:t>c</a:t>
            </a:r>
            <a:r>
              <a:rPr lang="sr-Latn-RS" dirty="0" smtClean="0"/>
              <a:t>kog </a:t>
            </a:r>
            <a:r>
              <a:rPr lang="sr-Latn-RS" dirty="0"/>
              <a:t>interfejsa </a:t>
            </a:r>
            <a:r>
              <a:rPr lang="en-US" dirty="0" smtClean="0"/>
              <a:t>s</a:t>
            </a:r>
            <a:r>
              <a:rPr lang="sr-Latn-RS" dirty="0" smtClean="0"/>
              <a:t>to </a:t>
            </a:r>
            <a:r>
              <a:rPr lang="sr-Latn-RS" dirty="0"/>
              <a:t>za rezultat ima </a:t>
            </a:r>
            <a:r>
              <a:rPr lang="en-US" dirty="0" smtClean="0"/>
              <a:t>c</a:t>
            </a:r>
            <a:r>
              <a:rPr lang="sr-Latn-RS" dirty="0" smtClean="0"/>
              <a:t>injenicu </a:t>
            </a:r>
            <a:r>
              <a:rPr lang="sr-Latn-RS" dirty="0"/>
              <a:t>da se </a:t>
            </a:r>
            <a:r>
              <a:rPr lang="sr-Latn-RS" dirty="0" smtClean="0"/>
              <a:t>stanje</a:t>
            </a:r>
            <a:r>
              <a:rPr lang="en-US" dirty="0" smtClean="0"/>
              <a:t> </a:t>
            </a:r>
            <a:r>
              <a:rPr lang="sr-Latn-RS" dirty="0" smtClean="0"/>
              <a:t>korisni</a:t>
            </a:r>
            <a:r>
              <a:rPr lang="en-US" dirty="0" smtClean="0"/>
              <a:t>c</a:t>
            </a:r>
            <a:r>
              <a:rPr lang="sr-Latn-RS" dirty="0" smtClean="0"/>
              <a:t>kog </a:t>
            </a:r>
            <a:r>
              <a:rPr lang="sr-Latn-RS" dirty="0"/>
              <a:t>interfejsta automatski snima.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4166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Zadaci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Aplikacija se </a:t>
            </a:r>
            <a:r>
              <a:rPr lang="it-IT" dirty="0" smtClean="0"/>
              <a:t>obicno </a:t>
            </a:r>
            <a:r>
              <a:rPr lang="it-IT" dirty="0"/>
              <a:t>sastoji iz </a:t>
            </a:r>
            <a:r>
              <a:rPr lang="it-IT" dirty="0" smtClean="0"/>
              <a:t>vise </a:t>
            </a:r>
            <a:r>
              <a:rPr lang="it-IT" dirty="0"/>
              <a:t>aktivnosti.</a:t>
            </a:r>
          </a:p>
          <a:p>
            <a:r>
              <a:rPr lang="sr-Latn-RS" dirty="0"/>
              <a:t>Zadatak (</a:t>
            </a:r>
            <a:r>
              <a:rPr lang="sr-Latn-RS" dirty="0">
                <a:solidFill>
                  <a:schemeClr val="accent6"/>
                </a:solidFill>
              </a:rPr>
              <a:t>task</a:t>
            </a:r>
            <a:r>
              <a:rPr lang="sr-Latn-RS" dirty="0"/>
              <a:t>) je skup aktivnosti sa kojima </a:t>
            </a:r>
            <a:r>
              <a:rPr lang="sr-Latn-RS" dirty="0" smtClean="0"/>
              <a:t>korisnik</a:t>
            </a:r>
            <a:r>
              <a:rPr lang="en-US" dirty="0" smtClean="0"/>
              <a:t> </a:t>
            </a:r>
            <a:r>
              <a:rPr lang="it-IT" dirty="0" smtClean="0"/>
              <a:t>intereaguje </a:t>
            </a:r>
            <a:r>
              <a:rPr lang="it-IT" dirty="0"/>
              <a:t>da bi </a:t>
            </a:r>
            <a:r>
              <a:rPr lang="it-IT" dirty="0" smtClean="0"/>
              <a:t>izvrsio odredjen </a:t>
            </a:r>
            <a:r>
              <a:rPr lang="it-IT" dirty="0"/>
              <a:t>posao.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5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Povratni</a:t>
            </a:r>
            <a:r>
              <a:rPr lang="en-US" dirty="0" smtClean="0"/>
              <a:t> </a:t>
            </a:r>
            <a:r>
              <a:rPr lang="en-US" dirty="0" err="1" smtClean="0"/>
              <a:t>stek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Aktivnosti su </a:t>
            </a:r>
            <a:r>
              <a:rPr lang="sr-Latn-RS" dirty="0" smtClean="0"/>
              <a:t>ure</a:t>
            </a:r>
            <a:r>
              <a:rPr lang="en-US" dirty="0" err="1" smtClean="0"/>
              <a:t>dj</a:t>
            </a:r>
            <a:r>
              <a:rPr lang="sr-Latn-RS" dirty="0" smtClean="0"/>
              <a:t>ene </a:t>
            </a:r>
            <a:r>
              <a:rPr lang="sr-Latn-RS" dirty="0"/>
              <a:t>u povratni stek (</a:t>
            </a:r>
            <a:r>
              <a:rPr lang="sr-Latn-RS" dirty="0">
                <a:solidFill>
                  <a:schemeClr val="accent6"/>
                </a:solidFill>
              </a:rPr>
              <a:t>back stack</a:t>
            </a:r>
            <a:r>
              <a:rPr lang="sr-Latn-RS" dirty="0"/>
              <a:t>) u </a:t>
            </a:r>
            <a:r>
              <a:rPr lang="sr-Latn-RS" dirty="0" smtClean="0"/>
              <a:t>redosledu</a:t>
            </a:r>
            <a:r>
              <a:rPr lang="en-US" dirty="0" smtClean="0"/>
              <a:t> </a:t>
            </a:r>
            <a:r>
              <a:rPr lang="sr-Latn-RS" dirty="0" smtClean="0"/>
              <a:t>u </a:t>
            </a:r>
            <a:r>
              <a:rPr lang="sr-Latn-RS" dirty="0"/>
              <a:t>kome su startovane.</a:t>
            </a:r>
          </a:p>
          <a:p>
            <a:r>
              <a:rPr lang="sr-Latn-RS" dirty="0"/>
              <a:t>Kada se aktivnost startuje, stavlja se na vrh steka i </a:t>
            </a:r>
            <a:r>
              <a:rPr lang="sr-Latn-RS" dirty="0" smtClean="0"/>
              <a:t>dobija</a:t>
            </a:r>
            <a:r>
              <a:rPr lang="en-US" dirty="0" smtClean="0"/>
              <a:t> </a:t>
            </a:r>
            <a:r>
              <a:rPr lang="sr-Latn-RS" dirty="0" smtClean="0"/>
              <a:t>fokus</a:t>
            </a:r>
            <a:r>
              <a:rPr lang="sr-Latn-RS" dirty="0"/>
              <a:t>.</a:t>
            </a:r>
          </a:p>
          <a:p>
            <a:r>
              <a:rPr lang="sv-SE" dirty="0"/>
              <a:t>Pritiskom na Back dugme, </a:t>
            </a:r>
            <a:r>
              <a:rPr lang="sv-SE" dirty="0" smtClean="0"/>
              <a:t>tekuca </a:t>
            </a:r>
            <a:r>
              <a:rPr lang="sv-SE" dirty="0"/>
              <a:t>aktivnost se skida sa </a:t>
            </a:r>
            <a:r>
              <a:rPr lang="sv-SE" dirty="0" smtClean="0"/>
              <a:t>vrha </a:t>
            </a:r>
            <a:r>
              <a:rPr lang="sr-Latn-RS" dirty="0" smtClean="0"/>
              <a:t>steka </a:t>
            </a:r>
            <a:r>
              <a:rPr lang="sr-Latn-RS" dirty="0"/>
              <a:t>i </a:t>
            </a:r>
            <a:r>
              <a:rPr lang="sr-Latn-RS" dirty="0" smtClean="0"/>
              <a:t>uni</a:t>
            </a:r>
            <a:r>
              <a:rPr lang="en-US" dirty="0" smtClean="0"/>
              <a:t>s</a:t>
            </a:r>
            <a:r>
              <a:rPr lang="sr-Latn-RS" dirty="0" smtClean="0"/>
              <a:t>tava</a:t>
            </a:r>
            <a:r>
              <a:rPr lang="sr-Latn-R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46" y="4099118"/>
            <a:ext cx="77724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5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Sadrzaj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Aktivnosti</a:t>
            </a:r>
            <a:endParaRPr lang="en-US" dirty="0" smtClean="0"/>
          </a:p>
          <a:p>
            <a:r>
              <a:rPr lang="en-US" dirty="0" err="1" smtClean="0"/>
              <a:t>Zivotni</a:t>
            </a:r>
            <a:r>
              <a:rPr lang="en-US" dirty="0" smtClean="0"/>
              <a:t> </a:t>
            </a:r>
            <a:r>
              <a:rPr lang="en-US" dirty="0" err="1" smtClean="0"/>
              <a:t>ciklus</a:t>
            </a:r>
            <a:endParaRPr lang="en-US" dirty="0" smtClean="0"/>
          </a:p>
          <a:p>
            <a:r>
              <a:rPr lang="en-US" dirty="0" err="1" smtClean="0"/>
              <a:t>Zadaci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povratni</a:t>
            </a:r>
            <a:r>
              <a:rPr lang="en-US" dirty="0" smtClean="0"/>
              <a:t> </a:t>
            </a:r>
            <a:r>
              <a:rPr lang="en-US" dirty="0" err="1" smtClean="0"/>
              <a:t>stek</a:t>
            </a:r>
            <a:endParaRPr lang="en-US" dirty="0" smtClean="0"/>
          </a:p>
          <a:p>
            <a:r>
              <a:rPr lang="en-US" dirty="0" err="1" smtClean="0"/>
              <a:t>Namere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filteri</a:t>
            </a:r>
            <a:r>
              <a:rPr lang="en-US" dirty="0" smtClean="0"/>
              <a:t> </a:t>
            </a:r>
            <a:r>
              <a:rPr lang="en-US" dirty="0" err="1" smtClean="0"/>
              <a:t>namera</a:t>
            </a:r>
            <a:endParaRPr lang="en-US" dirty="0" smtClean="0"/>
          </a:p>
          <a:p>
            <a:r>
              <a:rPr lang="en-US" dirty="0" err="1" smtClean="0"/>
              <a:t>Prava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endParaRPr lang="en-US" dirty="0" smtClean="0"/>
          </a:p>
          <a:p>
            <a:r>
              <a:rPr lang="en-US" dirty="0" err="1" smtClean="0"/>
              <a:t>Fragmenti</a:t>
            </a:r>
            <a:endParaRPr lang="en-US" dirty="0" smtClean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9726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Upravljanje</a:t>
            </a:r>
            <a:r>
              <a:rPr lang="en-US" dirty="0" smtClean="0"/>
              <a:t> </a:t>
            </a:r>
            <a:r>
              <a:rPr lang="en-US" dirty="0" err="1" smtClean="0"/>
              <a:t>zadacima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Svakom zadatku odgovara jedan povratni stek.</a:t>
            </a:r>
          </a:p>
          <a:p>
            <a:r>
              <a:rPr lang="pl-PL" dirty="0"/>
              <a:t>Samo jedan zadatak se </a:t>
            </a:r>
            <a:r>
              <a:rPr lang="pl-PL" dirty="0" smtClean="0"/>
              <a:t>mo</a:t>
            </a:r>
            <a:r>
              <a:rPr lang="en-US" dirty="0" smtClean="0"/>
              <a:t>z</a:t>
            </a:r>
            <a:r>
              <a:rPr lang="pl-PL" dirty="0" smtClean="0"/>
              <a:t>e </a:t>
            </a:r>
            <a:r>
              <a:rPr lang="pl-PL" dirty="0"/>
              <a:t>nalaziti u prvom planu u </a:t>
            </a:r>
            <a:r>
              <a:rPr lang="pl-PL" dirty="0" smtClean="0"/>
              <a:t>datom</a:t>
            </a:r>
            <a:r>
              <a:rPr lang="en-US" dirty="0" smtClean="0"/>
              <a:t> </a:t>
            </a:r>
            <a:r>
              <a:rPr lang="sr-Latn-RS" dirty="0" smtClean="0"/>
              <a:t>trenutku</a:t>
            </a:r>
            <a:r>
              <a:rPr lang="sr-Latn-RS" dirty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955" y="3851353"/>
            <a:ext cx="5372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41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Upravljanje</a:t>
            </a:r>
            <a:r>
              <a:rPr lang="en-US" dirty="0" smtClean="0"/>
              <a:t> </a:t>
            </a:r>
            <a:r>
              <a:rPr lang="en-US" dirty="0" err="1" smtClean="0"/>
              <a:t>zadacima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Podrazumevani </a:t>
            </a:r>
            <a:r>
              <a:rPr lang="pl-PL" dirty="0" smtClean="0"/>
              <a:t>na</a:t>
            </a:r>
            <a:r>
              <a:rPr lang="en-US" dirty="0" smtClean="0"/>
              <a:t>c</a:t>
            </a:r>
            <a:r>
              <a:rPr lang="pl-PL" dirty="0" smtClean="0"/>
              <a:t>in </a:t>
            </a:r>
            <a:r>
              <a:rPr lang="pl-PL" dirty="0"/>
              <a:t>na koji Android upravlja zadacima </a:t>
            </a:r>
            <a:r>
              <a:rPr lang="pl-PL" dirty="0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povratnim </a:t>
            </a:r>
            <a:r>
              <a:rPr lang="sr-Latn-RS" dirty="0"/>
              <a:t>stekom se </a:t>
            </a:r>
            <a:r>
              <a:rPr lang="sr-Latn-RS" dirty="0" smtClean="0"/>
              <a:t>mo</a:t>
            </a:r>
            <a:r>
              <a:rPr lang="en-US" dirty="0" smtClean="0"/>
              <a:t>z</a:t>
            </a:r>
            <a:r>
              <a:rPr lang="sr-Latn-RS" dirty="0" smtClean="0"/>
              <a:t>e </a:t>
            </a:r>
            <a:r>
              <a:rPr lang="sr-Latn-RS" dirty="0"/>
              <a:t>promeniti:</a:t>
            </a:r>
          </a:p>
          <a:p>
            <a:pPr lvl="1"/>
            <a:r>
              <a:rPr lang="sr-Latn-RS" dirty="0"/>
              <a:t>u deklaraciji aktivnosti u AndroidManifest.xml ili</a:t>
            </a:r>
          </a:p>
          <a:p>
            <a:pPr lvl="1"/>
            <a:r>
              <a:rPr lang="sr-Latn-RS" dirty="0"/>
              <a:t>postavljanjem </a:t>
            </a:r>
            <a:r>
              <a:rPr lang="sr-Latn-RS" dirty="0" smtClean="0"/>
              <a:t>odgovaraju</a:t>
            </a:r>
            <a:r>
              <a:rPr lang="en-US" dirty="0" smtClean="0"/>
              <a:t>c</a:t>
            </a:r>
            <a:r>
              <a:rPr lang="sr-Latn-RS" dirty="0" smtClean="0"/>
              <a:t>ih </a:t>
            </a:r>
            <a:r>
              <a:rPr lang="sr-Latn-RS" dirty="0"/>
              <a:t>oznaka prilikom </a:t>
            </a:r>
            <a:r>
              <a:rPr lang="sr-Latn-RS" dirty="0" smtClean="0"/>
              <a:t>startovanja</a:t>
            </a:r>
            <a:r>
              <a:rPr lang="en-US" dirty="0" smtClean="0"/>
              <a:t> </a:t>
            </a:r>
            <a:r>
              <a:rPr lang="sr-Latn-RS" dirty="0" smtClean="0"/>
              <a:t>aktivnosti</a:t>
            </a:r>
            <a:r>
              <a:rPr lang="sr-Latn-R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65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Upravljanje</a:t>
            </a:r>
            <a:r>
              <a:rPr lang="en-US" dirty="0" smtClean="0"/>
              <a:t> </a:t>
            </a:r>
            <a:r>
              <a:rPr lang="en-US" dirty="0" err="1" smtClean="0"/>
              <a:t>zadacima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 </a:t>
            </a:r>
            <a:r>
              <a:rPr lang="sr-Latn-RS" dirty="0">
                <a:solidFill>
                  <a:schemeClr val="accent6"/>
                </a:solidFill>
              </a:rPr>
              <a:t>AndroidManifest.xml</a:t>
            </a:r>
            <a:r>
              <a:rPr lang="sr-Latn-RS" dirty="0"/>
              <a:t> </a:t>
            </a:r>
            <a:r>
              <a:rPr lang="sr-Latn-RS" dirty="0" smtClean="0"/>
              <a:t>mo</a:t>
            </a:r>
            <a:r>
              <a:rPr lang="en-US" dirty="0" smtClean="0"/>
              <a:t>z</a:t>
            </a:r>
            <a:r>
              <a:rPr lang="sr-Latn-RS" dirty="0" smtClean="0"/>
              <a:t>e </a:t>
            </a:r>
            <a:r>
              <a:rPr lang="sr-Latn-RS" dirty="0"/>
              <a:t>se dodati launchMode atribut </a:t>
            </a:r>
            <a:r>
              <a:rPr lang="sr-Latn-RS" dirty="0" smtClean="0"/>
              <a:t>sa</a:t>
            </a:r>
            <a:r>
              <a:rPr lang="en-US" dirty="0" smtClean="0"/>
              <a:t> </a:t>
            </a:r>
            <a:r>
              <a:rPr lang="sr-Latn-RS" dirty="0" smtClean="0"/>
              <a:t>vrednostima</a:t>
            </a:r>
            <a:r>
              <a:rPr lang="sr-Latn-RS" dirty="0"/>
              <a:t>:</a:t>
            </a:r>
          </a:p>
          <a:p>
            <a:pPr lvl="1"/>
            <a:r>
              <a:rPr lang="sr-Latn-RS" dirty="0">
                <a:solidFill>
                  <a:schemeClr val="accent6"/>
                </a:solidFill>
              </a:rPr>
              <a:t>standard</a:t>
            </a:r>
            <a:r>
              <a:rPr lang="sr-Latn-RS" dirty="0"/>
              <a:t> (sistem startuje novu instancu aktivnosti u </a:t>
            </a:r>
            <a:r>
              <a:rPr lang="sr-Latn-RS" dirty="0" smtClean="0"/>
              <a:t>teku</a:t>
            </a:r>
            <a:r>
              <a:rPr lang="en-US" dirty="0" smtClean="0"/>
              <a:t>c</a:t>
            </a:r>
            <a:r>
              <a:rPr lang="sr-Latn-RS" dirty="0" smtClean="0"/>
              <a:t>em</a:t>
            </a:r>
            <a:r>
              <a:rPr lang="en-US" dirty="0" smtClean="0"/>
              <a:t> </a:t>
            </a:r>
            <a:r>
              <a:rPr lang="pl-PL" dirty="0" smtClean="0"/>
              <a:t>zadatku</a:t>
            </a:r>
            <a:r>
              <a:rPr lang="pl-PL" dirty="0"/>
              <a:t>, tj. zadatku iz koga je startovana).</a:t>
            </a:r>
          </a:p>
          <a:p>
            <a:pPr lvl="1"/>
            <a:r>
              <a:rPr lang="sr-Latn-RS" dirty="0">
                <a:solidFill>
                  <a:schemeClr val="accent6"/>
                </a:solidFill>
              </a:rPr>
              <a:t>singleTop</a:t>
            </a:r>
            <a:r>
              <a:rPr lang="sr-Latn-RS" dirty="0"/>
              <a:t> (ako se instanca aktivnosti </a:t>
            </a:r>
            <a:r>
              <a:rPr lang="sr-Latn-RS" dirty="0" smtClean="0"/>
              <a:t>ve</a:t>
            </a:r>
            <a:r>
              <a:rPr lang="en-US" dirty="0" smtClean="0"/>
              <a:t>c</a:t>
            </a:r>
            <a:r>
              <a:rPr lang="sr-Latn-RS" dirty="0" smtClean="0"/>
              <a:t> </a:t>
            </a:r>
            <a:r>
              <a:rPr lang="sr-Latn-RS" dirty="0"/>
              <a:t>nalazi na </a:t>
            </a:r>
            <a:r>
              <a:rPr lang="sr-Latn-RS" dirty="0" smtClean="0"/>
              <a:t>vrhu</a:t>
            </a:r>
            <a:r>
              <a:rPr lang="en-US" dirty="0" smtClean="0"/>
              <a:t> </a:t>
            </a:r>
            <a:r>
              <a:rPr lang="pl-PL" dirty="0" smtClean="0"/>
              <a:t>teku</a:t>
            </a:r>
            <a:r>
              <a:rPr lang="en-US" dirty="0" smtClean="0"/>
              <a:t>c</a:t>
            </a:r>
            <a:r>
              <a:rPr lang="pl-PL" dirty="0" smtClean="0"/>
              <a:t>eg </a:t>
            </a:r>
            <a:r>
              <a:rPr lang="pl-PL" dirty="0"/>
              <a:t>zadatka, sistem joj </a:t>
            </a:r>
            <a:r>
              <a:rPr lang="pl-PL" dirty="0" smtClean="0"/>
              <a:t>prosle</a:t>
            </a:r>
            <a:r>
              <a:rPr lang="en-US" dirty="0" err="1" smtClean="0"/>
              <a:t>dj</a:t>
            </a:r>
            <a:r>
              <a:rPr lang="pl-PL" dirty="0" smtClean="0"/>
              <a:t>uje </a:t>
            </a:r>
            <a:r>
              <a:rPr lang="pl-PL" dirty="0"/>
              <a:t>nameru; u </a:t>
            </a:r>
            <a:r>
              <a:rPr lang="pl-PL" dirty="0" smtClean="0"/>
              <a:t>suprotnom</a:t>
            </a:r>
            <a:r>
              <a:rPr lang="en-US" dirty="0" smtClean="0"/>
              <a:t> </a:t>
            </a:r>
            <a:r>
              <a:rPr lang="pl-PL" dirty="0" smtClean="0"/>
              <a:t>startuje </a:t>
            </a:r>
            <a:r>
              <a:rPr lang="pl-PL" dirty="0"/>
              <a:t>novu instancu u </a:t>
            </a:r>
            <a:r>
              <a:rPr lang="pl-PL" dirty="0" smtClean="0"/>
              <a:t>teku</a:t>
            </a:r>
            <a:r>
              <a:rPr lang="en-US" dirty="0" smtClean="0"/>
              <a:t>c</a:t>
            </a:r>
            <a:r>
              <a:rPr lang="pl-PL" dirty="0" smtClean="0"/>
              <a:t>em </a:t>
            </a:r>
            <a:r>
              <a:rPr lang="pl-PL" dirty="0"/>
              <a:t>zadatku).</a:t>
            </a:r>
          </a:p>
          <a:p>
            <a:pPr lvl="1"/>
            <a:r>
              <a:rPr lang="sr-Latn-RS" dirty="0">
                <a:solidFill>
                  <a:schemeClr val="accent6"/>
                </a:solidFill>
              </a:rPr>
              <a:t>singleTask</a:t>
            </a:r>
            <a:r>
              <a:rPr lang="sr-Latn-RS" dirty="0"/>
              <a:t> (ako se instanca aktivnosti </a:t>
            </a:r>
            <a:r>
              <a:rPr lang="sr-Latn-RS" dirty="0" smtClean="0"/>
              <a:t>ve</a:t>
            </a:r>
            <a:r>
              <a:rPr lang="en-US" dirty="0" smtClean="0"/>
              <a:t>c</a:t>
            </a:r>
            <a:r>
              <a:rPr lang="sr-Latn-RS" dirty="0" smtClean="0"/>
              <a:t> </a:t>
            </a:r>
            <a:r>
              <a:rPr lang="sr-Latn-RS" dirty="0"/>
              <a:t>nalazi u </a:t>
            </a:r>
            <a:r>
              <a:rPr lang="sr-Latn-RS" dirty="0" smtClean="0"/>
              <a:t>nekom</a:t>
            </a:r>
            <a:r>
              <a:rPr lang="en-US" dirty="0" smtClean="0"/>
              <a:t> </a:t>
            </a:r>
            <a:r>
              <a:rPr lang="pl-PL" dirty="0" smtClean="0"/>
              <a:t>zadatku</a:t>
            </a:r>
            <a:r>
              <a:rPr lang="pl-PL" dirty="0"/>
              <a:t>, sistem joj </a:t>
            </a:r>
            <a:r>
              <a:rPr lang="pl-PL" dirty="0" smtClean="0"/>
              <a:t>prosle</a:t>
            </a:r>
            <a:r>
              <a:rPr lang="en-US" dirty="0" err="1" smtClean="0"/>
              <a:t>dj</a:t>
            </a:r>
            <a:r>
              <a:rPr lang="pl-PL" dirty="0" smtClean="0"/>
              <a:t>uje </a:t>
            </a:r>
            <a:r>
              <a:rPr lang="pl-PL" dirty="0"/>
              <a:t>nameru; u suprotnom </a:t>
            </a:r>
            <a:r>
              <a:rPr lang="pl-PL" dirty="0" smtClean="0"/>
              <a:t>startuje</a:t>
            </a:r>
            <a:r>
              <a:rPr lang="en-US" dirty="0" smtClean="0"/>
              <a:t> </a:t>
            </a:r>
            <a:r>
              <a:rPr lang="pl-PL" dirty="0" smtClean="0"/>
              <a:t>novu </a:t>
            </a:r>
            <a:r>
              <a:rPr lang="pl-PL" dirty="0"/>
              <a:t>instancu u novom zadatku</a:t>
            </a:r>
            <a:r>
              <a:rPr lang="pl-PL" dirty="0" smtClean="0"/>
              <a:t>).</a:t>
            </a:r>
          </a:p>
          <a:p>
            <a:pPr lvl="1"/>
            <a:r>
              <a:rPr lang="sr-Latn-RS" dirty="0">
                <a:solidFill>
                  <a:schemeClr val="accent6"/>
                </a:solidFill>
              </a:rPr>
              <a:t>singleInstance</a:t>
            </a:r>
            <a:r>
              <a:rPr lang="sr-Latn-RS" dirty="0"/>
              <a:t> (isto kao singleTask, osim </a:t>
            </a:r>
            <a:r>
              <a:rPr lang="en-US" dirty="0" smtClean="0"/>
              <a:t>s</a:t>
            </a:r>
            <a:r>
              <a:rPr lang="sr-Latn-RS" dirty="0" smtClean="0"/>
              <a:t>to </a:t>
            </a:r>
            <a:r>
              <a:rPr lang="sr-Latn-RS" dirty="0"/>
              <a:t>sistem ne </a:t>
            </a:r>
            <a:r>
              <a:rPr lang="sr-Latn-RS" dirty="0" smtClean="0"/>
              <a:t>startuje</a:t>
            </a:r>
            <a:r>
              <a:rPr lang="en-US" dirty="0" smtClean="0"/>
              <a:t> </a:t>
            </a:r>
            <a:r>
              <a:rPr lang="pl-PL" dirty="0" smtClean="0"/>
              <a:t>druge </a:t>
            </a:r>
            <a:r>
              <a:rPr lang="pl-PL" dirty="0"/>
              <a:t>aktivnosti u zadatku koji </a:t>
            </a:r>
            <a:r>
              <a:rPr lang="pl-PL" dirty="0" smtClean="0"/>
              <a:t>sadr</a:t>
            </a:r>
            <a:r>
              <a:rPr lang="en-US" dirty="0" smtClean="0"/>
              <a:t>z</a:t>
            </a:r>
            <a:r>
              <a:rPr lang="pl-PL" dirty="0" smtClean="0"/>
              <a:t>i </a:t>
            </a:r>
            <a:r>
              <a:rPr lang="pl-PL" dirty="0"/>
              <a:t>ovu instancu).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50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Upravljanje</a:t>
            </a:r>
            <a:r>
              <a:rPr lang="en-US" dirty="0" smtClean="0"/>
              <a:t> </a:t>
            </a:r>
            <a:r>
              <a:rPr lang="en-US" dirty="0" err="1" smtClean="0"/>
              <a:t>zadacima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Prilikom startovanja aktivnosti mogu se postaviti </a:t>
            </a:r>
            <a:r>
              <a:rPr lang="sr-Latn-RS" dirty="0" smtClean="0"/>
              <a:t>slede</a:t>
            </a:r>
            <a:r>
              <a:rPr lang="en-US" dirty="0" smtClean="0"/>
              <a:t>c</a:t>
            </a:r>
            <a:r>
              <a:rPr lang="sr-Latn-RS" dirty="0" smtClean="0"/>
              <a:t>e </a:t>
            </a:r>
            <a:r>
              <a:rPr lang="sr-Latn-RS" dirty="0"/>
              <a:t>oznake:</a:t>
            </a:r>
          </a:p>
          <a:p>
            <a:pPr lvl="1"/>
            <a:r>
              <a:rPr lang="pt-BR" dirty="0"/>
              <a:t>SINGLE_TOP (isto </a:t>
            </a:r>
            <a:r>
              <a:rPr lang="pt-BR" dirty="0" smtClean="0"/>
              <a:t>ponasanje </a:t>
            </a:r>
            <a:r>
              <a:rPr lang="pt-BR" dirty="0"/>
              <a:t>kao singleTop).</a:t>
            </a:r>
          </a:p>
          <a:p>
            <a:pPr lvl="1"/>
            <a:r>
              <a:rPr lang="sr-Latn-RS" dirty="0"/>
              <a:t>NEW_TASK (isto </a:t>
            </a:r>
            <a:r>
              <a:rPr lang="sr-Latn-RS" dirty="0" smtClean="0"/>
              <a:t>pona</a:t>
            </a:r>
            <a:r>
              <a:rPr lang="en-US" dirty="0" smtClean="0"/>
              <a:t>s</a:t>
            </a:r>
            <a:r>
              <a:rPr lang="sr-Latn-RS" dirty="0" smtClean="0"/>
              <a:t>anje </a:t>
            </a:r>
            <a:r>
              <a:rPr lang="sr-Latn-RS" dirty="0"/>
              <a:t>kao singleTask).</a:t>
            </a:r>
          </a:p>
          <a:p>
            <a:pPr lvl="1"/>
            <a:r>
              <a:rPr lang="sr-Latn-RS" dirty="0"/>
              <a:t>CLEAR_TOP (ako se instanca aktivnost </a:t>
            </a:r>
            <a:r>
              <a:rPr lang="sr-Latn-RS" dirty="0" smtClean="0"/>
              <a:t>ve</a:t>
            </a:r>
            <a:r>
              <a:rPr lang="en-US" dirty="0" smtClean="0"/>
              <a:t>c</a:t>
            </a:r>
            <a:r>
              <a:rPr lang="sr-Latn-RS" dirty="0" smtClean="0"/>
              <a:t> </a:t>
            </a:r>
            <a:r>
              <a:rPr lang="sr-Latn-RS" dirty="0"/>
              <a:t>nalazi u </a:t>
            </a:r>
            <a:r>
              <a:rPr lang="sr-Latn-RS" dirty="0" smtClean="0"/>
              <a:t>teku</a:t>
            </a:r>
            <a:r>
              <a:rPr lang="en-US" dirty="0" smtClean="0"/>
              <a:t>c</a:t>
            </a:r>
            <a:r>
              <a:rPr lang="sr-Latn-RS" dirty="0" smtClean="0"/>
              <a:t>em</a:t>
            </a:r>
            <a:r>
              <a:rPr lang="en-US" dirty="0" smtClean="0"/>
              <a:t> </a:t>
            </a:r>
            <a:r>
              <a:rPr lang="sr-Latn-RS" dirty="0" smtClean="0"/>
              <a:t>zadatku</a:t>
            </a:r>
            <a:r>
              <a:rPr lang="sr-Latn-RS" dirty="0"/>
              <a:t>, sistem </a:t>
            </a:r>
            <a:r>
              <a:rPr lang="sr-Latn-RS" dirty="0" smtClean="0"/>
              <a:t>uni</a:t>
            </a:r>
            <a:r>
              <a:rPr lang="en-US" dirty="0" smtClean="0"/>
              <a:t>s</a:t>
            </a:r>
            <a:r>
              <a:rPr lang="sr-Latn-RS" dirty="0" smtClean="0"/>
              <a:t>tav</a:t>
            </a:r>
            <a:r>
              <a:rPr lang="en-US" dirty="0" smtClean="0"/>
              <a:t>a</a:t>
            </a:r>
            <a:r>
              <a:rPr lang="sr-Latn-RS" dirty="0" smtClean="0"/>
              <a:t> </a:t>
            </a:r>
            <a:r>
              <a:rPr lang="sr-Latn-RS" dirty="0"/>
              <a:t>sve aktivnosti koje se nalaze iznad </a:t>
            </a:r>
            <a:r>
              <a:rPr lang="sr-Latn-RS" dirty="0" smtClean="0"/>
              <a:t>nje</a:t>
            </a:r>
            <a:r>
              <a:rPr lang="en-US" dirty="0" smtClean="0"/>
              <a:t> </a:t>
            </a:r>
            <a:r>
              <a:rPr lang="pl-PL" dirty="0" smtClean="0"/>
              <a:t>i prosle</a:t>
            </a:r>
            <a:r>
              <a:rPr lang="en-US" dirty="0" err="1" smtClean="0"/>
              <a:t>dj</a:t>
            </a:r>
            <a:r>
              <a:rPr lang="pl-PL" dirty="0" smtClean="0"/>
              <a:t>uje </a:t>
            </a:r>
            <a:r>
              <a:rPr lang="pl-PL" dirty="0"/>
              <a:t>joj nameru; u suprotnom startuje novu instancu </a:t>
            </a:r>
            <a:r>
              <a:rPr lang="pl-PL" dirty="0" smtClean="0"/>
              <a:t>u</a:t>
            </a:r>
            <a:r>
              <a:rPr lang="en-US" dirty="0" smtClean="0"/>
              <a:t> </a:t>
            </a:r>
            <a:r>
              <a:rPr lang="sr-Latn-RS" dirty="0" smtClean="0"/>
              <a:t>teku</a:t>
            </a:r>
            <a:r>
              <a:rPr lang="en-US" dirty="0" smtClean="0"/>
              <a:t>c</a:t>
            </a:r>
            <a:r>
              <a:rPr lang="sr-Latn-RS" dirty="0" smtClean="0"/>
              <a:t>em </a:t>
            </a:r>
            <a:r>
              <a:rPr lang="sr-Latn-RS" dirty="0"/>
              <a:t>zadatku).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9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Namera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Namera (</a:t>
            </a:r>
            <a:r>
              <a:rPr lang="sr-Latn-RS" dirty="0">
                <a:solidFill>
                  <a:schemeClr val="accent6"/>
                </a:solidFill>
              </a:rPr>
              <a:t>intent</a:t>
            </a:r>
            <a:r>
              <a:rPr lang="sr-Latn-RS" dirty="0"/>
              <a:t>) </a:t>
            </a:r>
            <a:r>
              <a:rPr lang="sr-Latn-RS" dirty="0" smtClean="0"/>
              <a:t>slu</a:t>
            </a:r>
            <a:r>
              <a:rPr lang="en-US" dirty="0" smtClean="0"/>
              <a:t>z</a:t>
            </a:r>
            <a:r>
              <a:rPr lang="sr-Latn-RS" dirty="0" smtClean="0"/>
              <a:t>i </a:t>
            </a:r>
            <a:r>
              <a:rPr lang="sr-Latn-RS" dirty="0"/>
              <a:t>za povezivanje komponenti aplikacije.</a:t>
            </a:r>
          </a:p>
          <a:p>
            <a:r>
              <a:rPr lang="sr-Latn-RS" dirty="0" smtClean="0"/>
              <a:t>Sadr</a:t>
            </a:r>
            <a:r>
              <a:rPr lang="en-US" dirty="0" smtClean="0"/>
              <a:t>z</a:t>
            </a:r>
            <a:r>
              <a:rPr lang="sr-Latn-RS" dirty="0" smtClean="0"/>
              <a:t>i </a:t>
            </a:r>
            <a:r>
              <a:rPr lang="sr-Latn-RS" dirty="0"/>
              <a:t>svojstva korisna komponenti koja </a:t>
            </a:r>
            <a:r>
              <a:rPr lang="sr-Latn-RS" dirty="0" smtClean="0"/>
              <a:t>obra</a:t>
            </a:r>
            <a:r>
              <a:rPr lang="en-US" dirty="0" err="1" smtClean="0"/>
              <a:t>dj</a:t>
            </a:r>
            <a:r>
              <a:rPr lang="sr-Latn-RS" dirty="0" smtClean="0"/>
              <a:t>uje nameru</a:t>
            </a:r>
            <a:r>
              <a:rPr lang="en-US" dirty="0" smtClean="0"/>
              <a:t> </a:t>
            </a:r>
            <a:r>
              <a:rPr lang="pl-PL" dirty="0" smtClean="0"/>
              <a:t>(akcija</a:t>
            </a:r>
            <a:r>
              <a:rPr lang="pl-PL" dirty="0"/>
              <a:t>, podaci, dodatne informacije) i sistemu (</a:t>
            </a:r>
            <a:r>
              <a:rPr lang="pl-PL" dirty="0" smtClean="0"/>
              <a:t>komponenta,</a:t>
            </a:r>
            <a:r>
              <a:rPr lang="en-US" dirty="0" smtClean="0"/>
              <a:t> </a:t>
            </a:r>
            <a:r>
              <a:rPr lang="sr-Latn-RS" dirty="0" smtClean="0"/>
              <a:t>kategorije </a:t>
            </a:r>
            <a:r>
              <a:rPr lang="sr-Latn-RS" dirty="0"/>
              <a:t>i oznake).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31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Akcija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Svojstvo akcija (</a:t>
            </a:r>
            <a:r>
              <a:rPr lang="sr-Latn-RS" dirty="0" smtClean="0">
                <a:solidFill>
                  <a:schemeClr val="accent6"/>
                </a:solidFill>
              </a:rPr>
              <a:t>action</a:t>
            </a:r>
            <a:r>
              <a:rPr lang="sr-Latn-RS" dirty="0" smtClean="0"/>
              <a:t>) opisuje akciju koja treba da se izvr</a:t>
            </a:r>
            <a:r>
              <a:rPr lang="en-US" dirty="0" smtClean="0"/>
              <a:t>s</a:t>
            </a:r>
            <a:r>
              <a:rPr lang="sr-Latn-RS" dirty="0" smtClean="0"/>
              <a:t>i.</a:t>
            </a:r>
          </a:p>
          <a:p>
            <a:r>
              <a:rPr lang="sr-Latn-RS" dirty="0" smtClean="0"/>
              <a:t>Postavlja se u konstruktoru ili Intent </a:t>
            </a:r>
            <a:r>
              <a:rPr lang="sr-Latn-RS" dirty="0" smtClean="0">
                <a:solidFill>
                  <a:schemeClr val="accent6"/>
                </a:solidFill>
              </a:rPr>
              <a:t>setAction(String action)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sr-Latn-RS" dirty="0" smtClean="0"/>
              <a:t>metodom.</a:t>
            </a:r>
            <a:endParaRPr lang="en-US" dirty="0" smtClean="0"/>
          </a:p>
          <a:p>
            <a:r>
              <a:rPr lang="sr-Latn-RS" dirty="0" smtClean="0"/>
              <a:t>Preporu</a:t>
            </a:r>
            <a:r>
              <a:rPr lang="en-US" dirty="0" smtClean="0"/>
              <a:t>c</a:t>
            </a:r>
            <a:r>
              <a:rPr lang="sr-Latn-RS" dirty="0" smtClean="0"/>
              <a:t>uje se kori</a:t>
            </a:r>
            <a:r>
              <a:rPr lang="en-US" dirty="0" err="1" smtClean="0"/>
              <a:t>sc</a:t>
            </a:r>
            <a:r>
              <a:rPr lang="sr-Latn-RS" dirty="0" smtClean="0"/>
              <a:t>enje prede</a:t>
            </a:r>
            <a:r>
              <a:rPr lang="en-US" dirty="0" smtClean="0"/>
              <a:t>f</a:t>
            </a:r>
            <a:r>
              <a:rPr lang="sr-Latn-RS" dirty="0" smtClean="0"/>
              <a:t>nisanih akcija.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32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tip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Svojstva podaci (data) i tip (type) opisuju podatke koji </a:t>
            </a:r>
            <a:r>
              <a:rPr lang="sr-Latn-RS" dirty="0" smtClean="0"/>
              <a:t>treba</a:t>
            </a:r>
            <a:r>
              <a:rPr lang="en-US" dirty="0" smtClean="0"/>
              <a:t> </a:t>
            </a:r>
            <a:r>
              <a:rPr lang="pt-BR" dirty="0" smtClean="0"/>
              <a:t>da </a:t>
            </a:r>
            <a:r>
              <a:rPr lang="pt-BR" dirty="0"/>
              <a:t>se obrade i MIME tip tih podataka.</a:t>
            </a:r>
          </a:p>
          <a:p>
            <a:r>
              <a:rPr lang="sr-Latn-RS" dirty="0"/>
              <a:t>Postavljaju se u konstruktoru ili Intent </a:t>
            </a:r>
            <a:r>
              <a:rPr lang="sr-Latn-RS" dirty="0">
                <a:solidFill>
                  <a:schemeClr val="accent6"/>
                </a:solidFill>
              </a:rPr>
              <a:t>setData(URI data</a:t>
            </a:r>
            <a:r>
              <a:rPr lang="sr-Latn-RS" dirty="0" smtClean="0">
                <a:solidFill>
                  <a:schemeClr val="accent6"/>
                </a:solidFill>
              </a:rPr>
              <a:t>)</a:t>
            </a:r>
            <a:r>
              <a:rPr lang="sr-Latn-RS" dirty="0" smtClean="0"/>
              <a:t>,</a:t>
            </a:r>
            <a:r>
              <a:rPr lang="en-US" dirty="0" smtClean="0"/>
              <a:t> </a:t>
            </a:r>
            <a:r>
              <a:rPr lang="sr-Latn-RS" dirty="0" smtClean="0"/>
              <a:t>Intent </a:t>
            </a:r>
            <a:r>
              <a:rPr lang="sr-Latn-RS" dirty="0">
                <a:solidFill>
                  <a:schemeClr val="accent6"/>
                </a:solidFill>
              </a:rPr>
              <a:t>setType(String type)</a:t>
            </a:r>
            <a:r>
              <a:rPr lang="sr-Latn-RS" dirty="0"/>
              <a:t> i Intent </a:t>
            </a:r>
            <a:r>
              <a:rPr lang="sr-Latn-RS" dirty="0">
                <a:solidFill>
                  <a:schemeClr val="accent6"/>
                </a:solidFill>
              </a:rPr>
              <a:t>setDataAndType(Uri </a:t>
            </a:r>
            <a:r>
              <a:rPr lang="sr-Latn-RS" dirty="0" smtClean="0">
                <a:solidFill>
                  <a:schemeClr val="accent6"/>
                </a:solidFill>
              </a:rPr>
              <a:t>data,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sr-Latn-RS" dirty="0" smtClean="0">
                <a:solidFill>
                  <a:schemeClr val="accent6"/>
                </a:solidFill>
              </a:rPr>
              <a:t>String </a:t>
            </a:r>
            <a:r>
              <a:rPr lang="sr-Latn-RS" dirty="0">
                <a:solidFill>
                  <a:schemeClr val="accent6"/>
                </a:solidFill>
              </a:rPr>
              <a:t>type)</a:t>
            </a:r>
            <a:r>
              <a:rPr lang="sr-Latn-RS" dirty="0"/>
              <a:t> metodama.</a:t>
            </a:r>
          </a:p>
          <a:p>
            <a:r>
              <a:rPr lang="pl-PL" dirty="0"/>
              <a:t>Zavise od akcije koja treba da se </a:t>
            </a:r>
            <a:r>
              <a:rPr lang="pl-PL" dirty="0" smtClean="0"/>
              <a:t>izvr</a:t>
            </a:r>
            <a:r>
              <a:rPr lang="en-US" dirty="0" smtClean="0"/>
              <a:t>s</a:t>
            </a:r>
            <a:r>
              <a:rPr lang="pl-PL" dirty="0" smtClean="0"/>
              <a:t>i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31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Dodatne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Dodatne informacije (extra) potrebne komponenti </a:t>
            </a:r>
            <a:r>
              <a:rPr lang="pl-PL" dirty="0" smtClean="0"/>
              <a:t>koja</a:t>
            </a:r>
            <a:r>
              <a:rPr lang="en-US" dirty="0" smtClean="0"/>
              <a:t> </a:t>
            </a:r>
            <a:r>
              <a:rPr lang="sr-Latn-RS" dirty="0" smtClean="0"/>
              <a:t>obra</a:t>
            </a:r>
            <a:r>
              <a:rPr lang="en-US" dirty="0" err="1" smtClean="0"/>
              <a:t>dj</a:t>
            </a:r>
            <a:r>
              <a:rPr lang="sr-Latn-RS" dirty="0" smtClean="0"/>
              <a:t>uje </a:t>
            </a:r>
            <a:r>
              <a:rPr lang="sr-Latn-RS" dirty="0"/>
              <a:t>nameru opisane su </a:t>
            </a:r>
            <a:r>
              <a:rPr lang="sr-Latn-RS" dirty="0" smtClean="0"/>
              <a:t>ure</a:t>
            </a:r>
            <a:r>
              <a:rPr lang="en-US" dirty="0" err="1" smtClean="0"/>
              <a:t>dj</a:t>
            </a:r>
            <a:r>
              <a:rPr lang="sr-Latn-RS" dirty="0" smtClean="0"/>
              <a:t>enim </a:t>
            </a:r>
            <a:r>
              <a:rPr lang="sr-Latn-RS" dirty="0"/>
              <a:t>parovima (</a:t>
            </a:r>
            <a:r>
              <a:rPr lang="sr-Latn-RS" dirty="0" smtClean="0"/>
              <a:t>klju</a:t>
            </a:r>
            <a:r>
              <a:rPr lang="en-US" dirty="0" smtClean="0"/>
              <a:t>c</a:t>
            </a:r>
            <a:r>
              <a:rPr lang="sr-Latn-RS" dirty="0" smtClean="0"/>
              <a:t>,</a:t>
            </a:r>
            <a:r>
              <a:rPr lang="en-US" dirty="0" smtClean="0"/>
              <a:t> </a:t>
            </a:r>
            <a:r>
              <a:rPr lang="sr-Latn-RS" dirty="0" smtClean="0"/>
              <a:t>vrednost</a:t>
            </a:r>
            <a:r>
              <a:rPr lang="sr-Latn-RS" dirty="0"/>
              <a:t>).</a:t>
            </a:r>
          </a:p>
          <a:p>
            <a:r>
              <a:rPr lang="sv-SE" dirty="0"/>
              <a:t>Postavljaju se metodama oblika Intent </a:t>
            </a:r>
            <a:r>
              <a:rPr lang="sv-SE" dirty="0">
                <a:solidFill>
                  <a:schemeClr val="accent6"/>
                </a:solidFill>
              </a:rPr>
              <a:t>putExtra(String key, </a:t>
            </a:r>
            <a:r>
              <a:rPr lang="sv-SE" dirty="0" smtClean="0">
                <a:solidFill>
                  <a:schemeClr val="accent6"/>
                </a:solidFill>
              </a:rPr>
              <a:t>T </a:t>
            </a:r>
            <a:r>
              <a:rPr lang="sr-Latn-RS" dirty="0" smtClean="0">
                <a:solidFill>
                  <a:schemeClr val="accent6"/>
                </a:solidFill>
              </a:rPr>
              <a:t>value</a:t>
            </a:r>
            <a:r>
              <a:rPr lang="sr-Latn-RS" dirty="0">
                <a:solidFill>
                  <a:schemeClr val="accent6"/>
                </a:solidFill>
              </a:rPr>
              <a:t>)</a:t>
            </a:r>
            <a:r>
              <a:rPr lang="sr-Latn-R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1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Komponenta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Opisuje komponentu koja treba da obradi nameru.</a:t>
            </a:r>
          </a:p>
          <a:p>
            <a:r>
              <a:rPr lang="pl-PL" dirty="0" smtClean="0"/>
              <a:t>Postavlja se u konstruktoru ili Intent </a:t>
            </a:r>
            <a:r>
              <a:rPr lang="pl-PL" dirty="0" smtClean="0">
                <a:solidFill>
                  <a:schemeClr val="accent6"/>
                </a:solidFill>
              </a:rPr>
              <a:t>setClassName(String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pl-PL" dirty="0" smtClean="0">
                <a:solidFill>
                  <a:schemeClr val="accent6"/>
                </a:solidFill>
              </a:rPr>
              <a:t>packageName, String className)</a:t>
            </a:r>
            <a:r>
              <a:rPr lang="pl-PL" dirty="0" smtClean="0"/>
              <a:t> metodom.</a:t>
            </a:r>
          </a:p>
          <a:p>
            <a:r>
              <a:rPr lang="pl-PL" dirty="0" smtClean="0"/>
              <a:t>Ukoliko je ovo svojstvo postavljeno, namera je eksplicitna.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24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Kategorije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Svojstvo kategorije (categories) opisuje vrstu komponente koja</a:t>
            </a:r>
            <a:r>
              <a:rPr lang="en-US" dirty="0" smtClean="0"/>
              <a:t> </a:t>
            </a:r>
            <a:r>
              <a:rPr lang="pl-PL" dirty="0" smtClean="0"/>
              <a:t>obra</a:t>
            </a:r>
            <a:r>
              <a:rPr lang="en-US" dirty="0" err="1" smtClean="0"/>
              <a:t>dj</a:t>
            </a:r>
            <a:r>
              <a:rPr lang="pl-PL" dirty="0" smtClean="0"/>
              <a:t>uje nameru.</a:t>
            </a:r>
          </a:p>
          <a:p>
            <a:r>
              <a:rPr lang="pl-PL" dirty="0" smtClean="0"/>
              <a:t>Postavlja se Intent </a:t>
            </a:r>
            <a:r>
              <a:rPr lang="pl-PL" dirty="0" smtClean="0">
                <a:solidFill>
                  <a:schemeClr val="accent6"/>
                </a:solidFill>
              </a:rPr>
              <a:t>addCategory(String category) </a:t>
            </a:r>
            <a:r>
              <a:rPr lang="pl-PL" dirty="0" smtClean="0"/>
              <a:t>metodom.</a:t>
            </a:r>
          </a:p>
          <a:p>
            <a:r>
              <a:rPr lang="pl-PL" dirty="0" smtClean="0"/>
              <a:t>Jedna namera mo</a:t>
            </a:r>
            <a:r>
              <a:rPr lang="en-US" dirty="0" smtClean="0"/>
              <a:t>z</a:t>
            </a:r>
            <a:r>
              <a:rPr lang="pl-PL" dirty="0" smtClean="0"/>
              <a:t>e sadr</a:t>
            </a:r>
            <a:r>
              <a:rPr lang="en-US" dirty="0" smtClean="0"/>
              <a:t>z</a:t>
            </a:r>
            <a:r>
              <a:rPr lang="pl-PL" dirty="0" smtClean="0"/>
              <a:t>ati vi</a:t>
            </a:r>
            <a:r>
              <a:rPr lang="en-US" dirty="0" smtClean="0"/>
              <a:t>s</a:t>
            </a:r>
            <a:r>
              <a:rPr lang="pl-PL" dirty="0" smtClean="0"/>
              <a:t>e kategorija.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1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Zivotni</a:t>
            </a:r>
            <a:r>
              <a:rPr lang="en-US" dirty="0" smtClean="0"/>
              <a:t> </a:t>
            </a:r>
            <a:r>
              <a:rPr lang="en-US" dirty="0" err="1" smtClean="0"/>
              <a:t>ciklus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Aktivnost je </a:t>
            </a:r>
            <a:r>
              <a:rPr lang="sr-Latn-RS" dirty="0" smtClean="0"/>
              <a:t>pojedina</a:t>
            </a:r>
            <a:r>
              <a:rPr lang="en-US" dirty="0" smtClean="0"/>
              <a:t>c</a:t>
            </a:r>
            <a:r>
              <a:rPr lang="sr-Latn-RS" dirty="0" smtClean="0"/>
              <a:t>na </a:t>
            </a:r>
            <a:r>
              <a:rPr lang="sr-Latn-RS" dirty="0"/>
              <a:t>fokusirana stvar koju korisnik </a:t>
            </a:r>
            <a:r>
              <a:rPr lang="sr-Latn-RS" dirty="0" smtClean="0"/>
              <a:t>mo</a:t>
            </a:r>
            <a:r>
              <a:rPr lang="en-US" dirty="0" smtClean="0"/>
              <a:t>z</a:t>
            </a:r>
            <a:r>
              <a:rPr lang="sr-Latn-RS" dirty="0" smtClean="0"/>
              <a:t>e</a:t>
            </a:r>
            <a:r>
              <a:rPr lang="en-US" dirty="0" smtClean="0"/>
              <a:t> </a:t>
            </a:r>
            <a:r>
              <a:rPr lang="sr-Latn-RS" dirty="0" smtClean="0"/>
              <a:t>da </a:t>
            </a:r>
            <a:r>
              <a:rPr lang="sr-Latn-RS" dirty="0"/>
              <a:t>uradi</a:t>
            </a:r>
          </a:p>
          <a:p>
            <a:r>
              <a:rPr lang="sr-Latn-RS" dirty="0"/>
              <a:t>Aktivnost predstavlja </a:t>
            </a:r>
            <a:r>
              <a:rPr lang="sr-Latn-RS" dirty="0" smtClean="0"/>
              <a:t>pojedina</a:t>
            </a:r>
            <a:r>
              <a:rPr lang="en-US" dirty="0" smtClean="0"/>
              <a:t>c</a:t>
            </a:r>
            <a:r>
              <a:rPr lang="sr-Latn-RS" dirty="0" smtClean="0"/>
              <a:t>an </a:t>
            </a:r>
            <a:r>
              <a:rPr lang="sr-Latn-RS" dirty="0"/>
              <a:t>ekran Android </a:t>
            </a:r>
            <a:r>
              <a:rPr lang="sr-Latn-RS" dirty="0" smtClean="0"/>
              <a:t>aplikacije</a:t>
            </a:r>
            <a:endParaRPr lang="en-US" dirty="0" smtClean="0"/>
          </a:p>
          <a:p>
            <a:r>
              <a:rPr lang="sr-Latn-RS" dirty="0"/>
              <a:t>Komponenta Activity </a:t>
            </a:r>
            <a:r>
              <a:rPr lang="sr-Latn-RS" dirty="0" smtClean="0"/>
              <a:t>mo</a:t>
            </a:r>
            <a:r>
              <a:rPr lang="en-US" dirty="0" smtClean="0"/>
              <a:t>z</a:t>
            </a:r>
            <a:r>
              <a:rPr lang="sr-Latn-RS" dirty="0" smtClean="0"/>
              <a:t>e </a:t>
            </a:r>
            <a:r>
              <a:rPr lang="sr-Latn-RS" dirty="0"/>
              <a:t>da se nalazi u tri stanja:</a:t>
            </a:r>
          </a:p>
          <a:p>
            <a:pPr lvl="1"/>
            <a:r>
              <a:rPr lang="sr-Latn-RS" dirty="0"/>
              <a:t>aktivnost se </a:t>
            </a:r>
            <a:r>
              <a:rPr lang="sr-Latn-RS" dirty="0" smtClean="0"/>
              <a:t>izvr</a:t>
            </a:r>
            <a:r>
              <a:rPr lang="en-US" dirty="0" smtClean="0"/>
              <a:t>s</a:t>
            </a:r>
            <a:r>
              <a:rPr lang="sr-Latn-RS" dirty="0" smtClean="0"/>
              <a:t>ava </a:t>
            </a:r>
            <a:r>
              <a:rPr lang="sr-Latn-RS" dirty="0"/>
              <a:t>(</a:t>
            </a:r>
            <a:r>
              <a:rPr lang="sr-Latn-RS" dirty="0">
                <a:solidFill>
                  <a:schemeClr val="accent6"/>
                </a:solidFill>
              </a:rPr>
              <a:t>resumed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aktivnost je pauzirana (</a:t>
            </a:r>
            <a:r>
              <a:rPr lang="sr-Latn-RS" dirty="0">
                <a:solidFill>
                  <a:schemeClr val="accent6"/>
                </a:solidFill>
              </a:rPr>
              <a:t>paused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aktivnost je zaustavljena (</a:t>
            </a:r>
            <a:r>
              <a:rPr lang="sr-Latn-RS" dirty="0">
                <a:solidFill>
                  <a:schemeClr val="accent6"/>
                </a:solidFill>
              </a:rPr>
              <a:t>stopped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3100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Oznake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Oznake </a:t>
            </a:r>
            <a:r>
              <a:rPr lang="pl-PL" dirty="0" smtClean="0"/>
              <a:t>(</a:t>
            </a:r>
            <a:r>
              <a:rPr lang="en-US" dirty="0" err="1" smtClean="0"/>
              <a:t>fl</a:t>
            </a:r>
            <a:r>
              <a:rPr lang="pl-PL" dirty="0" smtClean="0"/>
              <a:t>ags</a:t>
            </a:r>
            <a:r>
              <a:rPr lang="pl-PL" dirty="0"/>
              <a:t>) </a:t>
            </a:r>
            <a:r>
              <a:rPr lang="pl-PL" dirty="0" smtClean="0"/>
              <a:t>sugeri</a:t>
            </a:r>
            <a:r>
              <a:rPr lang="en-US" dirty="0" smtClean="0"/>
              <a:t>s</a:t>
            </a:r>
            <a:r>
              <a:rPr lang="pl-PL" dirty="0" smtClean="0"/>
              <a:t>u </a:t>
            </a:r>
            <a:r>
              <a:rPr lang="pl-PL" dirty="0"/>
              <a:t>sistemu kako da startuje </a:t>
            </a:r>
            <a:r>
              <a:rPr lang="pl-PL" dirty="0" smtClean="0"/>
              <a:t>aktivnost</a:t>
            </a:r>
            <a:r>
              <a:rPr lang="en-US" dirty="0" smtClean="0"/>
              <a:t> </a:t>
            </a:r>
            <a:r>
              <a:rPr lang="sr-Latn-RS" dirty="0" smtClean="0"/>
              <a:t>(npr</a:t>
            </a:r>
            <a:r>
              <a:rPr lang="sr-Latn-RS" dirty="0"/>
              <a:t>. kom zadatku treba da pripada) i kako da je tretira </a:t>
            </a:r>
            <a:r>
              <a:rPr lang="sr-Latn-RS" dirty="0" smtClean="0"/>
              <a:t>nakon</a:t>
            </a:r>
            <a:r>
              <a:rPr lang="en-US" dirty="0" smtClean="0"/>
              <a:t> s</a:t>
            </a:r>
            <a:r>
              <a:rPr lang="pl-PL" dirty="0" smtClean="0"/>
              <a:t>to </a:t>
            </a:r>
            <a:r>
              <a:rPr lang="pl-PL" dirty="0"/>
              <a:t>je startuje (npr. da li treba da se </a:t>
            </a:r>
            <a:r>
              <a:rPr lang="pl-PL" dirty="0" smtClean="0"/>
              <a:t>prika</a:t>
            </a:r>
            <a:r>
              <a:rPr lang="en-US" dirty="0" smtClean="0"/>
              <a:t>z</a:t>
            </a:r>
            <a:r>
              <a:rPr lang="pl-PL" dirty="0" smtClean="0"/>
              <a:t>e </a:t>
            </a:r>
            <a:r>
              <a:rPr lang="pl-PL" dirty="0"/>
              <a:t>u spisku </a:t>
            </a:r>
            <a:r>
              <a:rPr lang="pl-PL" dirty="0" smtClean="0"/>
              <a:t>nedavnih</a:t>
            </a:r>
            <a:r>
              <a:rPr lang="en-US" dirty="0" smtClean="0"/>
              <a:t> </a:t>
            </a:r>
            <a:r>
              <a:rPr lang="sr-Latn-RS" dirty="0" smtClean="0"/>
              <a:t>aktivnosti</a:t>
            </a:r>
            <a:r>
              <a:rPr lang="sr-Latn-RS" dirty="0"/>
              <a:t>).</a:t>
            </a:r>
          </a:p>
          <a:p>
            <a:r>
              <a:rPr lang="sr-Latn-RS" dirty="0"/>
              <a:t>Postavljaju se metodom Intent </a:t>
            </a:r>
            <a:r>
              <a:rPr lang="sr-Latn-RS" dirty="0">
                <a:solidFill>
                  <a:schemeClr val="accent6"/>
                </a:solidFill>
              </a:rPr>
              <a:t>setFlags(int </a:t>
            </a:r>
            <a:r>
              <a:rPr lang="sr-Latn-RS" dirty="0" smtClean="0">
                <a:solidFill>
                  <a:schemeClr val="accent6"/>
                </a:solidFill>
              </a:rPr>
              <a:t>a</a:t>
            </a:r>
            <a:r>
              <a:rPr lang="en-US" dirty="0" smtClean="0">
                <a:solidFill>
                  <a:schemeClr val="accent6"/>
                </a:solidFill>
              </a:rPr>
              <a:t>r</a:t>
            </a:r>
            <a:r>
              <a:rPr lang="sr-Latn-RS" dirty="0" smtClean="0">
                <a:solidFill>
                  <a:schemeClr val="accent6"/>
                </a:solidFill>
              </a:rPr>
              <a:t>gs</a:t>
            </a:r>
            <a:r>
              <a:rPr lang="sr-Latn-RS" dirty="0">
                <a:solidFill>
                  <a:schemeClr val="accent6"/>
                </a:solidFill>
              </a:rPr>
              <a:t>)</a:t>
            </a:r>
            <a:r>
              <a:rPr lang="sr-Latn-RS" dirty="0"/>
              <a:t>.</a:t>
            </a:r>
          </a:p>
          <a:p>
            <a:r>
              <a:rPr lang="sv-SE" dirty="0"/>
              <a:t>Jedna namera </a:t>
            </a:r>
            <a:r>
              <a:rPr lang="sv-SE" dirty="0" smtClean="0"/>
              <a:t>moze sadrzati vise </a:t>
            </a:r>
            <a:r>
              <a:rPr lang="sv-SE" dirty="0"/>
              <a:t>oznaka (onda se </a:t>
            </a:r>
            <a:r>
              <a:rPr lang="sv-SE" dirty="0" smtClean="0"/>
              <a:t>oznake </a:t>
            </a:r>
            <a:r>
              <a:rPr lang="sr-Latn-RS" dirty="0" smtClean="0"/>
              <a:t>postavljaju </a:t>
            </a:r>
            <a:r>
              <a:rPr lang="sr-Latn-RS" dirty="0"/>
              <a:t>disjunkcijom </a:t>
            </a:r>
            <a:r>
              <a:rPr lang="sr-Latn-RS" dirty="0" smtClean="0"/>
              <a:t>prede</a:t>
            </a:r>
            <a:r>
              <a:rPr lang="en-US" dirty="0" smtClean="0"/>
              <a:t>fi</a:t>
            </a:r>
            <a:r>
              <a:rPr lang="sr-Latn-RS" dirty="0" smtClean="0"/>
              <a:t>nisanih </a:t>
            </a:r>
            <a:r>
              <a:rPr lang="sr-Latn-RS" dirty="0"/>
              <a:t>vrednosti).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23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r>
              <a:rPr lang="en-US" dirty="0" err="1" smtClean="0"/>
              <a:t>namera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Filter namera (Intent Filter) opisuje </a:t>
            </a:r>
            <a:r>
              <a:rPr lang="sr-Latn-RS" dirty="0" smtClean="0"/>
              <a:t>mogu</a:t>
            </a:r>
            <a:r>
              <a:rPr lang="en-US" dirty="0" smtClean="0"/>
              <a:t>c</a:t>
            </a:r>
            <a:r>
              <a:rPr lang="sr-Latn-RS" dirty="0" smtClean="0"/>
              <a:t>nost komponente</a:t>
            </a:r>
            <a:r>
              <a:rPr lang="en-US" dirty="0" smtClean="0"/>
              <a:t> </a:t>
            </a:r>
            <a:r>
              <a:rPr lang="sr-Latn-RS" dirty="0" smtClean="0"/>
              <a:t>(namere </a:t>
            </a:r>
            <a:r>
              <a:rPr lang="sr-Latn-RS" dirty="0"/>
              <a:t>koje komponenta </a:t>
            </a:r>
            <a:r>
              <a:rPr lang="sr-Latn-RS" dirty="0" smtClean="0"/>
              <a:t>mo</a:t>
            </a:r>
            <a:r>
              <a:rPr lang="en-US" dirty="0" smtClean="0"/>
              <a:t>z</a:t>
            </a:r>
            <a:r>
              <a:rPr lang="sr-Latn-RS" dirty="0" smtClean="0"/>
              <a:t>e </a:t>
            </a:r>
            <a:r>
              <a:rPr lang="sr-Latn-RS" dirty="0"/>
              <a:t>da obradi).</a:t>
            </a:r>
          </a:p>
          <a:p>
            <a:r>
              <a:rPr lang="sr-Latn-RS" dirty="0" smtClean="0"/>
              <a:t>Sadr</a:t>
            </a:r>
            <a:r>
              <a:rPr lang="en-US" dirty="0" smtClean="0"/>
              <a:t>z</a:t>
            </a:r>
            <a:r>
              <a:rPr lang="sr-Latn-RS" dirty="0" smtClean="0"/>
              <a:t>i </a:t>
            </a:r>
            <a:r>
              <a:rPr lang="sr-Latn-RS" dirty="0"/>
              <a:t>polja koja odgovaraju svojstvima namere (</a:t>
            </a:r>
            <a:r>
              <a:rPr lang="sr-Latn-RS" dirty="0" smtClean="0"/>
              <a:t>akcija,</a:t>
            </a:r>
            <a:r>
              <a:rPr lang="en-US" dirty="0" smtClean="0"/>
              <a:t> </a:t>
            </a:r>
            <a:r>
              <a:rPr lang="sr-Latn-RS" dirty="0" smtClean="0"/>
              <a:t>podaci</a:t>
            </a:r>
            <a:r>
              <a:rPr lang="sr-Latn-RS" dirty="0"/>
              <a:t>, i kategorija</a:t>
            </a:r>
            <a:r>
              <a:rPr lang="sr-Latn-RS" dirty="0" smtClean="0"/>
              <a:t>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70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r>
              <a:rPr lang="en-US" dirty="0" err="1" smtClean="0"/>
              <a:t>namera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29" y="156914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primi</a:t>
            </a:r>
            <a:r>
              <a:rPr lang="en-US" dirty="0" smtClean="0"/>
              <a:t> </a:t>
            </a:r>
            <a:r>
              <a:rPr lang="en-US" dirty="0" err="1" smtClean="0"/>
              <a:t>implicitnu</a:t>
            </a:r>
            <a:r>
              <a:rPr lang="en-US" dirty="0" smtClean="0"/>
              <a:t> </a:t>
            </a:r>
            <a:r>
              <a:rPr lang="en-US" dirty="0" err="1" smtClean="0"/>
              <a:t>nameru</a:t>
            </a:r>
            <a:r>
              <a:rPr lang="en-US" dirty="0" smtClean="0"/>
              <a:t> da se </a:t>
            </a:r>
            <a:r>
              <a:rPr lang="en-US" dirty="0" err="1" smtClean="0"/>
              <a:t>startuje</a:t>
            </a:r>
            <a:r>
              <a:rPr lang="en-US" dirty="0" smtClean="0"/>
              <a:t> </a:t>
            </a:r>
            <a:r>
              <a:rPr lang="en-US" dirty="0" err="1" smtClean="0"/>
              <a:t>aktivnost</a:t>
            </a:r>
            <a:r>
              <a:rPr lang="en-US" dirty="0" smtClean="0"/>
              <a:t>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pronalazi</a:t>
            </a:r>
            <a:r>
              <a:rPr lang="en-US" dirty="0" smtClean="0"/>
              <a:t> </a:t>
            </a:r>
            <a:r>
              <a:rPr lang="en-US" dirty="0" err="1" smtClean="0"/>
              <a:t>odgovarajuce</a:t>
            </a:r>
            <a:r>
              <a:rPr lang="en-US" dirty="0" smtClean="0"/>
              <a:t> </a:t>
            </a:r>
            <a:r>
              <a:rPr lang="en-US" dirty="0" err="1" smtClean="0"/>
              <a:t>aktivnosti</a:t>
            </a:r>
            <a:r>
              <a:rPr lang="en-US" dirty="0" smtClean="0"/>
              <a:t>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</a:t>
            </a:r>
            <a:r>
              <a:rPr lang="en-US" dirty="0" err="1" smtClean="0"/>
              <a:t>poredi</a:t>
            </a:r>
            <a:r>
              <a:rPr lang="en-US" dirty="0" smtClean="0"/>
              <a:t> </a:t>
            </a:r>
            <a:r>
              <a:rPr lang="en-US" dirty="0" err="1" smtClean="0"/>
              <a:t>nameru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fltere</a:t>
            </a:r>
            <a:r>
              <a:rPr lang="en-US" dirty="0"/>
              <a:t> </a:t>
            </a:r>
            <a:r>
              <a:rPr lang="en-US" dirty="0" err="1" smtClean="0"/>
              <a:t>namera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endParaRPr lang="en-US" dirty="0" smtClean="0"/>
          </a:p>
          <a:p>
            <a:pPr lvl="1"/>
            <a:r>
              <a:rPr lang="en-US" dirty="0" err="1" smtClean="0"/>
              <a:t>akcije</a:t>
            </a:r>
            <a:r>
              <a:rPr lang="en-US" dirty="0" smtClean="0"/>
              <a:t> (</a:t>
            </a:r>
            <a:r>
              <a:rPr lang="en-US" dirty="0" err="1" smtClean="0"/>
              <a:t>akcija</a:t>
            </a:r>
            <a:r>
              <a:rPr lang="en-US" dirty="0" smtClean="0"/>
              <a:t> </a:t>
            </a:r>
            <a:r>
              <a:rPr lang="en-US" dirty="0" err="1" smtClean="0"/>
              <a:t>specifcirana</a:t>
            </a:r>
            <a:r>
              <a:rPr lang="en-US" dirty="0" smtClean="0"/>
              <a:t> u </a:t>
            </a:r>
            <a:r>
              <a:rPr lang="en-US" dirty="0" err="1" smtClean="0"/>
              <a:t>nameri</a:t>
            </a:r>
            <a:r>
              <a:rPr lang="en-US" dirty="0" smtClean="0"/>
              <a:t> mora da </a:t>
            </a:r>
            <a:r>
              <a:rPr lang="en-US" dirty="0" err="1" smtClean="0"/>
              <a:t>odgovara</a:t>
            </a:r>
            <a:r>
              <a:rPr lang="en-US" dirty="0" smtClean="0"/>
              <a:t> </a:t>
            </a:r>
            <a:r>
              <a:rPr lang="en-US" dirty="0" err="1" smtClean="0"/>
              <a:t>jednoj</a:t>
            </a:r>
            <a:r>
              <a:rPr lang="en-US" dirty="0"/>
              <a:t> </a:t>
            </a:r>
            <a:r>
              <a:rPr lang="en-US" dirty="0" smtClean="0"/>
              <a:t>od </a:t>
            </a:r>
            <a:r>
              <a:rPr lang="en-US" dirty="0" err="1" smtClean="0"/>
              <a:t>akcija</a:t>
            </a:r>
            <a:r>
              <a:rPr lang="en-US" dirty="0" smtClean="0"/>
              <a:t> </a:t>
            </a:r>
            <a:r>
              <a:rPr lang="en-US" dirty="0" err="1" smtClean="0"/>
              <a:t>specifciranih</a:t>
            </a:r>
            <a:r>
              <a:rPr lang="en-US" dirty="0" smtClean="0"/>
              <a:t> u </a:t>
            </a:r>
            <a:r>
              <a:rPr lang="en-US" dirty="0" err="1" smtClean="0"/>
              <a:t>flteru</a:t>
            </a:r>
            <a:r>
              <a:rPr lang="en-US" dirty="0" smtClean="0"/>
              <a:t>),</a:t>
            </a:r>
          </a:p>
          <a:p>
            <a:pPr lvl="1"/>
            <a:r>
              <a:rPr lang="en-US" dirty="0" err="1" smtClean="0"/>
              <a:t>podataka</a:t>
            </a:r>
            <a:r>
              <a:rPr lang="en-US" dirty="0" smtClean="0"/>
              <a:t> (URI </a:t>
            </a:r>
            <a:r>
              <a:rPr lang="en-US" dirty="0" err="1" smtClean="0"/>
              <a:t>i</a:t>
            </a:r>
            <a:r>
              <a:rPr lang="en-US" dirty="0" smtClean="0"/>
              <a:t> MIME tip </a:t>
            </a:r>
            <a:r>
              <a:rPr lang="en-US" dirty="0" err="1" smtClean="0"/>
              <a:t>specifcirani</a:t>
            </a:r>
            <a:r>
              <a:rPr lang="en-US" dirty="0" smtClean="0"/>
              <a:t> u </a:t>
            </a:r>
            <a:r>
              <a:rPr lang="en-US" dirty="0" err="1" smtClean="0"/>
              <a:t>nameri</a:t>
            </a:r>
            <a:r>
              <a:rPr lang="en-US" dirty="0" smtClean="0"/>
              <a:t> </a:t>
            </a:r>
            <a:r>
              <a:rPr lang="en-US" dirty="0" err="1" smtClean="0"/>
              <a:t>moraju</a:t>
            </a:r>
            <a:r>
              <a:rPr lang="en-US" dirty="0" smtClean="0"/>
              <a:t> da </a:t>
            </a:r>
            <a:r>
              <a:rPr lang="en-US" dirty="0" err="1" smtClean="0"/>
              <a:t>odgovaraju</a:t>
            </a:r>
            <a:r>
              <a:rPr lang="en-US" dirty="0" smtClean="0"/>
              <a:t> URI-u </a:t>
            </a:r>
            <a:r>
              <a:rPr lang="en-US" dirty="0" err="1" smtClean="0"/>
              <a:t>i</a:t>
            </a:r>
            <a:r>
              <a:rPr lang="en-US" dirty="0" smtClean="0"/>
              <a:t> MIME </a:t>
            </a:r>
            <a:r>
              <a:rPr lang="en-US" dirty="0" err="1" smtClean="0"/>
              <a:t>tipu</a:t>
            </a:r>
            <a:r>
              <a:rPr lang="en-US" dirty="0" smtClean="0"/>
              <a:t> </a:t>
            </a:r>
            <a:r>
              <a:rPr lang="en-US" dirty="0" err="1" smtClean="0"/>
              <a:t>specifciranom</a:t>
            </a:r>
            <a:r>
              <a:rPr lang="en-US" dirty="0" smtClean="0"/>
              <a:t> u </a:t>
            </a:r>
            <a:r>
              <a:rPr lang="en-US" dirty="0" err="1" smtClean="0"/>
              <a:t>flteru</a:t>
            </a:r>
            <a:r>
              <a:rPr lang="en-US" dirty="0" smtClean="0"/>
              <a:t>),</a:t>
            </a:r>
          </a:p>
          <a:p>
            <a:pPr lvl="1"/>
            <a:r>
              <a:rPr lang="en-US" dirty="0" err="1" smtClean="0"/>
              <a:t>kategorije</a:t>
            </a:r>
            <a:r>
              <a:rPr lang="en-US" dirty="0" smtClean="0"/>
              <a:t> (</a:t>
            </a:r>
            <a:r>
              <a:rPr lang="en-US" dirty="0" err="1" smtClean="0"/>
              <a:t>svaka</a:t>
            </a:r>
            <a:r>
              <a:rPr lang="en-US" dirty="0" smtClean="0"/>
              <a:t> </a:t>
            </a:r>
            <a:r>
              <a:rPr lang="en-US" dirty="0" err="1" smtClean="0"/>
              <a:t>kategorija</a:t>
            </a:r>
            <a:r>
              <a:rPr lang="en-US" dirty="0" smtClean="0"/>
              <a:t> </a:t>
            </a:r>
            <a:r>
              <a:rPr lang="en-US" dirty="0" err="1" smtClean="0"/>
              <a:t>specifcirana</a:t>
            </a:r>
            <a:r>
              <a:rPr lang="en-US" dirty="0" smtClean="0"/>
              <a:t> u </a:t>
            </a:r>
            <a:r>
              <a:rPr lang="en-US" dirty="0" err="1" smtClean="0"/>
              <a:t>nameri</a:t>
            </a:r>
            <a:r>
              <a:rPr lang="en-US" dirty="0" smtClean="0"/>
              <a:t> mora da </a:t>
            </a:r>
            <a:r>
              <a:rPr lang="en-US" dirty="0" err="1" smtClean="0"/>
              <a:t>odgovara</a:t>
            </a:r>
            <a:r>
              <a:rPr lang="en-US" dirty="0" smtClean="0"/>
              <a:t> </a:t>
            </a:r>
            <a:r>
              <a:rPr lang="en-US" dirty="0" err="1" smtClean="0"/>
              <a:t>jednoj</a:t>
            </a:r>
            <a:r>
              <a:rPr lang="en-US" dirty="0" smtClean="0"/>
              <a:t> od </a:t>
            </a:r>
            <a:r>
              <a:rPr lang="en-US" dirty="0" err="1" smtClean="0"/>
              <a:t>kategorija</a:t>
            </a:r>
            <a:r>
              <a:rPr lang="en-US" dirty="0" smtClean="0"/>
              <a:t> </a:t>
            </a:r>
            <a:r>
              <a:rPr lang="en-US" dirty="0" err="1" smtClean="0"/>
              <a:t>specifciranih</a:t>
            </a:r>
            <a:r>
              <a:rPr lang="en-US" dirty="0" smtClean="0"/>
              <a:t> u </a:t>
            </a:r>
            <a:r>
              <a:rPr lang="en-US" dirty="0" err="1" smtClean="0"/>
              <a:t>flteru</a:t>
            </a:r>
            <a:r>
              <a:rPr lang="en-US" dirty="0" smtClean="0"/>
              <a:t>; ne mora da </a:t>
            </a:r>
            <a:r>
              <a:rPr lang="en-US" dirty="0" err="1" smtClean="0"/>
              <a:t>vazi</a:t>
            </a:r>
            <a:r>
              <a:rPr lang="en-US" dirty="0" smtClean="0"/>
              <a:t> </a:t>
            </a:r>
            <a:r>
              <a:rPr lang="en-US" dirty="0" err="1" smtClean="0"/>
              <a:t>obrnuto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Namera</a:t>
            </a:r>
            <a:r>
              <a:rPr lang="en-US" dirty="0" smtClean="0"/>
              <a:t> mora </a:t>
            </a:r>
            <a:r>
              <a:rPr lang="en-US" dirty="0" err="1" smtClean="0"/>
              <a:t>proci</a:t>
            </a:r>
            <a:r>
              <a:rPr lang="en-US" dirty="0" smtClean="0"/>
              <a:t> </a:t>
            </a:r>
            <a:r>
              <a:rPr lang="en-US" dirty="0" err="1" smtClean="0"/>
              <a:t>sva</a:t>
            </a:r>
            <a:r>
              <a:rPr lang="en-US" dirty="0" smtClean="0"/>
              <a:t> tri </a:t>
            </a:r>
            <a:r>
              <a:rPr lang="en-US" dirty="0" err="1" smtClean="0"/>
              <a:t>testa</a:t>
            </a:r>
            <a:r>
              <a:rPr lang="en-US" dirty="0" smtClean="0"/>
              <a:t> da bi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prosledjena</a:t>
            </a:r>
            <a:r>
              <a:rPr lang="en-US" dirty="0" smtClean="0"/>
              <a:t> </a:t>
            </a:r>
            <a:r>
              <a:rPr lang="en-US" dirty="0" err="1" smtClean="0"/>
              <a:t>komponenti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Jedna</a:t>
            </a:r>
            <a:r>
              <a:rPr lang="en-US" dirty="0" smtClean="0"/>
              <a:t> </a:t>
            </a:r>
            <a:r>
              <a:rPr lang="en-US" dirty="0" err="1" smtClean="0"/>
              <a:t>komponenta</a:t>
            </a:r>
            <a:r>
              <a:rPr lang="en-US" dirty="0" smtClean="0"/>
              <a:t> </a:t>
            </a:r>
            <a:r>
              <a:rPr lang="en-US" dirty="0" err="1" smtClean="0"/>
              <a:t>moze</a:t>
            </a:r>
            <a:r>
              <a:rPr lang="en-US" dirty="0" smtClean="0"/>
              <a:t> </a:t>
            </a:r>
            <a:r>
              <a:rPr lang="en-US" dirty="0" err="1" smtClean="0"/>
              <a:t>sadrzati</a:t>
            </a:r>
            <a:r>
              <a:rPr lang="en-US" dirty="0" smtClean="0"/>
              <a:t> vise </a:t>
            </a:r>
            <a:r>
              <a:rPr lang="en-US" dirty="0" err="1" smtClean="0"/>
              <a:t>fitera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89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Startovanje</a:t>
            </a:r>
            <a:r>
              <a:rPr lang="en-US" dirty="0" smtClean="0"/>
              <a:t> </a:t>
            </a:r>
            <a:r>
              <a:rPr lang="en-US" dirty="0" err="1" smtClean="0"/>
              <a:t>aktivnosti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Aktivnost se startuje pozivom </a:t>
            </a:r>
            <a:r>
              <a:rPr lang="sr-Latn-RS" dirty="0">
                <a:solidFill>
                  <a:schemeClr val="accent6"/>
                </a:solidFill>
              </a:rPr>
              <a:t>startActivity</a:t>
            </a:r>
            <a:r>
              <a:rPr lang="sr-Latn-RS" dirty="0"/>
              <a:t> </a:t>
            </a:r>
            <a:r>
              <a:rPr lang="sr-Latn-RS" dirty="0" smtClean="0"/>
              <a:t>ili</a:t>
            </a:r>
            <a:r>
              <a:rPr lang="en-US" dirty="0" smtClean="0"/>
              <a:t> </a:t>
            </a:r>
            <a:r>
              <a:rPr lang="sr-Latn-RS" dirty="0" smtClean="0"/>
              <a:t>s</a:t>
            </a:r>
            <a:r>
              <a:rPr lang="sr-Latn-RS" dirty="0" smtClean="0">
                <a:solidFill>
                  <a:schemeClr val="accent6"/>
                </a:solidFill>
              </a:rPr>
              <a:t>tartActivityForResult </a:t>
            </a:r>
            <a:r>
              <a:rPr lang="sr-Latn-RS" dirty="0"/>
              <a:t>metode.</a:t>
            </a:r>
          </a:p>
          <a:p>
            <a:r>
              <a:rPr lang="sr-Latn-RS" dirty="0"/>
              <a:t>Ove metode </a:t>
            </a:r>
            <a:r>
              <a:rPr lang="sr-Latn-RS" dirty="0" smtClean="0"/>
              <a:t>omoguavaju </a:t>
            </a:r>
            <a:r>
              <a:rPr lang="sr-Latn-RS" dirty="0"/>
              <a:t>startovanje navedene </a:t>
            </a:r>
            <a:r>
              <a:rPr lang="sr-Latn-RS" dirty="0" smtClean="0"/>
              <a:t>aktivnosti</a:t>
            </a:r>
            <a:r>
              <a:rPr lang="en-US" dirty="0" smtClean="0"/>
              <a:t> </a:t>
            </a:r>
            <a:r>
              <a:rPr lang="sr-Latn-RS" dirty="0" smtClean="0"/>
              <a:t>(prosle</a:t>
            </a:r>
            <a:r>
              <a:rPr lang="en-US" dirty="0" err="1" smtClean="0"/>
              <a:t>dj</a:t>
            </a:r>
            <a:r>
              <a:rPr lang="sr-Latn-RS" dirty="0" smtClean="0"/>
              <a:t>ivanjem </a:t>
            </a:r>
            <a:r>
              <a:rPr lang="sr-Latn-RS" dirty="0"/>
              <a:t>eksplicitne namere) ili neke aktivnosti koja </a:t>
            </a:r>
            <a:r>
              <a:rPr lang="sr-Latn-RS" dirty="0" smtClean="0"/>
              <a:t>je</a:t>
            </a:r>
            <a:r>
              <a:rPr lang="en-US" dirty="0" smtClean="0"/>
              <a:t> </a:t>
            </a:r>
            <a:r>
              <a:rPr lang="sr-Latn-RS" dirty="0" smtClean="0"/>
              <a:t>opisana odre</a:t>
            </a:r>
            <a:r>
              <a:rPr lang="en-US" dirty="0" err="1" smtClean="0"/>
              <a:t>dj</a:t>
            </a:r>
            <a:r>
              <a:rPr lang="sr-Latn-RS" dirty="0" smtClean="0"/>
              <a:t>enim </a:t>
            </a:r>
            <a:r>
              <a:rPr lang="sr-Latn-RS" dirty="0"/>
              <a:t>svojstvima (</a:t>
            </a:r>
            <a:r>
              <a:rPr lang="sr-Latn-RS" dirty="0" smtClean="0"/>
              <a:t>prosle</a:t>
            </a:r>
            <a:r>
              <a:rPr lang="en-US" dirty="0" err="1" smtClean="0"/>
              <a:t>dj</a:t>
            </a:r>
            <a:r>
              <a:rPr lang="sr-Latn-RS" dirty="0" smtClean="0"/>
              <a:t>ivanjem implicitne</a:t>
            </a:r>
            <a:r>
              <a:rPr lang="en-US" dirty="0" smtClean="0"/>
              <a:t> </a:t>
            </a:r>
            <a:r>
              <a:rPr lang="sr-Latn-RS" dirty="0" smtClean="0"/>
              <a:t>namere</a:t>
            </a:r>
            <a:r>
              <a:rPr lang="sr-Latn-RS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20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Eksplicitna</a:t>
            </a:r>
            <a:r>
              <a:rPr lang="en-US" dirty="0" smtClean="0"/>
              <a:t> </a:t>
            </a:r>
            <a:r>
              <a:rPr lang="en-US" dirty="0" err="1" smtClean="0"/>
              <a:t>namera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86" y="3335609"/>
            <a:ext cx="6715125" cy="12573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 smtClean="0"/>
              <a:t>Sluzi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pokretanje</a:t>
            </a:r>
            <a:r>
              <a:rPr lang="en-US" dirty="0" smtClean="0"/>
              <a:t> </a:t>
            </a:r>
            <a:r>
              <a:rPr lang="en-US" dirty="0" err="1" smtClean="0"/>
              <a:t>specificirane</a:t>
            </a:r>
            <a:r>
              <a:rPr lang="en-US" dirty="0" smtClean="0"/>
              <a:t> </a:t>
            </a:r>
            <a:r>
              <a:rPr lang="en-US" dirty="0" err="1" smtClean="0"/>
              <a:t>komponente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, </a:t>
            </a:r>
            <a:r>
              <a:rPr lang="en-US" dirty="0" err="1" smtClean="0"/>
              <a:t>aktivnosti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servisa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npr</a:t>
            </a:r>
            <a:r>
              <a:rPr lang="en-US" dirty="0" smtClean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20540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Implicitna</a:t>
            </a:r>
            <a:r>
              <a:rPr lang="en-US" dirty="0" smtClean="0"/>
              <a:t> </a:t>
            </a:r>
            <a:r>
              <a:rPr lang="en-US" dirty="0" err="1" smtClean="0"/>
              <a:t>namera</a:t>
            </a:r>
            <a:endParaRPr lang="sr-Latn-R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 smtClean="0"/>
              <a:t>Specificira</a:t>
            </a:r>
            <a:r>
              <a:rPr lang="en-US" dirty="0" smtClean="0"/>
              <a:t> </a:t>
            </a:r>
            <a:r>
              <a:rPr lang="en-US" dirty="0" err="1" smtClean="0"/>
              <a:t>akciju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poziva</a:t>
            </a:r>
            <a:r>
              <a:rPr lang="en-US" dirty="0" smtClean="0"/>
              <a:t> </a:t>
            </a:r>
            <a:r>
              <a:rPr lang="en-US" dirty="0" err="1" smtClean="0"/>
              <a:t>bilo</a:t>
            </a:r>
            <a:r>
              <a:rPr lang="en-US" dirty="0" smtClean="0"/>
              <a:t> </a:t>
            </a:r>
            <a:r>
              <a:rPr lang="en-US" dirty="0" err="1" smtClean="0"/>
              <a:t>koju</a:t>
            </a:r>
            <a:r>
              <a:rPr lang="en-US" dirty="0" smtClean="0"/>
              <a:t> </a:t>
            </a:r>
            <a:r>
              <a:rPr lang="en-US" dirty="0" err="1" smtClean="0"/>
              <a:t>aplikaciju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uredjaju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je u </a:t>
            </a:r>
            <a:r>
              <a:rPr lang="en-US" dirty="0" err="1" smtClean="0"/>
              <a:t>mogucnosti</a:t>
            </a:r>
            <a:r>
              <a:rPr lang="en-US" dirty="0" smtClean="0"/>
              <a:t> da </a:t>
            </a:r>
            <a:r>
              <a:rPr lang="en-US" dirty="0" err="1" smtClean="0"/>
              <a:t>obavi</a:t>
            </a:r>
            <a:r>
              <a:rPr lang="en-US" dirty="0" smtClean="0"/>
              <a:t> </a:t>
            </a:r>
            <a:r>
              <a:rPr lang="en-US" dirty="0" err="1" smtClean="0"/>
              <a:t>odredjenu</a:t>
            </a:r>
            <a:r>
              <a:rPr lang="en-US" dirty="0" smtClean="0"/>
              <a:t> </a:t>
            </a:r>
            <a:r>
              <a:rPr lang="en-US" dirty="0" err="1" smtClean="0"/>
              <a:t>akciju</a:t>
            </a:r>
            <a:r>
              <a:rPr lang="en-US" dirty="0" smtClean="0"/>
              <a:t>.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32" y="3016251"/>
            <a:ext cx="5591175" cy="2257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6274" y="6488668"/>
            <a:ext cx="733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/>
                </a:solidFill>
              </a:rPr>
              <a:t>https://developer.android.com/guide/components/intents-filters.html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71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Povratna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endParaRPr lang="sr-Latn-R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 smtClean="0"/>
              <a:t>Specificira</a:t>
            </a:r>
            <a:r>
              <a:rPr lang="en-US" dirty="0" smtClean="0"/>
              <a:t> </a:t>
            </a:r>
            <a:r>
              <a:rPr lang="en-US" dirty="0" err="1" smtClean="0"/>
              <a:t>akciju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poziva</a:t>
            </a:r>
            <a:r>
              <a:rPr lang="en-US" dirty="0" smtClean="0"/>
              <a:t> </a:t>
            </a:r>
            <a:r>
              <a:rPr lang="en-US" dirty="0" err="1" smtClean="0"/>
              <a:t>bilo</a:t>
            </a:r>
            <a:r>
              <a:rPr lang="en-US" dirty="0" smtClean="0"/>
              <a:t> </a:t>
            </a:r>
            <a:r>
              <a:rPr lang="en-US" dirty="0" err="1" smtClean="0"/>
              <a:t>koju</a:t>
            </a:r>
            <a:r>
              <a:rPr lang="en-US" dirty="0" smtClean="0"/>
              <a:t> </a:t>
            </a:r>
            <a:r>
              <a:rPr lang="en-US" dirty="0" err="1" smtClean="0"/>
              <a:t>aplikaciju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uredjaju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je u </a:t>
            </a:r>
            <a:r>
              <a:rPr lang="en-US" dirty="0" err="1" smtClean="0"/>
              <a:t>mogucnosti</a:t>
            </a:r>
            <a:r>
              <a:rPr lang="en-US" dirty="0" smtClean="0"/>
              <a:t> da </a:t>
            </a:r>
            <a:r>
              <a:rPr lang="en-US" dirty="0" err="1" smtClean="0"/>
              <a:t>obavi</a:t>
            </a:r>
            <a:r>
              <a:rPr lang="en-US" dirty="0" smtClean="0"/>
              <a:t> </a:t>
            </a:r>
            <a:r>
              <a:rPr lang="en-US" dirty="0" err="1" smtClean="0"/>
              <a:t>odredjenu</a:t>
            </a:r>
            <a:r>
              <a:rPr lang="en-US" dirty="0" smtClean="0"/>
              <a:t> </a:t>
            </a:r>
            <a:r>
              <a:rPr lang="en-US" dirty="0" err="1" smtClean="0"/>
              <a:t>akciju</a:t>
            </a:r>
            <a:r>
              <a:rPr lang="en-US" dirty="0" smtClean="0"/>
              <a:t>.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4856274" y="6488668"/>
            <a:ext cx="691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/>
                </a:solidFill>
              </a:rPr>
              <a:t>https://developer.android.com/guide/components/activities.html</a:t>
            </a:r>
            <a:endParaRPr lang="sr-Latn-RS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99" y="2821491"/>
            <a:ext cx="73437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31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Zaustavljanje</a:t>
            </a:r>
            <a:r>
              <a:rPr lang="en-US" dirty="0" smtClean="0"/>
              <a:t> </a:t>
            </a:r>
            <a:r>
              <a:rPr lang="en-US" dirty="0" err="1" smtClean="0"/>
              <a:t>aktivnosti</a:t>
            </a:r>
            <a:endParaRPr lang="sr-Latn-R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it-IT" dirty="0"/>
              <a:t>Aktivnost se </a:t>
            </a:r>
            <a:r>
              <a:rPr lang="it-IT" dirty="0" smtClean="0"/>
              <a:t>moze </a:t>
            </a:r>
            <a:r>
              <a:rPr lang="it-IT" dirty="0"/>
              <a:t>zaustaviti pozivom </a:t>
            </a:r>
            <a:r>
              <a:rPr lang="it-IT" dirty="0" smtClean="0">
                <a:solidFill>
                  <a:schemeClr val="accent6"/>
                </a:solidFill>
              </a:rPr>
              <a:t>finish</a:t>
            </a:r>
            <a:r>
              <a:rPr lang="it-IT" dirty="0">
                <a:solidFill>
                  <a:schemeClr val="accent6"/>
                </a:solidFill>
              </a:rPr>
              <a:t>() </a:t>
            </a:r>
            <a:r>
              <a:rPr lang="it-IT" dirty="0" smtClean="0"/>
              <a:t>metode, </a:t>
            </a:r>
            <a:r>
              <a:rPr lang="sr-Latn-RS" dirty="0" smtClean="0"/>
              <a:t>me</a:t>
            </a:r>
            <a:r>
              <a:rPr lang="en-US" dirty="0" err="1" smtClean="0"/>
              <a:t>dj</a:t>
            </a:r>
            <a:r>
              <a:rPr lang="sr-Latn-RS" dirty="0" smtClean="0"/>
              <a:t>utim </a:t>
            </a:r>
            <a:r>
              <a:rPr lang="sr-Latn-RS" dirty="0"/>
              <a:t>zaustavljanje aktivnosti treba prepustiti sistemu.</a:t>
            </a:r>
          </a:p>
        </p:txBody>
      </p:sp>
    </p:spTree>
    <p:extLst>
      <p:ext uri="{BB962C8B-B14F-4D97-AF65-F5344CB8AC3E}">
        <p14:creationId xmlns:p14="http://schemas.microsoft.com/office/powerpoint/2010/main" val="3686671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Prava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endParaRPr lang="sr-Latn-R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8697" y="1690688"/>
            <a:ext cx="6387791" cy="4351338"/>
          </a:xfrm>
        </p:spPr>
        <p:txBody>
          <a:bodyPr/>
          <a:lstStyle/>
          <a:p>
            <a:r>
              <a:rPr lang="sr-Latn-RS" dirty="0"/>
              <a:t>Operativni sistem izoluje aplikacije (kako aplikacije </a:t>
            </a:r>
            <a:r>
              <a:rPr lang="sr-Latn-RS" dirty="0" smtClean="0"/>
              <a:t>me</a:t>
            </a:r>
            <a:r>
              <a:rPr lang="en-US" dirty="0" err="1" smtClean="0"/>
              <a:t>dj</a:t>
            </a:r>
            <a:r>
              <a:rPr lang="sr-Latn-RS" dirty="0" smtClean="0"/>
              <a:t>usobno tako</a:t>
            </a:r>
            <a:r>
              <a:rPr lang="en-US" dirty="0" smtClean="0"/>
              <a:t> </a:t>
            </a:r>
            <a:r>
              <a:rPr lang="pl-PL" dirty="0" smtClean="0"/>
              <a:t>i </a:t>
            </a:r>
            <a:r>
              <a:rPr lang="pl-PL" dirty="0"/>
              <a:t>operativni sistem od aplikacija).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143" y="210401"/>
            <a:ext cx="4715101" cy="648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21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Prava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endParaRPr lang="sr-Latn-R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561" y="152342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Dodatne funkcije bezbednosti su implementirane </a:t>
            </a:r>
            <a:r>
              <a:rPr lang="pl-PL" dirty="0" smtClean="0"/>
              <a:t>mehanizmom</a:t>
            </a:r>
            <a:r>
              <a:rPr lang="en-US" dirty="0" smtClean="0"/>
              <a:t> </a:t>
            </a:r>
            <a:r>
              <a:rPr lang="sr-Latn-RS" dirty="0" smtClean="0"/>
              <a:t>prava </a:t>
            </a:r>
            <a:r>
              <a:rPr lang="sr-Latn-RS" dirty="0"/>
              <a:t>pristupa.</a:t>
            </a:r>
          </a:p>
          <a:p>
            <a:r>
              <a:rPr lang="sr-Latn-RS" dirty="0"/>
              <a:t>Aplikacije ne </a:t>
            </a:r>
            <a:r>
              <a:rPr lang="sr-Latn-RS" dirty="0" smtClean="0"/>
              <a:t>mo</a:t>
            </a:r>
            <a:r>
              <a:rPr lang="en-US" dirty="0" smtClean="0"/>
              <a:t>z</a:t>
            </a:r>
            <a:r>
              <a:rPr lang="sr-Latn-RS" dirty="0" smtClean="0"/>
              <a:t>e </a:t>
            </a:r>
            <a:r>
              <a:rPr lang="sr-Latn-RS" dirty="0"/>
              <a:t>da </a:t>
            </a:r>
            <a:r>
              <a:rPr lang="sr-Latn-RS" dirty="0" smtClean="0"/>
              <a:t>izvr</a:t>
            </a:r>
            <a:r>
              <a:rPr lang="en-US" dirty="0" smtClean="0"/>
              <a:t>s</a:t>
            </a:r>
            <a:r>
              <a:rPr lang="sr-Latn-RS" dirty="0" smtClean="0"/>
              <a:t>i </a:t>
            </a:r>
            <a:r>
              <a:rPr lang="sr-Latn-RS" dirty="0"/>
              <a:t>ni jednu operaciju koja </a:t>
            </a:r>
            <a:r>
              <a:rPr lang="sr-Latn-RS" dirty="0" smtClean="0"/>
              <a:t>mo</a:t>
            </a:r>
            <a:r>
              <a:rPr lang="en-US" dirty="0" smtClean="0"/>
              <a:t>z</a:t>
            </a:r>
            <a:r>
              <a:rPr lang="sr-Latn-RS" dirty="0" smtClean="0"/>
              <a:t>e da</a:t>
            </a:r>
            <a:r>
              <a:rPr lang="en-US" dirty="0" smtClean="0"/>
              <a:t> </a:t>
            </a:r>
            <a:r>
              <a:rPr lang="sr-Latn-RS" dirty="0" smtClean="0"/>
              <a:t>negativno uti</a:t>
            </a:r>
            <a:r>
              <a:rPr lang="en-US" dirty="0" smtClean="0"/>
              <a:t>c</a:t>
            </a:r>
            <a:r>
              <a:rPr lang="sr-Latn-RS" dirty="0" smtClean="0"/>
              <a:t>e </a:t>
            </a:r>
            <a:r>
              <a:rPr lang="sr-Latn-RS" dirty="0"/>
              <a:t>na druge aplikacije, operativni sistem </a:t>
            </a:r>
            <a:r>
              <a:rPr lang="sr-Latn-RS" dirty="0" smtClean="0"/>
              <a:t>ili</a:t>
            </a:r>
            <a:r>
              <a:rPr lang="en-US" dirty="0" smtClean="0"/>
              <a:t> </a:t>
            </a:r>
            <a:r>
              <a:rPr lang="sr-Latn-RS" dirty="0" smtClean="0"/>
              <a:t>korisnike </a:t>
            </a:r>
            <a:r>
              <a:rPr lang="sr-Latn-RS" dirty="0"/>
              <a:t>ukoliko joj to nije eksplicitno dozvoljeno.</a:t>
            </a:r>
          </a:p>
          <a:p>
            <a:r>
              <a:rPr lang="sr-Latn-RS" dirty="0"/>
              <a:t>Prava pristupa koja su potrebna za </a:t>
            </a:r>
            <a:r>
              <a:rPr lang="sr-Latn-RS" dirty="0" smtClean="0"/>
              <a:t>izvr</a:t>
            </a:r>
            <a:r>
              <a:rPr lang="en-US" dirty="0" smtClean="0"/>
              <a:t>s</a:t>
            </a:r>
            <a:r>
              <a:rPr lang="sr-Latn-RS" dirty="0" smtClean="0"/>
              <a:t>avanje aplikacije</a:t>
            </a:r>
            <a:r>
              <a:rPr lang="en-US" dirty="0" smtClean="0"/>
              <a:t> </a:t>
            </a:r>
            <a:r>
              <a:rPr lang="sr-Latn-RS" dirty="0" smtClean="0"/>
              <a:t>(operacije </a:t>
            </a:r>
            <a:r>
              <a:rPr lang="sr-Latn-RS" dirty="0"/>
              <a:t>koje aplikacija </a:t>
            </a:r>
            <a:r>
              <a:rPr lang="en-US" dirty="0" smtClean="0"/>
              <a:t>z</a:t>
            </a:r>
            <a:r>
              <a:rPr lang="sr-Latn-RS" dirty="0" smtClean="0"/>
              <a:t>eli </a:t>
            </a:r>
            <a:r>
              <a:rPr lang="sr-Latn-RS" dirty="0"/>
              <a:t>da </a:t>
            </a:r>
            <a:r>
              <a:rPr lang="sr-Latn-RS" dirty="0" smtClean="0"/>
              <a:t>izvr</a:t>
            </a:r>
            <a:r>
              <a:rPr lang="en-US" dirty="0" smtClean="0"/>
              <a:t>s</a:t>
            </a:r>
            <a:r>
              <a:rPr lang="sr-Latn-RS" dirty="0" smtClean="0"/>
              <a:t>i </a:t>
            </a:r>
            <a:r>
              <a:rPr lang="sr-Latn-RS" dirty="0"/>
              <a:t>nad resursima) </a:t>
            </a:r>
            <a:r>
              <a:rPr lang="sr-Latn-RS" dirty="0" smtClean="0"/>
              <a:t>se</a:t>
            </a:r>
            <a:r>
              <a:rPr lang="en-US" dirty="0" smtClean="0"/>
              <a:t> </a:t>
            </a:r>
            <a:r>
              <a:rPr lang="sr-Latn-RS" dirty="0" smtClean="0"/>
              <a:t>stati</a:t>
            </a:r>
            <a:r>
              <a:rPr lang="en-US" dirty="0" smtClean="0"/>
              <a:t>c</a:t>
            </a:r>
            <a:r>
              <a:rPr lang="sr-Latn-RS" dirty="0" smtClean="0"/>
              <a:t>ki deklari</a:t>
            </a:r>
            <a:r>
              <a:rPr lang="en-US" dirty="0" smtClean="0"/>
              <a:t>s</a:t>
            </a:r>
            <a:r>
              <a:rPr lang="sr-Latn-RS" dirty="0" smtClean="0"/>
              <a:t>u u </a:t>
            </a:r>
            <a:r>
              <a:rPr lang="sr-Latn-RS" dirty="0" smtClean="0">
                <a:solidFill>
                  <a:schemeClr val="accent6"/>
                </a:solidFill>
              </a:rPr>
              <a:t>AndroidManifest.xml</a:t>
            </a:r>
            <a:r>
              <a:rPr lang="sr-Latn-RS" dirty="0" smtClean="0"/>
              <a:t>.</a:t>
            </a:r>
            <a:endParaRPr lang="sr-Latn-RS" dirty="0"/>
          </a:p>
          <a:p>
            <a:r>
              <a:rPr lang="sr-Latn-RS" dirty="0"/>
              <a:t>Korisnik </a:t>
            </a:r>
            <a:r>
              <a:rPr lang="sr-Latn-RS" dirty="0" smtClean="0"/>
              <a:t>mo</a:t>
            </a:r>
            <a:r>
              <a:rPr lang="en-US" dirty="0" smtClean="0"/>
              <a:t>z</a:t>
            </a:r>
            <a:r>
              <a:rPr lang="sr-Latn-RS" dirty="0" smtClean="0"/>
              <a:t>e </a:t>
            </a:r>
            <a:r>
              <a:rPr lang="sr-Latn-RS" dirty="0"/>
              <a:t>da </a:t>
            </a:r>
            <a:r>
              <a:rPr lang="sr-Latn-RS" dirty="0" smtClean="0"/>
              <a:t>prilikom </a:t>
            </a:r>
            <a:r>
              <a:rPr lang="sr-Latn-RS" dirty="0"/>
              <a:t>instalacije aplikaciji dodeli </a:t>
            </a:r>
            <a:r>
              <a:rPr lang="sr-Latn-RS" dirty="0" smtClean="0"/>
              <a:t>tra</a:t>
            </a:r>
            <a:r>
              <a:rPr lang="en-US" dirty="0" smtClean="0"/>
              <a:t>z</a:t>
            </a:r>
            <a:r>
              <a:rPr lang="sr-Latn-RS" dirty="0" smtClean="0"/>
              <a:t>ena</a:t>
            </a:r>
            <a:r>
              <a:rPr lang="en-US" dirty="0" smtClean="0"/>
              <a:t> </a:t>
            </a:r>
            <a:r>
              <a:rPr lang="sr-Latn-RS" dirty="0" smtClean="0"/>
              <a:t>prava </a:t>
            </a:r>
            <a:r>
              <a:rPr lang="sr-Latn-RS" dirty="0"/>
              <a:t>pristupa (ili da odustane od instalacije).</a:t>
            </a:r>
          </a:p>
          <a:p>
            <a:r>
              <a:rPr lang="sr-Latn-RS" dirty="0"/>
              <a:t>Svaki </a:t>
            </a:r>
            <a:r>
              <a:rPr lang="sr-Latn-RS" dirty="0" smtClean="0"/>
              <a:t>poku</a:t>
            </a:r>
            <a:r>
              <a:rPr lang="en-US" dirty="0" smtClean="0"/>
              <a:t>s</a:t>
            </a:r>
            <a:r>
              <a:rPr lang="sr-Latn-RS" dirty="0" smtClean="0"/>
              <a:t>aj </a:t>
            </a:r>
            <a:r>
              <a:rPr lang="sr-Latn-RS" dirty="0"/>
              <a:t>da aplikacija </a:t>
            </a:r>
            <a:r>
              <a:rPr lang="sr-Latn-RS" dirty="0" smtClean="0"/>
              <a:t>izvr</a:t>
            </a:r>
            <a:r>
              <a:rPr lang="en-US" dirty="0" smtClean="0"/>
              <a:t>s</a:t>
            </a:r>
            <a:r>
              <a:rPr lang="sr-Latn-RS" dirty="0" smtClean="0"/>
              <a:t>i </a:t>
            </a:r>
            <a:r>
              <a:rPr lang="sr-Latn-RS" dirty="0"/>
              <a:t>nedozvoljene operacije </a:t>
            </a:r>
            <a:r>
              <a:rPr lang="sr-Latn-RS" dirty="0" smtClean="0"/>
              <a:t>bi</a:t>
            </a:r>
            <a:r>
              <a:rPr lang="en-US" dirty="0" smtClean="0"/>
              <a:t>c</a:t>
            </a:r>
            <a:r>
              <a:rPr lang="sr-Latn-RS" dirty="0" smtClean="0"/>
              <a:t>e</a:t>
            </a:r>
            <a:r>
              <a:rPr lang="en-US" dirty="0" smtClean="0"/>
              <a:t> </a:t>
            </a:r>
            <a:r>
              <a:rPr lang="sr-Latn-RS" dirty="0" smtClean="0"/>
              <a:t>spre</a:t>
            </a:r>
            <a:r>
              <a:rPr lang="en-US" dirty="0" smtClean="0"/>
              <a:t>c</a:t>
            </a:r>
            <a:r>
              <a:rPr lang="sr-Latn-RS" dirty="0" smtClean="0"/>
              <a:t>en</a:t>
            </a:r>
            <a:r>
              <a:rPr lang="sr-Latn-R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839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Zivotni</a:t>
            </a:r>
            <a:r>
              <a:rPr lang="en-US" dirty="0" smtClean="0"/>
              <a:t> </a:t>
            </a:r>
            <a:r>
              <a:rPr lang="en-US" dirty="0" err="1" smtClean="0"/>
              <a:t>ciklus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Aktivnost se </a:t>
            </a:r>
            <a:r>
              <a:rPr lang="sr-Latn-RS" dirty="0" smtClean="0">
                <a:solidFill>
                  <a:schemeClr val="accent6"/>
                </a:solidFill>
              </a:rPr>
              <a:t>izvr</a:t>
            </a:r>
            <a:r>
              <a:rPr lang="en-US" dirty="0" smtClean="0">
                <a:solidFill>
                  <a:schemeClr val="accent6"/>
                </a:solidFill>
              </a:rPr>
              <a:t>s</a:t>
            </a:r>
            <a:r>
              <a:rPr lang="sr-Latn-RS" dirty="0" smtClean="0">
                <a:solidFill>
                  <a:schemeClr val="accent6"/>
                </a:solidFill>
              </a:rPr>
              <a:t>ava </a:t>
            </a:r>
            <a:r>
              <a:rPr lang="sr-Latn-RS" dirty="0"/>
              <a:t>ako se nalazi u prvom planu i ima fokus</a:t>
            </a:r>
            <a:r>
              <a:rPr lang="sr-Latn-RS" dirty="0" smtClean="0"/>
              <a:t>.</a:t>
            </a:r>
            <a:endParaRPr lang="en-US" dirty="0" smtClean="0"/>
          </a:p>
          <a:p>
            <a:r>
              <a:rPr lang="pl-PL" dirty="0"/>
              <a:t>Aktivnost je </a:t>
            </a:r>
            <a:r>
              <a:rPr lang="pl-PL" dirty="0">
                <a:solidFill>
                  <a:schemeClr val="accent6"/>
                </a:solidFill>
              </a:rPr>
              <a:t>pauzirana </a:t>
            </a:r>
            <a:r>
              <a:rPr lang="pl-PL" dirty="0"/>
              <a:t>ako se druga aktivnost nalazi u </a:t>
            </a:r>
            <a:r>
              <a:rPr lang="pl-PL" dirty="0" smtClean="0"/>
              <a:t>prvom</a:t>
            </a:r>
            <a:r>
              <a:rPr lang="en-US" dirty="0" smtClean="0"/>
              <a:t> </a:t>
            </a:r>
            <a:r>
              <a:rPr lang="sr-Latn-RS" dirty="0" smtClean="0"/>
              <a:t>planu </a:t>
            </a:r>
            <a:r>
              <a:rPr lang="sr-Latn-RS" dirty="0"/>
              <a:t>i ima fokus, ali je prva aktivnost </a:t>
            </a:r>
            <a:r>
              <a:rPr lang="sr-Latn-RS" dirty="0" smtClean="0"/>
              <a:t>jo</a:t>
            </a:r>
            <a:r>
              <a:rPr lang="en-US" dirty="0" smtClean="0"/>
              <a:t>s</a:t>
            </a:r>
            <a:r>
              <a:rPr lang="sr-Latn-RS" dirty="0" smtClean="0"/>
              <a:t> </a:t>
            </a:r>
            <a:r>
              <a:rPr lang="sr-Latn-RS" dirty="0"/>
              <a:t>uvek vidljiva (</a:t>
            </a:r>
            <a:r>
              <a:rPr lang="sr-Latn-RS" dirty="0" smtClean="0"/>
              <a:t>zato</a:t>
            </a:r>
            <a:r>
              <a:rPr lang="en-US" dirty="0" smtClean="0"/>
              <a:t> </a:t>
            </a:r>
            <a:r>
              <a:rPr lang="pl-PL" dirty="0" smtClean="0"/>
              <a:t>to </a:t>
            </a:r>
            <a:r>
              <a:rPr lang="pl-PL" dirty="0"/>
              <a:t>je druga aktivnost transparentna ili ne pokriva ceo ekran</a:t>
            </a:r>
            <a:r>
              <a:rPr lang="pl-PL" dirty="0" smtClean="0"/>
              <a:t>).</a:t>
            </a:r>
            <a:endParaRPr lang="en-US" dirty="0" smtClean="0"/>
          </a:p>
          <a:p>
            <a:r>
              <a:rPr lang="sr-Latn-RS" dirty="0" smtClean="0"/>
              <a:t>Pauzirana aktivnost je </a:t>
            </a:r>
            <a:r>
              <a:rPr lang="en-US" dirty="0" smtClean="0"/>
              <a:t>“</a:t>
            </a:r>
            <a:r>
              <a:rPr lang="en-US" dirty="0" err="1" smtClean="0">
                <a:solidFill>
                  <a:schemeClr val="accent6"/>
                </a:solidFill>
              </a:rPr>
              <a:t>ziva</a:t>
            </a:r>
            <a:r>
              <a:rPr lang="en-US" dirty="0" smtClean="0"/>
              <a:t>”</a:t>
            </a:r>
            <a:r>
              <a:rPr lang="sr-Latn-RS" dirty="0" smtClean="0"/>
              <a:t> (instanca klase je zadr</a:t>
            </a:r>
            <a:r>
              <a:rPr lang="en-US" dirty="0" smtClean="0"/>
              <a:t>z</a:t>
            </a:r>
            <a:r>
              <a:rPr lang="sr-Latn-RS" dirty="0" smtClean="0"/>
              <a:t>ana u</a:t>
            </a:r>
            <a:r>
              <a:rPr lang="en-US" dirty="0" smtClean="0"/>
              <a:t> </a:t>
            </a:r>
            <a:r>
              <a:rPr lang="sr-Latn-RS" dirty="0" smtClean="0"/>
              <a:t>memoriji i povezana je sa rukovaocem prozora), ali mo</a:t>
            </a:r>
            <a:r>
              <a:rPr lang="en-US" dirty="0" smtClean="0"/>
              <a:t>z</a:t>
            </a:r>
            <a:r>
              <a:rPr lang="sr-Latn-RS" dirty="0" smtClean="0"/>
              <a:t>e biti</a:t>
            </a:r>
            <a:r>
              <a:rPr lang="en-US" dirty="0" smtClean="0"/>
              <a:t> “</a:t>
            </a:r>
            <a:r>
              <a:rPr lang="sr-Latn-RS" dirty="0" smtClean="0">
                <a:solidFill>
                  <a:schemeClr val="accent6"/>
                </a:solidFill>
              </a:rPr>
              <a:t>ubijena</a:t>
            </a:r>
            <a:r>
              <a:rPr lang="en-US" dirty="0" smtClean="0"/>
              <a:t>”</a:t>
            </a:r>
            <a:r>
              <a:rPr lang="sr-Latn-RS" dirty="0" smtClean="0"/>
              <a:t> ako sistem ima jako malo slobodne memorije.</a:t>
            </a:r>
            <a:endParaRPr lang="en-US" dirty="0" smtClean="0"/>
          </a:p>
          <a:p>
            <a:r>
              <a:rPr lang="pl-PL" dirty="0" smtClean="0"/>
              <a:t>Aktivnost je </a:t>
            </a:r>
            <a:r>
              <a:rPr lang="pl-PL" dirty="0" smtClean="0">
                <a:solidFill>
                  <a:schemeClr val="accent6"/>
                </a:solidFill>
              </a:rPr>
              <a:t>zaustavljena</a:t>
            </a:r>
            <a:r>
              <a:rPr lang="pl-PL" dirty="0" smtClean="0"/>
              <a:t> ako se nalazi u pozadini (potpuno je</a:t>
            </a:r>
            <a:r>
              <a:rPr lang="en-US" dirty="0" smtClean="0"/>
              <a:t> </a:t>
            </a:r>
            <a:r>
              <a:rPr lang="pl-PL" dirty="0" smtClean="0"/>
              <a:t>prekrivena drugom aktivno</a:t>
            </a:r>
            <a:r>
              <a:rPr lang="en-US" dirty="0" err="1" smtClean="0"/>
              <a:t>sc</a:t>
            </a:r>
            <a:r>
              <a:rPr lang="pl-PL" dirty="0" smtClean="0"/>
              <a:t>u).</a:t>
            </a:r>
            <a:endParaRPr lang="en-US" dirty="0" smtClean="0"/>
          </a:p>
          <a:p>
            <a:r>
              <a:rPr lang="pl-PL" dirty="0"/>
              <a:t>Zaustavljena aktivnost je </a:t>
            </a:r>
            <a:r>
              <a:rPr lang="en-US" dirty="0" smtClean="0"/>
              <a:t>“z</a:t>
            </a:r>
            <a:r>
              <a:rPr lang="pl-PL" dirty="0" smtClean="0">
                <a:solidFill>
                  <a:schemeClr val="accent6"/>
                </a:solidFill>
              </a:rPr>
              <a:t>iva</a:t>
            </a:r>
            <a:r>
              <a:rPr lang="en-US" dirty="0" smtClean="0"/>
              <a:t>”</a:t>
            </a:r>
            <a:r>
              <a:rPr lang="pl-PL" dirty="0" smtClean="0"/>
              <a:t> </a:t>
            </a:r>
            <a:r>
              <a:rPr lang="pl-PL" dirty="0"/>
              <a:t>(instanca klase je </a:t>
            </a:r>
            <a:r>
              <a:rPr lang="pl-PL" dirty="0" smtClean="0"/>
              <a:t>zadr</a:t>
            </a:r>
            <a:r>
              <a:rPr lang="en-US" dirty="0" smtClean="0"/>
              <a:t>z</a:t>
            </a:r>
            <a:r>
              <a:rPr lang="pl-PL" dirty="0" smtClean="0"/>
              <a:t>ana u</a:t>
            </a:r>
            <a:r>
              <a:rPr lang="en-US" dirty="0" smtClean="0"/>
              <a:t> </a:t>
            </a:r>
            <a:r>
              <a:rPr lang="pt-BR" dirty="0" smtClean="0"/>
              <a:t>memoriji</a:t>
            </a:r>
            <a:r>
              <a:rPr lang="pt-BR" dirty="0"/>
              <a:t>, ali nije povezana sa rukovaocem prozora), ali </a:t>
            </a:r>
            <a:r>
              <a:rPr lang="pt-BR" dirty="0" smtClean="0"/>
              <a:t>moze </a:t>
            </a:r>
            <a:r>
              <a:rPr lang="sr-Latn-RS" dirty="0" smtClean="0"/>
              <a:t>biti </a:t>
            </a:r>
            <a:r>
              <a:rPr lang="en-US" dirty="0" smtClean="0"/>
              <a:t>“</a:t>
            </a:r>
            <a:r>
              <a:rPr lang="sr-Latn-RS" dirty="0" smtClean="0">
                <a:solidFill>
                  <a:schemeClr val="accent6"/>
                </a:solidFill>
              </a:rPr>
              <a:t>ubijena</a:t>
            </a:r>
            <a:r>
              <a:rPr lang="en-US" dirty="0" smtClean="0"/>
              <a:t>”</a:t>
            </a:r>
            <a:r>
              <a:rPr lang="sr-Latn-RS" dirty="0" smtClean="0"/>
              <a:t> </a:t>
            </a:r>
            <a:r>
              <a:rPr lang="sr-Latn-RS" dirty="0"/>
              <a:t>ako sistem ima malo slobodne memorije.</a:t>
            </a:r>
          </a:p>
        </p:txBody>
      </p:sp>
    </p:spTree>
    <p:extLst>
      <p:ext uri="{BB962C8B-B14F-4D97-AF65-F5344CB8AC3E}">
        <p14:creationId xmlns:p14="http://schemas.microsoft.com/office/powerpoint/2010/main" val="3806353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Prava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14" y="1921726"/>
            <a:ext cx="6419850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233" y="365125"/>
            <a:ext cx="35718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76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Fragmenti</a:t>
            </a:r>
            <a:endParaRPr lang="sr-Latn-R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sr-Latn-RS" dirty="0"/>
              <a:t>Fragmenti predstavljaju deo GUI-a ili </a:t>
            </a:r>
            <a:r>
              <a:rPr lang="sr-Latn-RS" dirty="0" smtClean="0"/>
              <a:t>pona</a:t>
            </a:r>
            <a:r>
              <a:rPr lang="en-US" dirty="0" smtClean="0"/>
              <a:t>s</a:t>
            </a:r>
            <a:r>
              <a:rPr lang="sr-Latn-RS" dirty="0" smtClean="0"/>
              <a:t>anja aktivnosti</a:t>
            </a:r>
            <a:r>
              <a:rPr lang="en-US" dirty="0" smtClean="0"/>
              <a:t> </a:t>
            </a:r>
            <a:r>
              <a:rPr lang="sr-Latn-RS" dirty="0" smtClean="0"/>
              <a:t>(mogu </a:t>
            </a:r>
            <a:r>
              <a:rPr lang="sr-Latn-RS" dirty="0"/>
              <a:t>se posmatrati kao podaktivnosti).</a:t>
            </a:r>
          </a:p>
          <a:p>
            <a:r>
              <a:rPr lang="sr-Latn-RS" dirty="0"/>
              <a:t>Jedna aktivnost </a:t>
            </a:r>
            <a:r>
              <a:rPr lang="sr-Latn-RS" dirty="0" smtClean="0"/>
              <a:t>mo</a:t>
            </a:r>
            <a:r>
              <a:rPr lang="en-US" dirty="0" smtClean="0"/>
              <a:t>z</a:t>
            </a:r>
            <a:r>
              <a:rPr lang="sr-Latn-RS" dirty="0" smtClean="0"/>
              <a:t>e </a:t>
            </a:r>
            <a:r>
              <a:rPr lang="sr-Latn-RS" dirty="0"/>
              <a:t>da </a:t>
            </a:r>
            <a:r>
              <a:rPr lang="sr-Latn-RS" dirty="0" smtClean="0"/>
              <a:t>sadr</a:t>
            </a:r>
            <a:r>
              <a:rPr lang="en-US" dirty="0" smtClean="0"/>
              <a:t>z</a:t>
            </a:r>
            <a:r>
              <a:rPr lang="sr-Latn-RS" dirty="0" smtClean="0"/>
              <a:t>i vi</a:t>
            </a:r>
            <a:r>
              <a:rPr lang="en-US" dirty="0" smtClean="0"/>
              <a:t>s</a:t>
            </a:r>
            <a:r>
              <a:rPr lang="sr-Latn-RS" dirty="0" smtClean="0"/>
              <a:t>e </a:t>
            </a:r>
            <a:r>
              <a:rPr lang="sr-Latn-RS" dirty="0"/>
              <a:t>fragmenata i </a:t>
            </a:r>
            <a:r>
              <a:rPr lang="sr-Latn-RS" dirty="0" smtClean="0"/>
              <a:t>jedan</a:t>
            </a:r>
            <a:r>
              <a:rPr lang="en-US" dirty="0" smtClean="0"/>
              <a:t> </a:t>
            </a:r>
            <a:r>
              <a:rPr lang="sr-Latn-RS" dirty="0" smtClean="0"/>
              <a:t>fragment mo</a:t>
            </a:r>
            <a:r>
              <a:rPr lang="en-US" dirty="0" smtClean="0"/>
              <a:t>z</a:t>
            </a:r>
            <a:r>
              <a:rPr lang="sr-Latn-RS" dirty="0" smtClean="0"/>
              <a:t>e </a:t>
            </a:r>
            <a:r>
              <a:rPr lang="sr-Latn-RS" dirty="0"/>
              <a:t>da bude </a:t>
            </a:r>
            <a:r>
              <a:rPr lang="sr-Latn-RS" dirty="0" smtClean="0"/>
              <a:t>sadr</a:t>
            </a:r>
            <a:r>
              <a:rPr lang="en-US" dirty="0" smtClean="0"/>
              <a:t>z</a:t>
            </a:r>
            <a:r>
              <a:rPr lang="sr-Latn-RS" dirty="0" smtClean="0"/>
              <a:t>an </a:t>
            </a:r>
            <a:r>
              <a:rPr lang="sr-Latn-RS" dirty="0"/>
              <a:t>u </a:t>
            </a:r>
            <a:r>
              <a:rPr lang="sr-Latn-RS" dirty="0" smtClean="0"/>
              <a:t>vi</a:t>
            </a:r>
            <a:r>
              <a:rPr lang="en-US" dirty="0" smtClean="0"/>
              <a:t>s</a:t>
            </a:r>
            <a:r>
              <a:rPr lang="sr-Latn-RS" dirty="0" smtClean="0"/>
              <a:t>e </a:t>
            </a:r>
            <a:r>
              <a:rPr lang="sr-Latn-RS" dirty="0"/>
              <a:t>aktivnosti (ali ne </a:t>
            </a:r>
            <a:r>
              <a:rPr lang="sr-Latn-RS" dirty="0" smtClean="0"/>
              <a:t>ista</a:t>
            </a:r>
            <a:r>
              <a:rPr lang="en-US" dirty="0" smtClean="0"/>
              <a:t> </a:t>
            </a:r>
            <a:r>
              <a:rPr lang="sr-Latn-RS" dirty="0" smtClean="0"/>
              <a:t>instanca </a:t>
            </a:r>
            <a:r>
              <a:rPr lang="sr-Latn-RS" dirty="0"/>
              <a:t>fragmenta).</a:t>
            </a:r>
          </a:p>
          <a:p>
            <a:r>
              <a:rPr lang="sr-Latn-RS" dirty="0"/>
              <a:t>Fragmenti imaju </a:t>
            </a:r>
            <a:r>
              <a:rPr lang="en-US" dirty="0" smtClean="0"/>
              <a:t>z</a:t>
            </a:r>
            <a:r>
              <a:rPr lang="sr-Latn-RS" dirty="0" smtClean="0"/>
              <a:t>ivotni </a:t>
            </a:r>
            <a:r>
              <a:rPr lang="sr-Latn-RS" dirty="0"/>
              <a:t>ciklus (koji zavisi od </a:t>
            </a:r>
            <a:r>
              <a:rPr lang="en-US" dirty="0"/>
              <a:t>z</a:t>
            </a:r>
            <a:r>
              <a:rPr lang="sr-Latn-RS" dirty="0" smtClean="0"/>
              <a:t>ivotnog ciklusa</a:t>
            </a:r>
            <a:r>
              <a:rPr lang="en-US" dirty="0" smtClean="0"/>
              <a:t> </a:t>
            </a:r>
            <a:r>
              <a:rPr lang="sr-Latn-RS" dirty="0" smtClean="0"/>
              <a:t>aktivnosti </a:t>
            </a:r>
            <a:r>
              <a:rPr lang="sr-Latn-RS" dirty="0"/>
              <a:t>u kojoj se nalaze) i mogu da </a:t>
            </a:r>
            <a:r>
              <a:rPr lang="sr-Latn-RS" dirty="0" smtClean="0"/>
              <a:t>obra</a:t>
            </a:r>
            <a:r>
              <a:rPr lang="en-US" dirty="0" err="1" smtClean="0"/>
              <a:t>dj</a:t>
            </a:r>
            <a:r>
              <a:rPr lang="sr-Latn-RS" dirty="0" smtClean="0"/>
              <a:t>uju doga</a:t>
            </a:r>
            <a:r>
              <a:rPr lang="en-US" dirty="0" err="1" smtClean="0"/>
              <a:t>dj</a:t>
            </a:r>
            <a:r>
              <a:rPr lang="sr-Latn-RS" dirty="0" smtClean="0"/>
              <a:t>aje koje</a:t>
            </a:r>
            <a:r>
              <a:rPr lang="en-US" dirty="0" smtClean="0"/>
              <a:t> </a:t>
            </a:r>
            <a:r>
              <a:rPr lang="sr-Latn-RS" dirty="0" smtClean="0"/>
              <a:t>stvara </a:t>
            </a:r>
            <a:r>
              <a:rPr lang="sr-Latn-RS" dirty="0"/>
              <a:t>GUI.</a:t>
            </a:r>
          </a:p>
          <a:p>
            <a:r>
              <a:rPr lang="sr-Latn-RS" dirty="0"/>
              <a:t>U toku </a:t>
            </a:r>
            <a:r>
              <a:rPr lang="sr-Latn-RS" dirty="0" smtClean="0"/>
              <a:t>izvr</a:t>
            </a:r>
            <a:r>
              <a:rPr lang="en-US" dirty="0" smtClean="0"/>
              <a:t>s</a:t>
            </a:r>
            <a:r>
              <a:rPr lang="sr-Latn-RS" dirty="0" smtClean="0"/>
              <a:t>avanja </a:t>
            </a:r>
            <a:r>
              <a:rPr lang="sr-Latn-RS" dirty="0"/>
              <a:t>aplikacije se mogu </a:t>
            </a:r>
            <a:r>
              <a:rPr lang="sr-Latn-RS" dirty="0" smtClean="0"/>
              <a:t>izvr</a:t>
            </a:r>
            <a:r>
              <a:rPr lang="en-US" dirty="0" smtClean="0"/>
              <a:t>s</a:t>
            </a:r>
            <a:r>
              <a:rPr lang="sr-Latn-RS" dirty="0" smtClean="0"/>
              <a:t>avati </a:t>
            </a:r>
            <a:r>
              <a:rPr lang="sr-Latn-RS" dirty="0"/>
              <a:t>transakcije </a:t>
            </a:r>
            <a:r>
              <a:rPr lang="sr-Latn-RS" dirty="0" smtClean="0"/>
              <a:t>nad</a:t>
            </a:r>
            <a:r>
              <a:rPr lang="en-US" dirty="0" smtClean="0"/>
              <a:t> </a:t>
            </a:r>
            <a:r>
              <a:rPr lang="sr-Latn-RS" dirty="0" smtClean="0"/>
              <a:t>fragmentima </a:t>
            </a:r>
            <a:r>
              <a:rPr lang="sr-Latn-RS" dirty="0"/>
              <a:t>(mogu se dodavati, uklanjati, zamenjivati, itd.).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6100" y="6488668"/>
            <a:ext cx="703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/>
                </a:solidFill>
              </a:rPr>
              <a:t>https://developer.android.com/guide/components/fragments.html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098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Fragmenti</a:t>
            </a:r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5156100" y="6488668"/>
            <a:ext cx="703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/>
                </a:solidFill>
              </a:rPr>
              <a:t>https://developer.android.com/guide/components/fragments.html</a:t>
            </a:r>
            <a:endParaRPr lang="sr-Latn-RS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5" y="1969933"/>
            <a:ext cx="6724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66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fragmenta</a:t>
            </a:r>
            <a:endParaRPr lang="sr-Latn-R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848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44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Zivotni</a:t>
            </a:r>
            <a:r>
              <a:rPr lang="en-US" dirty="0" smtClean="0"/>
              <a:t> </a:t>
            </a:r>
            <a:r>
              <a:rPr lang="en-US" dirty="0" err="1" smtClean="0"/>
              <a:t>ciklus</a:t>
            </a:r>
            <a:r>
              <a:rPr lang="en-US" dirty="0" smtClean="0"/>
              <a:t> </a:t>
            </a:r>
            <a:r>
              <a:rPr lang="en-US" dirty="0" err="1" smtClean="0"/>
              <a:t>fragmenta</a:t>
            </a:r>
            <a:endParaRPr lang="sr-Latn-R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Z</a:t>
            </a:r>
            <a:r>
              <a:rPr lang="pl-PL" dirty="0" smtClean="0"/>
              <a:t>ivotni </a:t>
            </a:r>
            <a:r>
              <a:rPr lang="pl-PL" dirty="0"/>
              <a:t>ciklus fragmenta je </a:t>
            </a:r>
            <a:r>
              <a:rPr lang="pl-PL" dirty="0" smtClean="0"/>
              <a:t>sli</a:t>
            </a:r>
            <a:r>
              <a:rPr lang="en-US" dirty="0" smtClean="0"/>
              <a:t>c</a:t>
            </a:r>
            <a:r>
              <a:rPr lang="pl-PL" dirty="0" smtClean="0"/>
              <a:t>an </a:t>
            </a:r>
            <a:r>
              <a:rPr lang="en-US" dirty="0" smtClean="0"/>
              <a:t>z</a:t>
            </a:r>
            <a:r>
              <a:rPr lang="pl-PL" dirty="0" smtClean="0"/>
              <a:t>ivotnom </a:t>
            </a:r>
            <a:r>
              <a:rPr lang="pl-PL" dirty="0"/>
              <a:t>ciklusu aktivnosti, </a:t>
            </a:r>
            <a:r>
              <a:rPr lang="pl-PL" dirty="0" smtClean="0"/>
              <a:t>ali</a:t>
            </a:r>
            <a:r>
              <a:rPr lang="en-US" dirty="0" smtClean="0"/>
              <a:t> </a:t>
            </a:r>
            <a:r>
              <a:rPr lang="pl-PL" dirty="0" smtClean="0"/>
              <a:t>oni sadr</a:t>
            </a:r>
            <a:r>
              <a:rPr lang="en-US" dirty="0" smtClean="0"/>
              <a:t>z</a:t>
            </a:r>
            <a:r>
              <a:rPr lang="pl-PL" dirty="0" smtClean="0"/>
              <a:t>e </a:t>
            </a:r>
            <a:r>
              <a:rPr lang="pl-PL" dirty="0"/>
              <a:t>dodatne metode koji </a:t>
            </a:r>
            <a:r>
              <a:rPr lang="pl-PL" dirty="0" smtClean="0"/>
              <a:t>omogu</a:t>
            </a:r>
            <a:r>
              <a:rPr lang="en-US" dirty="0" smtClean="0"/>
              <a:t>c</a:t>
            </a:r>
            <a:r>
              <a:rPr lang="pl-PL" dirty="0" smtClean="0"/>
              <a:t>avaju </a:t>
            </a:r>
            <a:r>
              <a:rPr lang="pl-PL" dirty="0"/>
              <a:t>interakciju </a:t>
            </a:r>
            <a:r>
              <a:rPr lang="pl-PL" dirty="0" smtClean="0"/>
              <a:t>sa</a:t>
            </a:r>
            <a:r>
              <a:rPr lang="en-US" dirty="0" smtClean="0"/>
              <a:t> </a:t>
            </a:r>
            <a:r>
              <a:rPr lang="sr-Latn-RS" dirty="0" smtClean="0"/>
              <a:t>aktivno</a:t>
            </a:r>
            <a:r>
              <a:rPr lang="en-US" dirty="0" err="1" smtClean="0"/>
              <a:t>sc</a:t>
            </a:r>
            <a:r>
              <a:rPr lang="sr-Latn-RS" dirty="0" smtClean="0"/>
              <a:t>u </a:t>
            </a:r>
            <a:r>
              <a:rPr lang="sr-Latn-RS" dirty="0"/>
              <a:t>koja ih </a:t>
            </a:r>
            <a:r>
              <a:rPr lang="sr-Latn-RS" dirty="0" smtClean="0"/>
              <a:t>sadr</a:t>
            </a:r>
            <a:r>
              <a:rPr lang="en-US" dirty="0" smtClean="0"/>
              <a:t>z</a:t>
            </a:r>
            <a:r>
              <a:rPr lang="sr-Latn-RS" dirty="0" smtClean="0"/>
              <a:t>i</a:t>
            </a:r>
            <a:r>
              <a:rPr lang="sr-Latn-RS" dirty="0"/>
              <a:t>:</a:t>
            </a:r>
          </a:p>
          <a:p>
            <a:pPr lvl="1"/>
            <a:r>
              <a:rPr lang="sv-SE" dirty="0">
                <a:solidFill>
                  <a:schemeClr val="accent6"/>
                </a:solidFill>
              </a:rPr>
              <a:t>onAttach</a:t>
            </a:r>
            <a:r>
              <a:rPr lang="sv-SE" dirty="0"/>
              <a:t> (poziva se kada se fragment povezuje sa </a:t>
            </a:r>
            <a:r>
              <a:rPr lang="sv-SE" dirty="0" smtClean="0"/>
              <a:t>aktivnoscu</a:t>
            </a:r>
            <a:r>
              <a:rPr lang="sv-SE" dirty="0"/>
              <a:t>)</a:t>
            </a:r>
          </a:p>
          <a:p>
            <a:pPr lvl="1"/>
            <a:r>
              <a:rPr lang="sr-Latn-RS" dirty="0">
                <a:solidFill>
                  <a:schemeClr val="accent6"/>
                </a:solidFill>
              </a:rPr>
              <a:t>onCreateView</a:t>
            </a:r>
            <a:r>
              <a:rPr lang="sr-Latn-RS" dirty="0"/>
              <a:t> (poziva se da bi se iscrtao </a:t>
            </a:r>
            <a:r>
              <a:rPr lang="sr-Latn-RS" dirty="0" smtClean="0"/>
              <a:t>korisni</a:t>
            </a:r>
            <a:r>
              <a:rPr lang="en-US" dirty="0" smtClean="0"/>
              <a:t>c</a:t>
            </a:r>
            <a:r>
              <a:rPr lang="sr-Latn-RS" dirty="0" smtClean="0"/>
              <a:t>ki interfejs</a:t>
            </a:r>
            <a:r>
              <a:rPr lang="en-US" dirty="0" smtClean="0"/>
              <a:t> </a:t>
            </a:r>
            <a:r>
              <a:rPr lang="sr-Latn-RS" dirty="0" smtClean="0"/>
              <a:t>fragmenta</a:t>
            </a:r>
            <a:r>
              <a:rPr lang="sr-Latn-RS" dirty="0"/>
              <a:t>)</a:t>
            </a:r>
          </a:p>
          <a:p>
            <a:pPr lvl="1"/>
            <a:r>
              <a:rPr lang="sr-Latn-RS" dirty="0">
                <a:solidFill>
                  <a:schemeClr val="accent6"/>
                </a:solidFill>
              </a:rPr>
              <a:t>onActivityCreated</a:t>
            </a:r>
            <a:r>
              <a:rPr lang="sr-Latn-RS" dirty="0"/>
              <a:t> (poziva se kada se onCreate </a:t>
            </a:r>
            <a:r>
              <a:rPr lang="sr-Latn-RS" dirty="0" smtClean="0"/>
              <a:t>metoda</a:t>
            </a:r>
            <a:r>
              <a:rPr lang="en-US" dirty="0" smtClean="0"/>
              <a:t> </a:t>
            </a:r>
            <a:r>
              <a:rPr lang="sr-Latn-RS" dirty="0" smtClean="0"/>
              <a:t>aktivnosti izvr</a:t>
            </a:r>
            <a:r>
              <a:rPr lang="en-US" dirty="0" smtClean="0"/>
              <a:t>s</a:t>
            </a:r>
            <a:r>
              <a:rPr lang="sr-Latn-RS" dirty="0" smtClean="0"/>
              <a:t>i</a:t>
            </a:r>
            <a:r>
              <a:rPr lang="sr-Latn-RS" dirty="0"/>
              <a:t>)</a:t>
            </a:r>
          </a:p>
          <a:p>
            <a:pPr lvl="1"/>
            <a:r>
              <a:rPr lang="sr-Latn-RS" dirty="0">
                <a:solidFill>
                  <a:schemeClr val="accent6"/>
                </a:solidFill>
              </a:rPr>
              <a:t>onDestroyView</a:t>
            </a:r>
            <a:r>
              <a:rPr lang="sr-Latn-RS" dirty="0"/>
              <a:t> (poziva se da bi se </a:t>
            </a:r>
            <a:r>
              <a:rPr lang="sr-Latn-RS" dirty="0" smtClean="0"/>
              <a:t>uni</a:t>
            </a:r>
            <a:r>
              <a:rPr lang="en-US" dirty="0" smtClean="0"/>
              <a:t>s</a:t>
            </a:r>
            <a:r>
              <a:rPr lang="sr-Latn-RS" dirty="0" smtClean="0"/>
              <a:t>tio korisni</a:t>
            </a:r>
            <a:r>
              <a:rPr lang="en-US" dirty="0" smtClean="0"/>
              <a:t>c</a:t>
            </a:r>
            <a:r>
              <a:rPr lang="sr-Latn-RS" dirty="0" smtClean="0"/>
              <a:t>ki interfejs</a:t>
            </a:r>
            <a:r>
              <a:rPr lang="en-US" dirty="0" smtClean="0"/>
              <a:t> </a:t>
            </a:r>
            <a:r>
              <a:rPr lang="sr-Latn-RS" dirty="0" smtClean="0"/>
              <a:t>fragmenta</a:t>
            </a:r>
            <a:r>
              <a:rPr lang="sr-Latn-RS" dirty="0"/>
              <a:t>)</a:t>
            </a:r>
          </a:p>
          <a:p>
            <a:pPr lvl="1"/>
            <a:r>
              <a:rPr lang="sr-Latn-RS" dirty="0">
                <a:solidFill>
                  <a:schemeClr val="accent6"/>
                </a:solidFill>
              </a:rPr>
              <a:t>onDetach </a:t>
            </a:r>
            <a:r>
              <a:rPr lang="sr-Latn-RS" dirty="0"/>
              <a:t>(poziva se kada se fragment odvezuje od aktivnosti)</a:t>
            </a:r>
          </a:p>
        </p:txBody>
      </p:sp>
    </p:spTree>
    <p:extLst>
      <p:ext uri="{BB962C8B-B14F-4D97-AF65-F5344CB8AC3E}">
        <p14:creationId xmlns:p14="http://schemas.microsoft.com/office/powerpoint/2010/main" val="2532622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Zivotni</a:t>
            </a:r>
            <a:r>
              <a:rPr lang="en-US" dirty="0" smtClean="0"/>
              <a:t> </a:t>
            </a:r>
            <a:r>
              <a:rPr lang="en-US" dirty="0" err="1" smtClean="0"/>
              <a:t>ciklus</a:t>
            </a:r>
            <a:r>
              <a:rPr lang="en-US" dirty="0" smtClean="0"/>
              <a:t> </a:t>
            </a:r>
            <a:r>
              <a:rPr lang="en-US" dirty="0" err="1" smtClean="0"/>
              <a:t>fragmenta</a:t>
            </a:r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219" y="256478"/>
            <a:ext cx="3645952" cy="63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30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.talkandroid.com/uploads/2011/04/android-q-420x2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55" y="4438649"/>
            <a:ext cx="40005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66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Zivotni</a:t>
            </a:r>
            <a:r>
              <a:rPr lang="en-US" dirty="0" smtClean="0"/>
              <a:t> </a:t>
            </a:r>
            <a:r>
              <a:rPr lang="en-US" dirty="0" err="1" smtClean="0"/>
              <a:t>ciklus</a:t>
            </a:r>
            <a:r>
              <a:rPr lang="en-US" dirty="0" smtClean="0"/>
              <a:t> </a:t>
            </a:r>
            <a:r>
              <a:rPr lang="en-US" dirty="0" err="1" smtClean="0"/>
              <a:t>aktivnosti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3034" y="120519"/>
            <a:ext cx="4973443" cy="639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2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Zivotni</a:t>
            </a:r>
            <a:r>
              <a:rPr lang="en-US" dirty="0" smtClean="0"/>
              <a:t> </a:t>
            </a:r>
            <a:r>
              <a:rPr lang="en-US" dirty="0" err="1" smtClean="0"/>
              <a:t>ciklus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onCreate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sr-Latn-RS" dirty="0"/>
              <a:t>Sistem poziva </a:t>
            </a:r>
            <a:r>
              <a:rPr lang="sr-Latn-RS" dirty="0">
                <a:solidFill>
                  <a:schemeClr val="accent6"/>
                </a:solidFill>
              </a:rPr>
              <a:t>onCreate</a:t>
            </a:r>
            <a:r>
              <a:rPr lang="sr-Latn-RS" dirty="0"/>
              <a:t> metodu kada stvara aktivnost.</a:t>
            </a:r>
          </a:p>
          <a:p>
            <a:r>
              <a:rPr lang="sr-Latn-RS" dirty="0"/>
              <a:t>Ova metoda treba da zauzme resurse i inicijalizuje </a:t>
            </a:r>
            <a:r>
              <a:rPr lang="sr-Latn-RS" dirty="0" smtClean="0"/>
              <a:t>komponente</a:t>
            </a:r>
            <a:r>
              <a:rPr lang="en-US" dirty="0" smtClean="0"/>
              <a:t> </a:t>
            </a:r>
            <a:r>
              <a:rPr lang="sr-Latn-RS" dirty="0" smtClean="0"/>
              <a:t>neophodne </a:t>
            </a:r>
            <a:r>
              <a:rPr lang="sr-Latn-RS" dirty="0"/>
              <a:t>za pravilno funkcionisanje aktivnosti.</a:t>
            </a:r>
          </a:p>
          <a:p>
            <a:r>
              <a:rPr lang="sr-Latn-RS" dirty="0"/>
              <a:t>Pozivom </a:t>
            </a:r>
            <a:r>
              <a:rPr lang="sr-Latn-RS" dirty="0">
                <a:solidFill>
                  <a:schemeClr val="accent6"/>
                </a:solidFill>
              </a:rPr>
              <a:t>setContentView</a:t>
            </a:r>
            <a:r>
              <a:rPr lang="sr-Latn-RS" dirty="0"/>
              <a:t> metode iscrtava se </a:t>
            </a:r>
            <a:r>
              <a:rPr lang="sr-Latn-RS" dirty="0" smtClean="0"/>
              <a:t>korisni</a:t>
            </a:r>
            <a:r>
              <a:rPr lang="en-US" dirty="0" smtClean="0"/>
              <a:t>c</a:t>
            </a:r>
            <a:r>
              <a:rPr lang="sr-Latn-RS" dirty="0" smtClean="0"/>
              <a:t>ki</a:t>
            </a:r>
            <a:r>
              <a:rPr lang="en-US" dirty="0" smtClean="0"/>
              <a:t> </a:t>
            </a:r>
            <a:r>
              <a:rPr lang="sr-Latn-RS" dirty="0" smtClean="0"/>
              <a:t>interfejs</a:t>
            </a:r>
            <a:r>
              <a:rPr lang="sr-Latn-R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91" y="4567238"/>
            <a:ext cx="72961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5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Zivotni</a:t>
            </a:r>
            <a:r>
              <a:rPr lang="en-US" dirty="0" smtClean="0"/>
              <a:t> </a:t>
            </a:r>
            <a:r>
              <a:rPr lang="en-US" dirty="0" err="1" smtClean="0"/>
              <a:t>ciklus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accent6"/>
                </a:solidFill>
              </a:rPr>
              <a:t>onRestart</a:t>
            </a:r>
            <a:r>
              <a:rPr lang="pl-PL" dirty="0"/>
              <a:t> metoda se poziva nakon </a:t>
            </a:r>
            <a:r>
              <a:rPr lang="en-US" dirty="0" smtClean="0"/>
              <a:t>s</a:t>
            </a:r>
            <a:r>
              <a:rPr lang="pl-PL" dirty="0" smtClean="0"/>
              <a:t>to </a:t>
            </a:r>
            <a:r>
              <a:rPr lang="pl-PL" dirty="0"/>
              <a:t>je </a:t>
            </a:r>
            <a:r>
              <a:rPr lang="pl-PL" dirty="0" smtClean="0"/>
              <a:t>aktivnost</a:t>
            </a:r>
            <a:r>
              <a:rPr lang="en-US" dirty="0" smtClean="0"/>
              <a:t> </a:t>
            </a:r>
            <a:r>
              <a:rPr lang="pl-PL" dirty="0" smtClean="0"/>
              <a:t>zaustavljena</a:t>
            </a:r>
            <a:r>
              <a:rPr lang="pl-PL" dirty="0"/>
              <a:t>, a pre nego </a:t>
            </a:r>
            <a:r>
              <a:rPr lang="en-US" dirty="0" smtClean="0"/>
              <a:t>s</a:t>
            </a:r>
            <a:r>
              <a:rPr lang="pl-PL" dirty="0" smtClean="0"/>
              <a:t>to </a:t>
            </a:r>
            <a:r>
              <a:rPr lang="pl-PL" dirty="0"/>
              <a:t>je ponovo startovana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72" y="3173334"/>
            <a:ext cx="60864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8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Zivotni</a:t>
            </a:r>
            <a:r>
              <a:rPr lang="en-US" dirty="0" smtClean="0"/>
              <a:t> </a:t>
            </a:r>
            <a:r>
              <a:rPr lang="en-US" dirty="0" err="1" smtClean="0"/>
              <a:t>ciklus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Sistem poziva </a:t>
            </a:r>
            <a:r>
              <a:rPr lang="pl-PL" dirty="0">
                <a:solidFill>
                  <a:schemeClr val="accent6"/>
                </a:solidFill>
              </a:rPr>
              <a:t>onStart</a:t>
            </a:r>
            <a:r>
              <a:rPr lang="pl-PL" dirty="0"/>
              <a:t> metodu neposredno pre nego </a:t>
            </a:r>
            <a:r>
              <a:rPr lang="en-US" dirty="0"/>
              <a:t>s</a:t>
            </a:r>
            <a:r>
              <a:rPr lang="pl-PL" dirty="0" smtClean="0"/>
              <a:t>to</a:t>
            </a:r>
            <a:r>
              <a:rPr lang="en-US" dirty="0" smtClean="0"/>
              <a:t> </a:t>
            </a:r>
            <a:r>
              <a:rPr lang="sr-Latn-RS" dirty="0" smtClean="0"/>
              <a:t>aktivnost </a:t>
            </a:r>
            <a:r>
              <a:rPr lang="sr-Latn-RS" dirty="0"/>
              <a:t>postane vidljiva korisniku.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68" y="3075181"/>
            <a:ext cx="59531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0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Zivotni</a:t>
            </a:r>
            <a:r>
              <a:rPr lang="en-US" dirty="0" smtClean="0"/>
              <a:t> </a:t>
            </a:r>
            <a:r>
              <a:rPr lang="en-US" dirty="0" err="1" smtClean="0"/>
              <a:t>ciklus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/>
                </a:solidFill>
              </a:rPr>
              <a:t>onResume</a:t>
            </a:r>
            <a:r>
              <a:rPr lang="pt-BR" dirty="0"/>
              <a:t> metoda se poziva neposredno pre nego s</a:t>
            </a:r>
            <a:r>
              <a:rPr lang="pt-BR" dirty="0" smtClean="0"/>
              <a:t>to </a:t>
            </a:r>
            <a:r>
              <a:rPr lang="sr-Latn-RS" dirty="0" smtClean="0"/>
              <a:t>aktivnost po</a:t>
            </a:r>
            <a:r>
              <a:rPr lang="en-US" dirty="0" smtClean="0"/>
              <a:t>c</a:t>
            </a:r>
            <a:r>
              <a:rPr lang="sr-Latn-RS" dirty="0" smtClean="0"/>
              <a:t>ne </a:t>
            </a:r>
            <a:r>
              <a:rPr lang="sr-Latn-RS" dirty="0"/>
              <a:t>interakciju sa korisnikom. U ovom </a:t>
            </a:r>
            <a:r>
              <a:rPr lang="sr-Latn-RS" dirty="0" smtClean="0"/>
              <a:t>trenutku</a:t>
            </a:r>
            <a:r>
              <a:rPr lang="en-US" dirty="0" smtClean="0"/>
              <a:t> </a:t>
            </a:r>
            <a:r>
              <a:rPr lang="sr-Latn-RS" dirty="0" smtClean="0"/>
              <a:t>aktivnost </a:t>
            </a:r>
            <a:r>
              <a:rPr lang="sr-Latn-RS" dirty="0"/>
              <a:t>se nalazi na vrhu steka aktivnosti.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3493468"/>
            <a:ext cx="5715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2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1896</Words>
  <Application>Microsoft Office PowerPoint</Application>
  <PresentationFormat>Widescreen</PresentationFormat>
  <Paragraphs>175</Paragraphs>
  <Slides>46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F26</vt:lpstr>
      <vt:lpstr>Office Theme</vt:lpstr>
      <vt:lpstr>Android</vt:lpstr>
      <vt:lpstr>Sadrzaj</vt:lpstr>
      <vt:lpstr>Zivotni ciklus</vt:lpstr>
      <vt:lpstr>Zivotni ciklus</vt:lpstr>
      <vt:lpstr>Zivotni ciklus aktivnosti</vt:lpstr>
      <vt:lpstr>Zivotni ciklus</vt:lpstr>
      <vt:lpstr>Zivotni ciklus</vt:lpstr>
      <vt:lpstr>Zivotni ciklus</vt:lpstr>
      <vt:lpstr>Zivotni ciklus</vt:lpstr>
      <vt:lpstr>Zivotni ciklus</vt:lpstr>
      <vt:lpstr>Zivotni ciklus</vt:lpstr>
      <vt:lpstr>Zivotni ciklus</vt:lpstr>
      <vt:lpstr>Snimanje stanja aktivnosti</vt:lpstr>
      <vt:lpstr>Snimanje stanja aktivnosti</vt:lpstr>
      <vt:lpstr>Snimanje stanja aktivnosti</vt:lpstr>
      <vt:lpstr>Snimanje stanja aktivnosti</vt:lpstr>
      <vt:lpstr>Snimanje stanja aktivnosti</vt:lpstr>
      <vt:lpstr>Zadaci</vt:lpstr>
      <vt:lpstr>Povratni stek</vt:lpstr>
      <vt:lpstr>Upravljanje zadacima</vt:lpstr>
      <vt:lpstr>Upravljanje zadacima</vt:lpstr>
      <vt:lpstr>Upravljanje zadacima</vt:lpstr>
      <vt:lpstr>Upravljanje zadacima</vt:lpstr>
      <vt:lpstr>Namera</vt:lpstr>
      <vt:lpstr>Akcija</vt:lpstr>
      <vt:lpstr>Podaci i tip</vt:lpstr>
      <vt:lpstr>Dodatne informacije</vt:lpstr>
      <vt:lpstr>Komponenta</vt:lpstr>
      <vt:lpstr>Kategorije</vt:lpstr>
      <vt:lpstr>Oznake</vt:lpstr>
      <vt:lpstr>Filter namera</vt:lpstr>
      <vt:lpstr>Filter namera</vt:lpstr>
      <vt:lpstr>Startovanje aktivnosti</vt:lpstr>
      <vt:lpstr>Eksplicitna namera</vt:lpstr>
      <vt:lpstr>Implicitna namera</vt:lpstr>
      <vt:lpstr>Povratna vrednost</vt:lpstr>
      <vt:lpstr>Zaustavljanje aktivnosti</vt:lpstr>
      <vt:lpstr>Prava pristupa</vt:lpstr>
      <vt:lpstr>Prava pristupa</vt:lpstr>
      <vt:lpstr>Prava pristupa</vt:lpstr>
      <vt:lpstr>Fragmenti</vt:lpstr>
      <vt:lpstr>Fragmenti</vt:lpstr>
      <vt:lpstr>Kreiranje fragmenta</vt:lpstr>
      <vt:lpstr>Zivotni ciklus fragmenta</vt:lpstr>
      <vt:lpstr>Zivotni ciklus fragmenta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Marko Arsenovic</dc:creator>
  <cp:lastModifiedBy>Marko Arsenovic</cp:lastModifiedBy>
  <cp:revision>28</cp:revision>
  <dcterms:created xsi:type="dcterms:W3CDTF">2016-08-17T06:31:53Z</dcterms:created>
  <dcterms:modified xsi:type="dcterms:W3CDTF">2016-08-22T08:33:48Z</dcterms:modified>
</cp:coreProperties>
</file>