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 Arsenovic" initials="MA" lastIdx="1" clrIdx="0">
    <p:extLst>
      <p:ext uri="{19B8F6BF-5375-455C-9EA6-DF929625EA0E}">
        <p15:presenceInfo xmlns:p15="http://schemas.microsoft.com/office/powerpoint/2012/main" userId="Marko Arsen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56DD6-B768-4032-9698-43A83F02C97F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35E8-A6A1-4EC0-8376-071E405D636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1821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659B-73F9-4151-9A98-1F0ACF27EBB1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E198-E15A-4C58-A367-981C661738A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257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3037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69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37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1028" name="Picture 4" descr="http://i-cdn.phonearena.com/images/article/34946-image/10-Android-apps-for-geeks-nerds-and-dork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9314"/>
            <a:ext cx="1458686" cy="1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309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633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24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65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6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50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35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29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Android</a:t>
            </a:r>
            <a:endParaRPr lang="sr-Latn-R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2</a:t>
            </a:r>
            <a:endParaRPr lang="sr-Latn-RS" sz="4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Home Screen</a:t>
            </a:r>
          </a:p>
          <a:p>
            <a:r>
              <a:rPr lang="sr-Latn-RS" dirty="0"/>
              <a:t>All Apps</a:t>
            </a:r>
          </a:p>
          <a:p>
            <a:r>
              <a:rPr lang="sr-Latn-RS" dirty="0"/>
              <a:t>Overview Space (Recents Screen)</a:t>
            </a:r>
          </a:p>
          <a:p>
            <a:r>
              <a:rPr lang="sr-Latn-RS" dirty="0" smtClean="0"/>
              <a:t>Noti</a:t>
            </a:r>
            <a:r>
              <a:rPr lang="en-US" dirty="0" smtClean="0"/>
              <a:t>fi</a:t>
            </a:r>
            <a:r>
              <a:rPr lang="sr-Latn-RS" dirty="0" smtClean="0"/>
              <a:t>cations</a:t>
            </a:r>
            <a:endParaRPr lang="sr-Latn-RS" dirty="0"/>
          </a:p>
          <a:p>
            <a:r>
              <a:rPr lang="en-US" dirty="0"/>
              <a:t>App Screen (common app GUI)</a:t>
            </a:r>
            <a:endParaRPr lang="sr-Latn-RS" dirty="0"/>
          </a:p>
        </p:txBody>
      </p:sp>
      <p:pic>
        <p:nvPicPr>
          <p:cNvPr id="1026" name="Picture 2" descr="http://www.androidcentral.com/sites/androidcentral.com/files/styles/medium/public/article_images/2015/02/Derek.png?itok=xM8yXIy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427" y="307043"/>
            <a:ext cx="1667884" cy="296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-5.askdavetaylor.com/wp-content/uploads/2014/10/add-app-icon-home-screen-android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18" y="398544"/>
            <a:ext cx="1614892" cy="28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427" y="3871227"/>
            <a:ext cx="1800815" cy="2713716"/>
          </a:xfrm>
          <a:prstGeom prst="rect">
            <a:avLst/>
          </a:prstGeom>
        </p:spPr>
      </p:pic>
      <p:pic>
        <p:nvPicPr>
          <p:cNvPr id="1030" name="Picture 6" descr="http://cloud.addictivetips.com/wp-content/uploads/2012/11/LockerPro-Lockscreen-Android-Hom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18" y="3871226"/>
            <a:ext cx="1629248" cy="271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UI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Touch</a:t>
            </a:r>
          </a:p>
          <a:p>
            <a:r>
              <a:rPr lang="sr-Latn-RS" dirty="0"/>
              <a:t>Long press</a:t>
            </a:r>
          </a:p>
          <a:p>
            <a:r>
              <a:rPr lang="sr-Latn-RS" dirty="0"/>
              <a:t>Swipe/Drag</a:t>
            </a:r>
          </a:p>
          <a:p>
            <a:r>
              <a:rPr lang="sr-Latn-RS" dirty="0"/>
              <a:t>Long press drag</a:t>
            </a:r>
          </a:p>
          <a:p>
            <a:r>
              <a:rPr lang="sr-Latn-RS" dirty="0"/>
              <a:t>Double touch</a:t>
            </a:r>
          </a:p>
          <a:p>
            <a:r>
              <a:rPr lang="sr-Latn-RS" dirty="0"/>
              <a:t>Double touch drag</a:t>
            </a:r>
          </a:p>
          <a:p>
            <a:r>
              <a:rPr lang="sr-Latn-RS" dirty="0"/>
              <a:t>Pinch open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4463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rasporedi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Gra</a:t>
            </a:r>
            <a:r>
              <a:rPr lang="en-US" dirty="0" smtClean="0"/>
              <a:t>fi</a:t>
            </a:r>
            <a:r>
              <a:rPr lang="sr-Latn-RS" dirty="0" smtClean="0"/>
              <a:t>cki </a:t>
            </a:r>
            <a:r>
              <a:rPr lang="sr-Latn-RS" dirty="0"/>
              <a:t>korisnicki interfejs bilo koje aktivnosti moze </a:t>
            </a:r>
            <a:r>
              <a:rPr lang="sr-Latn-RS" dirty="0" smtClean="0"/>
              <a:t>se</a:t>
            </a:r>
            <a:r>
              <a:rPr lang="en-US" dirty="0" smtClean="0"/>
              <a:t> </a:t>
            </a:r>
            <a:r>
              <a:rPr lang="sr-Latn-RS" dirty="0" smtClean="0"/>
              <a:t>predstaviti </a:t>
            </a:r>
            <a:r>
              <a:rPr lang="sr-Latn-RS" dirty="0"/>
              <a:t>hijerarhijom pogleda (View) i rasporeda (Layout)</a:t>
            </a:r>
          </a:p>
          <a:p>
            <a:r>
              <a:rPr lang="it-IT" dirty="0"/>
              <a:t>Pogledi predstavljaju komponente GUI-a, a rasporedi </a:t>
            </a:r>
            <a:r>
              <a:rPr lang="it-IT" dirty="0" smtClean="0"/>
              <a:t>sadrze </a:t>
            </a:r>
            <a:r>
              <a:rPr lang="pl-PL" dirty="0" smtClean="0"/>
              <a:t>poglede </a:t>
            </a:r>
            <a:r>
              <a:rPr lang="pl-PL" dirty="0"/>
              <a:t>i </a:t>
            </a:r>
            <a:r>
              <a:rPr lang="pl-PL" dirty="0" smtClean="0"/>
              <a:t>odred</a:t>
            </a:r>
            <a:r>
              <a:rPr lang="en-US" dirty="0" smtClean="0"/>
              <a:t>j</a:t>
            </a:r>
            <a:r>
              <a:rPr lang="pl-PL" dirty="0" smtClean="0"/>
              <a:t>uju </a:t>
            </a:r>
            <a:r>
              <a:rPr lang="pl-PL" dirty="0"/>
              <a:t>kako se oni </a:t>
            </a:r>
            <a:r>
              <a:rPr lang="pl-PL" dirty="0" smtClean="0"/>
              <a:t>raspored</a:t>
            </a:r>
            <a:r>
              <a:rPr lang="en-US" dirty="0" smtClean="0"/>
              <a:t>j</a:t>
            </a:r>
            <a:r>
              <a:rPr lang="pl-PL" dirty="0" smtClean="0"/>
              <a:t>uju </a:t>
            </a:r>
            <a:r>
              <a:rPr lang="pl-PL" dirty="0"/>
              <a:t>na ekranu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42" y="3622755"/>
            <a:ext cx="5181600" cy="2876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8597" y="6488668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F22"/>
              </a:rPr>
              <a:t>Hijerarhija pogleda i rasporeda </a:t>
            </a:r>
            <a:r>
              <a:rPr lang="sv-SE" dirty="0" smtClean="0">
                <a:latin typeface="F22"/>
              </a:rPr>
              <a:t>GUI-a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892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Android API sadrzi razlicite tipove pogleda (labele, </a:t>
            </a:r>
            <a:r>
              <a:rPr lang="sr-Latn-RS" dirty="0" smtClean="0"/>
              <a:t>tekstualna</a:t>
            </a:r>
            <a:r>
              <a:rPr lang="en-US" dirty="0" smtClean="0"/>
              <a:t> </a:t>
            </a:r>
            <a:r>
              <a:rPr lang="sr-Latn-RS" dirty="0" smtClean="0"/>
              <a:t>polja</a:t>
            </a:r>
            <a:r>
              <a:rPr lang="sr-Latn-RS" dirty="0"/>
              <a:t>, dugmad, itd.)</a:t>
            </a:r>
          </a:p>
          <a:p>
            <a:r>
              <a:rPr lang="sr-Latn-RS" dirty="0"/>
              <a:t>Razliciti tipovi pogleda sadrze razlicita svojstva koja </a:t>
            </a:r>
            <a:r>
              <a:rPr lang="sr-Latn-RS" dirty="0" smtClean="0"/>
              <a:t>odred</a:t>
            </a:r>
            <a:r>
              <a:rPr lang="en-US" dirty="0" smtClean="0"/>
              <a:t>j</a:t>
            </a:r>
            <a:r>
              <a:rPr lang="sr-Latn-RS" dirty="0" smtClean="0"/>
              <a:t>uju</a:t>
            </a:r>
            <a:r>
              <a:rPr lang="en-US" dirty="0" smtClean="0"/>
              <a:t> </a:t>
            </a:r>
            <a:r>
              <a:rPr lang="sr-Latn-RS" dirty="0" smtClean="0"/>
              <a:t>njihovo </a:t>
            </a:r>
            <a:r>
              <a:rPr lang="sr-Latn-RS" dirty="0"/>
              <a:t>stanje (vidljivost, transparentnost, itd.) i </a:t>
            </a:r>
            <a:r>
              <a:rPr lang="sr-Latn-RS" dirty="0" smtClean="0"/>
              <a:t>mogu</a:t>
            </a:r>
            <a:r>
              <a:rPr lang="en-US" dirty="0" smtClean="0"/>
              <a:t> </a:t>
            </a:r>
            <a:r>
              <a:rPr lang="sr-Latn-RS" dirty="0" smtClean="0"/>
              <a:t>obrad</a:t>
            </a:r>
            <a:r>
              <a:rPr lang="en-US" dirty="0" smtClean="0"/>
              <a:t>j</a:t>
            </a:r>
            <a:r>
              <a:rPr lang="sr-Latn-RS" dirty="0" smtClean="0"/>
              <a:t>ivati </a:t>
            </a:r>
            <a:r>
              <a:rPr lang="sr-Latn-RS" dirty="0"/>
              <a:t>razlicite </a:t>
            </a:r>
            <a:r>
              <a:rPr lang="sr-Latn-RS" dirty="0" smtClean="0"/>
              <a:t>dogad</a:t>
            </a:r>
            <a:r>
              <a:rPr lang="en-US" dirty="0" smtClean="0"/>
              <a:t>j</a:t>
            </a:r>
            <a:r>
              <a:rPr lang="sr-Latn-RS" dirty="0" smtClean="0"/>
              <a:t>aje </a:t>
            </a:r>
            <a:r>
              <a:rPr lang="sr-Latn-RS" dirty="0"/>
              <a:t>(dodir, pritisak tastera, </a:t>
            </a:r>
            <a:r>
              <a:rPr lang="sr-Latn-RS" dirty="0" smtClean="0"/>
              <a:t>promenu</a:t>
            </a:r>
            <a:r>
              <a:rPr lang="en-US" dirty="0" smtClean="0"/>
              <a:t> </a:t>
            </a:r>
            <a:r>
              <a:rPr lang="sr-Latn-RS" dirty="0" smtClean="0"/>
              <a:t>fokusa</a:t>
            </a:r>
            <a:r>
              <a:rPr lang="sr-Latn-RS" dirty="0"/>
              <a:t>, itd.)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3251" y="6411343"/>
            <a:ext cx="658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https://developer.android.com/guide/topics/ui/overview.html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49377"/>
              </p:ext>
            </p:extLst>
          </p:nvPr>
        </p:nvGraphicFramePr>
        <p:xfrm>
          <a:off x="3606158" y="629445"/>
          <a:ext cx="8128000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Svojstvo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identifikacije</a:t>
                      </a:r>
                      <a:r>
                        <a:rPr lang="en-US" baseline="0" dirty="0" smtClean="0"/>
                        <a:t> view-a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clickable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Definise</a:t>
                      </a:r>
                      <a:r>
                        <a:rPr lang="en-US" dirty="0" smtClean="0"/>
                        <a:t> da li view </a:t>
                      </a:r>
                      <a:r>
                        <a:rPr lang="en-US" dirty="0" err="1" smtClean="0"/>
                        <a:t>reaguje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klik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dogadjaj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focusable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Kontrolise</a:t>
                      </a:r>
                      <a:r>
                        <a:rPr lang="en-US" dirty="0" smtClean="0"/>
                        <a:t> da li view </a:t>
                      </a:r>
                      <a:r>
                        <a:rPr lang="en-US" dirty="0" err="1" smtClean="0"/>
                        <a:t>ima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fokus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Kontrolise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inicijalnu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vidljivost</a:t>
                      </a:r>
                      <a:r>
                        <a:rPr lang="en-US" dirty="0" smtClean="0"/>
                        <a:t> view-a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Kontrolise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inicijalnu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transparentnost</a:t>
                      </a:r>
                      <a:r>
                        <a:rPr lang="en-US" baseline="0" dirty="0" smtClean="0"/>
                        <a:t> 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21094"/>
              </p:ext>
            </p:extLst>
          </p:nvPr>
        </p:nvGraphicFramePr>
        <p:xfrm>
          <a:off x="3606158" y="3757377"/>
          <a:ext cx="8128000" cy="276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Dogadaj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Akcija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kvalifikovana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kao</a:t>
                      </a:r>
                      <a:r>
                        <a:rPr lang="en-US" baseline="0" dirty="0" smtClean="0"/>
                        <a:t> touch event- press, </a:t>
                      </a:r>
                      <a:r>
                        <a:rPr lang="en-US" baseline="0" dirty="0" err="1" smtClean="0"/>
                        <a:t>relase</a:t>
                      </a:r>
                      <a:r>
                        <a:rPr lang="en-US" baseline="0" dirty="0" smtClean="0"/>
                        <a:t>…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Korisnik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pritiska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komponentu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long click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Korisnih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pritiska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drzi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komponentu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 change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Korisnik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navigira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ili</a:t>
                      </a:r>
                      <a:r>
                        <a:rPr lang="en-US" baseline="0" dirty="0" smtClean="0"/>
                        <a:t> od </a:t>
                      </a:r>
                      <a:r>
                        <a:rPr lang="en-US" baseline="0" dirty="0" err="1" smtClean="0"/>
                        <a:t>komponente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key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Korisnik</a:t>
                      </a:r>
                      <a:r>
                        <a:rPr lang="en-US" dirty="0" smtClean="0"/>
                        <a:t> je </a:t>
                      </a:r>
                      <a:r>
                        <a:rPr lang="en-US" dirty="0" err="1" smtClean="0"/>
                        <a:t>fokusiran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komponenty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pritiska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pusta</a:t>
                      </a:r>
                      <a:r>
                        <a:rPr lang="en-US" dirty="0" smtClean="0"/>
                        <a:t> hardware key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uredjaju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795303" y="3388045"/>
            <a:ext cx="169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/>
              <a:t>Vazniji dogad</a:t>
            </a:r>
            <a:r>
              <a:rPr lang="en-US" dirty="0" smtClean="0"/>
              <a:t>j</a:t>
            </a:r>
            <a:r>
              <a:rPr lang="sr-Latn-RS" dirty="0" smtClean="0"/>
              <a:t>aji</a:t>
            </a:r>
            <a:endParaRPr lang="sr-Latn-RS" dirty="0"/>
          </a:p>
        </p:txBody>
      </p:sp>
      <p:sp>
        <p:nvSpPr>
          <p:cNvPr id="12" name="Rectangle 11"/>
          <p:cNvSpPr/>
          <p:nvPr/>
        </p:nvSpPr>
        <p:spPr>
          <a:xfrm>
            <a:off x="6770264" y="180459"/>
            <a:ext cx="163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/>
              <a:t>Vaznij</a:t>
            </a:r>
            <a:r>
              <a:rPr lang="en-US" dirty="0" smtClean="0"/>
              <a:t>a </a:t>
            </a:r>
            <a:r>
              <a:rPr lang="en-US" dirty="0" err="1" smtClean="0"/>
              <a:t>svojstva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0199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Pravljenje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Pogledi se mogu </a:t>
            </a:r>
            <a:r>
              <a:rPr lang="sr-Latn-RS" dirty="0" smtClean="0"/>
              <a:t>de</a:t>
            </a:r>
            <a:r>
              <a:rPr lang="en-US" dirty="0" smtClean="0"/>
              <a:t>fi</a:t>
            </a:r>
            <a:r>
              <a:rPr lang="sr-Latn-RS" dirty="0" smtClean="0"/>
              <a:t>nisati </a:t>
            </a:r>
            <a:r>
              <a:rPr lang="sr-Latn-RS" dirty="0"/>
              <a:t>instanciranjem objekata u </a:t>
            </a:r>
            <a:r>
              <a:rPr lang="sr-Latn-RS" dirty="0" smtClean="0"/>
              <a:t>Java</a:t>
            </a:r>
            <a:r>
              <a:rPr lang="en-US" dirty="0" smtClean="0"/>
              <a:t> </a:t>
            </a:r>
            <a:r>
              <a:rPr lang="pl-PL" dirty="0" smtClean="0"/>
              <a:t>kodu </a:t>
            </a:r>
            <a:r>
              <a:rPr lang="pl-PL" dirty="0"/>
              <a:t>ili dodavanjem elemenata u XML kodu</a:t>
            </a:r>
          </a:p>
          <a:p>
            <a:r>
              <a:rPr lang="sr-Latn-RS" dirty="0"/>
              <a:t>Na slican nacin se mogu postaviti svojstva i </a:t>
            </a:r>
            <a:r>
              <a:rPr lang="sr-Latn-RS" dirty="0" smtClean="0"/>
              <a:t>obrad</a:t>
            </a:r>
            <a:r>
              <a:rPr lang="en-US" dirty="0" smtClean="0"/>
              <a:t>j</a:t>
            </a:r>
            <a:r>
              <a:rPr lang="sr-Latn-RS" dirty="0" smtClean="0"/>
              <a:t>ivaci</a:t>
            </a:r>
            <a:r>
              <a:rPr lang="en-US" dirty="0" smtClean="0"/>
              <a:t> </a:t>
            </a:r>
            <a:r>
              <a:rPr lang="sr-Latn-RS" dirty="0" smtClean="0"/>
              <a:t>dogad</a:t>
            </a:r>
            <a:r>
              <a:rPr lang="en-US" dirty="0" smtClean="0"/>
              <a:t>j</a:t>
            </a:r>
            <a:r>
              <a:rPr lang="sr-Latn-RS" dirty="0" smtClean="0"/>
              <a:t>aja </a:t>
            </a:r>
            <a:r>
              <a:rPr lang="sr-Latn-RS" dirty="0"/>
              <a:t>pogleda</a:t>
            </a:r>
          </a:p>
        </p:txBody>
      </p:sp>
    </p:spTree>
    <p:extLst>
      <p:ext uri="{BB962C8B-B14F-4D97-AF65-F5344CB8AC3E}">
        <p14:creationId xmlns:p14="http://schemas.microsoft.com/office/powerpoint/2010/main" val="1024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26" y="372968"/>
            <a:ext cx="10515600" cy="1325563"/>
          </a:xfrm>
        </p:spPr>
        <p:txBody>
          <a:bodyPr/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51806"/>
            <a:ext cx="6502863" cy="16701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6400" y="2964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</a:t>
            </a:r>
            <a:r>
              <a:rPr lang="en-US" dirty="0" smtClean="0"/>
              <a:t>ain.xml</a:t>
            </a:r>
            <a:endParaRPr lang="sr-Latn-R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96317"/>
            <a:ext cx="9123804" cy="21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2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26" y="372968"/>
            <a:ext cx="10515600" cy="1325563"/>
          </a:xfrm>
        </p:spPr>
        <p:txBody>
          <a:bodyPr/>
          <a:lstStyle/>
          <a:p>
            <a:r>
              <a:rPr lang="sr-Latn-RS" dirty="0"/>
              <a:t>ExampleActivity.java (svojstva)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26" y="1840375"/>
            <a:ext cx="9067500" cy="40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4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26" y="372968"/>
            <a:ext cx="10515600" cy="132556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ain.xml (</a:t>
            </a:r>
            <a:r>
              <a:rPr lang="en-US" dirty="0" err="1" smtClean="0"/>
              <a:t>svojstva</a:t>
            </a:r>
            <a:r>
              <a:rPr lang="en-US" dirty="0" smtClean="0"/>
              <a:t>)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26" y="1698531"/>
            <a:ext cx="9476772" cy="38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5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26" y="372968"/>
            <a:ext cx="10515600" cy="1325563"/>
          </a:xfrm>
        </p:spPr>
        <p:txBody>
          <a:bodyPr/>
          <a:lstStyle/>
          <a:p>
            <a:r>
              <a:rPr lang="sr-Latn-RS" dirty="0"/>
              <a:t>ExampleActivity.java (</a:t>
            </a:r>
            <a:r>
              <a:rPr lang="sr-Latn-RS" dirty="0" smtClean="0"/>
              <a:t>obrad</a:t>
            </a:r>
            <a:r>
              <a:rPr lang="en-US" dirty="0" smtClean="0"/>
              <a:t>j</a:t>
            </a:r>
            <a:r>
              <a:rPr lang="sr-Latn-RS" dirty="0" smtClean="0"/>
              <a:t>ivaci dogad</a:t>
            </a:r>
            <a:r>
              <a:rPr lang="en-US" dirty="0" smtClean="0"/>
              <a:t>j</a:t>
            </a:r>
            <a:r>
              <a:rPr lang="sr-Latn-RS" dirty="0" smtClean="0"/>
              <a:t>aja</a:t>
            </a:r>
            <a:r>
              <a:rPr lang="sr-Latn-R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26" y="1698531"/>
            <a:ext cx="8686094" cy="38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Sadrzaj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Resursi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konfiguracija</a:t>
            </a:r>
            <a:r>
              <a:rPr lang="en-US" dirty="0" smtClean="0"/>
              <a:t> </a:t>
            </a:r>
            <a:r>
              <a:rPr lang="en-US" dirty="0" err="1" smtClean="0"/>
              <a:t>uredjaja</a:t>
            </a:r>
            <a:endParaRPr lang="en-US" dirty="0" smtClean="0"/>
          </a:p>
          <a:p>
            <a:r>
              <a:rPr lang="en-US" dirty="0" err="1" smtClean="0"/>
              <a:t>Graficki</a:t>
            </a:r>
            <a:r>
              <a:rPr lang="en-US" dirty="0" smtClean="0"/>
              <a:t> </a:t>
            </a:r>
            <a:r>
              <a:rPr lang="en-US" dirty="0" err="1" smtClean="0"/>
              <a:t>korisnicki</a:t>
            </a:r>
            <a:r>
              <a:rPr lang="en-US" dirty="0" smtClean="0"/>
              <a:t> </a:t>
            </a:r>
            <a:r>
              <a:rPr lang="en-US" dirty="0" err="1" smtClean="0"/>
              <a:t>interfejs</a:t>
            </a:r>
            <a:endParaRPr lang="en-US" dirty="0" smtClean="0"/>
          </a:p>
          <a:p>
            <a:r>
              <a:rPr lang="en-US" dirty="0" err="1" smtClean="0"/>
              <a:t>Pogledi</a:t>
            </a:r>
            <a:endParaRPr lang="en-US" dirty="0" smtClean="0"/>
          </a:p>
          <a:p>
            <a:r>
              <a:rPr lang="en-US" dirty="0" err="1" smtClean="0"/>
              <a:t>Rasporedi</a:t>
            </a:r>
            <a:endParaRPr lang="en-US" dirty="0" smtClean="0"/>
          </a:p>
          <a:p>
            <a:r>
              <a:rPr lang="en-US" dirty="0" err="1" smtClean="0"/>
              <a:t>Stilovi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9726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26" y="372968"/>
            <a:ext cx="10515600" cy="132556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ain.xml </a:t>
            </a:r>
            <a:r>
              <a:rPr lang="sr-Latn-RS" dirty="0" smtClean="0"/>
              <a:t>(obrad</a:t>
            </a:r>
            <a:r>
              <a:rPr lang="en-US" dirty="0" smtClean="0"/>
              <a:t>j</a:t>
            </a:r>
            <a:r>
              <a:rPr lang="sr-Latn-RS" dirty="0" smtClean="0"/>
              <a:t>ivaci dogad</a:t>
            </a:r>
            <a:r>
              <a:rPr lang="en-US" dirty="0" smtClean="0"/>
              <a:t>j</a:t>
            </a:r>
            <a:r>
              <a:rPr lang="sr-Latn-RS" dirty="0" smtClean="0"/>
              <a:t>aja</a:t>
            </a:r>
            <a:r>
              <a:rPr lang="sr-Latn-R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26" y="2177046"/>
            <a:ext cx="8965859" cy="234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8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26" y="372968"/>
            <a:ext cx="10515600" cy="1325563"/>
          </a:xfrm>
        </p:spPr>
        <p:txBody>
          <a:bodyPr/>
          <a:lstStyle/>
          <a:p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1542326" y="1886673"/>
            <a:ext cx="239969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TextView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ImageView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EditText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RadioButton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ToggleButton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Checkbox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8619" y="6389225"/>
            <a:ext cx="649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https://developer.android.com/guide/topics/ui/controls.html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Komponenta </a:t>
            </a:r>
            <a:r>
              <a:rPr lang="sr-Latn-RS" dirty="0">
                <a:solidFill>
                  <a:schemeClr val="accent6"/>
                </a:solidFill>
              </a:rPr>
              <a:t>TextView</a:t>
            </a:r>
            <a:r>
              <a:rPr lang="sr-Latn-RS" dirty="0"/>
              <a:t> prikazuje tekst i </a:t>
            </a:r>
            <a:r>
              <a:rPr lang="sr-Latn-RS" dirty="0" smtClean="0"/>
              <a:t>omogucava njegovo</a:t>
            </a:r>
            <a:r>
              <a:rPr lang="en-US" dirty="0" smtClean="0"/>
              <a:t> </a:t>
            </a:r>
            <a:r>
              <a:rPr lang="sr-Latn-RS" dirty="0" smtClean="0"/>
              <a:t>kopiranje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6" y="2466372"/>
            <a:ext cx="7096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Komponenta </a:t>
            </a:r>
            <a:r>
              <a:rPr lang="sr-Latn-RS" dirty="0">
                <a:solidFill>
                  <a:schemeClr val="accent6"/>
                </a:solidFill>
              </a:rPr>
              <a:t>ImageView</a:t>
            </a:r>
            <a:r>
              <a:rPr lang="sr-Latn-RS" dirty="0"/>
              <a:t> prikazuje proizvoljnu sliku iz </a:t>
            </a:r>
            <a:r>
              <a:rPr lang="sr-Latn-RS" dirty="0" smtClean="0"/>
              <a:t>razlicitih</a:t>
            </a:r>
            <a:r>
              <a:rPr lang="en-US" dirty="0" smtClean="0"/>
              <a:t> </a:t>
            </a:r>
            <a:r>
              <a:rPr lang="sr-Latn-RS" dirty="0" smtClean="0"/>
              <a:t>izvora</a:t>
            </a:r>
            <a:endParaRPr lang="en-US" dirty="0" smtClean="0"/>
          </a:p>
          <a:p>
            <a:r>
              <a:rPr lang="sr-Latn-RS" dirty="0"/>
              <a:t>Omogucava i skaliranje, odsecanje, primenu </a:t>
            </a:r>
            <a:r>
              <a:rPr lang="en-US" dirty="0" smtClean="0"/>
              <a:t>fi</a:t>
            </a:r>
            <a:r>
              <a:rPr lang="sr-Latn-RS" dirty="0" smtClean="0"/>
              <a:t>ltera</a:t>
            </a:r>
            <a:r>
              <a:rPr lang="sr-Latn-RS" dirty="0"/>
              <a:t>, itd.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56" y="2946963"/>
            <a:ext cx="69246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Komponenta </a:t>
            </a:r>
            <a:r>
              <a:rPr lang="sr-Latn-RS" dirty="0">
                <a:solidFill>
                  <a:schemeClr val="accent6"/>
                </a:solidFill>
              </a:rPr>
              <a:t>EditText</a:t>
            </a:r>
            <a:r>
              <a:rPr lang="sr-Latn-RS" dirty="0"/>
              <a:t> omogucava unos teksta</a:t>
            </a:r>
          </a:p>
          <a:p>
            <a:r>
              <a:rPr lang="it-IT" dirty="0"/>
              <a:t>Pored unosa teksta, omogucava i niz drugih aktivnosti kao </a:t>
            </a:r>
            <a:r>
              <a:rPr lang="it-IT" dirty="0" smtClean="0"/>
              <a:t>sto </a:t>
            </a:r>
            <a:r>
              <a:rPr lang="es-ES" dirty="0" smtClean="0"/>
              <a:t>su </a:t>
            </a:r>
            <a:r>
              <a:rPr lang="es-ES" dirty="0" err="1"/>
              <a:t>oznacavanje</a:t>
            </a:r>
            <a:r>
              <a:rPr lang="es-ES" dirty="0"/>
              <a:t>, </a:t>
            </a:r>
            <a:r>
              <a:rPr lang="es-ES" dirty="0" err="1"/>
              <a:t>isecanje</a:t>
            </a:r>
            <a:r>
              <a:rPr lang="es-ES" dirty="0"/>
              <a:t>, </a:t>
            </a:r>
            <a:r>
              <a:rPr lang="es-ES" dirty="0" err="1"/>
              <a:t>kopiranje</a:t>
            </a:r>
            <a:r>
              <a:rPr lang="es-ES" dirty="0"/>
              <a:t>, </a:t>
            </a:r>
            <a:r>
              <a:rPr lang="es-ES" dirty="0" err="1"/>
              <a:t>itd</a:t>
            </a:r>
            <a:r>
              <a:rPr lang="es-ES" dirty="0"/>
              <a:t>.</a:t>
            </a:r>
          </a:p>
          <a:p>
            <a:r>
              <a:rPr lang="it-IT" dirty="0"/>
              <a:t>Moguce je </a:t>
            </a:r>
            <a:r>
              <a:rPr lang="it-IT" dirty="0" smtClean="0"/>
              <a:t>specificirati </a:t>
            </a:r>
            <a:r>
              <a:rPr lang="it-IT" dirty="0"/>
              <a:t>tip tastature (normalna, </a:t>
            </a:r>
            <a:r>
              <a:rPr lang="it-IT" dirty="0" smtClean="0"/>
              <a:t>numericka, </a:t>
            </a:r>
            <a:r>
              <a:rPr lang="sr-Latn-RS" dirty="0" smtClean="0"/>
              <a:t>telefonska</a:t>
            </a:r>
            <a:r>
              <a:rPr lang="sr-Latn-RS" dirty="0"/>
              <a:t>, itd.) ili ponasanje tastature (</a:t>
            </a:r>
            <a:r>
              <a:rPr lang="sr-Latn-RS" dirty="0" smtClean="0"/>
              <a:t>automatsko</a:t>
            </a:r>
            <a:r>
              <a:rPr lang="en-US" dirty="0" smtClean="0"/>
              <a:t> </a:t>
            </a:r>
            <a:r>
              <a:rPr lang="sr-Latn-RS" dirty="0" smtClean="0"/>
              <a:t>pretvaranje </a:t>
            </a:r>
            <a:r>
              <a:rPr lang="sr-Latn-RS" dirty="0"/>
              <a:t>pocetnih slova reci u velika slova, itd.)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838" y="4420526"/>
            <a:ext cx="6547955" cy="22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7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93920"/>
              </p:ext>
            </p:extLst>
          </p:nvPr>
        </p:nvGraphicFramePr>
        <p:xfrm>
          <a:off x="3225800" y="1312000"/>
          <a:ext cx="8128000" cy="505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Vrednost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normalna tastatura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textEmailAddress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normalna tastatura sa @ znakom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textUri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normalna tastatura sa / znakom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osnovna numericka tastatura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phone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telefonska tastatura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textCapWords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normalna tastatura koja automatski pretvara pocetno slovo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recenice u veliko slovo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textAutoCorrect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normalna tastatura koja ispravlja ceste pravopisne gresk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textPassword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normalna tastatura koja unesene znakove prikazuje kao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textMultiLine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normalna tastatura koja</a:t>
                      </a:r>
                      <a:r>
                        <a:rPr lang="en-US" baseline="0" dirty="0" smtClean="0"/>
                        <a:t> </a:t>
                      </a:r>
                      <a:r>
                        <a:rPr lang="sr-Latn-RS" dirty="0" smtClean="0"/>
                        <a:t>omogucava korisnicima da</a:t>
                      </a:r>
                      <a:r>
                        <a:rPr lang="en-US" baseline="0" dirty="0" smtClean="0"/>
                        <a:t> </a:t>
                      </a:r>
                      <a:r>
                        <a:rPr lang="sr-Latn-RS" dirty="0" smtClean="0"/>
                        <a:t>unose tekst u</a:t>
                      </a:r>
                      <a:r>
                        <a:rPr lang="en-US" baseline="0" dirty="0" smtClean="0"/>
                        <a:t> </a:t>
                      </a:r>
                      <a:r>
                        <a:rPr lang="sr-Latn-RS" dirty="0" smtClean="0"/>
                        <a:t>vise redova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284693" y="6371680"/>
            <a:ext cx="30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Vrednosti inputType atributa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02260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Komponenta </a:t>
            </a:r>
            <a:r>
              <a:rPr lang="sr-Latn-RS" dirty="0">
                <a:solidFill>
                  <a:schemeClr val="accent6"/>
                </a:solidFill>
              </a:rPr>
              <a:t>Button</a:t>
            </a:r>
            <a:r>
              <a:rPr lang="sr-Latn-RS" dirty="0"/>
              <a:t> prikazuje tekst ili sliku koja </a:t>
            </a:r>
            <a:r>
              <a:rPr lang="sr-Latn-RS" dirty="0" smtClean="0"/>
              <a:t>simbolizuju</a:t>
            </a:r>
            <a:r>
              <a:rPr lang="en-US" dirty="0" smtClean="0"/>
              <a:t> </a:t>
            </a:r>
            <a:r>
              <a:rPr lang="sr-Latn-RS" dirty="0" smtClean="0"/>
              <a:t>akciju</a:t>
            </a:r>
            <a:endParaRPr lang="sr-Latn-RS" dirty="0"/>
          </a:p>
          <a:p>
            <a:r>
              <a:rPr lang="sr-Latn-RS" dirty="0"/>
              <a:t>Kada korisnik pritisne dugme generise se click dogadaj</a:t>
            </a:r>
          </a:p>
          <a:p>
            <a:r>
              <a:rPr lang="sr-Latn-RS" dirty="0"/>
              <a:t>Metoda koja obraduje ovaj dogadaj specicira se </a:t>
            </a:r>
            <a:r>
              <a:rPr lang="sr-Latn-RS" dirty="0" smtClean="0">
                <a:solidFill>
                  <a:schemeClr val="accent6"/>
                </a:solidFill>
              </a:rPr>
              <a:t>onClick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sr-Latn-RS" dirty="0" smtClean="0"/>
              <a:t>atributom </a:t>
            </a:r>
            <a:r>
              <a:rPr lang="sr-Latn-RS" dirty="0"/>
              <a:t>i mora biti sadrzana u aktivnosti kojoj je </a:t>
            </a:r>
            <a:r>
              <a:rPr lang="sr-Latn-RS" dirty="0" smtClean="0"/>
              <a:t>dugme</a:t>
            </a:r>
            <a:r>
              <a:rPr lang="en-US" dirty="0" smtClean="0"/>
              <a:t> </a:t>
            </a:r>
            <a:r>
              <a:rPr lang="sr-Latn-RS" dirty="0" smtClean="0"/>
              <a:t>pridruzeno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59" y="4282151"/>
            <a:ext cx="328612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37" y="4334538"/>
            <a:ext cx="320992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215" y="4334538"/>
            <a:ext cx="37814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59" y="3782088"/>
            <a:ext cx="914400" cy="552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599" y="3791613"/>
            <a:ext cx="533400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0039" y="3805901"/>
            <a:ext cx="1143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3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Komponenta </a:t>
            </a:r>
            <a:r>
              <a:rPr lang="sr-Latn-RS" dirty="0">
                <a:solidFill>
                  <a:schemeClr val="accent6"/>
                </a:solidFill>
              </a:rPr>
              <a:t>Button</a:t>
            </a:r>
            <a:r>
              <a:rPr lang="sr-Latn-RS" dirty="0"/>
              <a:t> </a:t>
            </a:r>
            <a:r>
              <a:rPr lang="en-US" dirty="0" smtClean="0"/>
              <a:t> </a:t>
            </a:r>
            <a:r>
              <a:rPr lang="sr-Latn-RS" dirty="0" smtClean="0"/>
              <a:t>koja </a:t>
            </a:r>
            <a:r>
              <a:rPr lang="sr-Latn-RS" dirty="0"/>
              <a:t>obraduje </a:t>
            </a:r>
            <a:r>
              <a:rPr lang="sr-Latn-RS" dirty="0" smtClean="0"/>
              <a:t>dogadaj </a:t>
            </a:r>
            <a:r>
              <a:rPr lang="sr-Latn-RS" dirty="0" smtClean="0"/>
              <a:t>speci</a:t>
            </a:r>
            <a:r>
              <a:rPr lang="en-US" dirty="0" smtClean="0"/>
              <a:t>fi</a:t>
            </a:r>
            <a:r>
              <a:rPr lang="sr-Latn-RS" dirty="0" smtClean="0"/>
              <a:t>cira</a:t>
            </a:r>
            <a:r>
              <a:rPr lang="en-US" dirty="0" smtClean="0"/>
              <a:t>n</a:t>
            </a:r>
            <a:r>
              <a:rPr lang="sr-Latn-RS" dirty="0" smtClean="0"/>
              <a:t> s</a:t>
            </a:r>
            <a:r>
              <a:rPr lang="en-US" dirty="0" smtClean="0"/>
              <a:t>a</a:t>
            </a:r>
            <a:r>
              <a:rPr lang="sr-Latn-RS" dirty="0" smtClean="0"/>
              <a:t> </a:t>
            </a:r>
            <a:r>
              <a:rPr lang="sr-Latn-RS" dirty="0" smtClean="0">
                <a:solidFill>
                  <a:schemeClr val="accent6"/>
                </a:solidFill>
              </a:rPr>
              <a:t>onClick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sr-Latn-RS" dirty="0" smtClean="0"/>
              <a:t>atributom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0" y="3052170"/>
            <a:ext cx="5076825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646" y="3052170"/>
            <a:ext cx="37052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5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Komponenta </a:t>
            </a:r>
            <a:r>
              <a:rPr lang="sr-Latn-RS" dirty="0">
                <a:solidFill>
                  <a:schemeClr val="accent6"/>
                </a:solidFill>
              </a:rPr>
              <a:t>RadioButton</a:t>
            </a:r>
            <a:r>
              <a:rPr lang="sr-Latn-RS" dirty="0"/>
              <a:t> omogucava korisniku da </a:t>
            </a:r>
            <a:r>
              <a:rPr lang="sr-Latn-RS" dirty="0" smtClean="0"/>
              <a:t>izabere</a:t>
            </a:r>
            <a:r>
              <a:rPr lang="en-US" dirty="0" smtClean="0"/>
              <a:t> </a:t>
            </a:r>
            <a:r>
              <a:rPr lang="sr-Latn-RS" dirty="0" smtClean="0"/>
              <a:t>jednu </a:t>
            </a:r>
            <a:r>
              <a:rPr lang="sr-Latn-RS" dirty="0"/>
              <a:t>opciju iz skupa vise opcija</a:t>
            </a:r>
          </a:p>
          <a:p>
            <a:r>
              <a:rPr lang="sr-Latn-RS" dirty="0"/>
              <a:t>Svaka opcija predstavljena je objektom klase RadioButton </a:t>
            </a:r>
            <a:r>
              <a:rPr lang="sr-Latn-RS" dirty="0" smtClean="0"/>
              <a:t>koji</a:t>
            </a:r>
            <a:r>
              <a:rPr lang="en-US" dirty="0" smtClean="0"/>
              <a:t> </a:t>
            </a:r>
            <a:r>
              <a:rPr lang="pl-PL" dirty="0" smtClean="0"/>
              <a:t>su </a:t>
            </a:r>
            <a:r>
              <a:rPr lang="pl-PL" dirty="0"/>
              <a:t>grupisani objektom klase </a:t>
            </a:r>
            <a:r>
              <a:rPr lang="pl-PL" dirty="0">
                <a:solidFill>
                  <a:schemeClr val="accent6"/>
                </a:solidFill>
              </a:rPr>
              <a:t>RadioGroup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55" y="3703778"/>
            <a:ext cx="421005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77" y="3703778"/>
            <a:ext cx="53530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87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Komponenta </a:t>
            </a:r>
            <a:r>
              <a:rPr lang="sr-Latn-RS" dirty="0" smtClean="0">
                <a:solidFill>
                  <a:schemeClr val="accent6"/>
                </a:solidFill>
              </a:rPr>
              <a:t>RadioButton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72" y="2465287"/>
            <a:ext cx="5353050" cy="2867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194" y="2465287"/>
            <a:ext cx="42481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7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Resursi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konfiguracija</a:t>
            </a:r>
            <a:r>
              <a:rPr lang="en-US" dirty="0" smtClean="0"/>
              <a:t> </a:t>
            </a:r>
            <a:r>
              <a:rPr lang="en-US" dirty="0" err="1" smtClean="0"/>
              <a:t>uredjaja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Android aplikacije mogu da sadrze i resurse (tekst, slike, </a:t>
            </a:r>
            <a:r>
              <a:rPr lang="sr-Latn-RS" dirty="0" smtClean="0"/>
              <a:t>audio</a:t>
            </a:r>
            <a:r>
              <a:rPr lang="en-US" dirty="0" smtClean="0"/>
              <a:t> </a:t>
            </a:r>
            <a:r>
              <a:rPr lang="sr-Latn-RS" dirty="0" smtClean="0"/>
              <a:t>klipove</a:t>
            </a:r>
            <a:r>
              <a:rPr lang="sr-Latn-RS" dirty="0"/>
              <a:t>, itd.)</a:t>
            </a:r>
          </a:p>
          <a:p>
            <a:r>
              <a:rPr lang="sr-Latn-RS" dirty="0"/>
              <a:t>Resurse treba eksternalizovati da bi se </a:t>
            </a:r>
            <a:r>
              <a:rPr lang="sr-Latn-RS" dirty="0" smtClean="0"/>
              <a:t>omogucilo</a:t>
            </a:r>
            <a:r>
              <a:rPr lang="sr-Latn-RS" dirty="0"/>
              <a:t>:</a:t>
            </a:r>
          </a:p>
          <a:p>
            <a:pPr lvl="1"/>
            <a:r>
              <a:rPr lang="sr-Latn-RS" dirty="0" smtClean="0"/>
              <a:t>prilagod</a:t>
            </a:r>
            <a:r>
              <a:rPr lang="en-US" dirty="0" smtClean="0"/>
              <a:t>j</a:t>
            </a:r>
            <a:r>
              <a:rPr lang="sr-Latn-RS" dirty="0" smtClean="0"/>
              <a:t>avanje </a:t>
            </a:r>
            <a:r>
              <a:rPr lang="sr-Latn-RS" dirty="0"/>
              <a:t>aplikacije razlicitim </a:t>
            </a:r>
            <a:r>
              <a:rPr lang="sr-Latn-RS" dirty="0" smtClean="0"/>
              <a:t>kon</a:t>
            </a:r>
            <a:r>
              <a:rPr lang="en-US" dirty="0" smtClean="0"/>
              <a:t>fi</a:t>
            </a:r>
            <a:r>
              <a:rPr lang="sr-Latn-RS" dirty="0" smtClean="0"/>
              <a:t>guracijama uredaja(dimenzije</a:t>
            </a:r>
            <a:r>
              <a:rPr lang="sr-Latn-RS" dirty="0"/>
              <a:t>, rezolucija i orijentacija ekrana, jezik, region, itd.)</a:t>
            </a:r>
          </a:p>
          <a:p>
            <a:pPr lvl="1"/>
            <a:r>
              <a:rPr lang="sr-Latn-RS" dirty="0" smtClean="0"/>
              <a:t>laksa </a:t>
            </a:r>
            <a:r>
              <a:rPr lang="sr-Latn-RS" dirty="0"/>
              <a:t>sinhronizacija izmedu programera i </a:t>
            </a:r>
            <a:r>
              <a:rPr lang="sr-Latn-RS" dirty="0" smtClean="0"/>
              <a:t>gra</a:t>
            </a:r>
            <a:r>
              <a:rPr lang="en-US" dirty="0" smtClean="0"/>
              <a:t>f</a:t>
            </a:r>
            <a:r>
              <a:rPr lang="en-US" dirty="0"/>
              <a:t>i</a:t>
            </a:r>
            <a:r>
              <a:rPr lang="sr-Latn-RS" dirty="0" smtClean="0"/>
              <a:t>ckih </a:t>
            </a:r>
            <a:r>
              <a:rPr lang="sr-Latn-RS" dirty="0"/>
              <a:t>dizajnera</a:t>
            </a:r>
          </a:p>
        </p:txBody>
      </p:sp>
    </p:spTree>
    <p:extLst>
      <p:ext uri="{BB962C8B-B14F-4D97-AF65-F5344CB8AC3E}">
        <p14:creationId xmlns:p14="http://schemas.microsoft.com/office/powerpoint/2010/main" val="341310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Komponenta </a:t>
            </a:r>
            <a:r>
              <a:rPr lang="it-IT" dirty="0">
                <a:solidFill>
                  <a:schemeClr val="accent6"/>
                </a:solidFill>
              </a:rPr>
              <a:t>ToggleButton</a:t>
            </a:r>
            <a:r>
              <a:rPr lang="it-IT" dirty="0"/>
              <a:t> omogucava korisniku da </a:t>
            </a:r>
            <a:r>
              <a:rPr lang="it-IT" dirty="0" smtClean="0"/>
              <a:t>promeni </a:t>
            </a:r>
            <a:r>
              <a:rPr lang="sr-Latn-RS" dirty="0" smtClean="0"/>
              <a:t>podesavanje </a:t>
            </a:r>
            <a:r>
              <a:rPr lang="sr-Latn-RS" dirty="0"/>
              <a:t>izmedu dva stanja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97" y="2837003"/>
            <a:ext cx="436245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42" y="4039414"/>
            <a:ext cx="6172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09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Komponenta </a:t>
            </a:r>
            <a:r>
              <a:rPr lang="sr-Latn-RS" dirty="0">
                <a:solidFill>
                  <a:schemeClr val="accent6"/>
                </a:solidFill>
              </a:rPr>
              <a:t>CheckBox</a:t>
            </a:r>
            <a:r>
              <a:rPr lang="sr-Latn-RS" dirty="0"/>
              <a:t> omogucava korisniku da izabere </a:t>
            </a:r>
            <a:r>
              <a:rPr lang="sr-Latn-RS" dirty="0" smtClean="0"/>
              <a:t>jednu</a:t>
            </a:r>
            <a:r>
              <a:rPr lang="en-US" dirty="0" smtClean="0"/>
              <a:t> </a:t>
            </a:r>
            <a:r>
              <a:rPr lang="fi-FI" dirty="0" smtClean="0"/>
              <a:t>ili </a:t>
            </a:r>
            <a:r>
              <a:rPr lang="fi-FI" dirty="0"/>
              <a:t>vise opcija iz skupa opcija</a:t>
            </a:r>
          </a:p>
          <a:p>
            <a:r>
              <a:rPr lang="sr-Latn-RS" dirty="0"/>
              <a:t>Opcije se obicno prikazuju u vertikalnoj listi.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189" y="2526898"/>
            <a:ext cx="315277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07" y="3498448"/>
            <a:ext cx="55911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6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Pogledi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Komponenta </a:t>
            </a:r>
            <a:r>
              <a:rPr lang="sr-Latn-RS" dirty="0" smtClean="0">
                <a:solidFill>
                  <a:schemeClr val="accent6"/>
                </a:solidFill>
              </a:rPr>
              <a:t>CheckBox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71" y="2529681"/>
            <a:ext cx="5591175" cy="2943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14" y="2529681"/>
            <a:ext cx="40290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6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Raspored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Raspored je pogled koji sadrzi druge poglede i </a:t>
            </a:r>
            <a:r>
              <a:rPr lang="pl-PL" dirty="0" smtClean="0"/>
              <a:t>raspored</a:t>
            </a:r>
            <a:r>
              <a:rPr lang="en-US" dirty="0" smtClean="0"/>
              <a:t>j</a:t>
            </a:r>
            <a:r>
              <a:rPr lang="pl-PL" dirty="0" smtClean="0"/>
              <a:t>uje </a:t>
            </a:r>
            <a:r>
              <a:rPr lang="pl-PL" dirty="0" smtClean="0"/>
              <a:t>ih</a:t>
            </a:r>
            <a:r>
              <a:rPr lang="en-US" dirty="0" smtClean="0"/>
              <a:t> </a:t>
            </a:r>
            <a:r>
              <a:rPr lang="sr-Latn-RS" dirty="0" smtClean="0"/>
              <a:t>po </a:t>
            </a:r>
            <a:r>
              <a:rPr lang="sr-Latn-RS" dirty="0"/>
              <a:t>ekranu</a:t>
            </a:r>
          </a:p>
          <a:p>
            <a:r>
              <a:rPr lang="pl-PL" dirty="0"/>
              <a:t>Kao i svaki drugi pogled, moguce ga je denisati u Java </a:t>
            </a:r>
            <a:r>
              <a:rPr lang="pl-PL" dirty="0" smtClean="0"/>
              <a:t>kodu</a:t>
            </a:r>
            <a:r>
              <a:rPr lang="en-US" dirty="0" smtClean="0"/>
              <a:t> </a:t>
            </a:r>
            <a:r>
              <a:rPr lang="sr-Latn-RS" dirty="0" smtClean="0"/>
              <a:t>(instanciranjem </a:t>
            </a:r>
            <a:r>
              <a:rPr lang="sr-Latn-RS" dirty="0"/>
              <a:t>klase) ili u XML kodu (dodavanjem elementa)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30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Svojstva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Pogled ima geometriju pravougaonika (poziciju i dimenzije)</a:t>
            </a:r>
          </a:p>
          <a:p>
            <a:r>
              <a:rPr lang="sr-Latn-RS" dirty="0"/>
              <a:t>Poziciju i dimenzije pogleda </a:t>
            </a:r>
            <a:r>
              <a:rPr lang="sr-Latn-RS" dirty="0" smtClean="0"/>
              <a:t>odred</a:t>
            </a:r>
            <a:r>
              <a:rPr lang="en-US" dirty="0" smtClean="0"/>
              <a:t>j</a:t>
            </a:r>
            <a:r>
              <a:rPr lang="sr-Latn-RS" dirty="0" smtClean="0"/>
              <a:t>uje </a:t>
            </a:r>
            <a:r>
              <a:rPr lang="sr-Latn-RS" dirty="0"/>
              <a:t>vrsta rasporeda koji </a:t>
            </a:r>
            <a:r>
              <a:rPr lang="sr-Latn-RS" dirty="0" smtClean="0"/>
              <a:t>ga</a:t>
            </a:r>
            <a:r>
              <a:rPr lang="en-US" dirty="0" smtClean="0"/>
              <a:t> </a:t>
            </a:r>
            <a:r>
              <a:rPr lang="sr-Latn-RS" dirty="0" smtClean="0"/>
              <a:t>sadrzi </a:t>
            </a:r>
            <a:r>
              <a:rPr lang="sr-Latn-RS" dirty="0"/>
              <a:t>i svojstva pogleda koja zavise od vrste rasporeda</a:t>
            </a:r>
          </a:p>
          <a:p>
            <a:r>
              <a:rPr lang="sr-Latn-RS" dirty="0"/>
              <a:t>Ova svojstva imaju oblik layout_*</a:t>
            </a:r>
          </a:p>
          <a:p>
            <a:r>
              <a:rPr lang="sr-Latn-RS" dirty="0"/>
              <a:t>Pozicija i dimenzije se izrazavaju u jedinici </a:t>
            </a:r>
            <a:r>
              <a:rPr lang="sr-Latn-RS" dirty="0" smtClean="0"/>
              <a:t>density-independent</a:t>
            </a:r>
            <a:r>
              <a:rPr lang="en-US" dirty="0" smtClean="0"/>
              <a:t> </a:t>
            </a:r>
            <a:r>
              <a:rPr lang="sr-Latn-RS" dirty="0" smtClean="0"/>
              <a:t>pixels </a:t>
            </a:r>
            <a:r>
              <a:rPr lang="sr-Latn-RS" dirty="0"/>
              <a:t>(dp)</a:t>
            </a:r>
          </a:p>
          <a:p>
            <a:r>
              <a:rPr lang="sr-Latn-RS" dirty="0"/>
              <a:t>Jedan dp odgovara velicini piksela pri rezoluciji od 160 dpi</a:t>
            </a:r>
          </a:p>
          <a:p>
            <a:r>
              <a:rPr lang="sr-Latn-RS" dirty="0"/>
              <a:t>Postoje dve specijalne vrednosti svojstva layout_width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layout_height</a:t>
            </a:r>
            <a:endParaRPr lang="sr-Latn-RS" dirty="0"/>
          </a:p>
          <a:p>
            <a:pPr lvl="1"/>
            <a:r>
              <a:rPr lang="sr-Latn-RS" dirty="0"/>
              <a:t>wrap_content (pogled se </a:t>
            </a:r>
            <a:r>
              <a:rPr lang="sr-Latn-RS" dirty="0" smtClean="0"/>
              <a:t>prilagod</a:t>
            </a:r>
            <a:r>
              <a:rPr lang="en-US" dirty="0" smtClean="0"/>
              <a:t>j</a:t>
            </a:r>
            <a:r>
              <a:rPr lang="sr-Latn-RS" dirty="0" smtClean="0"/>
              <a:t>ava </a:t>
            </a:r>
            <a:r>
              <a:rPr lang="sr-Latn-RS" dirty="0"/>
              <a:t>dimenzijama dece)</a:t>
            </a:r>
          </a:p>
          <a:p>
            <a:pPr lvl="1"/>
            <a:r>
              <a:rPr lang="it-IT" dirty="0" smtClean="0"/>
              <a:t>fill_parent </a:t>
            </a:r>
            <a:r>
              <a:rPr lang="it-IT" dirty="0"/>
              <a:t>(pogled se </a:t>
            </a:r>
            <a:r>
              <a:rPr lang="it-IT" dirty="0" smtClean="0"/>
              <a:t>prilagodjava </a:t>
            </a:r>
            <a:r>
              <a:rPr lang="it-IT" dirty="0"/>
              <a:t>dimenzijama roditelja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4350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Svojstva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77" y="1690688"/>
            <a:ext cx="7409305" cy="40119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87529" y="5860213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Svojstva pogleda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74767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Iscrtavanje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Svaki pogled iscrtava sebe i svoju decu</a:t>
            </a:r>
          </a:p>
          <a:p>
            <a:r>
              <a:rPr lang="sr-Latn-RS" dirty="0"/>
              <a:t>Iscrtavanje pogleda izvrsava se u dva prolaza:</a:t>
            </a:r>
          </a:p>
          <a:p>
            <a:pPr lvl="1"/>
            <a:r>
              <a:rPr lang="sr-Latn-RS" dirty="0"/>
              <a:t>prolazu merenja (measure pass)</a:t>
            </a:r>
          </a:p>
          <a:p>
            <a:pPr lvl="1"/>
            <a:r>
              <a:rPr lang="sr-Latn-RS" dirty="0"/>
              <a:t>prolazu </a:t>
            </a:r>
            <a:r>
              <a:rPr lang="sr-Latn-RS" dirty="0" smtClean="0"/>
              <a:t>raspored</a:t>
            </a:r>
            <a:r>
              <a:rPr lang="en-US" dirty="0" smtClean="0"/>
              <a:t>j</a:t>
            </a:r>
            <a:r>
              <a:rPr lang="sr-Latn-RS" dirty="0" smtClean="0"/>
              <a:t>ivanja </a:t>
            </a:r>
            <a:r>
              <a:rPr lang="sr-Latn-RS" dirty="0"/>
              <a:t>(layout pass)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803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AbsoluteLayout</a:t>
            </a:r>
          </a:p>
          <a:p>
            <a:r>
              <a:rPr lang="sr-Latn-RS" dirty="0"/>
              <a:t>DrawerLayout</a:t>
            </a:r>
          </a:p>
          <a:p>
            <a:r>
              <a:rPr lang="sr-Latn-RS" dirty="0"/>
              <a:t>FrameLayout</a:t>
            </a:r>
          </a:p>
          <a:p>
            <a:r>
              <a:rPr lang="sr-Latn-RS" dirty="0"/>
              <a:t>GridLayout</a:t>
            </a:r>
          </a:p>
          <a:p>
            <a:r>
              <a:rPr lang="sr-Latn-RS" dirty="0"/>
              <a:t>LinearLayout</a:t>
            </a:r>
          </a:p>
          <a:p>
            <a:r>
              <a:rPr lang="sr-Latn-RS" dirty="0"/>
              <a:t>RelativeLayout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4935462" y="6311900"/>
            <a:ext cx="725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https://developer.android.com/guide/topics/ui/declaring-layout.html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49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Linearni raspored (LinearLayout) je raspored koji </a:t>
            </a:r>
            <a:r>
              <a:rPr lang="sr-Latn-RS" dirty="0" smtClean="0"/>
              <a:t>raspored</a:t>
            </a:r>
            <a:r>
              <a:rPr lang="en-US" dirty="0" smtClean="0"/>
              <a:t>j</a:t>
            </a:r>
            <a:r>
              <a:rPr lang="sr-Latn-RS" dirty="0" smtClean="0"/>
              <a:t>uje</a:t>
            </a:r>
            <a:r>
              <a:rPr lang="en-US" dirty="0" smtClean="0"/>
              <a:t> </a:t>
            </a:r>
            <a:r>
              <a:rPr lang="pl-PL" dirty="0" smtClean="0"/>
              <a:t>decu </a:t>
            </a:r>
            <a:r>
              <a:rPr lang="pl-PL" dirty="0"/>
              <a:t>u jednom pravcu (vertikalno ili horizontalno)</a:t>
            </a:r>
          </a:p>
          <a:p>
            <a:r>
              <a:rPr lang="sr-Latn-RS" dirty="0"/>
              <a:t>Deca linearnog rasporeda </a:t>
            </a:r>
            <a:r>
              <a:rPr lang="sr-Latn-RS" dirty="0" smtClean="0"/>
              <a:t>raspored</a:t>
            </a:r>
            <a:r>
              <a:rPr lang="en-US" dirty="0" smtClean="0"/>
              <a:t>j</a:t>
            </a:r>
            <a:r>
              <a:rPr lang="sr-Latn-RS" dirty="0" smtClean="0"/>
              <a:t>ena </a:t>
            </a:r>
            <a:r>
              <a:rPr lang="sr-Latn-RS" dirty="0"/>
              <a:t>su jedno pored </a:t>
            </a:r>
            <a:r>
              <a:rPr lang="sr-Latn-RS" dirty="0" smtClean="0"/>
              <a:t>drugog,</a:t>
            </a:r>
            <a:r>
              <a:rPr lang="en-US" dirty="0" smtClean="0"/>
              <a:t> </a:t>
            </a:r>
            <a:r>
              <a:rPr lang="it-IT" dirty="0" smtClean="0"/>
              <a:t>tako </a:t>
            </a:r>
            <a:r>
              <a:rPr lang="it-IT" dirty="0"/>
              <a:t>da vertikalni raspored ima samo jedno dete po vrsti (</a:t>
            </a:r>
            <a:r>
              <a:rPr lang="it-IT" dirty="0" smtClean="0"/>
              <a:t>a </a:t>
            </a:r>
            <a:r>
              <a:rPr lang="pl-PL" dirty="0" smtClean="0"/>
              <a:t>horizontalni </a:t>
            </a:r>
            <a:r>
              <a:rPr lang="pl-PL" dirty="0"/>
              <a:t>samo jedno dete po </a:t>
            </a:r>
            <a:r>
              <a:rPr lang="pl-PL" dirty="0" smtClean="0"/>
              <a:t>koloni</a:t>
            </a:r>
            <a:r>
              <a:rPr lang="en-US" dirty="0" smtClean="0"/>
              <a:t>)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85" y="3748690"/>
            <a:ext cx="381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17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Linearni raspored (LinearLayout) 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31" y="1818912"/>
            <a:ext cx="5495925" cy="492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406" y="2619012"/>
            <a:ext cx="2314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4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Resursi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833" y="1690688"/>
            <a:ext cx="3627167" cy="355898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09695"/>
              </p:ext>
            </p:extLst>
          </p:nvPr>
        </p:nvGraphicFramePr>
        <p:xfrm>
          <a:off x="313473" y="1690688"/>
          <a:ext cx="8128000" cy="29201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527462">
                <a:tc>
                  <a:txBody>
                    <a:bodyPr/>
                    <a:lstStyle/>
                    <a:p>
                      <a:r>
                        <a:rPr lang="en-US" dirty="0" smtClean="0"/>
                        <a:t>Tip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vektorske ili rasterske slike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layout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deklaracije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ckog korisnickog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interfejsa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raw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sirovi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podaci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proste vrednosti (nizovi, boje,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stringovi, stilovi, itd.)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proizvoljni XML dokumenti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60809" y="6390572"/>
            <a:ext cx="833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https://developer.android.com/guide/topics/resources/providing-resources.html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Relativni raspored (RelativeLayout) je raspored </a:t>
            </a:r>
            <a:r>
              <a:rPr lang="sr-Latn-RS" dirty="0" smtClean="0"/>
              <a:t>koji</a:t>
            </a:r>
            <a:r>
              <a:rPr lang="en-US" dirty="0" smtClean="0"/>
              <a:t> </a:t>
            </a:r>
            <a:r>
              <a:rPr lang="pl-PL" dirty="0" smtClean="0"/>
              <a:t>raspored</a:t>
            </a:r>
            <a:r>
              <a:rPr lang="en-US" dirty="0" smtClean="0"/>
              <a:t>j</a:t>
            </a:r>
            <a:r>
              <a:rPr lang="pl-PL" dirty="0" smtClean="0"/>
              <a:t>uje </a:t>
            </a:r>
            <a:r>
              <a:rPr lang="pl-PL" dirty="0"/>
              <a:t>decu relativno u odnosu na sebe i jedno na drugo</a:t>
            </a:r>
          </a:p>
          <a:p>
            <a:r>
              <a:rPr lang="pl-PL" dirty="0"/>
              <a:t>Pozicija pogleda moze se </a:t>
            </a:r>
            <a:r>
              <a:rPr lang="pl-PL" dirty="0" smtClean="0"/>
              <a:t>speci</a:t>
            </a:r>
            <a:r>
              <a:rPr lang="en-US" dirty="0" smtClean="0"/>
              <a:t>fi</a:t>
            </a:r>
            <a:r>
              <a:rPr lang="pl-PL" dirty="0" smtClean="0"/>
              <a:t>cirati </a:t>
            </a:r>
            <a:r>
              <a:rPr lang="pl-PL" dirty="0"/>
              <a:t>u odnosu na </a:t>
            </a:r>
            <a:r>
              <a:rPr lang="pl-PL" dirty="0" smtClean="0"/>
              <a:t>elemente</a:t>
            </a:r>
            <a:r>
              <a:rPr lang="en-US" dirty="0" smtClean="0"/>
              <a:t> </a:t>
            </a:r>
            <a:r>
              <a:rPr lang="sr-Latn-RS" dirty="0" smtClean="0"/>
              <a:t>istog </a:t>
            </a:r>
            <a:r>
              <a:rPr lang="sr-Latn-RS" dirty="0"/>
              <a:t>hijerarhijskog nivoa (levo od ili ispod drugog pogleda) </a:t>
            </a:r>
            <a:r>
              <a:rPr lang="sr-Latn-RS" dirty="0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u </a:t>
            </a:r>
            <a:r>
              <a:rPr lang="sr-Latn-RS" dirty="0"/>
              <a:t>odnosu na roditelja (</a:t>
            </a:r>
            <a:r>
              <a:rPr lang="sr-Latn-RS" dirty="0" smtClean="0"/>
              <a:t>porav</a:t>
            </a:r>
            <a:r>
              <a:rPr lang="en-US" dirty="0" smtClean="0"/>
              <a:t>n</a:t>
            </a:r>
            <a:r>
              <a:rPr lang="sr-Latn-RS" dirty="0" smtClean="0"/>
              <a:t>at </a:t>
            </a:r>
            <a:r>
              <a:rPr lang="sr-Latn-RS" dirty="0"/>
              <a:t>sa levom ili donjom ivicom)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08" y="4075721"/>
            <a:ext cx="3447578" cy="253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0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Relativni raspored (RelativeLayout</a:t>
            </a:r>
            <a:r>
              <a:rPr lang="sr-Latn-RS" dirty="0" smtClean="0"/>
              <a:t>)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00" y="1027906"/>
            <a:ext cx="5476875" cy="570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34" y="2513806"/>
            <a:ext cx="2333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79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Grid View</a:t>
            </a:r>
            <a:endParaRPr lang="it-IT" dirty="0"/>
          </a:p>
        </p:txBody>
      </p:sp>
      <p:pic>
        <p:nvPicPr>
          <p:cNvPr id="2050" name="Picture 2" descr="https://developer.android.com/images/ui/grid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4" y="242635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10" y="749954"/>
            <a:ext cx="5153025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910" y="3201521"/>
            <a:ext cx="4953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5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Stilovi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Stil je skup svojstava koja </a:t>
            </a:r>
            <a:r>
              <a:rPr lang="sr-Latn-RS" dirty="0" smtClean="0"/>
              <a:t>speci</a:t>
            </a:r>
            <a:r>
              <a:rPr lang="en-US" dirty="0" smtClean="0"/>
              <a:t>fi</a:t>
            </a:r>
            <a:r>
              <a:rPr lang="sr-Latn-RS" dirty="0" smtClean="0"/>
              <a:t>ciraju </a:t>
            </a:r>
            <a:r>
              <a:rPr lang="sr-Latn-RS" dirty="0"/>
              <a:t>izgled pogleda</a:t>
            </a:r>
          </a:p>
          <a:p>
            <a:r>
              <a:rPr lang="sr-Latn-RS" dirty="0"/>
              <a:t>Neka od tih svojstava su visina (height), sirina (</a:t>
            </a:r>
            <a:r>
              <a:rPr lang="sr-Latn-RS" dirty="0" smtClean="0"/>
              <a:t>width)</a:t>
            </a:r>
            <a:r>
              <a:rPr lang="en-US" dirty="0" smtClean="0"/>
              <a:t>, </a:t>
            </a:r>
            <a:r>
              <a:rPr lang="sr-Latn-RS" dirty="0" smtClean="0"/>
              <a:t>punjen</a:t>
            </a:r>
            <a:r>
              <a:rPr lang="en-US" dirty="0"/>
              <a:t>j</a:t>
            </a:r>
            <a:r>
              <a:rPr lang="sr-Latn-RS" dirty="0" smtClean="0"/>
              <a:t>e </a:t>
            </a:r>
            <a:r>
              <a:rPr lang="sr-Latn-RS" dirty="0"/>
              <a:t>(padding), margina (margin), boja teksta (font color</a:t>
            </a:r>
            <a:r>
              <a:rPr lang="sr-Latn-RS" dirty="0" smtClean="0"/>
              <a:t>),</a:t>
            </a:r>
            <a:r>
              <a:rPr lang="en-US" dirty="0" smtClean="0"/>
              <a:t> </a:t>
            </a:r>
            <a:r>
              <a:rPr lang="sr-Latn-RS" dirty="0" smtClean="0"/>
              <a:t>velicina </a:t>
            </a:r>
            <a:r>
              <a:rPr lang="sr-Latn-RS" dirty="0"/>
              <a:t>teksta (font size), boja pozadine (background color</a:t>
            </a:r>
            <a:r>
              <a:rPr lang="sr-Latn-RS" dirty="0" smtClean="0"/>
              <a:t>),</a:t>
            </a:r>
            <a:r>
              <a:rPr lang="en-US" dirty="0" smtClean="0"/>
              <a:t> </a:t>
            </a:r>
            <a:r>
              <a:rPr lang="sr-Latn-RS" dirty="0" smtClean="0"/>
              <a:t>itd</a:t>
            </a:r>
            <a:r>
              <a:rPr lang="sr-Latn-RS" dirty="0"/>
              <a:t>.</a:t>
            </a:r>
          </a:p>
          <a:p>
            <a:r>
              <a:rPr lang="sr-Latn-RS" dirty="0" smtClean="0"/>
              <a:t>De</a:t>
            </a:r>
            <a:r>
              <a:rPr lang="en-US" dirty="0" smtClean="0"/>
              <a:t>fi</a:t>
            </a:r>
            <a:r>
              <a:rPr lang="sr-Latn-RS" dirty="0" smtClean="0"/>
              <a:t>nise </a:t>
            </a:r>
            <a:r>
              <a:rPr lang="sr-Latn-RS" dirty="0"/>
              <a:t>se kao poseban XML </a:t>
            </a:r>
            <a:r>
              <a:rPr lang="sr-Latn-RS" dirty="0" smtClean="0"/>
              <a:t>resurs</a:t>
            </a:r>
            <a:endParaRPr lang="en-US" dirty="0" smtClean="0"/>
          </a:p>
          <a:p>
            <a:r>
              <a:rPr lang="it-IT" dirty="0"/>
              <a:t>Svakom stilu odgovara XML dokument u </a:t>
            </a:r>
            <a:r>
              <a:rPr lang="it-IT" dirty="0" smtClean="0"/>
              <a:t>res/values direktorijumu</a:t>
            </a:r>
            <a:endParaRPr lang="it-IT" dirty="0"/>
          </a:p>
          <a:p>
            <a:r>
              <a:rPr lang="it-IT" dirty="0"/>
              <a:t>Stilove je </a:t>
            </a:r>
            <a:r>
              <a:rPr lang="it-IT" dirty="0" smtClean="0"/>
              <a:t>moguce </a:t>
            </a:r>
            <a:r>
              <a:rPr lang="it-IT" dirty="0" smtClean="0"/>
              <a:t>nasledjivati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5578998" y="6311900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https://developer.android.com/guide/topics/ui/themes.html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98" y="4625975"/>
            <a:ext cx="5619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37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Tema je stil primenjen na celu aktivnost ili aplikaciju </a:t>
            </a:r>
            <a:r>
              <a:rPr lang="sr-Latn-RS" dirty="0" smtClean="0"/>
              <a:t>umesto</a:t>
            </a:r>
            <a:r>
              <a:rPr lang="en-US" dirty="0" smtClean="0"/>
              <a:t> </a:t>
            </a:r>
            <a:r>
              <a:rPr lang="sr-Latn-RS" dirty="0" smtClean="0"/>
              <a:t>na </a:t>
            </a:r>
            <a:r>
              <a:rPr lang="sr-Latn-RS" dirty="0"/>
              <a:t>pojedinacan pogled</a:t>
            </a:r>
          </a:p>
          <a:p>
            <a:r>
              <a:rPr lang="sr-Latn-RS" dirty="0"/>
              <a:t>Tada se na svaki pogled aktivnosti ili aplikacije </a:t>
            </a:r>
            <a:r>
              <a:rPr lang="sr-Latn-RS" dirty="0" smtClean="0"/>
              <a:t>primenjuje</a:t>
            </a:r>
            <a:r>
              <a:rPr lang="en-US" dirty="0" smtClean="0"/>
              <a:t> </a:t>
            </a:r>
            <a:r>
              <a:rPr lang="sr-Latn-RS" dirty="0" smtClean="0"/>
              <a:t>svako </a:t>
            </a:r>
            <a:r>
              <a:rPr lang="sr-Latn-RS" dirty="0"/>
              <a:t>svojstvo teme koje on podrzava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140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alkandroid.com/uploads/2011/04/android-q-420x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55" y="4438649"/>
            <a:ext cx="4000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Resursi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Svaki resurs </a:t>
            </a:r>
            <a:r>
              <a:rPr lang="sr-Latn-RS" dirty="0" smtClean="0"/>
              <a:t>identi</a:t>
            </a:r>
            <a:r>
              <a:rPr lang="en-US" dirty="0" smtClean="0"/>
              <a:t>fi</a:t>
            </a:r>
            <a:r>
              <a:rPr lang="sr-Latn-RS" dirty="0" smtClean="0"/>
              <a:t>kovan </a:t>
            </a:r>
            <a:r>
              <a:rPr lang="sr-Latn-RS" dirty="0"/>
              <a:t>je nazivom i tipom</a:t>
            </a:r>
          </a:p>
          <a:p>
            <a:r>
              <a:rPr lang="sr-Latn-RS" dirty="0"/>
              <a:t>Android generise jedinstveni </a:t>
            </a:r>
            <a:r>
              <a:rPr lang="sr-Latn-RS" dirty="0" smtClean="0"/>
              <a:t>identi</a:t>
            </a:r>
            <a:r>
              <a:rPr lang="en-US" dirty="0" smtClean="0"/>
              <a:t>fi</a:t>
            </a:r>
            <a:r>
              <a:rPr lang="sr-Latn-RS" dirty="0" smtClean="0"/>
              <a:t>kator </a:t>
            </a:r>
            <a:r>
              <a:rPr lang="sr-Latn-RS" dirty="0"/>
              <a:t>svakog </a:t>
            </a:r>
            <a:r>
              <a:rPr lang="sr-Latn-RS" dirty="0" smtClean="0"/>
              <a:t>resur</a:t>
            </a:r>
            <a:r>
              <a:rPr lang="en-US" dirty="0" smtClean="0"/>
              <a:t>s</a:t>
            </a:r>
            <a:r>
              <a:rPr lang="sr-Latn-RS" dirty="0" smtClean="0"/>
              <a:t>a </a:t>
            </a:r>
            <a:r>
              <a:rPr lang="sr-Latn-RS" dirty="0"/>
              <a:t>(</a:t>
            </a:r>
            <a:r>
              <a:rPr lang="sr-Latn-RS" dirty="0" smtClean="0"/>
              <a:t>nalazi</a:t>
            </a:r>
            <a:r>
              <a:rPr lang="en-US" dirty="0" smtClean="0"/>
              <a:t> </a:t>
            </a:r>
            <a:r>
              <a:rPr lang="sr-Latn-RS" dirty="0" smtClean="0"/>
              <a:t>se </a:t>
            </a:r>
            <a:r>
              <a:rPr lang="sr-Latn-RS" dirty="0"/>
              <a:t>u </a:t>
            </a:r>
            <a:r>
              <a:rPr lang="sr-Latn-RS" dirty="0">
                <a:solidFill>
                  <a:schemeClr val="accent6"/>
                </a:solidFill>
              </a:rPr>
              <a:t>R</a:t>
            </a:r>
            <a:r>
              <a:rPr lang="sr-Latn-RS" dirty="0"/>
              <a:t> klasi)</a:t>
            </a:r>
          </a:p>
          <a:p>
            <a:r>
              <a:rPr lang="sr-Latn-RS" dirty="0"/>
              <a:t>Resursima se moze pristupiti iz Java koda (</a:t>
            </a:r>
            <a:r>
              <a:rPr lang="sr-Latn-RS" dirty="0" smtClean="0"/>
              <a:t>R.layout.main,</a:t>
            </a:r>
            <a:r>
              <a:rPr lang="en-US" dirty="0" smtClean="0"/>
              <a:t> </a:t>
            </a:r>
            <a:r>
              <a:rPr lang="sr-Latn-RS" dirty="0" smtClean="0"/>
              <a:t>R.string.hello_world</a:t>
            </a:r>
            <a:r>
              <a:rPr lang="sr-Latn-RS" dirty="0"/>
              <a:t>) ili iz XML </a:t>
            </a:r>
            <a:r>
              <a:rPr lang="sr-Latn-RS" dirty="0" smtClean="0"/>
              <a:t>koda</a:t>
            </a:r>
            <a:r>
              <a:rPr lang="en-US" dirty="0" smtClean="0"/>
              <a:t> </a:t>
            </a:r>
            <a:r>
              <a:rPr lang="sr-Latn-RS" dirty="0" smtClean="0"/>
              <a:t>(@</a:t>
            </a:r>
            <a:r>
              <a:rPr lang="sr-Latn-RS" dirty="0"/>
              <a:t>layout/main</a:t>
            </a:r>
            <a:r>
              <a:rPr lang="sr-Latn-RS" dirty="0" smtClean="0"/>
              <a:t>,@</a:t>
            </a:r>
            <a:r>
              <a:rPr lang="sr-Latn-RS" dirty="0"/>
              <a:t>string/hello_world)</a:t>
            </a:r>
          </a:p>
        </p:txBody>
      </p:sp>
    </p:spTree>
    <p:extLst>
      <p:ext uri="{BB962C8B-B14F-4D97-AF65-F5344CB8AC3E}">
        <p14:creationId xmlns:p14="http://schemas.microsoft.com/office/powerpoint/2010/main" val="44484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Resursi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0951"/>
            <a:ext cx="5276850" cy="74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678" y="1690688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drawable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5583"/>
            <a:ext cx="3238500" cy="87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3678" y="3016251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layout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650" y="1987551"/>
            <a:ext cx="3552825" cy="102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01054" y="1618219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4110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Konfiguracija</a:t>
            </a:r>
            <a:r>
              <a:rPr lang="en-US" dirty="0" smtClean="0"/>
              <a:t> </a:t>
            </a:r>
            <a:r>
              <a:rPr lang="en-US" dirty="0" err="1" smtClean="0"/>
              <a:t>uredjaja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Resursi se mogu </a:t>
            </a:r>
            <a:r>
              <a:rPr lang="sr-Latn-RS" dirty="0" smtClean="0"/>
              <a:t>de</a:t>
            </a:r>
            <a:r>
              <a:rPr lang="en-US" dirty="0" smtClean="0"/>
              <a:t>fi</a:t>
            </a:r>
            <a:r>
              <a:rPr lang="sr-Latn-RS" dirty="0" smtClean="0"/>
              <a:t>nisati </a:t>
            </a:r>
            <a:r>
              <a:rPr lang="sr-Latn-RS" dirty="0"/>
              <a:t>za razlicite </a:t>
            </a:r>
            <a:r>
              <a:rPr lang="sr-Latn-RS" dirty="0" smtClean="0"/>
              <a:t>kon</a:t>
            </a:r>
            <a:r>
              <a:rPr lang="en-US" dirty="0" smtClean="0"/>
              <a:t>fi</a:t>
            </a:r>
            <a:r>
              <a:rPr lang="sr-Latn-RS" dirty="0" smtClean="0"/>
              <a:t>guracije </a:t>
            </a:r>
            <a:r>
              <a:rPr lang="sr-Latn-RS" dirty="0" smtClean="0"/>
              <a:t>ured</a:t>
            </a:r>
            <a:r>
              <a:rPr lang="en-US" dirty="0" smtClean="0"/>
              <a:t>j</a:t>
            </a:r>
            <a:r>
              <a:rPr lang="sr-Latn-RS" dirty="0" smtClean="0"/>
              <a:t>aja</a:t>
            </a:r>
            <a:r>
              <a:rPr lang="en-US" dirty="0" smtClean="0"/>
              <a:t> </a:t>
            </a:r>
            <a:r>
              <a:rPr lang="sr-Latn-RS" dirty="0" smtClean="0"/>
              <a:t>(ekran </a:t>
            </a:r>
            <a:r>
              <a:rPr lang="sr-Latn-RS" dirty="0"/>
              <a:t>niske, srednje, visoke rezolucije)</a:t>
            </a:r>
          </a:p>
          <a:p>
            <a:r>
              <a:rPr lang="sr-Latn-RS" dirty="0"/>
              <a:t>Razlicitim </a:t>
            </a:r>
            <a:r>
              <a:rPr lang="sr-Latn-RS" dirty="0" smtClean="0"/>
              <a:t>kon</a:t>
            </a:r>
            <a:r>
              <a:rPr lang="en-US" dirty="0" smtClean="0"/>
              <a:t>fi</a:t>
            </a:r>
            <a:r>
              <a:rPr lang="sr-Latn-RS" dirty="0" smtClean="0"/>
              <a:t>guracijama ured</a:t>
            </a:r>
            <a:r>
              <a:rPr lang="en-US" dirty="0" smtClean="0"/>
              <a:t>j</a:t>
            </a:r>
            <a:r>
              <a:rPr lang="sr-Latn-RS" dirty="0" smtClean="0"/>
              <a:t>aja </a:t>
            </a:r>
            <a:r>
              <a:rPr lang="sr-Latn-RS" dirty="0"/>
              <a:t>odgovaraju resursi koji </a:t>
            </a:r>
            <a:r>
              <a:rPr lang="sr-Latn-RS" dirty="0" smtClean="0"/>
              <a:t>se</a:t>
            </a:r>
            <a:r>
              <a:rPr lang="en-US" dirty="0" smtClean="0"/>
              <a:t> </a:t>
            </a:r>
            <a:r>
              <a:rPr lang="sr-Latn-RS" dirty="0" smtClean="0"/>
              <a:t>nalaze </a:t>
            </a:r>
            <a:r>
              <a:rPr lang="sr-Latn-RS" dirty="0"/>
              <a:t>u direktorijumima sa razlicitim </a:t>
            </a:r>
            <a:r>
              <a:rPr lang="sr-Latn-RS" dirty="0" smtClean="0"/>
              <a:t>su</a:t>
            </a:r>
            <a:r>
              <a:rPr lang="en-US" dirty="0" smtClean="0"/>
              <a:t>fi</a:t>
            </a:r>
            <a:r>
              <a:rPr lang="sr-Latn-RS" dirty="0" smtClean="0"/>
              <a:t>ksima </a:t>
            </a:r>
            <a:r>
              <a:rPr lang="sr-Latn-RS" dirty="0"/>
              <a:t>(ldpi, </a:t>
            </a:r>
            <a:r>
              <a:rPr lang="sr-Latn-RS" dirty="0" smtClean="0"/>
              <a:t>mdpi,</a:t>
            </a:r>
            <a:r>
              <a:rPr lang="en-US" dirty="0" smtClean="0"/>
              <a:t> </a:t>
            </a:r>
            <a:r>
              <a:rPr lang="sr-Latn-RS" dirty="0" smtClean="0"/>
              <a:t>hdpi</a:t>
            </a:r>
            <a:r>
              <a:rPr lang="sr-Latn-RS" dirty="0"/>
              <a:t>)</a:t>
            </a:r>
          </a:p>
          <a:p>
            <a:r>
              <a:rPr lang="sr-Latn-RS" dirty="0"/>
              <a:t>Moguce je istovremeno </a:t>
            </a:r>
            <a:r>
              <a:rPr lang="sr-Latn-RS" dirty="0" smtClean="0"/>
              <a:t>de</a:t>
            </a:r>
            <a:r>
              <a:rPr lang="en-US" dirty="0" smtClean="0"/>
              <a:t>fi</a:t>
            </a:r>
            <a:r>
              <a:rPr lang="sr-Latn-RS" dirty="0" smtClean="0"/>
              <a:t>nisati </a:t>
            </a:r>
            <a:r>
              <a:rPr lang="sr-Latn-RS" dirty="0"/>
              <a:t>resurse za vise </a:t>
            </a:r>
            <a:r>
              <a:rPr lang="sr-Latn-RS" dirty="0" smtClean="0"/>
              <a:t>tipova</a:t>
            </a:r>
            <a:r>
              <a:rPr lang="en-US" dirty="0" smtClean="0"/>
              <a:t> </a:t>
            </a:r>
            <a:r>
              <a:rPr lang="sr-Latn-RS" dirty="0" smtClean="0"/>
              <a:t>kon</a:t>
            </a:r>
            <a:r>
              <a:rPr lang="en-US" dirty="0" smtClean="0"/>
              <a:t>fi</a:t>
            </a:r>
            <a:r>
              <a:rPr lang="sr-Latn-RS" dirty="0" smtClean="0"/>
              <a:t>guracije </a:t>
            </a:r>
            <a:r>
              <a:rPr lang="sr-Latn-RS" dirty="0"/>
              <a:t>(ekranu visoke rezolucije u nocnom </a:t>
            </a:r>
            <a:r>
              <a:rPr lang="sr-Latn-RS" dirty="0" smtClean="0"/>
              <a:t>modu</a:t>
            </a:r>
            <a:r>
              <a:rPr lang="en-US" dirty="0" smtClean="0"/>
              <a:t> </a:t>
            </a:r>
            <a:r>
              <a:rPr lang="sr-Latn-RS" dirty="0" smtClean="0"/>
              <a:t>odgovara suk</a:t>
            </a:r>
            <a:r>
              <a:rPr lang="en-US" dirty="0" smtClean="0"/>
              <a:t>fi</a:t>
            </a:r>
            <a:r>
              <a:rPr lang="sr-Latn-RS" dirty="0" smtClean="0"/>
              <a:t>s </a:t>
            </a:r>
            <a:r>
              <a:rPr lang="sr-Latn-RS" dirty="0"/>
              <a:t>night-hdpi)</a:t>
            </a:r>
          </a:p>
          <a:p>
            <a:r>
              <a:rPr lang="sr-Latn-RS" dirty="0"/>
              <a:t>Uvek treba </a:t>
            </a:r>
            <a:r>
              <a:rPr lang="sr-Latn-RS" dirty="0" smtClean="0"/>
              <a:t>de</a:t>
            </a:r>
            <a:r>
              <a:rPr lang="en-US" dirty="0" smtClean="0"/>
              <a:t>fi</a:t>
            </a:r>
            <a:r>
              <a:rPr lang="sr-Latn-RS" dirty="0" smtClean="0"/>
              <a:t>nisati </a:t>
            </a:r>
            <a:r>
              <a:rPr lang="sr-Latn-RS" dirty="0"/>
              <a:t>podrazumevane resurse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825" y="4814888"/>
            <a:ext cx="1981200" cy="136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9462" y="59922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910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Konfiguracija</a:t>
            </a:r>
            <a:r>
              <a:rPr lang="en-US" dirty="0" smtClean="0"/>
              <a:t> </a:t>
            </a:r>
            <a:r>
              <a:rPr lang="en-US" dirty="0" err="1" smtClean="0"/>
              <a:t>uredjaja</a:t>
            </a:r>
            <a:endParaRPr lang="sr-Latn-R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38472"/>
              </p:ext>
            </p:extLst>
          </p:nvPr>
        </p:nvGraphicFramePr>
        <p:xfrm>
          <a:off x="1719765" y="1957452"/>
          <a:ext cx="81280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Vrednosti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language and region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en, fr, en-rUS, fr-rFR, fr-rCA,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itd.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 size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small, normal, large, xlarge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screen orientation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port, land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UI mode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car, desk, television, appliance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night mode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night, notnight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 pixel density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ldpi, mdpi, hdpi, xhdpi, nodpi,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tvdpi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touchscreen type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notouch, </a:t>
                      </a:r>
                      <a:r>
                        <a:rPr lang="en-US" dirty="0" smtClean="0"/>
                        <a:t>fi</a:t>
                      </a:r>
                      <a:r>
                        <a:rPr lang="sr-Latn-RS" dirty="0" smtClean="0"/>
                        <a:t>nger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 version (API level)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v1, v2, v3, itd.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27576" y="5561776"/>
            <a:ext cx="3035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Tipovi </a:t>
            </a:r>
            <a:r>
              <a:rPr lang="sr-Latn-RS" dirty="0" smtClean="0">
                <a:latin typeface="F22"/>
              </a:rPr>
              <a:t>kon</a:t>
            </a:r>
            <a:r>
              <a:rPr lang="en-US" dirty="0" smtClean="0">
                <a:latin typeface="F22"/>
              </a:rPr>
              <a:t>fi</a:t>
            </a:r>
            <a:r>
              <a:rPr lang="sr-Latn-RS" dirty="0" smtClean="0">
                <a:latin typeface="F22"/>
              </a:rPr>
              <a:t>guracije ure</a:t>
            </a:r>
            <a:r>
              <a:rPr lang="sr-Latn-RS" dirty="0" smtClean="0">
                <a:latin typeface="CMSS10"/>
              </a:rPr>
              <a:t>d</a:t>
            </a:r>
            <a:r>
              <a:rPr lang="en-US" dirty="0" smtClean="0">
                <a:latin typeface="CMSS10"/>
              </a:rPr>
              <a:t>j</a:t>
            </a:r>
            <a:r>
              <a:rPr lang="sr-Latn-RS" dirty="0" smtClean="0">
                <a:latin typeface="F22"/>
              </a:rPr>
              <a:t>aja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9684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Konfiguracija</a:t>
            </a:r>
            <a:r>
              <a:rPr lang="en-US" dirty="0" smtClean="0"/>
              <a:t> </a:t>
            </a:r>
            <a:r>
              <a:rPr lang="en-US" dirty="0" err="1" smtClean="0"/>
              <a:t>uredjaja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 razlicite rezolucije ekrana bi trebalo pripremiti </a:t>
            </a:r>
            <a:r>
              <a:rPr lang="sr-Latn-RS" dirty="0" smtClean="0"/>
              <a:t>slike</a:t>
            </a:r>
            <a:r>
              <a:rPr lang="en-US" dirty="0" smtClean="0"/>
              <a:t> r</a:t>
            </a:r>
            <a:r>
              <a:rPr lang="sr-Latn-RS" dirty="0" smtClean="0"/>
              <a:t>azlicitih </a:t>
            </a:r>
            <a:r>
              <a:rPr lang="sr-Latn-RS" dirty="0"/>
              <a:t>rezolucija</a:t>
            </a:r>
          </a:p>
          <a:p>
            <a:r>
              <a:rPr lang="it-IT" dirty="0"/>
              <a:t>Za razlicite velicine ekrana bi trebalo pripremiti </a:t>
            </a:r>
            <a:r>
              <a:rPr lang="it-IT" dirty="0" smtClean="0"/>
              <a:t>razlicite </a:t>
            </a:r>
            <a:r>
              <a:rPr lang="sr-Latn-RS" dirty="0" smtClean="0"/>
              <a:t>rasporede </a:t>
            </a:r>
            <a:r>
              <a:rPr lang="sr-Latn-RS" dirty="0"/>
              <a:t>GUI-a</a:t>
            </a:r>
          </a:p>
        </p:txBody>
      </p:sp>
    </p:spTree>
    <p:extLst>
      <p:ext uri="{BB962C8B-B14F-4D97-AF65-F5344CB8AC3E}">
        <p14:creationId xmlns:p14="http://schemas.microsoft.com/office/powerpoint/2010/main" val="116746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1357</Words>
  <Application>Microsoft Office PowerPoint</Application>
  <PresentationFormat>Widescreen</PresentationFormat>
  <Paragraphs>229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CMSS10</vt:lpstr>
      <vt:lpstr>F22</vt:lpstr>
      <vt:lpstr>Office Theme</vt:lpstr>
      <vt:lpstr>Android</vt:lpstr>
      <vt:lpstr>Sadrzaj</vt:lpstr>
      <vt:lpstr>Resursi i konfiguracija uredjaja</vt:lpstr>
      <vt:lpstr>Resursi</vt:lpstr>
      <vt:lpstr>Resursi</vt:lpstr>
      <vt:lpstr>Resursi</vt:lpstr>
      <vt:lpstr>Konfiguracija uredjaja</vt:lpstr>
      <vt:lpstr>Konfiguracija uredjaja</vt:lpstr>
      <vt:lpstr>Konfiguracija uredjaja</vt:lpstr>
      <vt:lpstr>GUI</vt:lpstr>
      <vt:lpstr>Android UI</vt:lpstr>
      <vt:lpstr>Pogledi i rasporedi</vt:lpstr>
      <vt:lpstr>Pogledi</vt:lpstr>
      <vt:lpstr>Pogledi</vt:lpstr>
      <vt:lpstr>Pravljenje pogleda</vt:lpstr>
      <vt:lpstr>ExampleActivity.java</vt:lpstr>
      <vt:lpstr>ExampleActivity.java (svojstva)</vt:lpstr>
      <vt:lpstr>main.xml (svojstva)</vt:lpstr>
      <vt:lpstr>ExampleActivity.java (obradjivaci dogadjaja)</vt:lpstr>
      <vt:lpstr>main.xml (obradjivaci dogadjaja)</vt:lpstr>
      <vt:lpstr>Tipovi pogleda</vt:lpstr>
      <vt:lpstr>Pogledi</vt:lpstr>
      <vt:lpstr>Pogledi</vt:lpstr>
      <vt:lpstr>Pogledi</vt:lpstr>
      <vt:lpstr>Pogledi</vt:lpstr>
      <vt:lpstr>Pogledi</vt:lpstr>
      <vt:lpstr>Pogledi</vt:lpstr>
      <vt:lpstr>Pogledi</vt:lpstr>
      <vt:lpstr>Pogledi</vt:lpstr>
      <vt:lpstr>Pogledi</vt:lpstr>
      <vt:lpstr>Pogledi</vt:lpstr>
      <vt:lpstr>Pogledi</vt:lpstr>
      <vt:lpstr>Raspored</vt:lpstr>
      <vt:lpstr>Svojstva pogleda</vt:lpstr>
      <vt:lpstr>Svojstva pogleda</vt:lpstr>
      <vt:lpstr>Iscrtavanje pogleda</vt:lpstr>
      <vt:lpstr>Vrste pogleda</vt:lpstr>
      <vt:lpstr>Vrste pogleda</vt:lpstr>
      <vt:lpstr>Vrste pogleda</vt:lpstr>
      <vt:lpstr>Vrste pogleda</vt:lpstr>
      <vt:lpstr>Vrste pogleda</vt:lpstr>
      <vt:lpstr>Vrste pogleda</vt:lpstr>
      <vt:lpstr>Stilovi</vt:lpstr>
      <vt:lpstr>Teme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Marko Arsenovic</dc:creator>
  <cp:lastModifiedBy>Marko Arsenovic</cp:lastModifiedBy>
  <cp:revision>47</cp:revision>
  <dcterms:created xsi:type="dcterms:W3CDTF">2016-08-17T06:31:53Z</dcterms:created>
  <dcterms:modified xsi:type="dcterms:W3CDTF">2016-08-22T08:50:02Z</dcterms:modified>
</cp:coreProperties>
</file>