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o Arsenovic" initials="MA" lastIdx="1" clrIdx="0">
    <p:extLst>
      <p:ext uri="{19B8F6BF-5375-455C-9EA6-DF929625EA0E}">
        <p15:presenceInfo xmlns:p15="http://schemas.microsoft.com/office/powerpoint/2012/main" userId="Marko Arsenov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56DD6-B768-4032-9698-43A83F02C97F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35E8-A6A1-4EC0-8376-071E405D636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41821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3659B-73F9-4151-9A98-1F0ACF27EBB1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3E198-E15A-4C58-A367-981C661738A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5257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3037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693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1374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1028" name="Picture 4" descr="http://i-cdn.phonearena.com/images/article/34946-image/10-Android-apps-for-geeks-nerds-and-dork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9314"/>
            <a:ext cx="1458686" cy="1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34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309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6332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5243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653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726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1501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354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299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Android</a:t>
            </a:r>
            <a:endParaRPr lang="sr-Latn-R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3</a:t>
            </a:r>
            <a:endParaRPr lang="sr-Latn-RS" sz="4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9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Dijalozi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1983"/>
            <a:ext cx="6829425" cy="3667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158" y="1556406"/>
            <a:ext cx="2914650" cy="895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2922" y="1187074"/>
            <a:ext cx="172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Dialog Fragment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5098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Dijalozi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4136425" y="1371740"/>
            <a:ext cx="509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AlertDialog sadrzi: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/>
              <a:t>naslov</a:t>
            </a:r>
            <a:endParaRPr lang="sr-Latn-RS" dirty="0"/>
          </a:p>
          <a:p>
            <a:pPr marL="342900" indent="-342900">
              <a:buFont typeface="+mj-lt"/>
              <a:buAutoNum type="arabicPeriod"/>
            </a:pPr>
            <a:r>
              <a:rPr lang="fi-FI" dirty="0" smtClean="0"/>
              <a:t>poruku</a:t>
            </a:r>
            <a:r>
              <a:rPr lang="fi-FI" dirty="0"/>
              <a:t>, listu ili </a:t>
            </a:r>
            <a:r>
              <a:rPr lang="fi-FI" dirty="0" smtClean="0"/>
              <a:t>proizvoljan </a:t>
            </a:r>
            <a:r>
              <a:rPr lang="sr-Latn-RS" dirty="0" smtClean="0"/>
              <a:t>raspored</a:t>
            </a:r>
            <a:endParaRPr lang="sr-Latn-RS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do </a:t>
            </a:r>
            <a:r>
              <a:rPr lang="it-IT" dirty="0"/>
              <a:t>tri dugmeta (</a:t>
            </a:r>
            <a:r>
              <a:rPr lang="it-IT" dirty="0" smtClean="0"/>
              <a:t>negativno, </a:t>
            </a:r>
            <a:r>
              <a:rPr lang="sr-Latn-RS" dirty="0" smtClean="0"/>
              <a:t>neutralno </a:t>
            </a:r>
            <a:r>
              <a:rPr lang="sr-Latn-RS" dirty="0"/>
              <a:t>i pozitivno)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09" y="1371740"/>
            <a:ext cx="3114675" cy="2352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425" y="3188319"/>
            <a:ext cx="58959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0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Dijalozi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3969157" y="1735813"/>
            <a:ext cx="56654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Alert dijalog moze da sadrzi: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neperzistentnu listu </a:t>
            </a:r>
            <a:r>
              <a:rPr lang="sr-Latn-RS" dirty="0" smtClean="0"/>
              <a:t>sa</a:t>
            </a:r>
            <a:r>
              <a:rPr lang="en-US" dirty="0" smtClean="0"/>
              <a:t> </a:t>
            </a:r>
            <a:r>
              <a:rPr lang="sr-Latn-RS" dirty="0" smtClean="0"/>
              <a:t>jednostrukim izborom</a:t>
            </a:r>
            <a:r>
              <a:rPr lang="en-US" dirty="0" smtClean="0"/>
              <a:t> </a:t>
            </a:r>
            <a:r>
              <a:rPr lang="sr-Latn-RS" dirty="0" smtClean="0"/>
              <a:t>(proste </a:t>
            </a:r>
            <a:r>
              <a:rPr lang="sr-Latn-RS" dirty="0"/>
              <a:t>stavke)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perzistentnu listu </a:t>
            </a:r>
            <a:r>
              <a:rPr lang="sr-Latn-RS" dirty="0" smtClean="0"/>
              <a:t>sa</a:t>
            </a:r>
            <a:r>
              <a:rPr lang="en-US" dirty="0" smtClean="0"/>
              <a:t> </a:t>
            </a:r>
            <a:r>
              <a:rPr lang="sr-Latn-RS" dirty="0" smtClean="0"/>
              <a:t>jednostrukim izborom</a:t>
            </a:r>
            <a:r>
              <a:rPr lang="en-US" dirty="0" smtClean="0"/>
              <a:t> </a:t>
            </a:r>
            <a:r>
              <a:rPr lang="sr-Latn-RS" dirty="0" smtClean="0"/>
              <a:t>(radio </a:t>
            </a:r>
            <a:r>
              <a:rPr lang="sr-Latn-RS" dirty="0"/>
              <a:t>buttons)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perzistentnu listu </a:t>
            </a:r>
            <a:r>
              <a:rPr lang="sr-Latn-RS" dirty="0" smtClean="0"/>
              <a:t>sa</a:t>
            </a:r>
            <a:r>
              <a:rPr lang="en-US" dirty="0" smtClean="0"/>
              <a:t> </a:t>
            </a:r>
            <a:r>
              <a:rPr lang="sr-Latn-RS" dirty="0" smtClean="0"/>
              <a:t>visestrukim izborom</a:t>
            </a:r>
            <a:r>
              <a:rPr lang="en-US" dirty="0" smtClean="0"/>
              <a:t> </a:t>
            </a:r>
            <a:r>
              <a:rPr lang="sr-Latn-RS" dirty="0" smtClean="0"/>
              <a:t>(checkboxes</a:t>
            </a:r>
            <a:r>
              <a:rPr lang="sr-Latn-RS" dirty="0"/>
              <a:t>)</a:t>
            </a:r>
          </a:p>
          <a:p>
            <a:r>
              <a:rPr lang="sr-Latn-RS" dirty="0"/>
              <a:t>Stavke se mogu </a:t>
            </a:r>
            <a:r>
              <a:rPr lang="sr-Latn-RS" dirty="0" smtClean="0"/>
              <a:t>specicirati</a:t>
            </a:r>
            <a:r>
              <a:rPr lang="en-US" dirty="0" smtClean="0"/>
              <a:t> </a:t>
            </a:r>
            <a:r>
              <a:rPr lang="sr-Latn-RS" dirty="0" smtClean="0"/>
              <a:t>statickim </a:t>
            </a:r>
            <a:r>
              <a:rPr lang="sr-Latn-RS" dirty="0"/>
              <a:t>nizom </a:t>
            </a:r>
            <a:r>
              <a:rPr lang="sr-Latn-RS" dirty="0" smtClean="0"/>
              <a:t>ili</a:t>
            </a:r>
            <a:r>
              <a:rPr lang="en-US" dirty="0" smtClean="0"/>
              <a:t> </a:t>
            </a:r>
            <a:r>
              <a:rPr lang="sr-Latn-RS" dirty="0" smtClean="0"/>
              <a:t>adapterom)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7" y="1690688"/>
            <a:ext cx="2990850" cy="2076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157" y="3969718"/>
            <a:ext cx="62769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4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Dijalozi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3779586" y="2438340"/>
            <a:ext cx="5665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i-FI" dirty="0"/>
              <a:t>Za unost datuma koristi </a:t>
            </a:r>
            <a:r>
              <a:rPr lang="fi-FI" dirty="0" smtClean="0"/>
              <a:t>se </a:t>
            </a:r>
            <a:r>
              <a:rPr lang="sr-Latn-RS" dirty="0" smtClean="0"/>
              <a:t>prede</a:t>
            </a:r>
            <a:r>
              <a:rPr lang="en-US" dirty="0" smtClean="0"/>
              <a:t>fi</a:t>
            </a:r>
            <a:r>
              <a:rPr lang="sr-Latn-RS" dirty="0" smtClean="0"/>
              <a:t>nisani dijalog</a:t>
            </a:r>
            <a:r>
              <a:rPr lang="en-US" dirty="0"/>
              <a:t> </a:t>
            </a:r>
            <a:r>
              <a:rPr lang="sr-Latn-RS" dirty="0" smtClean="0"/>
              <a:t>DatePicker</a:t>
            </a:r>
            <a:endParaRPr lang="sr-Latn-RS" dirty="0"/>
          </a:p>
          <a:p>
            <a:pPr marL="342900" indent="-342900">
              <a:buFont typeface="+mj-lt"/>
              <a:buAutoNum type="arabicPeriod"/>
            </a:pPr>
            <a:r>
              <a:rPr lang="fi-FI" dirty="0" smtClean="0"/>
              <a:t>Za </a:t>
            </a:r>
            <a:r>
              <a:rPr lang="fi-FI" dirty="0"/>
              <a:t>unost datuma koristi </a:t>
            </a:r>
            <a:r>
              <a:rPr lang="fi-FI" dirty="0" smtClean="0"/>
              <a:t>se </a:t>
            </a:r>
            <a:r>
              <a:rPr lang="sr-Latn-RS" dirty="0" smtClean="0"/>
              <a:t>predenisani dijalog</a:t>
            </a:r>
            <a:r>
              <a:rPr lang="en-US" dirty="0" smtClean="0"/>
              <a:t> </a:t>
            </a:r>
            <a:r>
              <a:rPr lang="sr-Latn-RS" dirty="0" smtClean="0"/>
              <a:t>TimePicker</a:t>
            </a:r>
            <a:endParaRPr lang="sr-Latn-RS" dirty="0"/>
          </a:p>
          <a:p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157" y="4169163"/>
            <a:ext cx="50387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96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Podesavanja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093" y="1563728"/>
            <a:ext cx="8250044" cy="4351338"/>
          </a:xfrm>
        </p:spPr>
        <p:txBody>
          <a:bodyPr>
            <a:normAutofit/>
          </a:bodyPr>
          <a:lstStyle/>
          <a:p>
            <a:r>
              <a:rPr lang="sr-Latn-RS" dirty="0"/>
              <a:t>Za podesavanje parametara </a:t>
            </a:r>
            <a:r>
              <a:rPr lang="sr-Latn-RS" dirty="0" smtClean="0"/>
              <a:t>aplikacije</a:t>
            </a:r>
            <a:r>
              <a:rPr lang="en-US" dirty="0" smtClean="0"/>
              <a:t> </a:t>
            </a:r>
            <a:r>
              <a:rPr lang="it-IT" dirty="0" smtClean="0"/>
              <a:t>koristi </a:t>
            </a:r>
            <a:r>
              <a:rPr lang="it-IT" dirty="0"/>
              <a:t>se Preferece API (da </a:t>
            </a:r>
            <a:r>
              <a:rPr lang="it-IT" dirty="0" smtClean="0"/>
              <a:t>bi </a:t>
            </a:r>
            <a:r>
              <a:rPr lang="sr-Latn-RS" dirty="0" smtClean="0"/>
              <a:t>ponasanje </a:t>
            </a:r>
            <a:r>
              <a:rPr lang="sr-Latn-RS" dirty="0"/>
              <a:t>aplikacije bilo konzistentno)</a:t>
            </a:r>
          </a:p>
          <a:p>
            <a:r>
              <a:rPr lang="sr-Latn-RS" dirty="0"/>
              <a:t>Razlicitim tipovima </a:t>
            </a:r>
            <a:r>
              <a:rPr lang="sr-Latn-RS" dirty="0" smtClean="0"/>
              <a:t>parametrima</a:t>
            </a:r>
            <a:r>
              <a:rPr lang="en-US" dirty="0" smtClean="0"/>
              <a:t> </a:t>
            </a:r>
            <a:r>
              <a:rPr lang="fi-FI" dirty="0" smtClean="0"/>
              <a:t>odgovaraju </a:t>
            </a:r>
            <a:r>
              <a:rPr lang="fi-FI" dirty="0"/>
              <a:t>razliciti tipovi kontrola </a:t>
            </a:r>
            <a:r>
              <a:rPr lang="fi-FI" dirty="0" smtClean="0"/>
              <a:t>koje </a:t>
            </a:r>
            <a:r>
              <a:rPr lang="sr-Latn-RS" dirty="0" smtClean="0"/>
              <a:t>nasleduju </a:t>
            </a:r>
            <a:r>
              <a:rPr lang="sr-Latn-RS" dirty="0"/>
              <a:t>Preference klasu</a:t>
            </a:r>
          </a:p>
          <a:p>
            <a:r>
              <a:rPr lang="pl-PL" dirty="0"/>
              <a:t>Kontrole se mogu grupisati u </a:t>
            </a:r>
            <a:r>
              <a:rPr lang="pl-PL" dirty="0" smtClean="0"/>
              <a:t>kategorije</a:t>
            </a:r>
            <a:r>
              <a:rPr lang="en-US" dirty="0" smtClean="0"/>
              <a:t> </a:t>
            </a:r>
            <a:r>
              <a:rPr lang="sr-Latn-RS" dirty="0" smtClean="0"/>
              <a:t>ili </a:t>
            </a:r>
            <a:r>
              <a:rPr lang="sr-Latn-RS" dirty="0"/>
              <a:t>u </a:t>
            </a:r>
            <a:r>
              <a:rPr lang="sr-Latn-RS" dirty="0" smtClean="0"/>
              <a:t>podekrane</a:t>
            </a:r>
            <a:endParaRPr lang="sr-Latn-RS" dirty="0"/>
          </a:p>
          <a:p>
            <a:r>
              <a:rPr lang="sr-Latn-RS" dirty="0"/>
              <a:t>Vrednosti parametara se </a:t>
            </a:r>
            <a:r>
              <a:rPr lang="sr-Latn-RS" dirty="0" smtClean="0"/>
              <a:t>automatski</a:t>
            </a:r>
            <a:r>
              <a:rPr lang="en-US" dirty="0" smtClean="0"/>
              <a:t> </a:t>
            </a:r>
            <a:r>
              <a:rPr lang="sr-Latn-RS" dirty="0" smtClean="0"/>
              <a:t>snimaju </a:t>
            </a:r>
            <a:r>
              <a:rPr lang="sr-Latn-RS" dirty="0"/>
              <a:t>kao uredeni parovi </a:t>
            </a:r>
            <a:r>
              <a:rPr lang="sr-Latn-RS" dirty="0" smtClean="0"/>
              <a:t>kljuc</a:t>
            </a:r>
            <a:r>
              <a:rPr lang="en-US" dirty="0" smtClean="0"/>
              <a:t> </a:t>
            </a:r>
            <a:r>
              <a:rPr lang="sr-Latn-RS" dirty="0" smtClean="0"/>
              <a:t>vrednost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4417115" y="6488668"/>
            <a:ext cx="646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https://developer.android.com/guide/topics/ui/settings.html</a:t>
            </a:r>
            <a:endParaRPr lang="sr-Latn-RS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195" y="1300395"/>
            <a:ext cx="3041785" cy="445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7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Obavestenja</a:t>
            </a:r>
            <a:endParaRPr lang="sr-Latn-R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65236"/>
              </p:ext>
            </p:extLst>
          </p:nvPr>
        </p:nvGraphicFramePr>
        <p:xfrm>
          <a:off x="2032000" y="2202778"/>
          <a:ext cx="812800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baseline="0" dirty="0" smtClean="0">
                          <a:latin typeface="F17"/>
                        </a:rPr>
                        <a:t>Tip parametra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Tip kontrole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CheckBoxPreference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EditTextPreference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EditTextPreference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EditTextPreference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EditTextPreference, ListPreference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Set&lt;String&gt;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MultiSelectListPreference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001279" y="4941416"/>
            <a:ext cx="1676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22"/>
              </a:rPr>
              <a:t>Tipovi kontrola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2814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Obavestenja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13" y="1599271"/>
            <a:ext cx="5857875" cy="4038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19" y="1599271"/>
            <a:ext cx="2914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42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Obavestenja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7" y="1690688"/>
            <a:ext cx="4441424" cy="36429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172" y="1690688"/>
            <a:ext cx="58674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3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1979"/>
            <a:ext cx="10515600" cy="1325563"/>
          </a:xfrm>
        </p:spPr>
        <p:txBody>
          <a:bodyPr/>
          <a:lstStyle/>
          <a:p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ekrana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podesavanje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0674"/>
            <a:ext cx="46482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424" y="2040674"/>
            <a:ext cx="5000625" cy="1885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424" y="4276610"/>
            <a:ext cx="5419725" cy="2057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4829" y="1690688"/>
            <a:ext cx="16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Preko</a:t>
            </a:r>
            <a:r>
              <a:rPr lang="en-US" dirty="0" smtClean="0"/>
              <a:t> Activity-a</a:t>
            </a:r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6542048" y="1671342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Preko</a:t>
            </a:r>
            <a:r>
              <a:rPr lang="en-US" dirty="0" smtClean="0"/>
              <a:t> Fragment-a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484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1979"/>
            <a:ext cx="10515600" cy="1325563"/>
          </a:xfrm>
        </p:spPr>
        <p:txBody>
          <a:bodyPr/>
          <a:lstStyle/>
          <a:p>
            <a:r>
              <a:rPr lang="en-US" dirty="0" err="1" smtClean="0"/>
              <a:t>Obrada</a:t>
            </a:r>
            <a:r>
              <a:rPr lang="en-US" dirty="0" smtClean="0"/>
              <a:t> </a:t>
            </a:r>
            <a:r>
              <a:rPr lang="en-US" dirty="0" err="1" smtClean="0"/>
              <a:t>promene</a:t>
            </a:r>
            <a:r>
              <a:rPr lang="en-US" dirty="0" smtClean="0"/>
              <a:t> </a:t>
            </a:r>
            <a:r>
              <a:rPr lang="en-US" dirty="0" err="1" smtClean="0"/>
              <a:t>parametara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179" y="2038176"/>
            <a:ext cx="4762500" cy="2409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179" y="4788635"/>
            <a:ext cx="59817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5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Sadrzaj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Toasts</a:t>
            </a:r>
          </a:p>
          <a:p>
            <a:r>
              <a:rPr lang="en-US" dirty="0" err="1" smtClean="0"/>
              <a:t>Obavestenja</a:t>
            </a:r>
            <a:endParaRPr lang="en-US" dirty="0" smtClean="0"/>
          </a:p>
          <a:p>
            <a:r>
              <a:rPr lang="en-US" dirty="0" err="1" smtClean="0"/>
              <a:t>Dijalozi</a:t>
            </a:r>
            <a:endParaRPr lang="en-US" dirty="0" smtClean="0"/>
          </a:p>
          <a:p>
            <a:r>
              <a:rPr lang="en-US" dirty="0" err="1" smtClean="0"/>
              <a:t>Podesavanja</a:t>
            </a:r>
            <a:endParaRPr lang="en-US" dirty="0" smtClean="0"/>
          </a:p>
          <a:p>
            <a:r>
              <a:rPr lang="en-US" dirty="0" err="1" smtClean="0"/>
              <a:t>Akciona</a:t>
            </a:r>
            <a:r>
              <a:rPr lang="en-US" dirty="0" smtClean="0"/>
              <a:t> </a:t>
            </a:r>
            <a:r>
              <a:rPr lang="en-US" dirty="0" err="1" smtClean="0"/>
              <a:t>linija</a:t>
            </a:r>
            <a:endParaRPr lang="en-US" dirty="0" smtClean="0"/>
          </a:p>
          <a:p>
            <a:r>
              <a:rPr lang="en-US" dirty="0" err="1" smtClean="0"/>
              <a:t>Adapteri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97267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61" y="86344"/>
            <a:ext cx="10515600" cy="1325563"/>
          </a:xfrm>
        </p:spPr>
        <p:txBody>
          <a:bodyPr/>
          <a:lstStyle/>
          <a:p>
            <a:r>
              <a:rPr lang="en-US" dirty="0" err="1" smtClean="0"/>
              <a:t>Akciona</a:t>
            </a:r>
            <a:r>
              <a:rPr lang="en-US" dirty="0" smtClean="0"/>
              <a:t> </a:t>
            </a:r>
            <a:r>
              <a:rPr lang="en-US" dirty="0" err="1" smtClean="0"/>
              <a:t>linija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093" y="1563728"/>
            <a:ext cx="8250044" cy="4351338"/>
          </a:xfrm>
        </p:spPr>
        <p:txBody>
          <a:bodyPr>
            <a:normAutofit/>
          </a:bodyPr>
          <a:lstStyle/>
          <a:p>
            <a:r>
              <a:rPr lang="sr-Latn-RS" dirty="0"/>
              <a:t>Akciona linija (ActionBar) je linija koja se (obicno) nalazi na </a:t>
            </a:r>
            <a:r>
              <a:rPr lang="sr-Latn-RS" dirty="0" smtClean="0"/>
              <a:t>vrhu</a:t>
            </a:r>
            <a:r>
              <a:rPr lang="en-US" dirty="0" smtClean="0"/>
              <a:t> </a:t>
            </a:r>
            <a:r>
              <a:rPr lang="sr-Latn-RS" dirty="0" smtClean="0"/>
              <a:t>ekrana </a:t>
            </a:r>
            <a:r>
              <a:rPr lang="sr-Latn-RS" dirty="0"/>
              <a:t>i obezbeduje:</a:t>
            </a:r>
          </a:p>
          <a:p>
            <a:pPr lvl="1"/>
            <a:r>
              <a:rPr lang="sr-Latn-RS" dirty="0"/>
              <a:t>identikaciju aplikacije</a:t>
            </a:r>
          </a:p>
          <a:p>
            <a:pPr lvl="1"/>
            <a:r>
              <a:rPr lang="sr-Latn-RS" dirty="0"/>
              <a:t>navigaciju</a:t>
            </a:r>
          </a:p>
          <a:p>
            <a:pPr lvl="1"/>
            <a:r>
              <a:rPr lang="sr-Latn-RS" dirty="0"/>
              <a:t>promenu pogleda</a:t>
            </a:r>
          </a:p>
          <a:p>
            <a:pPr lvl="1"/>
            <a:r>
              <a:rPr lang="sr-Latn-RS" dirty="0"/>
              <a:t>izvrsavanje akcija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7115" y="6488668"/>
            <a:ext cx="646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https://developer.android.com/training/appbar/actions.html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55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61" y="86344"/>
            <a:ext cx="10515600" cy="1325563"/>
          </a:xfrm>
        </p:spPr>
        <p:txBody>
          <a:bodyPr/>
          <a:lstStyle/>
          <a:p>
            <a:r>
              <a:rPr lang="en-US" dirty="0" err="1" smtClean="0"/>
              <a:t>Akciona</a:t>
            </a:r>
            <a:r>
              <a:rPr lang="en-US" dirty="0" smtClean="0"/>
              <a:t> </a:t>
            </a:r>
            <a:r>
              <a:rPr lang="en-US" dirty="0" err="1" smtClean="0"/>
              <a:t>linija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093" y="1563728"/>
            <a:ext cx="8250044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</a:t>
            </a:r>
            <a:r>
              <a:rPr lang="sr-Latn-RS" dirty="0" smtClean="0"/>
              <a:t>kona </a:t>
            </a:r>
            <a:r>
              <a:rPr lang="sr-Latn-RS" dirty="0"/>
              <a:t>identikuje aplikaciju (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omogucava </a:t>
            </a:r>
            <a:r>
              <a:rPr lang="sr-Latn-RS" dirty="0"/>
              <a:t>navigaciju)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View </a:t>
            </a:r>
            <a:r>
              <a:rPr lang="en-US" dirty="0"/>
              <a:t>control </a:t>
            </a:r>
            <a:r>
              <a:rPr lang="en-US" dirty="0" err="1"/>
              <a:t>obezbeduje</a:t>
            </a:r>
            <a:r>
              <a:rPr lang="en-US" dirty="0"/>
              <a:t> </a:t>
            </a:r>
            <a:r>
              <a:rPr lang="en-US" dirty="0" err="1" smtClean="0"/>
              <a:t>promenu</a:t>
            </a:r>
            <a:r>
              <a:rPr lang="en-US" dirty="0"/>
              <a:t> </a:t>
            </a:r>
            <a:r>
              <a:rPr lang="sr-Latn-RS" dirty="0" smtClean="0"/>
              <a:t>pogleda </a:t>
            </a:r>
            <a:r>
              <a:rPr lang="sr-Latn-RS" dirty="0"/>
              <a:t>(obicno koriscenjem spinner </a:t>
            </a:r>
            <a:r>
              <a:rPr lang="sr-Latn-RS" dirty="0" smtClean="0"/>
              <a:t>ili</a:t>
            </a:r>
            <a:r>
              <a:rPr lang="en-US" dirty="0" smtClean="0"/>
              <a:t> </a:t>
            </a:r>
            <a:r>
              <a:rPr lang="sr-Latn-RS" dirty="0" smtClean="0"/>
              <a:t>tab </a:t>
            </a:r>
            <a:r>
              <a:rPr lang="sr-Latn-RS" dirty="0"/>
              <a:t>pogleda)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Dugmad </a:t>
            </a:r>
            <a:r>
              <a:rPr lang="sr-Latn-RS" dirty="0"/>
              <a:t>omogucuju izvrsavanje </a:t>
            </a:r>
            <a:r>
              <a:rPr lang="sr-Latn-RS" dirty="0" smtClean="0"/>
              <a:t>akcija</a:t>
            </a:r>
            <a:r>
              <a:rPr lang="en-US" dirty="0" smtClean="0"/>
              <a:t> </a:t>
            </a:r>
            <a:r>
              <a:rPr lang="sr-Latn-RS" dirty="0" smtClean="0"/>
              <a:t>(koristiti </a:t>
            </a:r>
            <a:r>
              <a:rPr lang="sr-Latn-RS" dirty="0"/>
              <a:t>predenisane ikone </a:t>
            </a:r>
            <a:r>
              <a:rPr lang="sr-Latn-RS" dirty="0" smtClean="0"/>
              <a:t>za</a:t>
            </a:r>
            <a:r>
              <a:rPr lang="en-US" dirty="0" smtClean="0"/>
              <a:t> </a:t>
            </a:r>
            <a:r>
              <a:rPr lang="sr-Latn-RS" dirty="0" smtClean="0"/>
              <a:t>uobicajene </a:t>
            </a:r>
            <a:r>
              <a:rPr lang="sr-Latn-RS" dirty="0"/>
              <a:t>akcije)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Red</a:t>
            </a:r>
            <a:r>
              <a:rPr lang="en-US" dirty="0" smtClean="0"/>
              <a:t>j</a:t>
            </a:r>
            <a:r>
              <a:rPr lang="sr-Latn-RS" dirty="0" smtClean="0"/>
              <a:t>e </a:t>
            </a:r>
            <a:r>
              <a:rPr lang="sr-Latn-RS" dirty="0"/>
              <a:t>koriscena dugmad se </a:t>
            </a:r>
            <a:r>
              <a:rPr lang="en-US" dirty="0" smtClean="0"/>
              <a:t>“</a:t>
            </a:r>
            <a:r>
              <a:rPr lang="sr-Latn-RS" dirty="0" smtClean="0"/>
              <a:t>prelivaju</a:t>
            </a:r>
            <a:r>
              <a:rPr lang="en-US" dirty="0" smtClean="0"/>
              <a:t>”</a:t>
            </a:r>
            <a:r>
              <a:rPr lang="sr-Latn-RS" dirty="0" smtClean="0"/>
              <a:t> u</a:t>
            </a:r>
            <a:r>
              <a:rPr lang="en-US" dirty="0" smtClean="0"/>
              <a:t> </a:t>
            </a:r>
            <a:r>
              <a:rPr lang="sr-Latn-RS" dirty="0" smtClean="0"/>
              <a:t>meni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137" y="1259158"/>
            <a:ext cx="32289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00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61" y="86344"/>
            <a:ext cx="10515600" cy="1325563"/>
          </a:xfrm>
        </p:spPr>
        <p:txBody>
          <a:bodyPr/>
          <a:lstStyle/>
          <a:p>
            <a:r>
              <a:rPr lang="en-US" dirty="0" err="1" smtClean="0"/>
              <a:t>Pravljenje</a:t>
            </a:r>
            <a:r>
              <a:rPr lang="en-US" dirty="0" smtClean="0"/>
              <a:t> </a:t>
            </a:r>
            <a:r>
              <a:rPr lang="en-US" dirty="0" err="1" smtClean="0"/>
              <a:t>akcione</a:t>
            </a:r>
            <a:r>
              <a:rPr lang="en-US" dirty="0" smtClean="0"/>
              <a:t> </a:t>
            </a:r>
            <a:r>
              <a:rPr lang="en-US" dirty="0" err="1" smtClean="0"/>
              <a:t>linije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093" y="1563728"/>
            <a:ext cx="8250044" cy="4351338"/>
          </a:xfrm>
        </p:spPr>
        <p:txBody>
          <a:bodyPr>
            <a:normAutofit/>
          </a:bodyPr>
          <a:lstStyle/>
          <a:p>
            <a:r>
              <a:rPr lang="fi-FI" dirty="0"/>
              <a:t>Akciona linija se nalazi u svim aktivnostima koje </a:t>
            </a:r>
            <a:r>
              <a:rPr lang="fi-FI" dirty="0" smtClean="0"/>
              <a:t>koriste </a:t>
            </a:r>
            <a:r>
              <a:rPr lang="pl-PL" dirty="0" smtClean="0"/>
              <a:t>Theme.Holo </a:t>
            </a:r>
            <a:r>
              <a:rPr lang="pl-PL" dirty="0"/>
              <a:t>temu (od API nivoa 11)</a:t>
            </a:r>
          </a:p>
          <a:p>
            <a:r>
              <a:rPr lang="sr-Latn-RS" dirty="0"/>
              <a:t>Koristiti temu Theme.Holo.NoActionBar ako ne zelite </a:t>
            </a:r>
            <a:r>
              <a:rPr lang="sr-Latn-RS" dirty="0" smtClean="0"/>
              <a:t>da</a:t>
            </a:r>
            <a:r>
              <a:rPr lang="en-US" dirty="0" smtClean="0"/>
              <a:t> </a:t>
            </a:r>
            <a:r>
              <a:rPr lang="sr-Latn-RS" dirty="0" smtClean="0"/>
              <a:t>prikazete </a:t>
            </a:r>
            <a:r>
              <a:rPr lang="sr-Latn-RS" dirty="0"/>
              <a:t>akcionu liniju</a:t>
            </a:r>
          </a:p>
          <a:p>
            <a:r>
              <a:rPr lang="it-IT" dirty="0"/>
              <a:t>Moze se dinamicki sakrivati i prikazivati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77025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61" y="86344"/>
            <a:ext cx="10515600" cy="1325563"/>
          </a:xfrm>
        </p:spPr>
        <p:txBody>
          <a:bodyPr/>
          <a:lstStyle/>
          <a:p>
            <a:r>
              <a:rPr lang="en-US" dirty="0" err="1" smtClean="0"/>
              <a:t>Adapteri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092" y="1563728"/>
            <a:ext cx="12275331" cy="4351338"/>
          </a:xfrm>
        </p:spPr>
        <p:txBody>
          <a:bodyPr>
            <a:normAutofit/>
          </a:bodyPr>
          <a:lstStyle/>
          <a:p>
            <a:r>
              <a:rPr lang="sr-Latn-RS" dirty="0"/>
              <a:t>Adapteri povezuju poglede (preciznije </a:t>
            </a:r>
            <a:r>
              <a:rPr lang="sr-Latn-RS" dirty="0" smtClean="0"/>
              <a:t>AdapterView</a:t>
            </a:r>
            <a:r>
              <a:rPr lang="en-US" dirty="0" smtClean="0"/>
              <a:t> </a:t>
            </a:r>
            <a:r>
              <a:rPr lang="sr-Latn-RS" dirty="0" smtClean="0"/>
              <a:t>komponente</a:t>
            </a:r>
            <a:r>
              <a:rPr lang="sr-Latn-RS" dirty="0"/>
              <a:t>) i izvore podataka</a:t>
            </a:r>
          </a:p>
          <a:p>
            <a:r>
              <a:rPr lang="sr-Latn-RS" dirty="0"/>
              <a:t>Postoje predenisani adapteri koji povezuju razlicite </a:t>
            </a:r>
            <a:r>
              <a:rPr lang="sr-Latn-RS" dirty="0" smtClean="0"/>
              <a:t>poglede</a:t>
            </a:r>
            <a:r>
              <a:rPr lang="en-US" dirty="0" smtClean="0"/>
              <a:t> </a:t>
            </a:r>
            <a:r>
              <a:rPr lang="sr-Latn-RS" dirty="0" smtClean="0"/>
              <a:t>(ListView</a:t>
            </a:r>
            <a:r>
              <a:rPr lang="sr-Latn-RS" dirty="0"/>
              <a:t>, GridView, Spinner, itd.) i razlicite izvore </a:t>
            </a:r>
            <a:r>
              <a:rPr lang="sr-Latn-RS" dirty="0" smtClean="0"/>
              <a:t>podataka</a:t>
            </a:r>
            <a:r>
              <a:rPr lang="en-US" dirty="0" smtClean="0"/>
              <a:t> </a:t>
            </a:r>
            <a:r>
              <a:rPr lang="sr-Latn-RS" dirty="0" smtClean="0"/>
              <a:t>(nizove</a:t>
            </a:r>
            <a:r>
              <a:rPr lang="sr-Latn-RS" dirty="0"/>
              <a:t>, kolekcije, kursore, itd.)</a:t>
            </a:r>
          </a:p>
          <a:p>
            <a:r>
              <a:rPr lang="sr-Latn-RS" dirty="0"/>
              <a:t>Moguce je napraviti adaptere koji povezuju proizvoljan pogled 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proizvoljni </a:t>
            </a:r>
            <a:r>
              <a:rPr lang="sr-Latn-RS" dirty="0"/>
              <a:t>izvor podataka</a:t>
            </a:r>
          </a:p>
        </p:txBody>
      </p:sp>
    </p:spTree>
    <p:extLst>
      <p:ext uri="{BB962C8B-B14F-4D97-AF65-F5344CB8AC3E}">
        <p14:creationId xmlns:p14="http://schemas.microsoft.com/office/powerpoint/2010/main" val="4161339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61" y="86344"/>
            <a:ext cx="10515600" cy="1325563"/>
          </a:xfrm>
        </p:spPr>
        <p:txBody>
          <a:bodyPr/>
          <a:lstStyle/>
          <a:p>
            <a:r>
              <a:rPr lang="en-US" dirty="0" err="1"/>
              <a:t>ArrayAdapter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61" y="1630635"/>
            <a:ext cx="10134298" cy="4351338"/>
          </a:xfrm>
        </p:spPr>
        <p:txBody>
          <a:bodyPr>
            <a:normAutofit/>
          </a:bodyPr>
          <a:lstStyle/>
          <a:p>
            <a:r>
              <a:rPr lang="sr-Latn-RS" dirty="0"/>
              <a:t>Povezuje TextView pogled (ili pogled koji sadrzi </a:t>
            </a:r>
            <a:r>
              <a:rPr lang="sr-Latn-RS" dirty="0" smtClean="0"/>
              <a:t>TextView</a:t>
            </a:r>
            <a:r>
              <a:rPr lang="en-US" dirty="0" smtClean="0"/>
              <a:t> </a:t>
            </a:r>
            <a:r>
              <a:rPr lang="pl-PL" dirty="0" smtClean="0"/>
              <a:t>pogled</a:t>
            </a:r>
            <a:r>
              <a:rPr lang="pl-PL" dirty="0"/>
              <a:t>) i niz ili kolekciju</a:t>
            </a:r>
          </a:p>
          <a:p>
            <a:r>
              <a:rPr lang="sr-Latn-RS" dirty="0"/>
              <a:t>Automatski se poziva toString() metoda svakog objekta u </a:t>
            </a:r>
            <a:r>
              <a:rPr lang="sr-Latn-RS" dirty="0" smtClean="0"/>
              <a:t>nizu</a:t>
            </a:r>
            <a:r>
              <a:rPr lang="en-US" dirty="0" smtClean="0"/>
              <a:t> </a:t>
            </a:r>
            <a:r>
              <a:rPr lang="pl-PL" dirty="0" smtClean="0"/>
              <a:t>ili </a:t>
            </a:r>
            <a:r>
              <a:rPr lang="pl-PL" dirty="0"/>
              <a:t>kolekciji i njena povrana vrednost se prikazuje u pogledu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96252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61" y="86344"/>
            <a:ext cx="10515600" cy="1325563"/>
          </a:xfrm>
        </p:spPr>
        <p:txBody>
          <a:bodyPr/>
          <a:lstStyle/>
          <a:p>
            <a:r>
              <a:rPr lang="en-US" dirty="0" err="1" smtClean="0"/>
              <a:t>ListView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61" y="1630635"/>
            <a:ext cx="10134298" cy="4351338"/>
          </a:xfrm>
        </p:spPr>
        <p:txBody>
          <a:bodyPr>
            <a:normAutofit/>
          </a:bodyPr>
          <a:lstStyle/>
          <a:p>
            <a:r>
              <a:rPr lang="sr-Latn-RS" dirty="0"/>
              <a:t>ListView pogled </a:t>
            </a:r>
            <a:r>
              <a:rPr lang="sr-Latn-RS" dirty="0" smtClean="0"/>
              <a:t>prikazuje</a:t>
            </a:r>
            <a:r>
              <a:rPr lang="en-US" dirty="0" smtClean="0"/>
              <a:t> </a:t>
            </a:r>
            <a:r>
              <a:rPr lang="fi-FI" dirty="0" smtClean="0"/>
              <a:t>listu </a:t>
            </a:r>
            <a:r>
              <a:rPr lang="fi-FI" dirty="0"/>
              <a:t>stavki (koja moze da </a:t>
            </a:r>
            <a:r>
              <a:rPr lang="fi-FI" dirty="0" smtClean="0"/>
              <a:t>se </a:t>
            </a:r>
            <a:r>
              <a:rPr lang="sr-Latn-RS" dirty="0" smtClean="0"/>
              <a:t>skroluje</a:t>
            </a:r>
            <a:r>
              <a:rPr lang="sr-Latn-RS" dirty="0"/>
              <a:t>)</a:t>
            </a:r>
          </a:p>
          <a:p>
            <a:r>
              <a:rPr lang="sr-Latn-RS" dirty="0"/>
              <a:t>Stavke se preuzimaju </a:t>
            </a:r>
            <a:r>
              <a:rPr lang="sr-Latn-RS" dirty="0" smtClean="0"/>
              <a:t>iz</a:t>
            </a:r>
            <a:r>
              <a:rPr lang="en-US" dirty="0" smtClean="0"/>
              <a:t> </a:t>
            </a:r>
            <a:r>
              <a:rPr lang="sr-Latn-RS" dirty="0" smtClean="0"/>
              <a:t>adaptera </a:t>
            </a:r>
            <a:r>
              <a:rPr lang="sr-Latn-RS" dirty="0"/>
              <a:t>koji je </a:t>
            </a:r>
            <a:r>
              <a:rPr lang="sr-Latn-RS" dirty="0" smtClean="0"/>
              <a:t>pridruzen</a:t>
            </a:r>
            <a:r>
              <a:rPr lang="en-US" dirty="0" smtClean="0"/>
              <a:t> </a:t>
            </a:r>
            <a:r>
              <a:rPr lang="sr-Latn-RS" dirty="0" smtClean="0"/>
              <a:t>pogledu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142" y="3122341"/>
            <a:ext cx="3398819" cy="25143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77697" y="5636709"/>
            <a:ext cx="1039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22"/>
              </a:rPr>
              <a:t>ListView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888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61" y="86344"/>
            <a:ext cx="10515600" cy="1325563"/>
          </a:xfrm>
        </p:spPr>
        <p:txBody>
          <a:bodyPr/>
          <a:lstStyle/>
          <a:p>
            <a:r>
              <a:rPr lang="en-US" dirty="0" err="1" smtClean="0"/>
              <a:t>GridView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61" y="1630635"/>
            <a:ext cx="10134298" cy="4351338"/>
          </a:xfrm>
        </p:spPr>
        <p:txBody>
          <a:bodyPr>
            <a:normAutofit/>
          </a:bodyPr>
          <a:lstStyle/>
          <a:p>
            <a:r>
              <a:rPr lang="sr-Latn-RS" dirty="0" smtClean="0"/>
              <a:t>GridView </a:t>
            </a:r>
            <a:r>
              <a:rPr lang="sr-Latn-RS" dirty="0"/>
              <a:t>pogled </a:t>
            </a:r>
            <a:r>
              <a:rPr lang="sr-Latn-RS" dirty="0" smtClean="0"/>
              <a:t>prikazuje</a:t>
            </a:r>
            <a:r>
              <a:rPr lang="en-US" dirty="0" smtClean="0"/>
              <a:t> </a:t>
            </a:r>
            <a:r>
              <a:rPr lang="pl-PL" dirty="0" smtClean="0"/>
              <a:t>tabelu </a:t>
            </a:r>
            <a:r>
              <a:rPr lang="pl-PL" dirty="0"/>
              <a:t>stavki (koja moze </a:t>
            </a:r>
            <a:r>
              <a:rPr lang="pl-PL" dirty="0" smtClean="0"/>
              <a:t>da</a:t>
            </a:r>
            <a:r>
              <a:rPr lang="en-US" dirty="0" smtClean="0"/>
              <a:t> </a:t>
            </a:r>
            <a:r>
              <a:rPr lang="sr-Latn-RS" dirty="0" smtClean="0"/>
              <a:t>se </a:t>
            </a:r>
            <a:r>
              <a:rPr lang="sr-Latn-RS" dirty="0"/>
              <a:t>skroluje).</a:t>
            </a:r>
          </a:p>
          <a:p>
            <a:r>
              <a:rPr lang="sr-Latn-RS" dirty="0"/>
              <a:t>Stavke se preuzimaju </a:t>
            </a:r>
            <a:r>
              <a:rPr lang="sr-Latn-RS" dirty="0" smtClean="0"/>
              <a:t>iz</a:t>
            </a:r>
            <a:r>
              <a:rPr lang="en-US" dirty="0" smtClean="0"/>
              <a:t> </a:t>
            </a:r>
            <a:r>
              <a:rPr lang="sr-Latn-RS" dirty="0" smtClean="0"/>
              <a:t>adaptera </a:t>
            </a:r>
            <a:r>
              <a:rPr lang="sr-Latn-RS" dirty="0"/>
              <a:t>koji je </a:t>
            </a:r>
            <a:r>
              <a:rPr lang="sr-Latn-RS" dirty="0" smtClean="0"/>
              <a:t>pridruzen</a:t>
            </a:r>
            <a:r>
              <a:rPr lang="en-US" dirty="0" smtClean="0"/>
              <a:t> </a:t>
            </a:r>
            <a:r>
              <a:rPr lang="sr-Latn-RS" dirty="0" smtClean="0"/>
              <a:t>pogledu</a:t>
            </a:r>
            <a:endParaRPr lang="sr-Latn-RS" dirty="0"/>
          </a:p>
        </p:txBody>
      </p:sp>
      <p:sp>
        <p:nvSpPr>
          <p:cNvPr id="5" name="Rectangle 4"/>
          <p:cNvSpPr/>
          <p:nvPr/>
        </p:nvSpPr>
        <p:spPr>
          <a:xfrm>
            <a:off x="8777697" y="5636709"/>
            <a:ext cx="1116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F22"/>
              </a:rPr>
              <a:t>Grid</a:t>
            </a:r>
            <a:r>
              <a:rPr lang="sr-Latn-RS" dirty="0" smtClean="0">
                <a:latin typeface="F22"/>
              </a:rPr>
              <a:t>View</a:t>
            </a:r>
            <a:endParaRPr lang="sr-Latn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912" y="2915753"/>
            <a:ext cx="3510773" cy="261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61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61" y="86344"/>
            <a:ext cx="10515600" cy="1325563"/>
          </a:xfrm>
        </p:spPr>
        <p:txBody>
          <a:bodyPr/>
          <a:lstStyle/>
          <a:p>
            <a:r>
              <a:rPr lang="en-US" dirty="0" smtClean="0"/>
              <a:t>Spinner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61" y="1630635"/>
            <a:ext cx="10134298" cy="4351338"/>
          </a:xfrm>
        </p:spPr>
        <p:txBody>
          <a:bodyPr>
            <a:normAutofit/>
          </a:bodyPr>
          <a:lstStyle/>
          <a:p>
            <a:r>
              <a:rPr lang="sr-Latn-RS" dirty="0"/>
              <a:t>Spinner pogled </a:t>
            </a:r>
            <a:r>
              <a:rPr lang="sr-Latn-RS" dirty="0" smtClean="0"/>
              <a:t>prikazuje</a:t>
            </a:r>
            <a:r>
              <a:rPr lang="en-US" dirty="0" smtClean="0"/>
              <a:t> </a:t>
            </a:r>
            <a:r>
              <a:rPr lang="sr-Latn-RS" dirty="0" smtClean="0"/>
              <a:t>stavke </a:t>
            </a:r>
            <a:r>
              <a:rPr lang="sr-Latn-RS" dirty="0"/>
              <a:t>u meniju (</a:t>
            </a:r>
            <a:r>
              <a:rPr lang="sr-Latn-RS" dirty="0" smtClean="0"/>
              <a:t>korisnik</a:t>
            </a:r>
            <a:r>
              <a:rPr lang="en-US" dirty="0" smtClean="0"/>
              <a:t> </a:t>
            </a:r>
            <a:r>
              <a:rPr lang="sr-Latn-RS" dirty="0" smtClean="0"/>
              <a:t>moze </a:t>
            </a:r>
            <a:r>
              <a:rPr lang="sr-Latn-RS" dirty="0"/>
              <a:t>da izabere </a:t>
            </a:r>
            <a:r>
              <a:rPr lang="sr-Latn-RS" dirty="0" smtClean="0"/>
              <a:t>jednu</a:t>
            </a:r>
            <a:r>
              <a:rPr lang="en-US" dirty="0" smtClean="0"/>
              <a:t> </a:t>
            </a:r>
            <a:r>
              <a:rPr lang="sr-Latn-RS" dirty="0" smtClean="0"/>
              <a:t>stavku </a:t>
            </a:r>
            <a:r>
              <a:rPr lang="sr-Latn-RS" dirty="0"/>
              <a:t>iz menija)</a:t>
            </a:r>
          </a:p>
          <a:p>
            <a:r>
              <a:rPr lang="sr-Latn-RS" dirty="0"/>
              <a:t>Stavke se preuzimaju </a:t>
            </a:r>
            <a:r>
              <a:rPr lang="sr-Latn-RS" dirty="0" smtClean="0"/>
              <a:t>iz</a:t>
            </a:r>
            <a:r>
              <a:rPr lang="en-US" dirty="0" smtClean="0"/>
              <a:t> </a:t>
            </a:r>
            <a:r>
              <a:rPr lang="sr-Latn-RS" dirty="0" smtClean="0"/>
              <a:t>adaptera </a:t>
            </a:r>
            <a:r>
              <a:rPr lang="sr-Latn-RS" dirty="0"/>
              <a:t>koji je </a:t>
            </a:r>
            <a:r>
              <a:rPr lang="sr-Latn-RS" dirty="0" smtClean="0"/>
              <a:t>pridruzen</a:t>
            </a:r>
            <a:r>
              <a:rPr lang="en-US" dirty="0" smtClean="0"/>
              <a:t> </a:t>
            </a:r>
            <a:r>
              <a:rPr lang="sr-Latn-RS" dirty="0" smtClean="0"/>
              <a:t>pogledu</a:t>
            </a:r>
            <a:endParaRPr lang="sr-Latn-RS" dirty="0"/>
          </a:p>
        </p:txBody>
      </p:sp>
      <p:sp>
        <p:nvSpPr>
          <p:cNvPr id="5" name="Rectangle 4"/>
          <p:cNvSpPr/>
          <p:nvPr/>
        </p:nvSpPr>
        <p:spPr>
          <a:xfrm>
            <a:off x="7527914" y="648866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F22"/>
              </a:rPr>
              <a:t>Spinner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374" y="3557239"/>
            <a:ext cx="3102709" cy="283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04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61" y="86344"/>
            <a:ext cx="10515600" cy="1325563"/>
          </a:xfrm>
        </p:spPr>
        <p:txBody>
          <a:bodyPr/>
          <a:lstStyle/>
          <a:p>
            <a:r>
              <a:rPr lang="en-US" dirty="0" smtClean="0"/>
              <a:t>Spinner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61" y="1630635"/>
            <a:ext cx="10134298" cy="4351338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pinner.xml</a:t>
            </a:r>
            <a:endParaRPr lang="sr-Latn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53" y="2305743"/>
            <a:ext cx="5564690" cy="13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78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61" y="86344"/>
            <a:ext cx="10515600" cy="1325563"/>
          </a:xfrm>
        </p:spPr>
        <p:txBody>
          <a:bodyPr/>
          <a:lstStyle/>
          <a:p>
            <a:r>
              <a:rPr lang="en-US" dirty="0" smtClean="0"/>
              <a:t>Spinner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61" y="1630635"/>
            <a:ext cx="1013429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SpinnerActivity.java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325" y="749125"/>
            <a:ext cx="6719754" cy="3933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6" y="4901794"/>
            <a:ext cx="6234455" cy="156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5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Toasts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Toast je pop-up poruka koja </a:t>
            </a:r>
            <a:r>
              <a:rPr lang="sr-Latn-RS" dirty="0" smtClean="0"/>
              <a:t>nestaje</a:t>
            </a:r>
            <a:r>
              <a:rPr lang="en-US" dirty="0" smtClean="0"/>
              <a:t> </a:t>
            </a:r>
            <a:r>
              <a:rPr lang="sr-Latn-RS" dirty="0" smtClean="0"/>
              <a:t>posle </a:t>
            </a:r>
            <a:r>
              <a:rPr lang="sr-Latn-RS" dirty="0"/>
              <a:t>odredenog vremena</a:t>
            </a:r>
          </a:p>
          <a:p>
            <a:r>
              <a:rPr lang="sr-Latn-RS" dirty="0"/>
              <a:t>Korisniku daje povratnu informaciju </a:t>
            </a:r>
            <a:r>
              <a:rPr lang="sr-Latn-RS" dirty="0" smtClean="0"/>
              <a:t>da</a:t>
            </a:r>
            <a:r>
              <a:rPr lang="en-US" dirty="0" smtClean="0"/>
              <a:t> </a:t>
            </a:r>
            <a:r>
              <a:rPr lang="sr-Latn-RS" dirty="0" smtClean="0"/>
              <a:t>je </a:t>
            </a:r>
            <a:r>
              <a:rPr lang="sr-Latn-RS" dirty="0"/>
              <a:t>akcija koju je pokrenuo </a:t>
            </a:r>
            <a:r>
              <a:rPr lang="sr-Latn-RS" dirty="0" smtClean="0"/>
              <a:t>izvrsena</a:t>
            </a:r>
            <a:endParaRPr lang="sr-Latn-RS" dirty="0"/>
          </a:p>
          <a:p>
            <a:r>
              <a:rPr lang="sr-Latn-RS" dirty="0"/>
              <a:t>Pri tome </a:t>
            </a:r>
            <a:r>
              <a:rPr lang="sr-Latn-RS" dirty="0" smtClean="0"/>
              <a:t>teku</a:t>
            </a:r>
            <a:r>
              <a:rPr lang="en-US" dirty="0" smtClean="0"/>
              <a:t>u</a:t>
            </a:r>
            <a:r>
              <a:rPr lang="sr-Latn-RS" dirty="0" smtClean="0"/>
              <a:t>ca </a:t>
            </a:r>
            <a:r>
              <a:rPr lang="sr-Latn-RS" dirty="0"/>
              <a:t>aktivnost ostaje </a:t>
            </a:r>
            <a:r>
              <a:rPr lang="sr-Latn-RS" dirty="0" smtClean="0"/>
              <a:t>vidljiva</a:t>
            </a:r>
            <a:r>
              <a:rPr lang="en-US" dirty="0" smtClean="0"/>
              <a:t> </a:t>
            </a:r>
            <a:r>
              <a:rPr lang="sr-Latn-RS" dirty="0" smtClean="0"/>
              <a:t>i </a:t>
            </a:r>
            <a:r>
              <a:rPr lang="sr-Latn-RS" dirty="0"/>
              <a:t>u fokusu</a:t>
            </a:r>
          </a:p>
        </p:txBody>
      </p:sp>
      <p:pic>
        <p:nvPicPr>
          <p:cNvPr id="1026" name="Picture 2" descr="https://developer.android.com/images/to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4001294"/>
            <a:ext cx="31908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665" y="4229215"/>
            <a:ext cx="41624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00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61" y="86344"/>
            <a:ext cx="10515600" cy="1325563"/>
          </a:xfrm>
        </p:spPr>
        <p:txBody>
          <a:bodyPr/>
          <a:lstStyle/>
          <a:p>
            <a:r>
              <a:rPr lang="en-US" dirty="0" err="1" smtClean="0"/>
              <a:t>CursorAdapter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61" y="1630635"/>
            <a:ext cx="10134298" cy="4351338"/>
          </a:xfrm>
        </p:spPr>
        <p:txBody>
          <a:bodyPr>
            <a:normAutofit/>
          </a:bodyPr>
          <a:lstStyle/>
          <a:p>
            <a:r>
              <a:rPr lang="sr-Latn-RS" dirty="0"/>
              <a:t>Povezuje poglede sa kurzorom kao izvorom podataka</a:t>
            </a:r>
          </a:p>
          <a:p>
            <a:r>
              <a:rPr lang="sr-Latn-RS" dirty="0"/>
              <a:t>Kurzor </a:t>
            </a:r>
            <a:r>
              <a:rPr lang="sr-Latn-RS" dirty="0" smtClean="0"/>
              <a:t>sadrzi </a:t>
            </a:r>
            <a:r>
              <a:rPr lang="sr-Latn-RS" dirty="0"/>
              <a:t>podatke koji su rezultat upita nad </a:t>
            </a:r>
            <a:r>
              <a:rPr lang="sr-Latn-RS" dirty="0" smtClean="0"/>
              <a:t>bazom</a:t>
            </a:r>
            <a:r>
              <a:rPr lang="en-US" dirty="0" smtClean="0"/>
              <a:t> </a:t>
            </a:r>
            <a:r>
              <a:rPr lang="sr-Latn-RS" dirty="0" smtClean="0"/>
              <a:t>podataka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64825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talkandroid.com/uploads/2011/04/android-q-420x2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94" y="4438649"/>
            <a:ext cx="40005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55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Obavestenja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Obavestenje je poruka o vaznom dogadaju koja ne </a:t>
            </a:r>
            <a:r>
              <a:rPr lang="sr-Latn-RS" dirty="0" smtClean="0"/>
              <a:t>prekida</a:t>
            </a:r>
            <a:r>
              <a:rPr lang="en-US" dirty="0" smtClean="0"/>
              <a:t> </a:t>
            </a:r>
            <a:r>
              <a:rPr lang="sr-Latn-RS" dirty="0" smtClean="0"/>
              <a:t>korisnika </a:t>
            </a:r>
            <a:r>
              <a:rPr lang="sr-Latn-RS" dirty="0"/>
              <a:t>u izvrsavanju zadatka</a:t>
            </a:r>
          </a:p>
          <a:p>
            <a:r>
              <a:rPr lang="sr-Latn-RS" dirty="0"/>
              <a:t>Obicno se prikazuju obavestenja o vremenski </a:t>
            </a:r>
            <a:r>
              <a:rPr lang="sr-Latn-RS" dirty="0" smtClean="0"/>
              <a:t>kriticnim</a:t>
            </a:r>
            <a:r>
              <a:rPr lang="en-US" dirty="0" smtClean="0"/>
              <a:t> </a:t>
            </a:r>
            <a:r>
              <a:rPr lang="sr-Latn-RS" dirty="0" smtClean="0"/>
              <a:t>dogadajima </a:t>
            </a:r>
            <a:r>
              <a:rPr lang="sr-Latn-RS" dirty="0"/>
              <a:t>u kojima ucestvuju drugi ljudi</a:t>
            </a:r>
          </a:p>
          <a:p>
            <a:r>
              <a:rPr lang="sr-Latn-RS" dirty="0"/>
              <a:t>Pored vizuelne poruke, moguce je pustiti audio klip i </a:t>
            </a:r>
            <a:r>
              <a:rPr lang="sr-Latn-RS" dirty="0" smtClean="0"/>
              <a:t>ukljuciti</a:t>
            </a:r>
            <a:r>
              <a:rPr lang="en-US" dirty="0" smtClean="0"/>
              <a:t> </a:t>
            </a:r>
            <a:r>
              <a:rPr lang="sr-Latn-RS" dirty="0" smtClean="0"/>
              <a:t>LED </a:t>
            </a:r>
            <a:r>
              <a:rPr lang="sr-Latn-RS" dirty="0"/>
              <a:t>diodu ili </a:t>
            </a:r>
            <a:r>
              <a:rPr lang="en-US" dirty="0" err="1" smtClean="0"/>
              <a:t>vibraciju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4417115" y="6488668"/>
            <a:ext cx="777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https://developer.android.com/guide/topics/ui/notifiers/notifications.html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0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Obavestenja</a:t>
            </a:r>
            <a:endParaRPr lang="sr-Latn-RS" dirty="0"/>
          </a:p>
        </p:txBody>
      </p:sp>
      <p:pic>
        <p:nvPicPr>
          <p:cNvPr id="3074" name="Picture 2" descr="https://developer.android.com/images/ui/notifications/notification_ar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68690"/>
            <a:ext cx="26670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48400" y="16686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latin typeface="F17"/>
              </a:rPr>
              <a:t>Prikazuje se kao ikona u</a:t>
            </a:r>
          </a:p>
          <a:p>
            <a:r>
              <a:rPr lang="sr-Latn-RS" dirty="0">
                <a:latin typeface="F17"/>
              </a:rPr>
              <a:t>statusnoj liniji</a:t>
            </a:r>
            <a:endParaRPr lang="sr-Latn-RS" dirty="0"/>
          </a:p>
        </p:txBody>
      </p:sp>
      <p:pic>
        <p:nvPicPr>
          <p:cNvPr id="3076" name="Picture 4" descr="https://developer.android.com/images/ui/notifications/notification_draw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010" y="2598234"/>
            <a:ext cx="2298240" cy="408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0" y="60376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dirty="0">
                <a:latin typeface="F17"/>
              </a:rPr>
              <a:t>Detaljne informacije o</a:t>
            </a:r>
          </a:p>
          <a:p>
            <a:r>
              <a:rPr lang="pl-PL" dirty="0">
                <a:latin typeface="F17"/>
              </a:rPr>
              <a:t>doga</a:t>
            </a:r>
            <a:r>
              <a:rPr lang="pl-PL" dirty="0">
                <a:latin typeface="CMSS10"/>
              </a:rPr>
              <a:t>d</a:t>
            </a:r>
            <a:r>
              <a:rPr lang="pl-PL" dirty="0">
                <a:latin typeface="F17"/>
              </a:rPr>
              <a:t>aju prikazuju se u oci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3280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Obavestenja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14" y="1690688"/>
            <a:ext cx="5153025" cy="20383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0" y="2046015"/>
            <a:ext cx="6096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dirty="0">
                <a:solidFill>
                  <a:srgbClr val="000000"/>
                </a:solidFill>
                <a:latin typeface="F17"/>
              </a:rPr>
              <a:t>Normalni prikaz obavestenja</a:t>
            </a:r>
          </a:p>
          <a:p>
            <a:r>
              <a:rPr lang="sr-Latn-RS" dirty="0">
                <a:solidFill>
                  <a:srgbClr val="000000"/>
                </a:solidFill>
                <a:latin typeface="F17"/>
              </a:rPr>
              <a:t>sastoji se iz: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>
                <a:latin typeface="F17"/>
              </a:rPr>
              <a:t>Naslova</a:t>
            </a:r>
            <a:endParaRPr lang="en-US" dirty="0" smtClean="0">
              <a:latin typeface="F17"/>
            </a:endParaRPr>
          </a:p>
          <a:p>
            <a:pPr marL="342900" indent="-342900">
              <a:buFont typeface="+mj-lt"/>
              <a:buAutoNum type="arabicPeriod"/>
            </a:pPr>
            <a:r>
              <a:rPr lang="nb-NO" dirty="0" smtClean="0">
                <a:latin typeface="F17"/>
              </a:rPr>
              <a:t>velike </a:t>
            </a:r>
            <a:r>
              <a:rPr lang="nb-NO" dirty="0">
                <a:latin typeface="F17"/>
              </a:rPr>
              <a:t>ikone ili fotograje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>
                <a:latin typeface="F17"/>
              </a:rPr>
              <a:t>teksta</a:t>
            </a:r>
            <a:endParaRPr lang="sr-Latn-RS" dirty="0">
              <a:latin typeface="F17"/>
            </a:endParaRP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>
                <a:latin typeface="F17"/>
              </a:rPr>
              <a:t>informacije </a:t>
            </a:r>
            <a:r>
              <a:rPr lang="sr-Latn-RS" dirty="0">
                <a:latin typeface="F17"/>
              </a:rPr>
              <a:t>o sadrzaju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>
                <a:latin typeface="F17"/>
              </a:rPr>
              <a:t>male </a:t>
            </a:r>
            <a:r>
              <a:rPr lang="sr-Latn-RS" dirty="0">
                <a:latin typeface="F17"/>
              </a:rPr>
              <a:t>ikone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>
                <a:latin typeface="F17"/>
              </a:rPr>
              <a:t>vremena</a:t>
            </a:r>
            <a:endParaRPr lang="sr-Latn-RS" dirty="0">
              <a:latin typeface="F17"/>
            </a:endParaRPr>
          </a:p>
          <a:p>
            <a:r>
              <a:rPr lang="sr-Latn-RS" sz="800" dirty="0">
                <a:solidFill>
                  <a:srgbClr val="FFFFFF"/>
                </a:solidFill>
                <a:latin typeface="F18"/>
              </a:rPr>
              <a:t>Gracki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6274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Obavestenja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566281"/>
            <a:ext cx="5305425" cy="3390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58468" y="203127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dirty="0">
                <a:latin typeface="F17"/>
              </a:rPr>
              <a:t>Prosireni prikaz obavestenja</a:t>
            </a:r>
          </a:p>
          <a:p>
            <a:r>
              <a:rPr lang="sr-Latn-RS" dirty="0">
                <a:latin typeface="F17"/>
              </a:rPr>
              <a:t>sastoji se iz: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>
                <a:latin typeface="F17"/>
              </a:rPr>
              <a:t>Naslova</a:t>
            </a:r>
            <a:endParaRPr lang="en-US" dirty="0" smtClean="0">
              <a:latin typeface="F17"/>
            </a:endParaRPr>
          </a:p>
          <a:p>
            <a:pPr marL="342900" indent="-342900">
              <a:buFont typeface="+mj-lt"/>
              <a:buAutoNum type="arabicPeriod"/>
            </a:pPr>
            <a:r>
              <a:rPr lang="nb-NO" dirty="0" smtClean="0">
                <a:latin typeface="F17"/>
              </a:rPr>
              <a:t>velike </a:t>
            </a:r>
            <a:r>
              <a:rPr lang="nb-NO" dirty="0">
                <a:latin typeface="F17"/>
              </a:rPr>
              <a:t>ikone ili fotograje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>
                <a:latin typeface="F17"/>
              </a:rPr>
              <a:t>teksta</a:t>
            </a:r>
            <a:endParaRPr lang="sr-Latn-RS" dirty="0">
              <a:latin typeface="F17"/>
            </a:endParaRP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>
                <a:latin typeface="F17"/>
              </a:rPr>
              <a:t>informacije </a:t>
            </a:r>
            <a:r>
              <a:rPr lang="sr-Latn-RS" dirty="0">
                <a:latin typeface="F17"/>
              </a:rPr>
              <a:t>o sadrzaju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>
                <a:latin typeface="F17"/>
              </a:rPr>
              <a:t>male ikone</a:t>
            </a:r>
            <a:r>
              <a:rPr lang="en-US" dirty="0" smtClean="0">
                <a:latin typeface="F17"/>
              </a:rPr>
              <a:t> </a:t>
            </a:r>
            <a:r>
              <a:rPr lang="sr-Latn-RS" dirty="0" smtClean="0">
                <a:latin typeface="F17"/>
              </a:rPr>
              <a:t>vremena</a:t>
            </a:r>
            <a:endParaRPr lang="sr-Latn-RS" dirty="0">
              <a:latin typeface="F17"/>
            </a:endParaRPr>
          </a:p>
          <a:p>
            <a:pPr marL="342900" indent="-342900">
              <a:buFont typeface="+mj-lt"/>
              <a:buAutoNum type="arabicPeriod"/>
            </a:pPr>
            <a:r>
              <a:rPr lang="fi-FI" dirty="0" smtClean="0">
                <a:latin typeface="F17"/>
              </a:rPr>
              <a:t>oblasti </a:t>
            </a:r>
            <a:r>
              <a:rPr lang="fi-FI" dirty="0">
                <a:latin typeface="F17"/>
              </a:rPr>
              <a:t>sa detaljima (</a:t>
            </a:r>
            <a:r>
              <a:rPr lang="fi-FI" dirty="0" smtClean="0">
                <a:latin typeface="F17"/>
              </a:rPr>
              <a:t>koja </a:t>
            </a:r>
            <a:r>
              <a:rPr lang="sr-Latn-RS" dirty="0" smtClean="0">
                <a:latin typeface="F17"/>
              </a:rPr>
              <a:t>sadrzi fotogra</a:t>
            </a:r>
            <a:r>
              <a:rPr lang="en-US" smtClean="0">
                <a:latin typeface="F17"/>
              </a:rPr>
              <a:t>fi</a:t>
            </a:r>
            <a:r>
              <a:rPr lang="sr-Latn-RS" smtClean="0">
                <a:latin typeface="F17"/>
              </a:rPr>
              <a:t>ju</a:t>
            </a:r>
            <a:r>
              <a:rPr lang="sr-Latn-RS" dirty="0">
                <a:latin typeface="F17"/>
              </a:rPr>
              <a:t>, tekst </a:t>
            </a:r>
            <a:r>
              <a:rPr lang="sr-Latn-RS" dirty="0" smtClean="0">
                <a:latin typeface="F17"/>
              </a:rPr>
              <a:t>ili</a:t>
            </a:r>
            <a:r>
              <a:rPr lang="en-US" dirty="0" smtClean="0">
                <a:latin typeface="F17"/>
              </a:rPr>
              <a:t> </a:t>
            </a:r>
            <a:r>
              <a:rPr lang="sr-Latn-RS" dirty="0" smtClean="0">
                <a:latin typeface="F17"/>
              </a:rPr>
              <a:t>listu </a:t>
            </a:r>
            <a:r>
              <a:rPr lang="sr-Latn-RS" dirty="0">
                <a:latin typeface="F17"/>
              </a:rPr>
              <a:t>stavki)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637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Obavestenja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443" y="1690688"/>
            <a:ext cx="57340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2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Dijalozi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536" y="1579176"/>
            <a:ext cx="10515600" cy="4351338"/>
          </a:xfrm>
        </p:spPr>
        <p:txBody>
          <a:bodyPr>
            <a:normAutofit/>
          </a:bodyPr>
          <a:lstStyle/>
          <a:p>
            <a:r>
              <a:rPr lang="sr-Latn-RS" dirty="0"/>
              <a:t>Dijalog je prozor koji prikazuje poruku, opciono </a:t>
            </a:r>
            <a:r>
              <a:rPr lang="sr-Latn-RS" dirty="0" smtClean="0"/>
              <a:t>omogucava</a:t>
            </a:r>
            <a:r>
              <a:rPr lang="en-US" dirty="0" smtClean="0"/>
              <a:t> </a:t>
            </a:r>
            <a:r>
              <a:rPr lang="sr-Latn-RS" dirty="0" smtClean="0"/>
              <a:t>korisniku </a:t>
            </a:r>
            <a:r>
              <a:rPr lang="sr-Latn-RS" dirty="0"/>
              <a:t>da unese podatke i da potvrdi izvrsavanje akcije</a:t>
            </a:r>
          </a:p>
          <a:p>
            <a:r>
              <a:rPr lang="sr-Latn-RS" dirty="0"/>
              <a:t>Ne zauzima ceo ekran (aktivnost koja prikazuje dijalog </a:t>
            </a:r>
            <a:r>
              <a:rPr lang="sr-Latn-RS" dirty="0" smtClean="0"/>
              <a:t>je</a:t>
            </a:r>
            <a:r>
              <a:rPr lang="en-US" dirty="0" smtClean="0"/>
              <a:t> </a:t>
            </a:r>
            <a:r>
              <a:rPr lang="sr-Latn-RS" dirty="0" smtClean="0"/>
              <a:t>pauzirana</a:t>
            </a:r>
            <a:r>
              <a:rPr lang="sr-Latn-RS" dirty="0"/>
              <a:t>)</a:t>
            </a:r>
          </a:p>
          <a:p>
            <a:r>
              <a:rPr lang="it-IT" dirty="0"/>
              <a:t>Postoje predenisani dijalozi kao sto su:</a:t>
            </a:r>
          </a:p>
          <a:p>
            <a:pPr lvl="1"/>
            <a:r>
              <a:rPr lang="sr-Latn-RS" dirty="0"/>
              <a:t>AlertDialog</a:t>
            </a:r>
          </a:p>
          <a:p>
            <a:pPr lvl="1"/>
            <a:r>
              <a:rPr lang="sr-Latn-RS" dirty="0"/>
              <a:t>DatePicker</a:t>
            </a:r>
          </a:p>
          <a:p>
            <a:pPr lvl="1"/>
            <a:r>
              <a:rPr lang="sr-Latn-RS" dirty="0"/>
              <a:t>TimePicker</a:t>
            </a:r>
          </a:p>
          <a:p>
            <a:r>
              <a:rPr lang="sr-Latn-RS" dirty="0"/>
              <a:t>Preporucljivo je da se koristi klasa DialogFragment </a:t>
            </a:r>
            <a:r>
              <a:rPr lang="sr-Latn-RS" dirty="0" smtClean="0"/>
              <a:t>umesto</a:t>
            </a:r>
            <a:r>
              <a:rPr lang="en-US" dirty="0" smtClean="0"/>
              <a:t> </a:t>
            </a:r>
            <a:r>
              <a:rPr lang="sr-Latn-RS" dirty="0" smtClean="0"/>
              <a:t>klase </a:t>
            </a:r>
            <a:r>
              <a:rPr lang="sr-Latn-RS" dirty="0"/>
              <a:t>Dialog (zato sto ona vodi racuna o zivotnom </a:t>
            </a:r>
            <a:r>
              <a:rPr lang="sr-Latn-RS" dirty="0" smtClean="0"/>
              <a:t>ciklusu</a:t>
            </a:r>
            <a:r>
              <a:rPr lang="en-US" dirty="0" smtClean="0"/>
              <a:t> </a:t>
            </a:r>
            <a:r>
              <a:rPr lang="sr-Latn-RS" dirty="0" smtClean="0"/>
              <a:t>dijaloga</a:t>
            </a:r>
            <a:r>
              <a:rPr lang="sr-Latn-R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7115" y="6488668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https://developer.android.com/guide/topics/ui/dialogs.html</a:t>
            </a:r>
            <a:endParaRPr lang="sr-Latn-RS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655" y="4203493"/>
            <a:ext cx="1852961" cy="2006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742" y="3177188"/>
            <a:ext cx="21907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2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702</Words>
  <Application>Microsoft Office PowerPoint</Application>
  <PresentationFormat>Widescreen</PresentationFormat>
  <Paragraphs>138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CMSS10</vt:lpstr>
      <vt:lpstr>F17</vt:lpstr>
      <vt:lpstr>F18</vt:lpstr>
      <vt:lpstr>F22</vt:lpstr>
      <vt:lpstr>Office Theme</vt:lpstr>
      <vt:lpstr>Android</vt:lpstr>
      <vt:lpstr>Sadrzaj</vt:lpstr>
      <vt:lpstr>Toasts</vt:lpstr>
      <vt:lpstr>Obavestenja</vt:lpstr>
      <vt:lpstr>Obavestenja</vt:lpstr>
      <vt:lpstr>Obavestenja</vt:lpstr>
      <vt:lpstr>Obavestenja</vt:lpstr>
      <vt:lpstr>Obavestenja</vt:lpstr>
      <vt:lpstr>Dijalozi</vt:lpstr>
      <vt:lpstr>Dijalozi</vt:lpstr>
      <vt:lpstr>Dijalozi</vt:lpstr>
      <vt:lpstr>Dijalozi</vt:lpstr>
      <vt:lpstr>Dijalozi</vt:lpstr>
      <vt:lpstr>Podesavanja</vt:lpstr>
      <vt:lpstr>Obavestenja</vt:lpstr>
      <vt:lpstr>Obavestenja</vt:lpstr>
      <vt:lpstr>Obavestenja</vt:lpstr>
      <vt:lpstr>Prikaz ekrana za podesavanje</vt:lpstr>
      <vt:lpstr>Obrada promene parametara</vt:lpstr>
      <vt:lpstr>Akciona linija</vt:lpstr>
      <vt:lpstr>Akciona linija</vt:lpstr>
      <vt:lpstr>Pravljenje akcione linije</vt:lpstr>
      <vt:lpstr>Adapteri</vt:lpstr>
      <vt:lpstr>ArrayAdapter</vt:lpstr>
      <vt:lpstr>ListView</vt:lpstr>
      <vt:lpstr>GridView</vt:lpstr>
      <vt:lpstr>Spinner</vt:lpstr>
      <vt:lpstr>Spinner</vt:lpstr>
      <vt:lpstr>Spinner</vt:lpstr>
      <vt:lpstr>CursorAdapter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Marko Arsenovic</dc:creator>
  <cp:lastModifiedBy>Marko Arsenovic</cp:lastModifiedBy>
  <cp:revision>59</cp:revision>
  <dcterms:created xsi:type="dcterms:W3CDTF">2016-08-17T06:31:53Z</dcterms:created>
  <dcterms:modified xsi:type="dcterms:W3CDTF">2016-08-19T08:51:47Z</dcterms:modified>
</cp:coreProperties>
</file>