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Arsenovic" initials="MA" lastIdx="1" clrIdx="0">
    <p:extLst>
      <p:ext uri="{19B8F6BF-5375-455C-9EA6-DF929625EA0E}">
        <p15:presenceInfo xmlns:p15="http://schemas.microsoft.com/office/powerpoint/2012/main" userId="Marko Arsen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6DD6-B768-4032-9698-43A83F02C97F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35E8-A6A1-4EC0-8376-071E405D636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182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659B-73F9-4151-9A98-1F0ACF27EBB1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E198-E15A-4C58-A367-981C661738A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5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0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69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1028" name="Picture 4" descr="http://i-cdn.phonearena.com/images/article/34946-image/10-Android-apps-for-geeks-nerds-and-dor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9314"/>
            <a:ext cx="1458686" cy="1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30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33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4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5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6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35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9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Android</a:t>
            </a:r>
            <a:endParaRPr lang="sr-Latn-R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4</a:t>
            </a:r>
            <a:endParaRPr lang="sr-Latn-R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pl-PL" dirty="0"/>
              <a:t>Android </a:t>
            </a:r>
            <a:r>
              <a:rPr lang="pl-PL" dirty="0" smtClean="0"/>
              <a:t>izvrsava </a:t>
            </a:r>
            <a:r>
              <a:rPr lang="pl-PL" dirty="0"/>
              <a:t>aplikaciju (tj. njene komponente) u </a:t>
            </a:r>
            <a:r>
              <a:rPr lang="pl-PL" dirty="0" smtClean="0"/>
              <a:t>glavnoj</a:t>
            </a:r>
            <a:r>
              <a:rPr lang="en-US" dirty="0" smtClean="0"/>
              <a:t> </a:t>
            </a:r>
            <a:r>
              <a:rPr lang="pl-PL" dirty="0" smtClean="0"/>
              <a:t>niti</a:t>
            </a:r>
            <a:endParaRPr lang="pl-PL" dirty="0"/>
          </a:p>
          <a:p>
            <a:r>
              <a:rPr lang="pl-PL" dirty="0"/>
              <a:t>Ova nit je, izmedu ostalog, zaduzena za slanje i </a:t>
            </a:r>
            <a:r>
              <a:rPr lang="pl-PL" dirty="0" smtClean="0"/>
              <a:t>primanje</a:t>
            </a:r>
            <a:r>
              <a:rPr lang="en-US" dirty="0" smtClean="0"/>
              <a:t> </a:t>
            </a:r>
            <a:r>
              <a:rPr lang="pl-PL" dirty="0" smtClean="0"/>
              <a:t>poruka </a:t>
            </a:r>
            <a:r>
              <a:rPr lang="pl-PL" dirty="0"/>
              <a:t>od komponenti korisnickog interfejsa (zato se zove i </a:t>
            </a:r>
            <a:r>
              <a:rPr lang="pl-PL" dirty="0" smtClean="0"/>
              <a:t>UI</a:t>
            </a:r>
            <a:r>
              <a:rPr lang="en-US" dirty="0" smtClean="0"/>
              <a:t> </a:t>
            </a:r>
            <a:r>
              <a:rPr lang="pl-PL" dirty="0" smtClean="0"/>
              <a:t>nit</a:t>
            </a:r>
            <a:r>
              <a:rPr lang="pl-PL" dirty="0"/>
              <a:t>)</a:t>
            </a:r>
          </a:p>
          <a:p>
            <a:r>
              <a:rPr lang="pl-PL" dirty="0"/>
              <a:t>Stoga nije preporucljivo blokirati UI nit </a:t>
            </a:r>
            <a:r>
              <a:rPr lang="pl-PL" dirty="0" smtClean="0"/>
              <a:t>(</a:t>
            </a:r>
            <a:r>
              <a:rPr lang="en-US" dirty="0" smtClean="0"/>
              <a:t>“</a:t>
            </a:r>
            <a:r>
              <a:rPr lang="pl-PL" dirty="0" smtClean="0"/>
              <a:t>application isn't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pl-PL" dirty="0" smtClean="0"/>
              <a:t>esponding</a:t>
            </a:r>
            <a:r>
              <a:rPr lang="en-US" dirty="0" smtClean="0"/>
              <a:t>”</a:t>
            </a:r>
            <a:r>
              <a:rPr lang="pl-PL" dirty="0" smtClean="0"/>
              <a:t> </a:t>
            </a:r>
            <a:r>
              <a:rPr lang="pl-PL" dirty="0"/>
              <a:t>dijalog) i pristupati komponentama korisni</a:t>
            </a:r>
            <a:r>
              <a:rPr lang="pl-PL" dirty="0" smtClean="0"/>
              <a:t>ckog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pl-PL" dirty="0" smtClean="0"/>
              <a:t>nterfejsa </a:t>
            </a:r>
            <a:r>
              <a:rPr lang="pl-PL" dirty="0"/>
              <a:t>iz drugih niti (nisu thread-safe)</a:t>
            </a:r>
          </a:p>
          <a:p>
            <a:r>
              <a:rPr lang="pl-PL" dirty="0"/>
              <a:t>Metode zivotnog ciklusa servisa i </a:t>
            </a:r>
            <a:r>
              <a:rPr lang="pl-PL" dirty="0" smtClean="0"/>
              <a:t>dobavljaca sadrzaja moraju</a:t>
            </a:r>
            <a:r>
              <a:rPr lang="en-US" dirty="0" smtClean="0"/>
              <a:t> </a:t>
            </a:r>
            <a:r>
              <a:rPr lang="pl-PL" dirty="0" smtClean="0"/>
              <a:t>biti </a:t>
            </a:r>
            <a:r>
              <a:rPr lang="pl-PL" dirty="0"/>
              <a:t>thread-safe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3980970" y="6367346"/>
            <a:ext cx="821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https://developer.android.com/guide/components/processes-and-threads.html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3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20" y="1757152"/>
            <a:ext cx="5761848" cy="1544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820" y="3612994"/>
            <a:ext cx="6234004" cy="26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18010"/>
            <a:ext cx="6610345" cy="41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1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Rukovaoci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Rukovaoci (Handlers) </a:t>
            </a:r>
            <a:r>
              <a:rPr lang="sr-Latn-RS" dirty="0" smtClean="0"/>
              <a:t>omogucavaju</a:t>
            </a:r>
            <a:r>
              <a:rPr lang="en-US" dirty="0" smtClean="0"/>
              <a:t> </a:t>
            </a:r>
            <a:r>
              <a:rPr lang="sr-Latn-RS" dirty="0" smtClean="0"/>
              <a:t>obradu </a:t>
            </a:r>
            <a:r>
              <a:rPr lang="sr-Latn-RS" dirty="0"/>
              <a:t>poruka (instanci </a:t>
            </a:r>
            <a:r>
              <a:rPr lang="sr-Latn-RS" dirty="0" smtClean="0"/>
              <a:t>Message</a:t>
            </a:r>
            <a:r>
              <a:rPr lang="en-US" dirty="0" smtClean="0"/>
              <a:t> </a:t>
            </a:r>
            <a:r>
              <a:rPr lang="sr-Latn-RS" dirty="0" smtClean="0"/>
              <a:t>klase</a:t>
            </a:r>
            <a:r>
              <a:rPr lang="sr-Latn-RS" dirty="0"/>
              <a:t>) i izvrsavanje </a:t>
            </a:r>
            <a:r>
              <a:rPr lang="sr-Latn-RS" dirty="0" smtClean="0"/>
              <a:t>proizvoljnog</a:t>
            </a:r>
            <a:r>
              <a:rPr lang="en-US" dirty="0" smtClean="0"/>
              <a:t> </a:t>
            </a:r>
            <a:r>
              <a:rPr lang="sr-Latn-RS" dirty="0" smtClean="0"/>
              <a:t>programskog </a:t>
            </a:r>
            <a:r>
              <a:rPr lang="sr-Latn-RS" dirty="0"/>
              <a:t>koda (</a:t>
            </a:r>
            <a:r>
              <a:rPr lang="sr-Latn-RS" dirty="0" smtClean="0"/>
              <a:t>implementacija</a:t>
            </a:r>
            <a:r>
              <a:rPr lang="en-US" dirty="0" smtClean="0"/>
              <a:t> </a:t>
            </a:r>
            <a:r>
              <a:rPr lang="sr-Latn-RS" dirty="0" smtClean="0"/>
              <a:t>Runnable </a:t>
            </a:r>
            <a:r>
              <a:rPr lang="sr-Latn-RS" dirty="0"/>
              <a:t>interfejsa) u </a:t>
            </a:r>
            <a:r>
              <a:rPr lang="sr-Latn-RS" dirty="0" smtClean="0"/>
              <a:t>odredenoj</a:t>
            </a:r>
            <a:r>
              <a:rPr lang="en-US" dirty="0" smtClean="0"/>
              <a:t> </a:t>
            </a:r>
            <a:r>
              <a:rPr lang="sr-Latn-RS" dirty="0" smtClean="0"/>
              <a:t>niti</a:t>
            </a:r>
            <a:endParaRPr lang="sr-Latn-RS" dirty="0"/>
          </a:p>
          <a:p>
            <a:r>
              <a:rPr lang="sr-Latn-RS" dirty="0"/>
              <a:t>Svaki rukovalac je pridruzen </a:t>
            </a:r>
            <a:r>
              <a:rPr lang="sr-Latn-RS" dirty="0" smtClean="0"/>
              <a:t>niti</a:t>
            </a:r>
            <a:r>
              <a:rPr lang="en-US" dirty="0" smtClean="0"/>
              <a:t> </a:t>
            </a:r>
            <a:r>
              <a:rPr lang="sr-Latn-RS" dirty="0" smtClean="0"/>
              <a:t>koja </a:t>
            </a:r>
            <a:r>
              <a:rPr lang="sr-Latn-RS" dirty="0"/>
              <a:t>ga je napravila i njenom </a:t>
            </a:r>
            <a:r>
              <a:rPr lang="sr-Latn-RS" dirty="0" smtClean="0"/>
              <a:t>redu</a:t>
            </a:r>
            <a:r>
              <a:rPr lang="en-US" dirty="0" smtClean="0"/>
              <a:t> </a:t>
            </a:r>
            <a:r>
              <a:rPr lang="sr-Latn-RS" dirty="0" smtClean="0"/>
              <a:t>za </a:t>
            </a:r>
            <a:r>
              <a:rPr lang="sr-Latn-RS" dirty="0"/>
              <a:t>poruke)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0970" y="6367346"/>
            <a:ext cx="704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https</a:t>
            </a:r>
            <a:r>
              <a:rPr lang="en-US" dirty="0">
                <a:solidFill>
                  <a:schemeClr val="accent6"/>
                </a:solidFill>
              </a:rPr>
              <a:t>://developer.android.com/reference/android/os/Handler.html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515" y="3754845"/>
            <a:ext cx="3819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Rukovaoci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Za obradu poruka potrebno je implementirati void</a:t>
            </a:r>
          </a:p>
          <a:p>
            <a:r>
              <a:rPr lang="sr-Latn-RS" dirty="0"/>
              <a:t>handleMessage(Message msg) i pozvati</a:t>
            </a:r>
          </a:p>
          <a:p>
            <a:pPr lvl="1"/>
            <a:r>
              <a:rPr lang="sr-Latn-RS" dirty="0"/>
              <a:t>boolean sendEmptyMessage(int)</a:t>
            </a:r>
          </a:p>
          <a:p>
            <a:pPr lvl="1"/>
            <a:r>
              <a:rPr lang="sr-Latn-RS" dirty="0"/>
              <a:t>boolean sendMessage(Message)</a:t>
            </a:r>
          </a:p>
          <a:p>
            <a:pPr lvl="1"/>
            <a:r>
              <a:rPr lang="sr-Latn-RS" dirty="0"/>
              <a:t>boolean sendMessageAtTime(Message, long)</a:t>
            </a:r>
          </a:p>
          <a:p>
            <a:pPr lvl="1"/>
            <a:r>
              <a:rPr lang="sr-Latn-RS" dirty="0"/>
              <a:t>boolean sendMessageDelayed(Message, long)</a:t>
            </a:r>
          </a:p>
          <a:p>
            <a:r>
              <a:rPr lang="sr-Latn-RS" dirty="0"/>
              <a:t>Za </a:t>
            </a:r>
            <a:r>
              <a:rPr lang="sr-Latn-RS" dirty="0" smtClean="0"/>
              <a:t>izvrsavanje </a:t>
            </a:r>
            <a:r>
              <a:rPr lang="sr-Latn-RS" dirty="0"/>
              <a:t>proizvoljnog koda pozvati</a:t>
            </a:r>
          </a:p>
          <a:p>
            <a:pPr lvl="1"/>
            <a:r>
              <a:rPr lang="sr-Latn-RS" dirty="0"/>
              <a:t>boolean post(Runnable)</a:t>
            </a:r>
          </a:p>
          <a:p>
            <a:pPr lvl="1"/>
            <a:r>
              <a:rPr lang="sr-Latn-RS" dirty="0"/>
              <a:t>boolean postAtTime(Runnable, long)</a:t>
            </a:r>
          </a:p>
          <a:p>
            <a:pPr lvl="1"/>
            <a:r>
              <a:rPr lang="sr-Latn-RS" dirty="0"/>
              <a:t>boolean postDelayed(Runnable, long)</a:t>
            </a:r>
          </a:p>
        </p:txBody>
      </p:sp>
    </p:spTree>
    <p:extLst>
      <p:ext uri="{BB962C8B-B14F-4D97-AF65-F5344CB8AC3E}">
        <p14:creationId xmlns:p14="http://schemas.microsoft.com/office/powerpoint/2010/main" val="318945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Rukovaoci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 smtClean="0"/>
              <a:t>Moguce </a:t>
            </a:r>
            <a:r>
              <a:rPr lang="sr-Latn-RS" dirty="0"/>
              <a:t>je iskoristiti postojeci rukovaoc pridruzen </a:t>
            </a:r>
            <a:r>
              <a:rPr lang="sr-Latn-RS" dirty="0" smtClean="0"/>
              <a:t>glavnoj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1" y="2765502"/>
            <a:ext cx="7772118" cy="35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Asnihroni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Asinhrnoni zadatak (AsyncTask) olaksava </a:t>
            </a:r>
            <a:r>
              <a:rPr lang="sr-Latn-RS" dirty="0" smtClean="0"/>
              <a:t>asinhrono</a:t>
            </a:r>
            <a:r>
              <a:rPr lang="en-US" dirty="0" smtClean="0"/>
              <a:t> </a:t>
            </a:r>
            <a:r>
              <a:rPr lang="sr-Latn-RS" dirty="0" smtClean="0"/>
              <a:t>izvrsavanje </a:t>
            </a:r>
            <a:r>
              <a:rPr lang="sr-Latn-RS" dirty="0"/>
              <a:t>operacija</a:t>
            </a:r>
          </a:p>
          <a:p>
            <a:r>
              <a:rPr lang="sr-Latn-RS" dirty="0"/>
              <a:t>Automatski izvrsava blokirajucu operaciju u pozadinskoj </a:t>
            </a:r>
            <a:r>
              <a:rPr lang="sr-Latn-RS" dirty="0" smtClean="0"/>
              <a:t>niti,</a:t>
            </a:r>
            <a:r>
              <a:rPr lang="en-US" dirty="0" smtClean="0"/>
              <a:t> </a:t>
            </a:r>
            <a:r>
              <a:rPr lang="pl-PL" dirty="0" smtClean="0"/>
              <a:t>vraca </a:t>
            </a:r>
            <a:r>
              <a:rPr lang="pl-PL" dirty="0"/>
              <a:t>rezultat UI niti i nudi dodatne funkcije (kao sto </a:t>
            </a:r>
            <a:r>
              <a:rPr lang="pl-PL" dirty="0" smtClean="0"/>
              <a:t>je</a:t>
            </a:r>
            <a:r>
              <a:rPr lang="en-US" dirty="0" smtClean="0"/>
              <a:t> </a:t>
            </a:r>
            <a:r>
              <a:rPr lang="sr-Latn-RS" dirty="0" smtClean="0"/>
              <a:t>obavestavanje </a:t>
            </a:r>
            <a:r>
              <a:rPr lang="sr-Latn-RS" dirty="0"/>
              <a:t>o progresu operacije)</a:t>
            </a:r>
          </a:p>
          <a:p>
            <a:r>
              <a:rPr lang="pl-PL" dirty="0"/>
              <a:t>Svi asinhroni zadaci jedne aplikacije izvrsavaju se u jednoj </a:t>
            </a:r>
            <a:r>
              <a:rPr lang="pl-PL" dirty="0" smtClean="0"/>
              <a:t>niti</a:t>
            </a:r>
            <a:r>
              <a:rPr lang="en-US" dirty="0" smtClean="0"/>
              <a:t> </a:t>
            </a:r>
            <a:r>
              <a:rPr lang="sr-Latn-RS" dirty="0" smtClean="0"/>
              <a:t>(oni </a:t>
            </a:r>
            <a:r>
              <a:rPr lang="sr-Latn-RS" dirty="0"/>
              <a:t>se serijalizuju)</a:t>
            </a:r>
          </a:p>
        </p:txBody>
      </p:sp>
    </p:spTree>
    <p:extLst>
      <p:ext uri="{BB962C8B-B14F-4D97-AF65-F5344CB8AC3E}">
        <p14:creationId xmlns:p14="http://schemas.microsoft.com/office/powerpoint/2010/main" val="206097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Asnihroni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 lnSpcReduction="10000"/>
          </a:bodyPr>
          <a:lstStyle/>
          <a:p>
            <a:r>
              <a:rPr lang="sv-SE" dirty="0"/>
              <a:t>AsyncTask je genericka klasa koja koristi tri tipa: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params</a:t>
            </a:r>
            <a:r>
              <a:rPr lang="sr-Latn-RS" dirty="0"/>
              <a:t> (tip parametara koji se prosleduju pozadinskoj niti)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progress</a:t>
            </a:r>
            <a:r>
              <a:rPr lang="sr-Latn-RS" dirty="0"/>
              <a:t> (tip jedinice u kojoj se meri progres operacije)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result</a:t>
            </a:r>
            <a:r>
              <a:rPr lang="sr-Latn-RS" dirty="0"/>
              <a:t> (tip povratne vrednosti koju vraca pozadinska </a:t>
            </a:r>
            <a:r>
              <a:rPr lang="sr-Latn-RS" dirty="0" smtClean="0"/>
              <a:t>nit)</a:t>
            </a:r>
          </a:p>
          <a:p>
            <a:r>
              <a:rPr lang="sr-Latn-RS" dirty="0"/>
              <a:t>i sadrzi cetiri metode: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void onPreExecute()</a:t>
            </a:r>
            <a:r>
              <a:rPr lang="sr-Latn-RS" dirty="0"/>
              <a:t> - poziva se u UI niti pre </a:t>
            </a:r>
            <a:r>
              <a:rPr lang="sr-Latn-RS" dirty="0" smtClean="0"/>
              <a:t>izvrsavanjazadatka</a:t>
            </a:r>
            <a:endParaRPr lang="sr-Latn-R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Result </a:t>
            </a:r>
            <a:r>
              <a:rPr lang="en-US" dirty="0" err="1">
                <a:solidFill>
                  <a:schemeClr val="accent6"/>
                </a:solidFill>
              </a:rPr>
              <a:t>doInBackground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Params</a:t>
            </a:r>
            <a:r>
              <a:rPr lang="en-US" dirty="0">
                <a:solidFill>
                  <a:schemeClr val="accent6"/>
                </a:solidFill>
              </a:rPr>
              <a:t>... </a:t>
            </a:r>
            <a:r>
              <a:rPr lang="en-US" dirty="0" err="1">
                <a:solidFill>
                  <a:schemeClr val="accent6"/>
                </a:solidFill>
              </a:rPr>
              <a:t>params</a:t>
            </a:r>
            <a:r>
              <a:rPr lang="en-US" dirty="0">
                <a:solidFill>
                  <a:schemeClr val="accent6"/>
                </a:solidFill>
              </a:rPr>
              <a:t>) </a:t>
            </a:r>
            <a:r>
              <a:rPr lang="en-US" dirty="0"/>
              <a:t>-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smtClean="0"/>
              <a:t>u </a:t>
            </a:r>
            <a:r>
              <a:rPr lang="sr-Latn-RS" dirty="0" smtClean="0"/>
              <a:t>pozadinskoj </a:t>
            </a:r>
            <a:r>
              <a:rPr lang="sr-Latn-RS" dirty="0"/>
              <a:t>niti odmah posle onPreExecute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void onProgressUpdate(Progress... values) </a:t>
            </a:r>
            <a:r>
              <a:rPr lang="sr-Latn-RS" dirty="0"/>
              <a:t>- poziva se u UI </a:t>
            </a:r>
            <a:r>
              <a:rPr lang="sr-Latn-RS" dirty="0" smtClean="0"/>
              <a:t>niti</a:t>
            </a:r>
            <a:r>
              <a:rPr lang="en-US" dirty="0" smtClean="0"/>
              <a:t> </a:t>
            </a:r>
            <a:r>
              <a:rPr lang="sr-Latn-RS" dirty="0" smtClean="0"/>
              <a:t>posle </a:t>
            </a:r>
            <a:r>
              <a:rPr lang="sr-Latn-RS" dirty="0"/>
              <a:t>poziva publishProgress u pozadinskoj niti</a:t>
            </a:r>
          </a:p>
          <a:p>
            <a:pPr lvl="1"/>
            <a:r>
              <a:rPr lang="it-IT" dirty="0">
                <a:solidFill>
                  <a:schemeClr val="accent6"/>
                </a:solidFill>
              </a:rPr>
              <a:t>void onPostExecute(Result result) </a:t>
            </a:r>
            <a:r>
              <a:rPr lang="it-IT" dirty="0"/>
              <a:t>- poziva se u UI niti </a:t>
            </a:r>
            <a:r>
              <a:rPr lang="it-IT" dirty="0" smtClean="0"/>
              <a:t>posle </a:t>
            </a:r>
            <a:r>
              <a:rPr lang="sr-Latn-RS" dirty="0" smtClean="0"/>
              <a:t>izvrsavanja </a:t>
            </a:r>
            <a:r>
              <a:rPr lang="sr-Latn-RS" dirty="0"/>
              <a:t>zadatka</a:t>
            </a:r>
          </a:p>
        </p:txBody>
      </p:sp>
    </p:spTree>
    <p:extLst>
      <p:ext uri="{BB962C8B-B14F-4D97-AF65-F5344CB8AC3E}">
        <p14:creationId xmlns:p14="http://schemas.microsoft.com/office/powerpoint/2010/main" val="47051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Asinhroni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37" y="1391323"/>
            <a:ext cx="6022326" cy="947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37" y="2338892"/>
            <a:ext cx="7372582" cy="45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1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v-SE" dirty="0"/>
              <a:t>Servis je komponenta koja izvrsava duge operacije u </a:t>
            </a:r>
            <a:r>
              <a:rPr lang="sv-SE" dirty="0" smtClean="0"/>
              <a:t>pozadini i sluzi </a:t>
            </a:r>
            <a:r>
              <a:rPr lang="sv-SE" dirty="0"/>
              <a:t>za implemantaciju klijent-server arhitekture</a:t>
            </a:r>
          </a:p>
          <a:p>
            <a:r>
              <a:rPr lang="sv-SE" dirty="0"/>
              <a:t>Servis se </a:t>
            </a:r>
            <a:r>
              <a:rPr lang="sv-SE" dirty="0" smtClean="0"/>
              <a:t>izvrsava </a:t>
            </a:r>
            <a:r>
              <a:rPr lang="sv-SE" dirty="0"/>
              <a:t>u istoj niti u kojoj se </a:t>
            </a:r>
            <a:r>
              <a:rPr lang="sv-SE" dirty="0" smtClean="0"/>
              <a:t>izvrsavala komponenta koja </a:t>
            </a:r>
            <a:r>
              <a:rPr lang="sv-SE" dirty="0"/>
              <a:t>ga je startovala (cak i ako ta komponenta vise </a:t>
            </a:r>
            <a:r>
              <a:rPr lang="sv-SE" dirty="0" smtClean="0"/>
              <a:t>nije aktivna</a:t>
            </a:r>
            <a:r>
              <a:rPr lang="sv-SE" dirty="0"/>
              <a:t>)</a:t>
            </a:r>
          </a:p>
          <a:p>
            <a:r>
              <a:rPr lang="sv-SE" dirty="0"/>
              <a:t>Druga komponenta moze da se veze za servis i da sa </a:t>
            </a:r>
            <a:r>
              <a:rPr lang="sv-SE" dirty="0" smtClean="0"/>
              <a:t>njime komunicira </a:t>
            </a:r>
            <a:r>
              <a:rPr lang="sv-SE" dirty="0"/>
              <a:t>(i ako se nalazi u drugom procesu)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5140712" y="6255833"/>
            <a:ext cx="682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https://developer.android.com/guide/components/services.html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8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Sadrzaj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endParaRPr lang="en-US" dirty="0" smtClean="0"/>
          </a:p>
          <a:p>
            <a:r>
              <a:rPr lang="en-US" dirty="0" err="1" smtClean="0"/>
              <a:t>Rukovaoci</a:t>
            </a:r>
            <a:endParaRPr lang="en-US" dirty="0" smtClean="0"/>
          </a:p>
          <a:p>
            <a:r>
              <a:rPr lang="en-US" dirty="0" err="1" smtClean="0"/>
              <a:t>Asinhroni</a:t>
            </a:r>
            <a:r>
              <a:rPr lang="en-US" dirty="0" smtClean="0"/>
              <a:t> </a:t>
            </a:r>
            <a:r>
              <a:rPr lang="en-US" dirty="0" err="1" smtClean="0"/>
              <a:t>zadaci</a:t>
            </a:r>
            <a:endParaRPr lang="en-US" dirty="0" smtClean="0"/>
          </a:p>
          <a:p>
            <a:r>
              <a:rPr lang="en-US" dirty="0" err="1" smtClean="0"/>
              <a:t>Servisi</a:t>
            </a:r>
            <a:endParaRPr lang="en-US" dirty="0" smtClean="0"/>
          </a:p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en-US" dirty="0" smtClean="0"/>
          </a:p>
          <a:p>
            <a:r>
              <a:rPr lang="en-US" dirty="0" err="1" smtClean="0"/>
              <a:t>Zakazivanje</a:t>
            </a:r>
            <a:r>
              <a:rPr lang="en-US" dirty="0" smtClean="0"/>
              <a:t> </a:t>
            </a:r>
            <a:r>
              <a:rPr lang="en-US" dirty="0" err="1" smtClean="0"/>
              <a:t>zadataka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72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it-IT" dirty="0"/>
              <a:t>Servis moze biti startovan ili vezan (moze istovremeno biti </a:t>
            </a:r>
            <a:r>
              <a:rPr lang="it-IT" dirty="0" smtClean="0"/>
              <a:t>i </a:t>
            </a:r>
            <a:r>
              <a:rPr lang="fi-FI" dirty="0" smtClean="0"/>
              <a:t>startovan </a:t>
            </a:r>
            <a:r>
              <a:rPr lang="fi-FI" dirty="0"/>
              <a:t>i vezan, ali se to retko koristi)</a:t>
            </a:r>
          </a:p>
          <a:p>
            <a:r>
              <a:rPr lang="sr-Latn-RS" dirty="0"/>
              <a:t>Startovan servis se izvrsava neodredeno vreme (servis treba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pl-PL" dirty="0" smtClean="0"/>
              <a:t>se </a:t>
            </a:r>
            <a:r>
              <a:rPr lang="pl-PL" dirty="0"/>
              <a:t>sam zaustavi kada izvrsi operaciju)</a:t>
            </a:r>
          </a:p>
          <a:p>
            <a:r>
              <a:rPr lang="sr-Latn-RS" dirty="0"/>
              <a:t>Vezan servis se izvrsava samo dok je neka komponenta </a:t>
            </a:r>
            <a:r>
              <a:rPr lang="sr-Latn-RS" dirty="0" smtClean="0"/>
              <a:t>vezana</a:t>
            </a:r>
            <a:r>
              <a:rPr lang="en-US" dirty="0" smtClean="0"/>
              <a:t> </a:t>
            </a:r>
            <a:r>
              <a:rPr lang="sr-Latn-RS" dirty="0" smtClean="0"/>
              <a:t>za </a:t>
            </a:r>
            <a:r>
              <a:rPr lang="sr-Latn-RS" dirty="0"/>
              <a:t>njega (nudi interfejs koji omogucava komponentama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komuniciraju </a:t>
            </a:r>
            <a:r>
              <a:rPr lang="sr-Latn-RS" dirty="0"/>
              <a:t>sa njim saljuci zahteve i dobijajuci odgovore)</a:t>
            </a:r>
          </a:p>
        </p:txBody>
      </p:sp>
    </p:spTree>
    <p:extLst>
      <p:ext uri="{BB962C8B-B14F-4D97-AF65-F5344CB8AC3E}">
        <p14:creationId xmlns:p14="http://schemas.microsoft.com/office/powerpoint/2010/main" val="363280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102" y="1321302"/>
            <a:ext cx="4391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Servisi, poput aktivnosti, sadrze metode koje se pozivaju </a:t>
            </a:r>
            <a:r>
              <a:rPr lang="sr-Latn-RS" dirty="0" smtClean="0"/>
              <a:t>prilikom</a:t>
            </a:r>
            <a:r>
              <a:rPr lang="en-US" dirty="0" smtClean="0"/>
              <a:t> </a:t>
            </a:r>
            <a:r>
              <a:rPr lang="pl-PL" dirty="0" smtClean="0"/>
              <a:t>prelaska </a:t>
            </a:r>
            <a:r>
              <a:rPr lang="pl-PL" dirty="0"/>
              <a:t>iz jednog u drugo stanje:</a:t>
            </a:r>
          </a:p>
          <a:p>
            <a:pPr lvl="1"/>
            <a:r>
              <a:rPr lang="sr-Latn-RS" dirty="0"/>
              <a:t>onCreate (poziva se prilikom stvaranja servisa)</a:t>
            </a:r>
          </a:p>
          <a:p>
            <a:pPr lvl="1"/>
            <a:r>
              <a:rPr lang="sv-SE" dirty="0"/>
              <a:t>onStartCommand (poziva se posle poziva startService metode)</a:t>
            </a:r>
          </a:p>
          <a:p>
            <a:pPr lvl="1"/>
            <a:r>
              <a:rPr lang="sr-Latn-RS" dirty="0"/>
              <a:t>onBind (poziva se posle poziva bindService metode)</a:t>
            </a:r>
          </a:p>
          <a:p>
            <a:pPr lvl="1"/>
            <a:r>
              <a:rPr lang="sr-Latn-RS" dirty="0"/>
              <a:t>onUnbind (poziva se posle poziva unbindService metode)</a:t>
            </a:r>
          </a:p>
          <a:p>
            <a:pPr lvl="1"/>
            <a:r>
              <a:rPr lang="sr-Latn-RS" dirty="0"/>
              <a:t>onRebind (poziva se posle poziva bindService ako je </a:t>
            </a:r>
            <a:r>
              <a:rPr lang="sr-Latn-RS" dirty="0" smtClean="0"/>
              <a:t>prethodno</a:t>
            </a:r>
            <a:r>
              <a:rPr lang="en-US" dirty="0" smtClean="0"/>
              <a:t> </a:t>
            </a:r>
            <a:r>
              <a:rPr lang="sr-Latn-RS" dirty="0" smtClean="0"/>
              <a:t>izvrsena </a:t>
            </a:r>
            <a:r>
              <a:rPr lang="sr-Latn-RS" dirty="0"/>
              <a:t>onUnbind metoda)</a:t>
            </a:r>
          </a:p>
          <a:p>
            <a:pPr lvl="1"/>
            <a:r>
              <a:rPr lang="pt-BR" dirty="0"/>
              <a:t>onDestroy (poziva se prilikom unistavanja servisa)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7438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Razlikuje se ceo zivotni vek servisa (izmedu poziva onCreate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onDestroy </a:t>
            </a:r>
            <a:r>
              <a:rPr lang="sr-Latn-RS" dirty="0"/>
              <a:t>metoda) i</a:t>
            </a:r>
          </a:p>
          <a:p>
            <a:r>
              <a:rPr lang="sr-Latn-RS" dirty="0"/>
              <a:t>aktivni zivotni vek (pocinje pozivom onStartCommand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pt-BR" dirty="0" smtClean="0"/>
              <a:t>onBind </a:t>
            </a:r>
            <a:r>
              <a:rPr lang="pt-BR" dirty="0"/>
              <a:t>metode, a zavrsava se pozivom onDestroy ili </a:t>
            </a:r>
            <a:r>
              <a:rPr lang="pt-BR" dirty="0" smtClean="0"/>
              <a:t>onUnbind </a:t>
            </a:r>
            <a:r>
              <a:rPr lang="sr-Latn-RS" dirty="0" smtClean="0"/>
              <a:t>metode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56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Servis moze da se napravi nasledivanjem klasa:</a:t>
            </a:r>
          </a:p>
          <a:p>
            <a:pPr lvl="1"/>
            <a:r>
              <a:rPr lang="sr-Latn-RS" dirty="0"/>
              <a:t>Service (u ovom slucaju je vazno startovati pozadinsku nit 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sr-Latn-RS" dirty="0" smtClean="0"/>
              <a:t>kojoj </a:t>
            </a:r>
            <a:r>
              <a:rPr lang="sr-Latn-RS" dirty="0"/>
              <a:t>ce se izvrsiti operacije i voditi racuna u </a:t>
            </a:r>
            <a:r>
              <a:rPr lang="sr-Latn-RS" dirty="0" smtClean="0"/>
              <a:t>sinhronizaciji</a:t>
            </a:r>
            <a:r>
              <a:rPr lang="en-US" dirty="0" smtClean="0"/>
              <a:t> </a:t>
            </a:r>
            <a:r>
              <a:rPr lang="sr-Latn-RS" dirty="0" smtClean="0"/>
              <a:t>ukoliko </a:t>
            </a:r>
            <a:r>
              <a:rPr lang="sr-Latn-RS" dirty="0"/>
              <a:t>vise komponenti istovremeno koriste isti servis)</a:t>
            </a:r>
          </a:p>
          <a:p>
            <a:pPr lvl="1"/>
            <a:r>
              <a:rPr lang="sr-Latn-RS" dirty="0"/>
              <a:t>IntentService (u ovom slucaju ce se operacije </a:t>
            </a:r>
            <a:r>
              <a:rPr lang="sr-Latn-RS" dirty="0" smtClean="0"/>
              <a:t>automatski</a:t>
            </a:r>
            <a:r>
              <a:rPr lang="en-US" dirty="0" smtClean="0"/>
              <a:t> </a:t>
            </a:r>
            <a:r>
              <a:rPr lang="it-IT" dirty="0" smtClean="0"/>
              <a:t>izvrsiti </a:t>
            </a:r>
            <a:r>
              <a:rPr lang="it-IT" dirty="0"/>
              <a:t>u pozadinskoj niti i pozivi metoda servisa ce </a:t>
            </a:r>
            <a:r>
              <a:rPr lang="it-IT" dirty="0" smtClean="0"/>
              <a:t>se </a:t>
            </a:r>
            <a:r>
              <a:rPr lang="sr-Latn-RS" dirty="0" smtClean="0"/>
              <a:t>automatski </a:t>
            </a:r>
            <a:r>
              <a:rPr lang="sr-Latn-RS" dirty="0"/>
              <a:t>sinhronizovati)</a:t>
            </a:r>
          </a:p>
        </p:txBody>
      </p:sp>
    </p:spTree>
    <p:extLst>
      <p:ext uri="{BB962C8B-B14F-4D97-AF65-F5344CB8AC3E}">
        <p14:creationId xmlns:p14="http://schemas.microsoft.com/office/powerpoint/2010/main" val="409356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586"/>
            <a:ext cx="5005387" cy="1640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756254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84" y="949580"/>
            <a:ext cx="6163716" cy="56327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1741" y="580248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ExampleService.java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74174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6536"/>
              </p:ext>
            </p:extLst>
          </p:nvPr>
        </p:nvGraphicFramePr>
        <p:xfrm>
          <a:off x="1820127" y="1690688"/>
          <a:ext cx="8128000" cy="366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Konstanta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Znacenje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START_NOT_STICKY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“</a:t>
                      </a:r>
                      <a:r>
                        <a:rPr lang="en-US" dirty="0" err="1" smtClean="0"/>
                        <a:t>ubije</a:t>
                      </a:r>
                      <a:r>
                        <a:rPr lang="en-US" dirty="0" smtClean="0"/>
                        <a:t>” </a:t>
                      </a:r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onStartCommand</a:t>
                      </a:r>
                      <a:r>
                        <a:rPr lang="en-US" dirty="0" smtClean="0"/>
                        <a:t>() return, ne </a:t>
                      </a:r>
                      <a:r>
                        <a:rPr lang="en-US" dirty="0" err="1" smtClean="0"/>
                        <a:t>rekreirati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START_STICKY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“</a:t>
                      </a:r>
                      <a:r>
                        <a:rPr lang="en-US" dirty="0" err="1" smtClean="0"/>
                        <a:t>ubije</a:t>
                      </a:r>
                      <a:r>
                        <a:rPr lang="en-US" dirty="0" smtClean="0"/>
                        <a:t>” </a:t>
                      </a:r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onStartCommand</a:t>
                      </a:r>
                      <a:r>
                        <a:rPr lang="en-US" dirty="0" smtClean="0"/>
                        <a:t>() return,  </a:t>
                      </a:r>
                      <a:r>
                        <a:rPr lang="en-US" dirty="0" err="1" smtClean="0"/>
                        <a:t>rekreirati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pozvati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StartCommand</a:t>
                      </a:r>
                      <a:r>
                        <a:rPr lang="en-US" dirty="0" smtClean="0"/>
                        <a:t>()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START_REDELIVER_INTENT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“</a:t>
                      </a:r>
                      <a:r>
                        <a:rPr lang="en-US" dirty="0" err="1" smtClean="0"/>
                        <a:t>ubije</a:t>
                      </a:r>
                      <a:r>
                        <a:rPr lang="en-US" dirty="0" smtClean="0"/>
                        <a:t>” </a:t>
                      </a:r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onStartCommand</a:t>
                      </a:r>
                      <a:r>
                        <a:rPr lang="en-US" dirty="0" smtClean="0"/>
                        <a:t>() return,  </a:t>
                      </a:r>
                      <a:r>
                        <a:rPr lang="en-US" dirty="0" err="1" smtClean="0"/>
                        <a:t>rekreirati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pozvati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StartCommand</a:t>
                      </a:r>
                      <a:r>
                        <a:rPr lang="en-US" dirty="0" smtClean="0"/>
                        <a:t>() </a:t>
                      </a:r>
                      <a:r>
                        <a:rPr lang="en-US" dirty="0" err="1" smtClean="0"/>
                        <a:t>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poslednjim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isporucenim</a:t>
                      </a:r>
                      <a:r>
                        <a:rPr lang="en-US" dirty="0" smtClean="0"/>
                        <a:t> Intent-om</a:t>
                      </a:r>
                      <a:endParaRPr lang="sr-Latn-RS" dirty="0" smtClean="0"/>
                    </a:p>
                    <a:p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55587" y="5423423"/>
            <a:ext cx="281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3"/>
              </a:rPr>
              <a:t>Vrednosti </a:t>
            </a:r>
            <a:r>
              <a:rPr lang="en-US" dirty="0" err="1" smtClean="0">
                <a:latin typeface="F23"/>
              </a:rPr>
              <a:t>fl</a:t>
            </a:r>
            <a:r>
              <a:rPr lang="sr-Latn-RS" dirty="0" smtClean="0">
                <a:latin typeface="F23"/>
              </a:rPr>
              <a:t>ags </a:t>
            </a:r>
            <a:r>
              <a:rPr lang="sr-Latn-RS" dirty="0">
                <a:latin typeface="F23"/>
              </a:rPr>
              <a:t>parametra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76828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ExampleService.java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48" y="1690688"/>
            <a:ext cx="6815104" cy="45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82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60" y="2446759"/>
            <a:ext cx="9358080" cy="10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46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Zaustavljanje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da-DK" dirty="0"/>
              <a:t>Servis se moze zaustaviti sam pozivom stopSelf metode, </a:t>
            </a:r>
            <a:r>
              <a:rPr lang="da-DK" dirty="0" smtClean="0"/>
              <a:t>moze </a:t>
            </a:r>
            <a:r>
              <a:rPr lang="pl-PL" dirty="0" smtClean="0"/>
              <a:t>za </a:t>
            </a:r>
            <a:r>
              <a:rPr lang="pl-PL" dirty="0"/>
              <a:t>zaustaviti druga komponenta pozivom stopService </a:t>
            </a:r>
            <a:r>
              <a:rPr lang="pl-PL" dirty="0" smtClean="0"/>
              <a:t>metode</a:t>
            </a:r>
            <a:r>
              <a:rPr lang="en-US" dirty="0" smtClean="0"/>
              <a:t> </a:t>
            </a:r>
            <a:r>
              <a:rPr lang="sr-Latn-RS" dirty="0" smtClean="0"/>
              <a:t>ili </a:t>
            </a:r>
            <a:r>
              <a:rPr lang="sr-Latn-RS" dirty="0"/>
              <a:t>ga moze zaustaviti Android platforma (da bi </a:t>
            </a:r>
            <a:r>
              <a:rPr lang="sr-Latn-RS" dirty="0" smtClean="0"/>
              <a:t>oslobodila</a:t>
            </a:r>
            <a:r>
              <a:rPr lang="en-US" dirty="0" smtClean="0"/>
              <a:t> </a:t>
            </a:r>
            <a:r>
              <a:rPr lang="sr-Latn-RS" dirty="0" smtClean="0"/>
              <a:t>memoriju</a:t>
            </a:r>
            <a:r>
              <a:rPr lang="sr-Latn-RS" dirty="0"/>
              <a:t>)</a:t>
            </a:r>
          </a:p>
          <a:p>
            <a:r>
              <a:rPr lang="sr-Latn-RS" dirty="0"/>
              <a:t>Aplikacije bi trebalo da zaustave svoje servise cim </a:t>
            </a:r>
            <a:r>
              <a:rPr lang="sr-Latn-RS" dirty="0" smtClean="0"/>
              <a:t>izvrse</a:t>
            </a:r>
            <a:r>
              <a:rPr lang="en-US" dirty="0" smtClean="0"/>
              <a:t> </a:t>
            </a:r>
            <a:r>
              <a:rPr lang="it-IT" dirty="0" smtClean="0"/>
              <a:t>operaciju </a:t>
            </a:r>
            <a:r>
              <a:rPr lang="it-IT" dirty="0"/>
              <a:t>da se ne bi trosili resursi (npr. baterija)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7453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aktivnost (angazovanje procesora na izvrsavanju programa)</a:t>
            </a:r>
          </a:p>
          <a:p>
            <a:r>
              <a:rPr lang="sr-Latn-RS" dirty="0"/>
              <a:t>slika (deo operativne memorije koji sadrzi naredbe 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pl-PL" dirty="0" smtClean="0"/>
              <a:t>masinskom </a:t>
            </a:r>
            <a:r>
              <a:rPr lang="pl-PL" dirty="0"/>
              <a:t>jeziku i podatke na stack-u i heap-u)</a:t>
            </a:r>
          </a:p>
          <a:p>
            <a:r>
              <a:rPr lang="sr-Latn-RS" dirty="0"/>
              <a:t>atributi (stanje, prioritet, itd.)</a:t>
            </a:r>
          </a:p>
        </p:txBody>
      </p:sp>
    </p:spTree>
    <p:extLst>
      <p:ext uri="{BB962C8B-B14F-4D97-AF65-F5344CB8AC3E}">
        <p14:creationId xmlns:p14="http://schemas.microsoft.com/office/powerpoint/2010/main" val="341310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r>
              <a:rPr lang="en-US" dirty="0" smtClean="0"/>
              <a:t> u </a:t>
            </a:r>
            <a:r>
              <a:rPr lang="en-US" dirty="0" err="1" smtClean="0"/>
              <a:t>prvom</a:t>
            </a:r>
            <a:r>
              <a:rPr lang="en-US" dirty="0" smtClean="0"/>
              <a:t> </a:t>
            </a:r>
            <a:r>
              <a:rPr lang="en-US" dirty="0" err="1" smtClean="0"/>
              <a:t>planu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Servis se moze pokrenuti u prvom planu </a:t>
            </a:r>
            <a:r>
              <a:rPr lang="sr-Latn-RS" dirty="0" smtClean="0"/>
              <a:t>pozivom</a:t>
            </a:r>
            <a:r>
              <a:rPr lang="en-US" dirty="0" smtClean="0"/>
              <a:t> </a:t>
            </a:r>
            <a:r>
              <a:rPr lang="sr-Latn-RS" dirty="0" smtClean="0"/>
              <a:t>startForeground </a:t>
            </a:r>
            <a:r>
              <a:rPr lang="sr-Latn-RS" dirty="0"/>
              <a:t>metode, a ukloniti iz prvog plana </a:t>
            </a:r>
            <a:r>
              <a:rPr lang="sr-Latn-RS" dirty="0" smtClean="0"/>
              <a:t>pozivom</a:t>
            </a:r>
            <a:r>
              <a:rPr lang="en-US" dirty="0" smtClean="0"/>
              <a:t> </a:t>
            </a:r>
            <a:r>
              <a:rPr lang="sr-Latn-RS" dirty="0" smtClean="0"/>
              <a:t>stopForeground </a:t>
            </a:r>
            <a:r>
              <a:rPr lang="sr-Latn-RS" dirty="0"/>
              <a:t>metode</a:t>
            </a:r>
          </a:p>
          <a:p>
            <a:r>
              <a:rPr lang="pl-PL" dirty="0"/>
              <a:t>Trebalo bi da se nalazi u prvom planu ukoliko je </a:t>
            </a:r>
            <a:r>
              <a:rPr lang="pl-PL" dirty="0" smtClean="0"/>
              <a:t>korisnik</a:t>
            </a:r>
            <a:r>
              <a:rPr lang="en-US" dirty="0" smtClean="0"/>
              <a:t> </a:t>
            </a:r>
            <a:r>
              <a:rPr lang="it-IT" dirty="0" smtClean="0"/>
              <a:t>svestan </a:t>
            </a:r>
            <a:r>
              <a:rPr lang="it-IT" dirty="0"/>
              <a:t>servisa (sto znaci da ne treba da se ubije </a:t>
            </a:r>
            <a:r>
              <a:rPr lang="it-IT" dirty="0" smtClean="0"/>
              <a:t>u </a:t>
            </a:r>
            <a:r>
              <a:rPr lang="sr-Latn-RS" dirty="0" smtClean="0"/>
              <a:t>nedostatku </a:t>
            </a:r>
            <a:r>
              <a:rPr lang="sr-Latn-RS" dirty="0"/>
              <a:t>memorije)</a:t>
            </a:r>
          </a:p>
          <a:p>
            <a:r>
              <a:rPr lang="sr-Latn-RS" dirty="0"/>
              <a:t>Servis u prvom planu mora obezbediti obavestenje u </a:t>
            </a:r>
            <a:r>
              <a:rPr lang="sr-Latn-RS" dirty="0" smtClean="0"/>
              <a:t>statusnoj</a:t>
            </a:r>
            <a:r>
              <a:rPr lang="en-US" dirty="0" smtClean="0"/>
              <a:t> l</a:t>
            </a:r>
            <a:r>
              <a:rPr lang="sr-Latn-RS" dirty="0" smtClean="0"/>
              <a:t>iniji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58250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ExampleService.java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52" y="1862253"/>
            <a:ext cx="9065165" cy="40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51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Service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Prilikom pravljenja servisa za koji mogu da se vezu </a:t>
            </a:r>
            <a:r>
              <a:rPr lang="sr-Latn-RS" dirty="0" smtClean="0"/>
              <a:t>druge</a:t>
            </a:r>
            <a:r>
              <a:rPr lang="en-US" dirty="0" smtClean="0"/>
              <a:t> </a:t>
            </a:r>
            <a:r>
              <a:rPr lang="it-IT" dirty="0" smtClean="0"/>
              <a:t>komponente</a:t>
            </a:r>
            <a:r>
              <a:rPr lang="it-IT" dirty="0"/>
              <a:t>, mora se napraviti i interfejs koji </a:t>
            </a:r>
            <a:r>
              <a:rPr lang="it-IT" dirty="0" smtClean="0"/>
              <a:t>omogucava klijentima </a:t>
            </a:r>
            <a:r>
              <a:rPr lang="it-IT" dirty="0"/>
              <a:t>da komuniciraju sa servisom.</a:t>
            </a:r>
          </a:p>
          <a:p>
            <a:r>
              <a:rPr lang="sr-Latn-RS" dirty="0"/>
              <a:t>To se moze uraditi na tri nacina:</a:t>
            </a:r>
          </a:p>
          <a:p>
            <a:pPr lvl="1"/>
            <a:r>
              <a:rPr lang="sr-Latn-RS" dirty="0"/>
              <a:t>nasledivanjem Binder klase (ako se servis i klijent izvrsavaju </a:t>
            </a:r>
            <a:r>
              <a:rPr lang="sr-Latn-RS" dirty="0" smtClean="0"/>
              <a:t>uistom </a:t>
            </a:r>
            <a:r>
              <a:rPr lang="sr-Latn-RS" dirty="0"/>
              <a:t>procesu)</a:t>
            </a:r>
          </a:p>
          <a:p>
            <a:pPr lvl="1"/>
            <a:r>
              <a:rPr lang="sr-Latn-RS" dirty="0"/>
              <a:t>koriscenjem Messenger klase (ako se servis i klijent </a:t>
            </a:r>
            <a:r>
              <a:rPr lang="sr-Latn-RS" dirty="0" smtClean="0"/>
              <a:t>ne</a:t>
            </a:r>
            <a:r>
              <a:rPr lang="en-US" dirty="0" smtClean="0"/>
              <a:t> </a:t>
            </a:r>
            <a:r>
              <a:rPr lang="pl-PL" dirty="0" smtClean="0"/>
              <a:t>izvrsavaju </a:t>
            </a:r>
            <a:r>
              <a:rPr lang="pl-PL" dirty="0"/>
              <a:t>nuzno u istom procesu)</a:t>
            </a:r>
          </a:p>
          <a:p>
            <a:pPr lvl="1"/>
            <a:r>
              <a:rPr lang="sr-Latn-RS" dirty="0"/>
              <a:t>koriscenjem AIDL (isto kao i u prethodnom slucaju)</a:t>
            </a:r>
          </a:p>
        </p:txBody>
      </p:sp>
    </p:spTree>
    <p:extLst>
      <p:ext uri="{BB962C8B-B14F-4D97-AF65-F5344CB8AC3E}">
        <p14:creationId xmlns:p14="http://schemas.microsoft.com/office/powerpoint/2010/main" val="68950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ExampleService.java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72" y="1550019"/>
            <a:ext cx="5357347" cy="403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60" y="1476478"/>
            <a:ext cx="4625312" cy="20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1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80" y="1690688"/>
            <a:ext cx="7216698" cy="47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16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690688"/>
            <a:ext cx="6311088" cy="4973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35" y="769435"/>
            <a:ext cx="5136368" cy="24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80186"/>
              </p:ext>
            </p:extLst>
          </p:nvPr>
        </p:nvGraphicFramePr>
        <p:xfrm>
          <a:off x="1808976" y="1868242"/>
          <a:ext cx="8128000" cy="3205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Konstanta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Znacenje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BIND_AUTO_CREATE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Automatski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kreira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postoji</a:t>
                      </a:r>
                      <a:r>
                        <a:rPr lang="en-US" dirty="0" smtClean="0"/>
                        <a:t> binding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BIND_DEBUG_UNBIND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Ukljucuje</a:t>
                      </a:r>
                      <a:r>
                        <a:rPr lang="en-US" dirty="0" smtClean="0"/>
                        <a:t> debugging </a:t>
                      </a:r>
                      <a:r>
                        <a:rPr lang="en-US" dirty="0" err="1" smtClean="0"/>
                        <a:t>hep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 mismatched </a:t>
                      </a:r>
                      <a:r>
                        <a:rPr lang="en-US" dirty="0" err="1" smtClean="0"/>
                        <a:t>pozive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</a:t>
                      </a:r>
                      <a:r>
                        <a:rPr lang="en-US" baseline="0" dirty="0" smtClean="0"/>
                        <a:t> unbind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BIND_IMPORTANT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treba</a:t>
                      </a:r>
                      <a:r>
                        <a:rPr lang="en-US" dirty="0" smtClean="0"/>
                        <a:t> da se </a:t>
                      </a:r>
                      <a:r>
                        <a:rPr lang="en-US" dirty="0" err="1" smtClean="0"/>
                        <a:t>podigne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nivo</a:t>
                      </a:r>
                      <a:r>
                        <a:rPr lang="en-US" dirty="0" smtClean="0"/>
                        <a:t> foreground-a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BIND_NOT_FOREGROUND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 </a:t>
                      </a:r>
                      <a:r>
                        <a:rPr lang="en-US" dirty="0" err="1" smtClean="0"/>
                        <a:t>dozvoliti</a:t>
                      </a:r>
                      <a:r>
                        <a:rPr lang="en-US" dirty="0" smtClean="0"/>
                        <a:t> da se binding </a:t>
                      </a:r>
                      <a:r>
                        <a:rPr lang="en-US" dirty="0" err="1" smtClean="0"/>
                        <a:t>podigne</a:t>
                      </a:r>
                      <a:r>
                        <a:rPr lang="en-US" dirty="0" smtClean="0"/>
                        <a:t> process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ciljanog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servisa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foreground </a:t>
                      </a:r>
                      <a:r>
                        <a:rPr lang="en-US" baseline="0" dirty="0" err="1" smtClean="0"/>
                        <a:t>nivo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98748" y="5251276"/>
            <a:ext cx="281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3"/>
              </a:rPr>
              <a:t>Vrednosti </a:t>
            </a:r>
            <a:r>
              <a:rPr lang="en-US" dirty="0" err="1" smtClean="0">
                <a:latin typeface="F23"/>
              </a:rPr>
              <a:t>fl</a:t>
            </a:r>
            <a:r>
              <a:rPr lang="sr-Latn-RS" dirty="0" smtClean="0">
                <a:latin typeface="F23"/>
              </a:rPr>
              <a:t>ags </a:t>
            </a:r>
            <a:r>
              <a:rPr lang="sr-Latn-RS" dirty="0">
                <a:latin typeface="F23"/>
              </a:rPr>
              <a:t>parametra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75365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Prijemnici poruka (BroadcastReceiver) obraduju </a:t>
            </a:r>
            <a:r>
              <a:rPr lang="sr-Latn-RS" dirty="0" smtClean="0"/>
              <a:t>dogadaje</a:t>
            </a:r>
            <a:r>
              <a:rPr lang="en-US" dirty="0" smtClean="0"/>
              <a:t> </a:t>
            </a:r>
            <a:r>
              <a:rPr lang="sr-Latn-RS" dirty="0" smtClean="0"/>
              <a:t>(opisane </a:t>
            </a:r>
            <a:r>
              <a:rPr lang="sr-Latn-RS" dirty="0"/>
              <a:t>objektima klase Intent)</a:t>
            </a:r>
          </a:p>
          <a:p>
            <a:r>
              <a:rPr lang="sr-Latn-RS" dirty="0"/>
              <a:t>Te dogadaje moze da izazove Android platforma ili </a:t>
            </a:r>
            <a:r>
              <a:rPr lang="sr-Latn-RS" dirty="0" smtClean="0"/>
              <a:t>druga</a:t>
            </a:r>
            <a:r>
              <a:rPr lang="en-US" dirty="0" smtClean="0"/>
              <a:t> </a:t>
            </a:r>
            <a:r>
              <a:rPr lang="pl-PL" dirty="0" smtClean="0"/>
              <a:t>komponenta </a:t>
            </a:r>
            <a:r>
              <a:rPr lang="pl-PL" dirty="0"/>
              <a:t>(koja moze da se nalazi u drugoj aplikaciji)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142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77326"/>
            <a:ext cx="6316120" cy="2331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5551" y="1507994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39" y="4620988"/>
            <a:ext cx="7979511" cy="2018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7239" y="4251656"/>
            <a:ext cx="18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SMSReceiver.java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50928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Parametri onReceive metode su:</a:t>
            </a:r>
          </a:p>
          <a:p>
            <a:pPr lvl="1"/>
            <a:r>
              <a:rPr lang="pt-BR" dirty="0"/>
              <a:t>context (kontekst u kome se izvrsava onReceive metoda)</a:t>
            </a:r>
          </a:p>
          <a:p>
            <a:pPr lvl="1"/>
            <a:r>
              <a:rPr lang="pl-PL" dirty="0"/>
              <a:t>intent (namera koja opisuje dogadaj koji treba obraditi)</a:t>
            </a:r>
          </a:p>
          <a:p>
            <a:r>
              <a:rPr lang="it-IT" dirty="0"/>
              <a:t>Namera prosledena startActivity ili startService metodi </a:t>
            </a:r>
            <a:r>
              <a:rPr lang="it-IT" dirty="0" smtClean="0"/>
              <a:t>nece </a:t>
            </a:r>
            <a:r>
              <a:rPr lang="sr-Latn-RS" dirty="0" smtClean="0"/>
              <a:t>prouzrokovati </a:t>
            </a:r>
            <a:r>
              <a:rPr lang="sr-Latn-RS" dirty="0"/>
              <a:t>dogadaj koji ce obraditi onReceive metoda (vazi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obrnuto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372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Nit je redosled izvrsavaja naredbi u procesu</a:t>
            </a:r>
          </a:p>
          <a:p>
            <a:r>
              <a:rPr lang="da-DK" dirty="0"/>
              <a:t>Jedan proces moze da sadrzi vise niti</a:t>
            </a:r>
          </a:p>
          <a:p>
            <a:r>
              <a:rPr lang="sv-SE" dirty="0"/>
              <a:t>Onda svaka nit sadrzi stack, stanje i prioritet i </a:t>
            </a:r>
            <a:r>
              <a:rPr lang="sv-SE" dirty="0" smtClean="0"/>
              <a:t>izvrsava </a:t>
            </a:r>
            <a:r>
              <a:rPr lang="sr-Latn-RS" dirty="0" smtClean="0"/>
              <a:t>relativno </a:t>
            </a:r>
            <a:r>
              <a:rPr lang="sr-Latn-RS" dirty="0"/>
              <a:t>nezavisnu sekvencu naredbi</a:t>
            </a:r>
          </a:p>
        </p:txBody>
      </p:sp>
    </p:spTree>
    <p:extLst>
      <p:ext uri="{BB962C8B-B14F-4D97-AF65-F5344CB8AC3E}">
        <p14:creationId xmlns:p14="http://schemas.microsoft.com/office/powerpoint/2010/main" val="530309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57768"/>
              </p:ext>
            </p:extLst>
          </p:nvPr>
        </p:nvGraphicFramePr>
        <p:xfrm>
          <a:off x="1909336" y="1868242"/>
          <a:ext cx="812800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Konstanta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Znacenje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ACTION_BATTERY_LOW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Upozorenje</a:t>
                      </a:r>
                      <a:r>
                        <a:rPr lang="en-US" dirty="0" smtClean="0"/>
                        <a:t> da je </a:t>
                      </a:r>
                      <a:r>
                        <a:rPr lang="en-US" dirty="0" err="1" smtClean="0"/>
                        <a:t>baterija</a:t>
                      </a:r>
                      <a:r>
                        <a:rPr lang="en-US" dirty="0" smtClean="0"/>
                        <a:t> low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ACTION_HEADSET_PLUG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Headset je </a:t>
                      </a:r>
                      <a:r>
                        <a:rPr lang="en-US" dirty="0" err="1" smtClean="0"/>
                        <a:t>ukljucen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iskljucen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uredjaja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ACTION_SCREEN_ON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Ukljucen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ekran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ACTION_SHUTDOWN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Uredjaj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gasi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52194" y="4169236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F23"/>
              </a:rPr>
              <a:t>Neke od akcija (</a:t>
            </a:r>
            <a:r>
              <a:rPr lang="pl-PL" dirty="0" smtClean="0">
                <a:latin typeface="F23"/>
              </a:rPr>
              <a:t>doga</a:t>
            </a:r>
            <a:r>
              <a:rPr lang="pl-PL" dirty="0" smtClean="0">
                <a:latin typeface="CMSS10"/>
              </a:rPr>
              <a:t>d</a:t>
            </a:r>
            <a:r>
              <a:rPr lang="en-US" dirty="0" smtClean="0">
                <a:latin typeface="CMSS10"/>
              </a:rPr>
              <a:t>j</a:t>
            </a:r>
            <a:r>
              <a:rPr lang="pl-PL" dirty="0" smtClean="0">
                <a:latin typeface="F23"/>
              </a:rPr>
              <a:t>aja</a:t>
            </a:r>
            <a:r>
              <a:rPr lang="pl-PL" dirty="0">
                <a:latin typeface="F23"/>
              </a:rPr>
              <a:t>) koje se mogu obraditi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28716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Metoda onReceive se poziva iz glavne niti (to </a:t>
            </a:r>
            <a:r>
              <a:rPr lang="sr-Latn-RS" dirty="0" smtClean="0"/>
              <a:t>znaci da</a:t>
            </a:r>
            <a:r>
              <a:rPr lang="en-US" dirty="0" smtClean="0"/>
              <a:t> “</a:t>
            </a:r>
            <a:r>
              <a:rPr lang="sr-Latn-RS" dirty="0" smtClean="0"/>
              <a:t>dugacke</a:t>
            </a:r>
            <a:r>
              <a:rPr lang="en-US" dirty="0" smtClean="0"/>
              <a:t>”</a:t>
            </a:r>
            <a:r>
              <a:rPr lang="sr-Latn-RS" dirty="0" smtClean="0"/>
              <a:t> </a:t>
            </a:r>
            <a:r>
              <a:rPr lang="sr-Latn-RS" dirty="0"/>
              <a:t>operacije treba </a:t>
            </a:r>
            <a:r>
              <a:rPr lang="sr-Latn-RS" dirty="0" smtClean="0"/>
              <a:t>izvrsavati </a:t>
            </a:r>
            <a:r>
              <a:rPr lang="sr-Latn-RS" dirty="0"/>
              <a:t>u posebnom servisu </a:t>
            </a:r>
            <a:r>
              <a:rPr lang="sr-Latn-RS" dirty="0" smtClean="0"/>
              <a:t>koji</a:t>
            </a:r>
            <a:r>
              <a:rPr lang="en-US" dirty="0" smtClean="0"/>
              <a:t> </a:t>
            </a:r>
            <a:r>
              <a:rPr lang="sr-Latn-RS" dirty="0" smtClean="0"/>
              <a:t>startuje </a:t>
            </a:r>
            <a:r>
              <a:rPr lang="sr-Latn-RS" dirty="0"/>
              <a:t>posebnu nit)</a:t>
            </a:r>
          </a:p>
          <a:p>
            <a:r>
              <a:rPr lang="sr-Latn-RS" dirty="0"/>
              <a:t>Prijemnik poruka postoji samo u toku </a:t>
            </a:r>
            <a:r>
              <a:rPr lang="sr-Latn-RS" dirty="0" smtClean="0"/>
              <a:t>izvrsavanja onReceive</a:t>
            </a:r>
            <a:r>
              <a:rPr lang="en-US" dirty="0" smtClean="0"/>
              <a:t> </a:t>
            </a:r>
            <a:r>
              <a:rPr lang="sr-Latn-RS" dirty="0" smtClean="0"/>
              <a:t>metode </a:t>
            </a:r>
            <a:r>
              <a:rPr lang="sr-Latn-RS" dirty="0"/>
              <a:t>(zato se u ovoj metodi ne mogu </a:t>
            </a:r>
            <a:r>
              <a:rPr lang="sr-Latn-RS" dirty="0" smtClean="0"/>
              <a:t>izvrsiti asinhrone</a:t>
            </a:r>
            <a:r>
              <a:rPr lang="en-US" dirty="0" smtClean="0"/>
              <a:t> </a:t>
            </a:r>
            <a:r>
              <a:rPr lang="sr-Latn-RS" dirty="0" smtClean="0"/>
              <a:t>operacije </a:t>
            </a:r>
            <a:r>
              <a:rPr lang="sr-Latn-RS" dirty="0"/>
              <a:t>kao sto su prikazivanje dijaloga ili vezivanje za servis)</a:t>
            </a:r>
          </a:p>
          <a:p>
            <a:r>
              <a:rPr lang="sr-Latn-RS" dirty="0"/>
              <a:t>Proces u kome se </a:t>
            </a:r>
            <a:r>
              <a:rPr lang="sr-Latn-RS" dirty="0" smtClean="0"/>
              <a:t>izvrsava </a:t>
            </a:r>
            <a:r>
              <a:rPr lang="sr-Latn-RS" dirty="0"/>
              <a:t>onReceive metoda ima </a:t>
            </a:r>
            <a:r>
              <a:rPr lang="sr-Latn-RS" dirty="0" smtClean="0"/>
              <a:t>foreground</a:t>
            </a:r>
            <a:r>
              <a:rPr lang="en-US" dirty="0" smtClean="0"/>
              <a:t> </a:t>
            </a:r>
            <a:r>
              <a:rPr lang="sr-Latn-RS" dirty="0" smtClean="0"/>
              <a:t>prioritet </a:t>
            </a:r>
            <a:r>
              <a:rPr lang="sr-Latn-RS" dirty="0"/>
              <a:t>(nakon toga, prioritet procesa odreduju </a:t>
            </a:r>
            <a:r>
              <a:rPr lang="sr-Latn-RS" dirty="0" smtClean="0"/>
              <a:t>ostale</a:t>
            </a:r>
            <a:r>
              <a:rPr lang="en-US" dirty="0" smtClean="0"/>
              <a:t> </a:t>
            </a:r>
            <a:r>
              <a:rPr lang="sr-Latn-RS" dirty="0" smtClean="0"/>
              <a:t>komponente </a:t>
            </a:r>
            <a:r>
              <a:rPr lang="sr-Latn-RS" dirty="0"/>
              <a:t>koje se u njemu nalaze)</a:t>
            </a:r>
          </a:p>
        </p:txBody>
      </p:sp>
    </p:spTree>
    <p:extLst>
      <p:ext uri="{BB962C8B-B14F-4D97-AF65-F5344CB8AC3E}">
        <p14:creationId xmlns:p14="http://schemas.microsoft.com/office/powerpoint/2010/main" val="1389165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Postoje dve vrste dogadaja koje prijemnici poruka mogu da obrade:</a:t>
            </a:r>
          </a:p>
          <a:p>
            <a:r>
              <a:rPr lang="pl-PL" dirty="0"/>
              <a:t>normalni dogadaji (asinhroni su, prijemnici ih </a:t>
            </a:r>
            <a:r>
              <a:rPr lang="pl-PL" dirty="0" smtClean="0"/>
              <a:t>obrad</a:t>
            </a:r>
            <a:r>
              <a:rPr lang="en-US" dirty="0" smtClean="0"/>
              <a:t>j</a:t>
            </a:r>
            <a:r>
              <a:rPr lang="pl-PL" dirty="0" smtClean="0"/>
              <a:t>uju</a:t>
            </a:r>
            <a:r>
              <a:rPr lang="en-US" dirty="0" smtClean="0"/>
              <a:t> </a:t>
            </a:r>
            <a:r>
              <a:rPr lang="sr-Latn-RS" dirty="0" smtClean="0"/>
              <a:t>nede</a:t>
            </a:r>
            <a:r>
              <a:rPr lang="en-US" dirty="0" smtClean="0"/>
              <a:t>fi</a:t>
            </a:r>
            <a:r>
              <a:rPr lang="sr-Latn-RS" dirty="0" smtClean="0"/>
              <a:t>nisanim </a:t>
            </a:r>
            <a:r>
              <a:rPr lang="sr-Latn-RS" dirty="0"/>
              <a:t>redosledom i njigova obrada je ekasnija)</a:t>
            </a:r>
          </a:p>
          <a:p>
            <a:r>
              <a:rPr lang="sr-Latn-RS" dirty="0" smtClean="0"/>
              <a:t>ured</a:t>
            </a:r>
            <a:r>
              <a:rPr lang="en-US" dirty="0" smtClean="0"/>
              <a:t>j</a:t>
            </a:r>
            <a:r>
              <a:rPr lang="sr-Latn-RS" dirty="0" smtClean="0"/>
              <a:t>eni </a:t>
            </a:r>
            <a:r>
              <a:rPr lang="sr-Latn-RS" dirty="0"/>
              <a:t>dogadaji (obraduje ih vise prijemnika redom, a </a:t>
            </a:r>
            <a:r>
              <a:rPr lang="sr-Latn-RS" dirty="0" smtClean="0"/>
              <a:t>svaki</a:t>
            </a:r>
            <a:r>
              <a:rPr lang="en-US" dirty="0" smtClean="0"/>
              <a:t> </a:t>
            </a:r>
            <a:r>
              <a:rPr lang="sr-Latn-RS" dirty="0" smtClean="0"/>
              <a:t>prijemnik </a:t>
            </a:r>
            <a:r>
              <a:rPr lang="sr-Latn-RS" dirty="0"/>
              <a:t>moze da prosledi dogadaj sledecem prijemniku ili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potpuno </a:t>
            </a:r>
            <a:r>
              <a:rPr lang="sr-Latn-RS" dirty="0"/>
              <a:t>obustavi njegovu obradu)</a:t>
            </a:r>
          </a:p>
        </p:txBody>
      </p:sp>
    </p:spTree>
    <p:extLst>
      <p:ext uri="{BB962C8B-B14F-4D97-AF65-F5344CB8AC3E}">
        <p14:creationId xmlns:p14="http://schemas.microsoft.com/office/powerpoint/2010/main" val="3678470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8" y="1891409"/>
            <a:ext cx="6387054" cy="2491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366" y="1506022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32" y="4817326"/>
            <a:ext cx="6921269" cy="1775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1932" y="4415211"/>
            <a:ext cx="18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SMSReceiver.java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2185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11512" y="1541438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1294371" y="4553746"/>
            <a:ext cx="18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SMSReceiver.java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" y="1875354"/>
            <a:ext cx="6285919" cy="2430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71" y="4923078"/>
            <a:ext cx="6294050" cy="1835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37" y="2308392"/>
            <a:ext cx="6222381" cy="23069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5851" y="1939060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68329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18665"/>
              </p:ext>
            </p:extLst>
          </p:nvPr>
        </p:nvGraphicFramePr>
        <p:xfrm>
          <a:off x="2032000" y="1690688"/>
          <a:ext cx="8128000" cy="4119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Metoda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Znacenje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abortBroadcast()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Postavlja</a:t>
                      </a:r>
                      <a:r>
                        <a:rPr lang="en-US" dirty="0" smtClean="0"/>
                        <a:t> flag </a:t>
                      </a:r>
                      <a:r>
                        <a:rPr lang="en-US" dirty="0" err="1" smtClean="0"/>
                        <a:t>koj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indicira</a:t>
                      </a:r>
                      <a:r>
                        <a:rPr lang="en-US" dirty="0" smtClean="0"/>
                        <a:t> da receiver </a:t>
                      </a:r>
                      <a:r>
                        <a:rPr lang="en-US" dirty="0" err="1" smtClean="0"/>
                        <a:t>treba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prestane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radi</a:t>
                      </a:r>
                      <a:r>
                        <a:rPr lang="en-US" baseline="0" dirty="0" smtClean="0"/>
                        <a:t> broadcast (abort)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getResultCode()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Povlaci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trenutni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rezultujuci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postavljen</a:t>
                      </a:r>
                      <a:r>
                        <a:rPr lang="en-US" dirty="0" smtClean="0"/>
                        <a:t> od </a:t>
                      </a:r>
                      <a:r>
                        <a:rPr lang="en-US" dirty="0" err="1" smtClean="0"/>
                        <a:t>prethodnog</a:t>
                      </a:r>
                      <a:r>
                        <a:rPr lang="en-US" dirty="0" smtClean="0"/>
                        <a:t> receiver-a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getResultData()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Povlaci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trenutne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rezultujuce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podatke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postavljene</a:t>
                      </a:r>
                      <a:r>
                        <a:rPr lang="en-US" dirty="0" smtClean="0"/>
                        <a:t> od </a:t>
                      </a:r>
                      <a:r>
                        <a:rPr lang="en-US" dirty="0" err="1" smtClean="0"/>
                        <a:t>prethodnog</a:t>
                      </a:r>
                      <a:r>
                        <a:rPr lang="en-US" dirty="0" smtClean="0"/>
                        <a:t> receiver-a</a:t>
                      </a:r>
                      <a:endParaRPr lang="sr-Latn-RS" dirty="0" smtClean="0"/>
                    </a:p>
                    <a:p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setResultCode(int code)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trenutni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rezultujuci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kod</a:t>
                      </a:r>
                      <a:r>
                        <a:rPr lang="en-US" dirty="0" smtClean="0"/>
                        <a:t>  od this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broadcast-a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setResultData(String data)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trenutni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rezultujuci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podataka</a:t>
                      </a:r>
                      <a:r>
                        <a:rPr lang="en-US" dirty="0" smtClean="0"/>
                        <a:t> od</a:t>
                      </a:r>
                      <a:r>
                        <a:rPr lang="en-US" baseline="0" dirty="0" smtClean="0"/>
                        <a:t> this broadcast-ta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82898" y="5938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latin typeface="F23"/>
              </a:rPr>
              <a:t>Metode koje se koriste za spregu izme</a:t>
            </a:r>
            <a:r>
              <a:rPr lang="sr-Latn-RS" dirty="0">
                <a:latin typeface="CMSS10"/>
              </a:rPr>
              <a:t>d</a:t>
            </a:r>
            <a:r>
              <a:rPr lang="sr-Latn-RS" dirty="0">
                <a:latin typeface="F23"/>
              </a:rPr>
              <a:t>u prijemnika poruka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63323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Prijemnici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Prijemnici poruka </a:t>
            </a:r>
            <a:r>
              <a:rPr lang="sr-Latn-RS" dirty="0" smtClean="0"/>
              <a:t>omogucavaju </a:t>
            </a:r>
            <a:r>
              <a:rPr lang="sr-Latn-RS" dirty="0"/>
              <a:t>razmenu poruka </a:t>
            </a:r>
            <a:r>
              <a:rPr lang="sr-Latn-RS" dirty="0" smtClean="0"/>
              <a:t>izmedukomponenti </a:t>
            </a:r>
            <a:r>
              <a:rPr lang="sr-Latn-RS" dirty="0"/>
              <a:t>razlicitih aplikacija</a:t>
            </a:r>
          </a:p>
          <a:p>
            <a:r>
              <a:rPr lang="sr-Latn-RS" dirty="0"/>
              <a:t>To </a:t>
            </a:r>
            <a:r>
              <a:rPr lang="sr-Latn-RS" dirty="0" smtClean="0"/>
              <a:t>znaci </a:t>
            </a:r>
            <a:r>
              <a:rPr lang="sr-Latn-RS" dirty="0"/>
              <a:t>da treba obratiti </a:t>
            </a:r>
            <a:r>
              <a:rPr lang="sr-Latn-RS" dirty="0" smtClean="0"/>
              <a:t>paznju </a:t>
            </a:r>
            <a:r>
              <a:rPr lang="sr-Latn-RS" dirty="0"/>
              <a:t>na </a:t>
            </a:r>
            <a:r>
              <a:rPr lang="sr-Latn-RS" dirty="0" smtClean="0"/>
              <a:t>moguce </a:t>
            </a:r>
            <a:r>
              <a:rPr lang="sr-Latn-RS" dirty="0"/>
              <a:t>zloupotrebe</a:t>
            </a:r>
          </a:p>
          <a:p>
            <a:r>
              <a:rPr lang="sr-Latn-RS" dirty="0" smtClean="0"/>
              <a:t>Moguce </a:t>
            </a:r>
            <a:r>
              <a:rPr lang="sr-Latn-RS" dirty="0"/>
              <a:t>je primeniti prava pristupa prilikom slanja </a:t>
            </a:r>
            <a:r>
              <a:rPr lang="sr-Latn-RS" dirty="0" smtClean="0"/>
              <a:t>poruke</a:t>
            </a:r>
            <a:r>
              <a:rPr lang="en-US" dirty="0" smtClean="0"/>
              <a:t> </a:t>
            </a:r>
            <a:r>
              <a:rPr lang="sr-Latn-RS" dirty="0" smtClean="0"/>
              <a:t>(prosledujuci </a:t>
            </a:r>
            <a:r>
              <a:rPr lang="sr-Latn-RS" dirty="0"/>
              <a:t>permission parametar sendBroadcast metodi)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prilikom </a:t>
            </a:r>
            <a:r>
              <a:rPr lang="sr-Latn-RS" dirty="0"/>
              <a:t>prijema poruke (</a:t>
            </a:r>
            <a:r>
              <a:rPr lang="sr-Latn-RS" dirty="0" smtClean="0"/>
              <a:t>postavljajuci </a:t>
            </a:r>
            <a:r>
              <a:rPr lang="sr-Latn-RS" dirty="0"/>
              <a:t>permission </a:t>
            </a:r>
            <a:r>
              <a:rPr lang="sr-Latn-RS" dirty="0" smtClean="0"/>
              <a:t>atribut</a:t>
            </a:r>
            <a:r>
              <a:rPr lang="en-US" dirty="0" smtClean="0"/>
              <a:t> </a:t>
            </a:r>
            <a:r>
              <a:rPr lang="sr-Latn-RS" dirty="0" smtClean="0"/>
              <a:t>receiver </a:t>
            </a:r>
            <a:r>
              <a:rPr lang="sr-Latn-RS" dirty="0"/>
              <a:t>elementa)</a:t>
            </a:r>
          </a:p>
          <a:p>
            <a:r>
              <a:rPr lang="sr-Latn-RS" dirty="0"/>
              <a:t>Komponenta koja salje/prima poruku mora imati </a:t>
            </a:r>
            <a:r>
              <a:rPr lang="sr-Latn-RS" dirty="0" smtClean="0"/>
              <a:t>odgovarajuce</a:t>
            </a:r>
            <a:r>
              <a:rPr lang="en-US" dirty="0" smtClean="0"/>
              <a:t> </a:t>
            </a:r>
            <a:r>
              <a:rPr lang="sr-Latn-RS" dirty="0" smtClean="0"/>
              <a:t>pravo </a:t>
            </a:r>
            <a:r>
              <a:rPr lang="sr-Latn-RS" dirty="0"/>
              <a:t>pristupa (</a:t>
            </a:r>
            <a:r>
              <a:rPr lang="sr-Latn-RS" dirty="0" smtClean="0"/>
              <a:t>zatrazeno </a:t>
            </a:r>
            <a:r>
              <a:rPr lang="sr-Latn-RS" dirty="0"/>
              <a:t>&lt;uses-permission&gt; elementom 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sr-Latn-RS" dirty="0" smtClean="0"/>
              <a:t>AndroidManifest.xml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831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Zakazivanje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Tajmer (Timer) zakazuje izvrsavaje jednokratnih zadataka (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sr-Latn-RS" dirty="0" smtClean="0"/>
              <a:t>apsolutnom </a:t>
            </a:r>
            <a:r>
              <a:rPr lang="sr-Latn-RS" dirty="0"/>
              <a:t>trenutku ili posle relativnog kasnjenja) ili </a:t>
            </a:r>
            <a:r>
              <a:rPr lang="sr-Latn-RS" dirty="0" smtClean="0"/>
              <a:t>zadataka</a:t>
            </a:r>
            <a:r>
              <a:rPr lang="en-US" dirty="0" smtClean="0"/>
              <a:t> </a:t>
            </a:r>
            <a:r>
              <a:rPr lang="sr-Latn-RS" dirty="0" smtClean="0"/>
              <a:t>koji </a:t>
            </a:r>
            <a:r>
              <a:rPr lang="sr-Latn-RS" dirty="0"/>
              <a:t>se ponavljaju (sa </a:t>
            </a:r>
            <a:r>
              <a:rPr lang="en-US" dirty="0" smtClean="0"/>
              <a:t>fi</a:t>
            </a:r>
            <a:r>
              <a:rPr lang="sr-Latn-RS" dirty="0" smtClean="0"/>
              <a:t>ks</a:t>
            </a:r>
            <a:r>
              <a:rPr lang="en-US" dirty="0" smtClean="0"/>
              <a:t>n</a:t>
            </a:r>
            <a:r>
              <a:rPr lang="sr-Latn-RS" dirty="0" smtClean="0"/>
              <a:t>im </a:t>
            </a:r>
            <a:r>
              <a:rPr lang="sr-Latn-RS" dirty="0"/>
              <a:t>periodom ili </a:t>
            </a:r>
            <a:r>
              <a:rPr lang="en-US" dirty="0" smtClean="0"/>
              <a:t>fi</a:t>
            </a:r>
            <a:r>
              <a:rPr lang="sr-Latn-RS" dirty="0" smtClean="0"/>
              <a:t>ksnom </a:t>
            </a:r>
            <a:r>
              <a:rPr lang="sr-Latn-RS" dirty="0"/>
              <a:t>frekvencijom)</a:t>
            </a:r>
          </a:p>
          <a:p>
            <a:r>
              <a:rPr lang="sr-Latn-RS" dirty="0"/>
              <a:t>Svaki tajmer ima jednu nit koja zadatke izvrsava </a:t>
            </a:r>
            <a:r>
              <a:rPr lang="sr-Latn-RS" dirty="0" smtClean="0"/>
              <a:t>sekvencijalno</a:t>
            </a:r>
            <a:r>
              <a:rPr lang="en-US" dirty="0" smtClean="0"/>
              <a:t> </a:t>
            </a:r>
            <a:r>
              <a:rPr lang="sr-Latn-RS" dirty="0" smtClean="0"/>
              <a:t>(to znaci </a:t>
            </a:r>
            <a:r>
              <a:rPr lang="sr-Latn-RS" dirty="0"/>
              <a:t>da moze da dode do kasnjenja u izvrsavanju </a:t>
            </a:r>
            <a:r>
              <a:rPr lang="sr-Latn-RS" dirty="0" smtClean="0"/>
              <a:t>zadatka</a:t>
            </a:r>
            <a:r>
              <a:rPr lang="en-US" dirty="0" smtClean="0"/>
              <a:t> </a:t>
            </a:r>
            <a:r>
              <a:rPr lang="sr-Latn-RS" dirty="0" smtClean="0"/>
              <a:t>ukoliko </a:t>
            </a:r>
            <a:r>
              <a:rPr lang="sr-Latn-RS" dirty="0"/>
              <a:t>je ta nit zauzeta)</a:t>
            </a:r>
          </a:p>
          <a:p>
            <a:r>
              <a:rPr lang="sr-Latn-RS" dirty="0"/>
              <a:t>Komponenta koja je zakazala izvrsavanje zadatka ne mora </a:t>
            </a:r>
            <a:r>
              <a:rPr lang="sr-Latn-RS" dirty="0" smtClean="0"/>
              <a:t>biti</a:t>
            </a:r>
            <a:r>
              <a:rPr lang="en-US" dirty="0" smtClean="0"/>
              <a:t> </a:t>
            </a:r>
            <a:r>
              <a:rPr lang="sr-Latn-RS" dirty="0" smtClean="0"/>
              <a:t>aktivna </a:t>
            </a:r>
            <a:r>
              <a:rPr lang="sr-Latn-RS" dirty="0"/>
              <a:t>u trenutku u kome zadatak treba da se </a:t>
            </a:r>
            <a:r>
              <a:rPr lang="sr-Latn-RS" dirty="0" smtClean="0"/>
              <a:t>izvrsi </a:t>
            </a:r>
            <a:r>
              <a:rPr lang="sr-Latn-RS" dirty="0"/>
              <a:t>(to </a:t>
            </a:r>
            <a:r>
              <a:rPr lang="sr-Latn-RS" dirty="0" smtClean="0"/>
              <a:t>znaci</a:t>
            </a:r>
            <a:r>
              <a:rPr lang="en-US" dirty="0" smtClean="0"/>
              <a:t> </a:t>
            </a:r>
            <a:r>
              <a:rPr lang="sr-Latn-RS" dirty="0" smtClean="0"/>
              <a:t>da </a:t>
            </a:r>
            <a:r>
              <a:rPr lang="sr-Latn-RS" dirty="0"/>
              <a:t>zadatak </a:t>
            </a:r>
            <a:r>
              <a:rPr lang="sr-Latn-RS" dirty="0" smtClean="0"/>
              <a:t>moze </a:t>
            </a:r>
            <a:r>
              <a:rPr lang="sr-Latn-RS" dirty="0"/>
              <a:t>da se ne </a:t>
            </a:r>
            <a:r>
              <a:rPr lang="sr-Latn-RS" dirty="0" smtClean="0"/>
              <a:t>izvrsi</a:t>
            </a:r>
            <a:r>
              <a:rPr lang="sr-Latn-R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2952" y="6488668"/>
            <a:ext cx="65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https://developer.android.com/reference/java/util/Timer.html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91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Zakazivanje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Klasa AlarmManager omogucuje pristup sistemskom alarmu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startovanje </a:t>
            </a:r>
            <a:r>
              <a:rPr lang="sr-Latn-RS" dirty="0"/>
              <a:t>aplikacije u nekom trenutku u </a:t>
            </a:r>
            <a:r>
              <a:rPr lang="sr-Latn-RS" dirty="0" smtClean="0"/>
              <a:t>buducnosti</a:t>
            </a:r>
            <a:endParaRPr lang="sr-Latn-RS" dirty="0"/>
          </a:p>
          <a:p>
            <a:r>
              <a:rPr lang="sr-Latn-RS" dirty="0"/>
              <a:t>Kada se alarm aktivira, sistem emituje objekat klase Intent, </a:t>
            </a:r>
            <a:r>
              <a:rPr lang="sr-Latn-RS" dirty="0" smtClean="0"/>
              <a:t>sto</a:t>
            </a:r>
            <a:r>
              <a:rPr lang="en-US" dirty="0" smtClean="0"/>
              <a:t> </a:t>
            </a:r>
            <a:r>
              <a:rPr lang="sr-Latn-RS" dirty="0" smtClean="0"/>
              <a:t>kao </a:t>
            </a:r>
            <a:r>
              <a:rPr lang="sr-Latn-RS" dirty="0"/>
              <a:t>posledicu ima automatsko startovanje aplikacije (</a:t>
            </a:r>
            <a:r>
              <a:rPr lang="sr-Latn-RS" dirty="0" smtClean="0"/>
              <a:t>ukoliko</a:t>
            </a:r>
            <a:r>
              <a:rPr lang="en-US" dirty="0" smtClean="0"/>
              <a:t> </a:t>
            </a:r>
            <a:r>
              <a:rPr lang="sr-Latn-RS" dirty="0" smtClean="0"/>
              <a:t>vec </a:t>
            </a:r>
            <a:r>
              <a:rPr lang="sr-Latn-RS" dirty="0"/>
              <a:t>nije startovana)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2952" y="6488668"/>
            <a:ext cx="65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https://developer.android.com/reference/java/util/Timer.html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3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alkandroid.com/uploads/2011/04/android-q-42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40" y="4438649"/>
            <a:ext cx="400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Niti se koriste za male zadatke, a procesi za velike </a:t>
            </a:r>
            <a:r>
              <a:rPr lang="pl-PL" dirty="0" smtClean="0"/>
              <a:t>zadatke</a:t>
            </a:r>
            <a:r>
              <a:rPr lang="en-US" dirty="0" smtClean="0"/>
              <a:t> </a:t>
            </a:r>
            <a:r>
              <a:rPr lang="sr-Latn-RS" dirty="0" smtClean="0"/>
              <a:t>(izvrsavanje </a:t>
            </a:r>
            <a:r>
              <a:rPr lang="sr-Latn-RS" dirty="0"/>
              <a:t>aplikacije)</a:t>
            </a:r>
          </a:p>
          <a:p>
            <a:r>
              <a:rPr lang="pl-PL" dirty="0"/>
              <a:t>Niti koje pripadaju istom procesu dele isti adresni prostor (</a:t>
            </a:r>
            <a:r>
              <a:rPr lang="pl-PL" dirty="0" smtClean="0"/>
              <a:t>to</a:t>
            </a:r>
            <a:r>
              <a:rPr lang="en-US" dirty="0" smtClean="0"/>
              <a:t> </a:t>
            </a:r>
            <a:r>
              <a:rPr lang="sr-Latn-RS" dirty="0" smtClean="0"/>
              <a:t>znaci </a:t>
            </a:r>
            <a:r>
              <a:rPr lang="sr-Latn-RS" dirty="0"/>
              <a:t>da mogu da komuniciraju direktno preko </a:t>
            </a:r>
            <a:r>
              <a:rPr lang="sr-Latn-RS" dirty="0" smtClean="0"/>
              <a:t>operativne</a:t>
            </a:r>
            <a:r>
              <a:rPr lang="en-US" dirty="0" smtClean="0"/>
              <a:t> </a:t>
            </a:r>
            <a:r>
              <a:rPr lang="sr-Latn-RS" dirty="0" smtClean="0"/>
              <a:t>memorije</a:t>
            </a:r>
            <a:r>
              <a:rPr lang="sr-Latn-RS" dirty="0"/>
              <a:t>)</a:t>
            </a:r>
          </a:p>
          <a:p>
            <a:r>
              <a:rPr lang="pl-PL" dirty="0"/>
              <a:t>Procesi ne dele isti adresni prostor (to znaci da je </a:t>
            </a:r>
            <a:r>
              <a:rPr lang="pl-PL" dirty="0" smtClean="0"/>
              <a:t>komunikacija</a:t>
            </a:r>
            <a:r>
              <a:rPr lang="en-US" dirty="0" smtClean="0"/>
              <a:t> </a:t>
            </a:r>
            <a:r>
              <a:rPr lang="pl-PL" dirty="0" smtClean="0"/>
              <a:t>izmed</a:t>
            </a:r>
            <a:r>
              <a:rPr lang="en-US" dirty="0" smtClean="0"/>
              <a:t>j</a:t>
            </a:r>
            <a:r>
              <a:rPr lang="pl-PL" dirty="0" smtClean="0"/>
              <a:t>u </a:t>
            </a:r>
            <a:r>
              <a:rPr lang="pl-PL" dirty="0"/>
              <a:t>procesa slozenija i sporija od komunikacije izmedu niti)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5802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Rasporedjivanje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Razlicite niti mogu da se izvrsavaju na jednom </a:t>
            </a:r>
            <a:r>
              <a:rPr lang="pl-PL" dirty="0" smtClean="0"/>
              <a:t>procesoru</a:t>
            </a:r>
            <a:r>
              <a:rPr lang="en-US" dirty="0" smtClean="0"/>
              <a:t> </a:t>
            </a:r>
            <a:r>
              <a:rPr lang="pl-PL" dirty="0" smtClean="0"/>
              <a:t>(konkurentno</a:t>
            </a:r>
            <a:r>
              <a:rPr lang="pl-PL" dirty="0"/>
              <a:t>) ili na vise procesora (paralelno)</a:t>
            </a:r>
          </a:p>
          <a:p>
            <a:r>
              <a:rPr lang="it-IT" dirty="0"/>
              <a:t>Kako jedan procesor ne moze istovremeno da izvrsava vise </a:t>
            </a:r>
            <a:r>
              <a:rPr lang="it-IT" dirty="0" smtClean="0"/>
              <a:t>niti, one </a:t>
            </a:r>
            <a:r>
              <a:rPr lang="it-IT" dirty="0"/>
              <a:t>se moraju izvrsavati naizmenicno</a:t>
            </a:r>
          </a:p>
          <a:p>
            <a:r>
              <a:rPr lang="pl-PL" dirty="0"/>
              <a:t>Potrebno je voditi racuna o sinhronizaciji niti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4345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720" y="1690688"/>
            <a:ext cx="6343186" cy="4351338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Kada Android startuje </a:t>
            </a:r>
            <a:r>
              <a:rPr lang="sr-Latn-RS" dirty="0" smtClean="0"/>
              <a:t>prvu</a:t>
            </a:r>
            <a:r>
              <a:rPr lang="en-US" dirty="0" smtClean="0"/>
              <a:t> </a:t>
            </a:r>
            <a:r>
              <a:rPr lang="sr-Latn-RS" dirty="0" smtClean="0"/>
              <a:t>komponentu </a:t>
            </a:r>
            <a:r>
              <a:rPr lang="sr-Latn-RS" dirty="0"/>
              <a:t>neke </a:t>
            </a:r>
            <a:r>
              <a:rPr lang="sr-Latn-RS" dirty="0" smtClean="0"/>
              <a:t>aplikacije,</a:t>
            </a:r>
            <a:r>
              <a:rPr lang="en-US" dirty="0" smtClean="0"/>
              <a:t> </a:t>
            </a:r>
            <a:r>
              <a:rPr lang="pl-PL" dirty="0" smtClean="0"/>
              <a:t>startuje </a:t>
            </a:r>
            <a:r>
              <a:rPr lang="pl-PL" dirty="0"/>
              <a:t>je u novom procesu </a:t>
            </a:r>
            <a:r>
              <a:rPr lang="pl-PL" dirty="0" smtClean="0"/>
              <a:t>sa</a:t>
            </a:r>
            <a:r>
              <a:rPr lang="en-US" dirty="0" smtClean="0"/>
              <a:t> </a:t>
            </a:r>
            <a:r>
              <a:rPr lang="sr-Latn-RS" dirty="0" smtClean="0"/>
              <a:t>jednom </a:t>
            </a:r>
            <a:r>
              <a:rPr lang="sr-Latn-RS" dirty="0"/>
              <a:t>niti</a:t>
            </a:r>
          </a:p>
          <a:p>
            <a:r>
              <a:rPr lang="sr-Latn-RS" dirty="0"/>
              <a:t>Svaka sledeca komponenta </a:t>
            </a:r>
            <a:r>
              <a:rPr lang="sr-Latn-RS" dirty="0" smtClean="0"/>
              <a:t>iste</a:t>
            </a:r>
            <a:r>
              <a:rPr lang="en-US" dirty="0" smtClean="0"/>
              <a:t> </a:t>
            </a:r>
            <a:r>
              <a:rPr lang="pl-PL" dirty="0" smtClean="0"/>
              <a:t>aplikacije </a:t>
            </a:r>
            <a:r>
              <a:rPr lang="pl-PL" dirty="0"/>
              <a:t>startuje se u </a:t>
            </a:r>
            <a:r>
              <a:rPr lang="pl-PL" dirty="0" smtClean="0"/>
              <a:t>istom</a:t>
            </a:r>
            <a:r>
              <a:rPr lang="en-US" dirty="0" smtClean="0"/>
              <a:t> </a:t>
            </a:r>
            <a:r>
              <a:rPr lang="pl-PL" dirty="0" smtClean="0"/>
              <a:t>procesu </a:t>
            </a:r>
            <a:r>
              <a:rPr lang="pl-PL" dirty="0"/>
              <a:t>i u istoj niti kao i </a:t>
            </a:r>
            <a:r>
              <a:rPr lang="pl-PL" dirty="0" smtClean="0"/>
              <a:t>prva</a:t>
            </a:r>
            <a:r>
              <a:rPr lang="en-US" dirty="0" smtClean="0"/>
              <a:t> </a:t>
            </a:r>
            <a:r>
              <a:rPr lang="sr-Latn-RS" dirty="0" smtClean="0"/>
              <a:t>komponenta</a:t>
            </a:r>
            <a:endParaRPr lang="sr-Latn-RS" dirty="0"/>
          </a:p>
          <a:p>
            <a:r>
              <a:rPr lang="sr-Latn-RS" dirty="0"/>
              <a:t>Moguce je startovati </a:t>
            </a:r>
            <a:r>
              <a:rPr lang="sr-Latn-RS" dirty="0" smtClean="0"/>
              <a:t>razlicite</a:t>
            </a:r>
            <a:r>
              <a:rPr lang="en-US" dirty="0" smtClean="0"/>
              <a:t> </a:t>
            </a:r>
            <a:r>
              <a:rPr lang="sr-Latn-RS" dirty="0" smtClean="0"/>
              <a:t>komponente </a:t>
            </a:r>
            <a:r>
              <a:rPr lang="sr-Latn-RS" dirty="0"/>
              <a:t>iste aplikacije 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sr-Latn-RS" dirty="0" smtClean="0"/>
              <a:t>razlicitim </a:t>
            </a:r>
            <a:r>
              <a:rPr lang="sr-Latn-RS" dirty="0"/>
              <a:t>procesima ili </a:t>
            </a:r>
            <a:r>
              <a:rPr lang="sr-Latn-RS" dirty="0" smtClean="0"/>
              <a:t>razlicite</a:t>
            </a:r>
            <a:r>
              <a:rPr lang="en-US" dirty="0" smtClean="0"/>
              <a:t> </a:t>
            </a:r>
            <a:r>
              <a:rPr lang="sr-Latn-RS" dirty="0" smtClean="0"/>
              <a:t>komponente </a:t>
            </a:r>
            <a:r>
              <a:rPr lang="sr-Latn-RS" dirty="0"/>
              <a:t>razlicitih aplikacija 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pl-PL" dirty="0" smtClean="0"/>
              <a:t>istom </a:t>
            </a:r>
            <a:r>
              <a:rPr lang="pl-PL" dirty="0"/>
              <a:t>procesu (mada to </a:t>
            </a:r>
            <a:r>
              <a:rPr lang="pl-PL" dirty="0" smtClean="0"/>
              <a:t>nije</a:t>
            </a:r>
            <a:r>
              <a:rPr lang="en-US" dirty="0" smtClean="0"/>
              <a:t> </a:t>
            </a:r>
            <a:r>
              <a:rPr lang="sr-Latn-RS" dirty="0" smtClean="0"/>
              <a:t>preporucljivo</a:t>
            </a:r>
            <a:r>
              <a:rPr lang="sr-Latn-R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20" y="742136"/>
            <a:ext cx="41529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sr-Latn-RS" dirty="0"/>
              <a:t>Android zadrzava procese u operativnoj memoriji sto je </a:t>
            </a:r>
            <a:r>
              <a:rPr lang="sr-Latn-RS" dirty="0" smtClean="0"/>
              <a:t>duze</a:t>
            </a:r>
            <a:r>
              <a:rPr lang="en-US" dirty="0" smtClean="0"/>
              <a:t> </a:t>
            </a:r>
            <a:r>
              <a:rPr lang="sr-Latn-RS" dirty="0" smtClean="0"/>
              <a:t>moguce</a:t>
            </a:r>
            <a:endParaRPr lang="sr-Latn-RS" dirty="0"/>
          </a:p>
          <a:p>
            <a:r>
              <a:rPr lang="it-IT" dirty="0"/>
              <a:t>Da bi se slobodila memorija za procese viseg prioriteta, </a:t>
            </a:r>
            <a:r>
              <a:rPr lang="it-IT" dirty="0" smtClean="0"/>
              <a:t>nekada je </a:t>
            </a:r>
            <a:r>
              <a:rPr lang="it-IT" dirty="0"/>
              <a:t>potrebno ubiti proces nizeg prioriteta</a:t>
            </a:r>
          </a:p>
          <a:p>
            <a:r>
              <a:rPr lang="sr-Latn-RS" dirty="0"/>
              <a:t>Prioritet procesa se odreduje na osnovu vrste i </a:t>
            </a:r>
            <a:r>
              <a:rPr lang="sr-Latn-RS" dirty="0" smtClean="0"/>
              <a:t>stanja</a:t>
            </a:r>
            <a:r>
              <a:rPr lang="en-US" dirty="0" smtClean="0"/>
              <a:t> </a:t>
            </a:r>
            <a:r>
              <a:rPr lang="sr-Latn-RS" dirty="0" smtClean="0"/>
              <a:t>komponenti </a:t>
            </a:r>
            <a:r>
              <a:rPr lang="sr-Latn-RS" dirty="0"/>
              <a:t>koje sadrzi kao i prioriteta drugih procesa koji </a:t>
            </a:r>
            <a:r>
              <a:rPr lang="sr-Latn-RS" dirty="0" smtClean="0"/>
              <a:t>od</a:t>
            </a:r>
            <a:r>
              <a:rPr lang="en-US" dirty="0" smtClean="0"/>
              <a:t> </a:t>
            </a:r>
            <a:r>
              <a:rPr lang="sr-Latn-RS" dirty="0" smtClean="0"/>
              <a:t>njega </a:t>
            </a:r>
            <a:r>
              <a:rPr lang="sr-Latn-RS" dirty="0"/>
              <a:t>zavise</a:t>
            </a:r>
          </a:p>
          <a:p>
            <a:r>
              <a:rPr lang="sr-Latn-RS" dirty="0"/>
              <a:t>Zato bi aktivnosti i prijemnici poruka koji izvrsavaju </a:t>
            </a:r>
            <a:r>
              <a:rPr lang="sr-Latn-RS" dirty="0" smtClean="0"/>
              <a:t>dugacke</a:t>
            </a:r>
            <a:r>
              <a:rPr lang="en-US" dirty="0" smtClean="0"/>
              <a:t> </a:t>
            </a:r>
            <a:r>
              <a:rPr lang="sr-Latn-RS" dirty="0" smtClean="0"/>
              <a:t>operacije </a:t>
            </a:r>
            <a:r>
              <a:rPr lang="sr-Latn-RS" dirty="0"/>
              <a:t>trebalo da startuju servis umesto niti</a:t>
            </a:r>
          </a:p>
        </p:txBody>
      </p:sp>
    </p:spTree>
    <p:extLst>
      <p:ext uri="{BB962C8B-B14F-4D97-AF65-F5344CB8AC3E}">
        <p14:creationId xmlns:p14="http://schemas.microsoft.com/office/powerpoint/2010/main" val="28347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27" y="1579176"/>
            <a:ext cx="11077343" cy="4351338"/>
          </a:xfrm>
        </p:spPr>
        <p:txBody>
          <a:bodyPr>
            <a:normAutofit/>
          </a:bodyPr>
          <a:lstStyle/>
          <a:p>
            <a:r>
              <a:rPr lang="pl-PL" dirty="0"/>
              <a:t>Procesi mogu imati jedan od pet prioriteta (ukoliko </a:t>
            </a:r>
            <a:r>
              <a:rPr lang="pl-PL" dirty="0" smtClean="0"/>
              <a:t>process</a:t>
            </a:r>
            <a:r>
              <a:rPr lang="en-US" dirty="0" smtClean="0"/>
              <a:t> </a:t>
            </a:r>
            <a:r>
              <a:rPr lang="sr-Latn-RS" dirty="0" smtClean="0"/>
              <a:t>zadovoljava </a:t>
            </a:r>
            <a:r>
              <a:rPr lang="sr-Latn-RS" dirty="0"/>
              <a:t>vise uslova ima najvisi prioritet)</a:t>
            </a:r>
          </a:p>
          <a:p>
            <a:pPr lvl="1"/>
            <a:r>
              <a:rPr lang="sr-Latn-RS" dirty="0"/>
              <a:t>foreground (proces sadrzi aktivnost koja se nalazi u </a:t>
            </a:r>
            <a:r>
              <a:rPr lang="sr-Latn-RS" dirty="0" smtClean="0"/>
              <a:t>prvom</a:t>
            </a:r>
            <a:r>
              <a:rPr lang="en-US" dirty="0" smtClean="0"/>
              <a:t> </a:t>
            </a:r>
            <a:r>
              <a:rPr lang="sr-Latn-RS" dirty="0" smtClean="0"/>
              <a:t>planu</a:t>
            </a:r>
            <a:r>
              <a:rPr lang="sr-Latn-RS" dirty="0"/>
              <a:t>, servis koji je vezan za aktivnost koja se nalazi u </a:t>
            </a:r>
            <a:r>
              <a:rPr lang="sr-Latn-RS" dirty="0" smtClean="0"/>
              <a:t>prvom</a:t>
            </a:r>
            <a:r>
              <a:rPr lang="en-US" dirty="0" smtClean="0"/>
              <a:t> </a:t>
            </a:r>
            <a:r>
              <a:rPr lang="sr-Latn-RS" dirty="0" smtClean="0"/>
              <a:t>planu</a:t>
            </a:r>
            <a:r>
              <a:rPr lang="sr-Latn-RS" dirty="0"/>
              <a:t>, servis koji se izvrsava u prvom planu, servis koji </a:t>
            </a:r>
            <a:r>
              <a:rPr lang="sr-Latn-RS" dirty="0" smtClean="0"/>
              <a:t>izvrsava</a:t>
            </a:r>
            <a:r>
              <a:rPr lang="en-US" dirty="0" smtClean="0"/>
              <a:t> </a:t>
            </a:r>
            <a:r>
              <a:rPr lang="sr-Latn-RS" dirty="0" smtClean="0"/>
              <a:t>jednu </a:t>
            </a:r>
            <a:r>
              <a:rPr lang="sr-Latn-RS" dirty="0"/>
              <a:t>od metoda zivotnog ciklusa ili prijemnik poruka </a:t>
            </a:r>
            <a:r>
              <a:rPr lang="sr-Latn-RS" dirty="0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zvrsava </a:t>
            </a:r>
            <a:r>
              <a:rPr lang="sr-Latn-RS" dirty="0"/>
              <a:t>onReceive metodu)</a:t>
            </a:r>
          </a:p>
          <a:p>
            <a:pPr lvl="1"/>
            <a:r>
              <a:rPr lang="sr-Latn-RS" dirty="0"/>
              <a:t>visible (proces sadrzi vidljivu aktivnost ili servis koji je vezan </a:t>
            </a:r>
            <a:r>
              <a:rPr lang="sr-Latn-RS" dirty="0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vidljivu </a:t>
            </a:r>
            <a:r>
              <a:rPr lang="sr-Latn-RS" dirty="0"/>
              <a:t>aktivnost)</a:t>
            </a:r>
          </a:p>
          <a:p>
            <a:pPr lvl="1"/>
            <a:r>
              <a:rPr lang="sr-Latn-RS" dirty="0"/>
              <a:t>service (proces sadrzi servis)</a:t>
            </a:r>
          </a:p>
          <a:p>
            <a:pPr lvl="1"/>
            <a:r>
              <a:rPr lang="sr-Latn-RS" dirty="0"/>
              <a:t>background (proces sadrzi aktivnost koja se nalazi u pozadini)</a:t>
            </a:r>
          </a:p>
          <a:p>
            <a:pPr lvl="1"/>
            <a:r>
              <a:rPr lang="sr-Latn-RS" dirty="0"/>
              <a:t>empty (proces ne sadrzi komponente)</a:t>
            </a:r>
          </a:p>
        </p:txBody>
      </p:sp>
    </p:spTree>
    <p:extLst>
      <p:ext uri="{BB962C8B-B14F-4D97-AF65-F5344CB8AC3E}">
        <p14:creationId xmlns:p14="http://schemas.microsoft.com/office/powerpoint/2010/main" val="191514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1944</Words>
  <Application>Microsoft Office PowerPoint</Application>
  <PresentationFormat>Widescreen</PresentationFormat>
  <Paragraphs>216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CMSS10</vt:lpstr>
      <vt:lpstr>F23</vt:lpstr>
      <vt:lpstr>Office Theme</vt:lpstr>
      <vt:lpstr>Android</vt:lpstr>
      <vt:lpstr>Sadrzaj</vt:lpstr>
      <vt:lpstr>Proces</vt:lpstr>
      <vt:lpstr>Nit</vt:lpstr>
      <vt:lpstr>Razlika izmedju procesa i niti</vt:lpstr>
      <vt:lpstr>Rasporedjivanje niti</vt:lpstr>
      <vt:lpstr>Android i procesi</vt:lpstr>
      <vt:lpstr>Android i procesi</vt:lpstr>
      <vt:lpstr>Android i procesi</vt:lpstr>
      <vt:lpstr>Android i niti</vt:lpstr>
      <vt:lpstr>Android i niti</vt:lpstr>
      <vt:lpstr>Android i niti</vt:lpstr>
      <vt:lpstr>Rukovaoci</vt:lpstr>
      <vt:lpstr>Rukovaoci</vt:lpstr>
      <vt:lpstr>Rukovaoci</vt:lpstr>
      <vt:lpstr>Asnihroni zadatak</vt:lpstr>
      <vt:lpstr>Asnihroni zadatak</vt:lpstr>
      <vt:lpstr>Asinhroni zadatak</vt:lpstr>
      <vt:lpstr>Servisi</vt:lpstr>
      <vt:lpstr>Servisi</vt:lpstr>
      <vt:lpstr>Zivotni ciklus servisa</vt:lpstr>
      <vt:lpstr>Zivotni ciklus servisa</vt:lpstr>
      <vt:lpstr>Zivotni ciklus servisa</vt:lpstr>
      <vt:lpstr>Pravljenje servisa</vt:lpstr>
      <vt:lpstr>Pravljenje servisa</vt:lpstr>
      <vt:lpstr>Pravljenje servisa</vt:lpstr>
      <vt:lpstr>ExampleService.java</vt:lpstr>
      <vt:lpstr>Pokretanje servisa</vt:lpstr>
      <vt:lpstr>Zaustavljanje servisa</vt:lpstr>
      <vt:lpstr>Pokretanje servisa u prvom planu</vt:lpstr>
      <vt:lpstr>ExampleService.java</vt:lpstr>
      <vt:lpstr>Bound Service</vt:lpstr>
      <vt:lpstr>ExampleService.java</vt:lpstr>
      <vt:lpstr>ExampleActivity.java</vt:lpstr>
      <vt:lpstr>ExampleActivity.java</vt:lpstr>
      <vt:lpstr>Servisi</vt:lpstr>
      <vt:lpstr>Prijemnici poruka</vt:lpstr>
      <vt:lpstr>Prijemnici poruka</vt:lpstr>
      <vt:lpstr>Prijemnici poruka</vt:lpstr>
      <vt:lpstr>Prijemnici poruka</vt:lpstr>
      <vt:lpstr>Prijemnici poruka</vt:lpstr>
      <vt:lpstr>Prijemnici poruka</vt:lpstr>
      <vt:lpstr>Prijemnici poruka</vt:lpstr>
      <vt:lpstr>Prijemnici poruka</vt:lpstr>
      <vt:lpstr>Prijemnici poruka</vt:lpstr>
      <vt:lpstr>Prijemnici poruka</vt:lpstr>
      <vt:lpstr>Zakazivanje</vt:lpstr>
      <vt:lpstr>Zakazivanje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Marko Arsenovic</dc:creator>
  <cp:lastModifiedBy>Marko Arsenovic</cp:lastModifiedBy>
  <cp:revision>72</cp:revision>
  <dcterms:created xsi:type="dcterms:W3CDTF">2016-08-17T06:31:53Z</dcterms:created>
  <dcterms:modified xsi:type="dcterms:W3CDTF">2016-08-19T08:52:02Z</dcterms:modified>
</cp:coreProperties>
</file>