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 Arsenovic" initials="MA" lastIdx="1" clrIdx="0">
    <p:extLst>
      <p:ext uri="{19B8F6BF-5375-455C-9EA6-DF929625EA0E}">
        <p15:presenceInfo xmlns:p15="http://schemas.microsoft.com/office/powerpoint/2012/main" userId="Marko Arsen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56DD6-B768-4032-9698-43A83F02C97F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35E8-A6A1-4EC0-8376-071E405D636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1821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659B-73F9-4151-9A98-1F0ACF27EBB1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E198-E15A-4C58-A367-981C661738A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257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03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69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37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1028" name="Picture 4" descr="http://i-cdn.phonearena.com/images/article/34946-image/10-Android-apps-for-geeks-nerds-and-dork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9314"/>
            <a:ext cx="1458686" cy="1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30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33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24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65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6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0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35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29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Android</a:t>
            </a:r>
            <a:endParaRPr lang="sr-Latn-R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5</a:t>
            </a:r>
            <a:endParaRPr lang="sr-Latn-RS" sz="4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PreferenceActivity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7830015" y="1288238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references.xml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20" y="1657570"/>
            <a:ext cx="8713167" cy="48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Datoteke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Podaci koji se nalaze u operativnoj memoriji se ne cuvaju </a:t>
            </a:r>
            <a:r>
              <a:rPr lang="it-IT" dirty="0" smtClean="0"/>
              <a:t>kada </a:t>
            </a:r>
            <a:r>
              <a:rPr lang="sr-Latn-RS" dirty="0" smtClean="0"/>
              <a:t>se </a:t>
            </a:r>
            <a:r>
              <a:rPr lang="sr-Latn-RS" dirty="0"/>
              <a:t>unisti proces</a:t>
            </a:r>
          </a:p>
          <a:p>
            <a:r>
              <a:rPr lang="sr-Latn-RS" dirty="0"/>
              <a:t>Komponente koje se nalaze u razlicitim procesima ne mogu </a:t>
            </a:r>
            <a:r>
              <a:rPr lang="sr-Latn-RS" dirty="0" smtClean="0"/>
              <a:t>da</a:t>
            </a:r>
            <a:r>
              <a:rPr lang="en-US" dirty="0" smtClean="0"/>
              <a:t> </a:t>
            </a:r>
            <a:r>
              <a:rPr lang="sr-Latn-RS" dirty="0" smtClean="0"/>
              <a:t>razmenjuju </a:t>
            </a:r>
            <a:r>
              <a:rPr lang="sr-Latn-RS" dirty="0"/>
              <a:t>podatke koji se nalaze u operativnoj memoriji (</a:t>
            </a:r>
            <a:r>
              <a:rPr lang="sr-Latn-RS" dirty="0" smtClean="0"/>
              <a:t>ne</a:t>
            </a:r>
            <a:r>
              <a:rPr lang="en-US" dirty="0" smtClean="0"/>
              <a:t> </a:t>
            </a:r>
            <a:r>
              <a:rPr lang="sr-Latn-RS" dirty="0" smtClean="0"/>
              <a:t>dele </a:t>
            </a:r>
            <a:r>
              <a:rPr lang="sr-Latn-RS" dirty="0"/>
              <a:t>adresni prostor)</a:t>
            </a:r>
          </a:p>
          <a:p>
            <a:r>
              <a:rPr lang="sr-Latn-RS" dirty="0"/>
              <a:t>Najjednostavniji nacin da se prevazidu ova ogranicenja </a:t>
            </a:r>
            <a:r>
              <a:rPr lang="sr-Latn-RS" dirty="0" smtClean="0"/>
              <a:t>je</a:t>
            </a:r>
            <a:r>
              <a:rPr lang="en-US" dirty="0" smtClean="0"/>
              <a:t> </a:t>
            </a:r>
            <a:r>
              <a:rPr lang="sr-Latn-RS" dirty="0" smtClean="0"/>
              <a:t>koriscenje </a:t>
            </a:r>
            <a:r>
              <a:rPr lang="sr-Latn-RS" dirty="0"/>
              <a:t>datoteka (Android je ipak distribucija Linux-a)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5815" y="6311900"/>
            <a:ext cx="734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>
                <a:solidFill>
                  <a:schemeClr val="accent6"/>
                </a:solidFill>
              </a:rPr>
              <a:t>: https://developer.android.com/training/basics/data-storage/files.html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1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Datoteke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Za rad sa datotekama koriste se klase iz java.io paketa (na </a:t>
            </a:r>
            <a:r>
              <a:rPr lang="sv-SE" dirty="0" smtClean="0"/>
              <a:t>isti </a:t>
            </a:r>
            <a:r>
              <a:rPr lang="fi-FI" dirty="0" smtClean="0"/>
              <a:t>nacin </a:t>
            </a:r>
            <a:r>
              <a:rPr lang="fi-FI" dirty="0"/>
              <a:t>na koji se koristi u Java SE)</a:t>
            </a:r>
          </a:p>
          <a:p>
            <a:r>
              <a:rPr lang="sr-Latn-RS" dirty="0"/>
              <a:t>Medutim, mogu se koristiti metode klase Context </a:t>
            </a:r>
            <a:r>
              <a:rPr lang="sr-Latn-RS" dirty="0" smtClean="0"/>
              <a:t>koje</a:t>
            </a:r>
            <a:r>
              <a:rPr lang="en-US" dirty="0" smtClean="0"/>
              <a:t> </a:t>
            </a:r>
            <a:r>
              <a:rPr lang="sr-Latn-RS" dirty="0" smtClean="0"/>
              <a:t>olaksavaju </a:t>
            </a:r>
            <a:r>
              <a:rPr lang="sr-Latn-RS" dirty="0"/>
              <a:t>pristup internom i/ili eksternom skladistu </a:t>
            </a:r>
            <a:r>
              <a:rPr lang="sr-Latn-RS" dirty="0" smtClean="0"/>
              <a:t>podataka,</a:t>
            </a:r>
            <a:r>
              <a:rPr lang="en-US" dirty="0" smtClean="0"/>
              <a:t> </a:t>
            </a:r>
            <a:r>
              <a:rPr lang="sr-Latn-RS" dirty="0" smtClean="0"/>
              <a:t>rad </a:t>
            </a:r>
            <a:r>
              <a:rPr lang="sr-Latn-RS" dirty="0"/>
              <a:t>sa privremenim datotekama i upravljanje pravima pristupa</a:t>
            </a:r>
          </a:p>
          <a:p>
            <a:pPr lvl="1"/>
            <a:r>
              <a:rPr lang="sr-Latn-RS" dirty="0"/>
              <a:t>FileInputStream openFileInput(String name)</a:t>
            </a:r>
          </a:p>
          <a:p>
            <a:pPr lvl="1"/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openFileOutput</a:t>
            </a:r>
            <a:r>
              <a:rPr lang="en-US" dirty="0"/>
              <a:t>(String name, </a:t>
            </a:r>
            <a:r>
              <a:rPr lang="en-US" dirty="0" err="1"/>
              <a:t>int</a:t>
            </a:r>
            <a:r>
              <a:rPr lang="en-US" dirty="0"/>
              <a:t> mode)</a:t>
            </a:r>
          </a:p>
          <a:p>
            <a:pPr lvl="1"/>
            <a:r>
              <a:rPr lang="sr-Latn-RS" dirty="0"/>
              <a:t>String[] leList()</a:t>
            </a:r>
          </a:p>
          <a:p>
            <a:pPr lvl="1"/>
            <a:r>
              <a:rPr lang="sr-Latn-RS" dirty="0"/>
              <a:t>boolean deleteFile(String name)</a:t>
            </a:r>
          </a:p>
          <a:p>
            <a:pPr lvl="1"/>
            <a:r>
              <a:rPr lang="sr-Latn-RS" dirty="0"/>
              <a:t>File getDir(String name, int mode)</a:t>
            </a:r>
          </a:p>
          <a:p>
            <a:pPr lvl="1"/>
            <a:r>
              <a:rPr lang="sr-Latn-RS" dirty="0"/>
              <a:t>File getCacheDir()</a:t>
            </a:r>
          </a:p>
          <a:p>
            <a:pPr lvl="1"/>
            <a:r>
              <a:rPr lang="sr-Latn-RS" dirty="0"/>
              <a:t>File getExternalCacheDir()</a:t>
            </a:r>
          </a:p>
          <a:p>
            <a:pPr lvl="1"/>
            <a:r>
              <a:rPr lang="sr-Latn-RS" dirty="0"/>
              <a:t>File getFilesDir()</a:t>
            </a:r>
          </a:p>
          <a:p>
            <a:pPr lvl="1"/>
            <a:r>
              <a:rPr lang="sr-Latn-RS" dirty="0"/>
              <a:t>File getExternalFilesDir(String type)</a:t>
            </a:r>
          </a:p>
        </p:txBody>
      </p:sp>
    </p:spTree>
    <p:extLst>
      <p:ext uri="{BB962C8B-B14F-4D97-AF65-F5344CB8AC3E}">
        <p14:creationId xmlns:p14="http://schemas.microsoft.com/office/powerpoint/2010/main" val="158548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Datoteke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1940312" y="1506022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ExampleService.java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04" y="1875354"/>
            <a:ext cx="6984562" cy="45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Datoteke</a:t>
            </a:r>
            <a:endParaRPr lang="sr-Latn-R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88830"/>
              </p:ext>
            </p:extLst>
          </p:nvPr>
        </p:nvGraphicFramePr>
        <p:xfrm>
          <a:off x="1842429" y="1776553"/>
          <a:ext cx="8128000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sr-Latn-RS" sz="1800" b="0" i="0" u="none" strike="noStrike" baseline="0" dirty="0" smtClean="0">
                          <a:latin typeface="F17"/>
                        </a:rPr>
                        <a:t>Konstanta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MODE_PRIVATE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Kreiranom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fajlu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 err="1" smtClean="0"/>
                        <a:t>moze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pristupati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preko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poziva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aplikacije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MODE_APPEND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postoji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fajl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kraju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fajla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upisati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podatke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MODE_WORLD_READABLE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Dozvoliti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svim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ostalim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aplikacijama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mogucnost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citanja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err="1" smtClean="0"/>
                        <a:t>depricated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MODE_WORLD_WRITEABLE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Dozvoliti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svim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ostalim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aplikacijama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mogucnost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upisa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err="1" smtClean="0"/>
                        <a:t>depricated</a:t>
                      </a:r>
                      <a:endParaRPr lang="sr-Latn-R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452633" y="4788498"/>
            <a:ext cx="2907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2"/>
              </a:rPr>
              <a:t>Vrednosti parametra mode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616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Datoteke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936703" y="1506022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ExampleService.java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69" y="602166"/>
            <a:ext cx="5079022" cy="60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Datoteke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Interno skladiste podataka se nalazi u mobilnom uredaju</a:t>
            </a:r>
          </a:p>
          <a:p>
            <a:pPr lvl="1"/>
            <a:r>
              <a:rPr lang="sr-Latn-RS" dirty="0"/>
              <a:t>Uvek je dostupno</a:t>
            </a:r>
          </a:p>
          <a:p>
            <a:pPr lvl="1"/>
            <a:r>
              <a:rPr lang="sr-Latn-RS" dirty="0"/>
              <a:t>Obicno je manjeg kapaciteta (i nije ga moguce prosiriti)</a:t>
            </a:r>
          </a:p>
          <a:p>
            <a:pPr lvl="1"/>
            <a:r>
              <a:rPr lang="sr-Latn-RS" dirty="0"/>
              <a:t>Privatno je</a:t>
            </a:r>
          </a:p>
          <a:p>
            <a:r>
              <a:rPr lang="pl-PL" dirty="0"/>
              <a:t>Eksterno skladiste podataka se (obicno) nalazi na SD kartici</a:t>
            </a:r>
          </a:p>
          <a:p>
            <a:pPr lvl="1"/>
            <a:r>
              <a:rPr lang="sr-Latn-RS" dirty="0"/>
              <a:t>Nije uvek dostupno</a:t>
            </a:r>
          </a:p>
          <a:p>
            <a:pPr lvl="1"/>
            <a:r>
              <a:rPr lang="sr-Latn-RS" dirty="0"/>
              <a:t>Obicno je veceg kapaciteta (i moguce ga je prosiriti)</a:t>
            </a:r>
          </a:p>
          <a:p>
            <a:pPr lvl="1"/>
            <a:r>
              <a:rPr lang="sr-Latn-RS" dirty="0"/>
              <a:t>Javno je</a:t>
            </a:r>
          </a:p>
        </p:txBody>
      </p:sp>
    </p:spTree>
    <p:extLst>
      <p:ext uri="{BB962C8B-B14F-4D97-AF65-F5344CB8AC3E}">
        <p14:creationId xmlns:p14="http://schemas.microsoft.com/office/powerpoint/2010/main" val="81057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Datoteke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936703" y="1506022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ExampleService.java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3" y="2185639"/>
            <a:ext cx="7718316" cy="25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Datoteke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Privremene datoteke treba skladistiti u cache </a:t>
            </a:r>
            <a:r>
              <a:rPr lang="pl-PL" dirty="0" smtClean="0"/>
              <a:t>direktorijumu</a:t>
            </a:r>
            <a:r>
              <a:rPr lang="en-US" dirty="0" smtClean="0"/>
              <a:t> </a:t>
            </a:r>
            <a:r>
              <a:rPr lang="pl-PL" dirty="0" smtClean="0"/>
              <a:t>(Android </a:t>
            </a:r>
            <a:r>
              <a:rPr lang="pl-PL" dirty="0"/>
              <a:t>ih automatski brise kada ponestane </a:t>
            </a:r>
            <a:r>
              <a:rPr lang="pl-PL" dirty="0" smtClean="0"/>
              <a:t>slobodnog</a:t>
            </a:r>
            <a:r>
              <a:rPr lang="en-US" dirty="0" smtClean="0"/>
              <a:t> </a:t>
            </a:r>
            <a:r>
              <a:rPr lang="pl-PL" dirty="0" smtClean="0"/>
              <a:t>prostora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File getCacheDir()</a:t>
            </a:r>
          </a:p>
          <a:p>
            <a:pPr lvl="1"/>
            <a:r>
              <a:rPr lang="pl-PL" dirty="0"/>
              <a:t>File getExternalCacheDir()</a:t>
            </a:r>
          </a:p>
          <a:p>
            <a:r>
              <a:rPr lang="pl-PL" dirty="0"/>
              <a:t>Datoteke koje deli vise aplikacija treba snimiti u javni </a:t>
            </a:r>
            <a:r>
              <a:rPr lang="pl-PL" dirty="0" smtClean="0"/>
              <a:t>eksterni</a:t>
            </a:r>
            <a:r>
              <a:rPr lang="en-US" dirty="0" smtClean="0"/>
              <a:t> </a:t>
            </a:r>
            <a:r>
              <a:rPr lang="pl-PL" dirty="0" smtClean="0"/>
              <a:t>direktorijum</a:t>
            </a:r>
            <a:endParaRPr lang="pl-PL" dirty="0"/>
          </a:p>
          <a:p>
            <a:pPr lvl="1"/>
            <a:r>
              <a:rPr lang="pl-PL" dirty="0"/>
              <a:t>File getExternalStoragePublicDirectory(String type)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1637700" y="6176963"/>
            <a:ext cx="105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 smtClean="0"/>
              <a:t>eksternih</a:t>
            </a:r>
            <a:r>
              <a:rPr lang="en-US" dirty="0" smtClean="0"/>
              <a:t> </a:t>
            </a:r>
            <a:r>
              <a:rPr lang="en-US" dirty="0" err="1" smtClean="0"/>
              <a:t>direktorijuma</a:t>
            </a:r>
            <a:r>
              <a:rPr lang="en-US" dirty="0"/>
              <a:t> : </a:t>
            </a:r>
            <a:r>
              <a:rPr lang="en-US" dirty="0">
                <a:solidFill>
                  <a:schemeClr val="accent6"/>
                </a:solidFill>
              </a:rPr>
              <a:t>https://developer.android.com/reference/android/os/Environment.html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7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Android aplikacije mogu da koriste ugraden sistem </a:t>
            </a:r>
            <a:r>
              <a:rPr lang="sr-Latn-RS" dirty="0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upravljanje </a:t>
            </a:r>
            <a:r>
              <a:rPr lang="sr-Latn-RS" dirty="0"/>
              <a:t>bazama podataka (SQLite)</a:t>
            </a:r>
          </a:p>
          <a:p>
            <a:r>
              <a:rPr lang="pl-PL" dirty="0"/>
              <a:t>Za razliku od vecine sistema za upravljanje bazama </a:t>
            </a:r>
            <a:r>
              <a:rPr lang="pl-PL" dirty="0" smtClean="0"/>
              <a:t>podataka,</a:t>
            </a:r>
            <a:r>
              <a:rPr lang="en-US" dirty="0" smtClean="0"/>
              <a:t> </a:t>
            </a:r>
            <a:r>
              <a:rPr lang="sr-Latn-RS" dirty="0" smtClean="0"/>
              <a:t>SQLite </a:t>
            </a:r>
            <a:r>
              <a:rPr lang="sr-Latn-RS" dirty="0"/>
              <a:t>se izvrsava u istom procesu kao i aplikacija koja </a:t>
            </a:r>
            <a:r>
              <a:rPr lang="sr-Latn-RS" dirty="0" smtClean="0"/>
              <a:t>koristi</a:t>
            </a:r>
            <a:r>
              <a:rPr lang="en-US" dirty="0" smtClean="0"/>
              <a:t> </a:t>
            </a:r>
            <a:r>
              <a:rPr lang="sr-Latn-RS" dirty="0" smtClean="0"/>
              <a:t>njegove </a:t>
            </a:r>
            <a:r>
              <a:rPr lang="sr-Latn-RS" dirty="0"/>
              <a:t>usluge</a:t>
            </a:r>
          </a:p>
          <a:p>
            <a:r>
              <a:rPr lang="pl-PL" dirty="0" smtClean="0"/>
              <a:t>Obezbed</a:t>
            </a:r>
            <a:r>
              <a:rPr lang="en-US" dirty="0" smtClean="0"/>
              <a:t>j</a:t>
            </a:r>
            <a:r>
              <a:rPr lang="pl-PL" dirty="0" smtClean="0"/>
              <a:t>uje </a:t>
            </a:r>
            <a:r>
              <a:rPr lang="pl-PL" dirty="0"/>
              <a:t>referencijalni integritet i omogucava rad </a:t>
            </a:r>
            <a:r>
              <a:rPr lang="pl-PL" dirty="0" smtClean="0"/>
              <a:t>u</a:t>
            </a:r>
            <a:r>
              <a:rPr lang="en-US" dirty="0" smtClean="0"/>
              <a:t> </a:t>
            </a:r>
            <a:r>
              <a:rPr lang="sr-Latn-RS" dirty="0" smtClean="0"/>
              <a:t>transakcijama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025590" y="6400800"/>
            <a:ext cx="790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https://developer.android.com/training/basics/data-storage/databases.html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3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Sadrzaj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Deljena</a:t>
            </a:r>
            <a:r>
              <a:rPr lang="en-US" dirty="0" smtClean="0"/>
              <a:t> </a:t>
            </a:r>
            <a:r>
              <a:rPr lang="en-US" dirty="0" err="1" smtClean="0"/>
              <a:t>podesavanja</a:t>
            </a:r>
            <a:endParaRPr lang="en-US" dirty="0" smtClean="0"/>
          </a:p>
          <a:p>
            <a:r>
              <a:rPr lang="en-US" dirty="0" err="1" smtClean="0"/>
              <a:t>Datoteke</a:t>
            </a:r>
            <a:endParaRPr lang="en-US" dirty="0" smtClean="0"/>
          </a:p>
          <a:p>
            <a:r>
              <a:rPr lang="en-US" dirty="0" smtClean="0"/>
              <a:t>SQLite</a:t>
            </a:r>
          </a:p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en-US" dirty="0" smtClean="0"/>
          </a:p>
          <a:p>
            <a:r>
              <a:rPr lang="en-US" dirty="0" err="1" smtClean="0"/>
              <a:t>Punjaci</a:t>
            </a:r>
            <a:endParaRPr lang="en-US" dirty="0" smtClean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9726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 pravljenje, izmenu i otvaranje baze podataka koristi </a:t>
            </a:r>
            <a:r>
              <a:rPr lang="sr-Latn-RS" dirty="0" smtClean="0"/>
              <a:t>se</a:t>
            </a:r>
            <a:r>
              <a:rPr lang="en-US" dirty="0" smtClean="0"/>
              <a:t> </a:t>
            </a:r>
            <a:r>
              <a:rPr lang="sr-Latn-RS" dirty="0" smtClean="0"/>
              <a:t>SQLiteOpenHelper </a:t>
            </a:r>
            <a:r>
              <a:rPr lang="sr-Latn-RS" dirty="0"/>
              <a:t>klasa</a:t>
            </a:r>
          </a:p>
          <a:p>
            <a:r>
              <a:rPr lang="sr-Latn-RS" dirty="0"/>
              <a:t>Potrebno je implementirati neke od sledecih metoda:</a:t>
            </a:r>
          </a:p>
          <a:p>
            <a:pPr lvl="1"/>
            <a:r>
              <a:rPr lang="sr-Latn-RS" dirty="0"/>
              <a:t>void onCreate(SQLiteDatabase database)</a:t>
            </a:r>
          </a:p>
          <a:p>
            <a:pPr lvl="1"/>
            <a:r>
              <a:rPr lang="sr-Latn-RS" dirty="0"/>
              <a:t>void onOpen(SQLiteDatabase database)</a:t>
            </a:r>
          </a:p>
          <a:p>
            <a:pPr lvl="1"/>
            <a:r>
              <a:rPr lang="sr-Latn-RS" dirty="0"/>
              <a:t>void onUpgrade(SQLiteDatabase database, int old_ver, </a:t>
            </a:r>
            <a:r>
              <a:rPr lang="sr-Latn-RS" dirty="0" smtClean="0"/>
              <a:t>int</a:t>
            </a:r>
            <a:r>
              <a:rPr lang="en-US" dirty="0" smtClean="0"/>
              <a:t> </a:t>
            </a:r>
            <a:r>
              <a:rPr lang="sr-Latn-RS" dirty="0" smtClean="0"/>
              <a:t>new_ver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void onDowngrade(SQLiteDatabase database, int old_ver, </a:t>
            </a:r>
            <a:r>
              <a:rPr lang="sr-Latn-RS" dirty="0" smtClean="0"/>
              <a:t>int</a:t>
            </a:r>
            <a:r>
              <a:rPr lang="en-US" dirty="0" smtClean="0"/>
              <a:t> </a:t>
            </a:r>
            <a:r>
              <a:rPr lang="sr-Latn-RS" dirty="0" smtClean="0"/>
              <a:t>new_ver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28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4352834" y="497508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SQLiteOpenHelper.java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834" y="866840"/>
            <a:ext cx="7386030" cy="57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1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Baza podataka predstavljena je klasom SQLiteDatabase.</a:t>
            </a:r>
          </a:p>
          <a:p>
            <a:r>
              <a:rPr lang="pl-PL" dirty="0"/>
              <a:t>CRUD operacije nad bazom podataka izvrsavaju se </a:t>
            </a:r>
            <a:r>
              <a:rPr lang="pl-PL" dirty="0" smtClean="0"/>
              <a:t>pozivom</a:t>
            </a:r>
            <a:r>
              <a:rPr lang="en-US" dirty="0" smtClean="0"/>
              <a:t> </a:t>
            </a:r>
            <a:r>
              <a:rPr lang="nn-NO" dirty="0" smtClean="0"/>
              <a:t>insert</a:t>
            </a:r>
            <a:r>
              <a:rPr lang="nn-NO" dirty="0"/>
              <a:t>, query, update i delete metoda</a:t>
            </a:r>
          </a:p>
          <a:p>
            <a:pPr lvl="1"/>
            <a:r>
              <a:rPr lang="en-US" dirty="0"/>
              <a:t>long insert(String table, String </a:t>
            </a:r>
            <a:r>
              <a:rPr lang="en-US" dirty="0" err="1"/>
              <a:t>null_hack</a:t>
            </a:r>
            <a:r>
              <a:rPr lang="en-US" dirty="0"/>
              <a:t>, </a:t>
            </a:r>
            <a:r>
              <a:rPr lang="en-US" dirty="0" err="1" smtClean="0"/>
              <a:t>ContentValues</a:t>
            </a:r>
            <a:r>
              <a:rPr lang="en-US" dirty="0"/>
              <a:t> </a:t>
            </a:r>
            <a:r>
              <a:rPr lang="sr-Latn-RS" dirty="0" smtClean="0"/>
              <a:t>entry</a:t>
            </a:r>
            <a:r>
              <a:rPr lang="sr-Latn-RS" dirty="0"/>
              <a:t>)</a:t>
            </a:r>
          </a:p>
          <a:p>
            <a:pPr lvl="1"/>
            <a:r>
              <a:rPr lang="en-US" dirty="0"/>
              <a:t>Cursor query(String table, String[] columns, </a:t>
            </a:r>
            <a:r>
              <a:rPr lang="en-US" dirty="0" smtClean="0"/>
              <a:t>String </a:t>
            </a:r>
            <a:r>
              <a:rPr lang="en-US" dirty="0" err="1" smtClean="0"/>
              <a:t>whereClause</a:t>
            </a:r>
            <a:r>
              <a:rPr lang="en-US" dirty="0"/>
              <a:t>, String[] </a:t>
            </a:r>
            <a:r>
              <a:rPr lang="en-US" dirty="0" err="1"/>
              <a:t>whereArgs</a:t>
            </a:r>
            <a:r>
              <a:rPr lang="en-US" dirty="0"/>
              <a:t>, String </a:t>
            </a:r>
            <a:r>
              <a:rPr lang="en-US" dirty="0" err="1"/>
              <a:t>groupBy</a:t>
            </a:r>
            <a:r>
              <a:rPr lang="en-US" dirty="0"/>
              <a:t>, </a:t>
            </a:r>
            <a:r>
              <a:rPr lang="en-US" dirty="0" smtClean="0"/>
              <a:t>String </a:t>
            </a:r>
            <a:r>
              <a:rPr lang="sr-Latn-RS" dirty="0" smtClean="0"/>
              <a:t>having</a:t>
            </a:r>
            <a:r>
              <a:rPr lang="sr-Latn-RS" dirty="0"/>
              <a:t>, String orderBy, String limit)</a:t>
            </a:r>
          </a:p>
          <a:p>
            <a:pPr lvl="1"/>
            <a:r>
              <a:rPr lang="sr-Latn-RS" dirty="0"/>
              <a:t>int update(String table, ContentValues values, </a:t>
            </a:r>
            <a:r>
              <a:rPr lang="sr-Latn-RS" dirty="0" smtClean="0"/>
              <a:t>String</a:t>
            </a:r>
            <a:r>
              <a:rPr lang="en-US" dirty="0" smtClean="0"/>
              <a:t> </a:t>
            </a:r>
            <a:r>
              <a:rPr lang="sr-Latn-RS" dirty="0" smtClean="0"/>
              <a:t>whereClause</a:t>
            </a:r>
            <a:r>
              <a:rPr lang="sr-Latn-RS" dirty="0"/>
              <a:t>, String[] whereArgs)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delete(String table, String </a:t>
            </a:r>
            <a:r>
              <a:rPr lang="en-US" dirty="0" err="1"/>
              <a:t>whereClause</a:t>
            </a:r>
            <a:r>
              <a:rPr lang="en-US" dirty="0"/>
              <a:t>, String[] </a:t>
            </a:r>
            <a:r>
              <a:rPr lang="en-US" dirty="0" err="1"/>
              <a:t>whereArgs</a:t>
            </a:r>
            <a:r>
              <a:rPr lang="en-US" dirty="0"/>
              <a:t>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105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63" y="1808404"/>
            <a:ext cx="7782273" cy="968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0" y="3302998"/>
            <a:ext cx="6864157" cy="20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93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90" y="218727"/>
            <a:ext cx="8848010" cy="2072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90" y="2437277"/>
            <a:ext cx="5972988" cy="3165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84" y="4945664"/>
            <a:ext cx="5532747" cy="160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8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6566"/>
            <a:ext cx="10970941" cy="4660397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Relacija koja je rezultat SQL upita predstavljena je </a:t>
            </a:r>
            <a:r>
              <a:rPr lang="sr-Latn-RS" dirty="0" smtClean="0"/>
              <a:t>kursorom</a:t>
            </a:r>
            <a:r>
              <a:rPr lang="en-US" dirty="0" smtClean="0"/>
              <a:t> </a:t>
            </a:r>
            <a:r>
              <a:rPr lang="sr-Latn-RS" dirty="0" smtClean="0"/>
              <a:t>(Cursor</a:t>
            </a:r>
            <a:r>
              <a:rPr lang="sr-Latn-RS" dirty="0"/>
              <a:t>)</a:t>
            </a:r>
          </a:p>
          <a:p>
            <a:r>
              <a:rPr lang="sr-Latn-RS" dirty="0"/>
              <a:t>Kursori se koriste za navigaciju kroz rezultat upita:</a:t>
            </a:r>
          </a:p>
          <a:p>
            <a:pPr lvl="1"/>
            <a:r>
              <a:rPr lang="sr-Latn-RS" dirty="0"/>
              <a:t>boolean move(int oset)</a:t>
            </a:r>
          </a:p>
          <a:p>
            <a:pPr lvl="1"/>
            <a:r>
              <a:rPr lang="sr-Latn-RS" dirty="0"/>
              <a:t>boolean moveToFirst()</a:t>
            </a:r>
          </a:p>
          <a:p>
            <a:pPr lvl="1"/>
            <a:r>
              <a:rPr lang="sr-Latn-RS" dirty="0"/>
              <a:t>boolean moveToLast()</a:t>
            </a:r>
          </a:p>
          <a:p>
            <a:pPr lvl="1"/>
            <a:r>
              <a:rPr lang="sr-Latn-RS" dirty="0"/>
              <a:t>boolean moveToNext()</a:t>
            </a:r>
          </a:p>
          <a:p>
            <a:pPr lvl="1"/>
            <a:r>
              <a:rPr lang="sr-Latn-RS" dirty="0"/>
              <a:t>boolean moveToPrevious()</a:t>
            </a:r>
          </a:p>
          <a:p>
            <a:r>
              <a:rPr lang="pl-PL" dirty="0"/>
              <a:t>kao i za citanje rezultata upita:</a:t>
            </a:r>
          </a:p>
          <a:p>
            <a:pPr lvl="1"/>
            <a:r>
              <a:rPr lang="sr-Latn-RS" dirty="0"/>
              <a:t>int getCount()</a:t>
            </a:r>
          </a:p>
          <a:p>
            <a:pPr lvl="1"/>
            <a:r>
              <a:rPr lang="sr-Latn-RS" dirty="0"/>
              <a:t>int getColumnIndex(String column_name)</a:t>
            </a:r>
          </a:p>
          <a:p>
            <a:pPr lvl="1"/>
            <a:r>
              <a:rPr lang="sr-Latn-RS" dirty="0"/>
              <a:t>String getColumnName(int column_index)</a:t>
            </a:r>
          </a:p>
          <a:p>
            <a:pPr lvl="1"/>
            <a:r>
              <a:rPr lang="sr-Latn-RS" dirty="0"/>
              <a:t>String getString(int column_index)</a:t>
            </a:r>
          </a:p>
          <a:p>
            <a:pPr lvl="1"/>
            <a:r>
              <a:rPr lang="sr-Latn-RS" dirty="0"/>
              <a:t>int getInt(int column_index)</a:t>
            </a:r>
          </a:p>
          <a:p>
            <a:pPr lvl="1"/>
            <a:r>
              <a:rPr lang="sr-Latn-RS" dirty="0"/>
              <a:t>long getLong(int column_index)</a:t>
            </a:r>
          </a:p>
          <a:p>
            <a:pPr lvl="1"/>
            <a:r>
              <a:rPr lang="en-US" dirty="0" err="1" smtClean="0"/>
              <a:t>fl</a:t>
            </a:r>
            <a:r>
              <a:rPr lang="sr-Latn-RS" dirty="0" smtClean="0"/>
              <a:t>oat </a:t>
            </a:r>
            <a:r>
              <a:rPr lang="sr-Latn-RS" dirty="0"/>
              <a:t>getFloat(int column_index)</a:t>
            </a:r>
          </a:p>
          <a:p>
            <a:pPr lvl="1"/>
            <a:r>
              <a:rPr lang="sr-Latn-RS" dirty="0"/>
              <a:t>double getDouble(int column_index)</a:t>
            </a:r>
          </a:p>
        </p:txBody>
      </p:sp>
    </p:spTree>
    <p:extLst>
      <p:ext uri="{BB962C8B-B14F-4D97-AF65-F5344CB8AC3E}">
        <p14:creationId xmlns:p14="http://schemas.microsoft.com/office/powerpoint/2010/main" val="114465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Dobavljaci sadrzaja (ContentProvider) enkapsuliraju </a:t>
            </a:r>
            <a:r>
              <a:rPr lang="sr-Latn-RS" dirty="0" smtClean="0"/>
              <a:t>podatke</a:t>
            </a:r>
            <a:r>
              <a:rPr lang="en-US" dirty="0" smtClean="0"/>
              <a:t> </a:t>
            </a:r>
            <a:r>
              <a:rPr lang="sr-Latn-RS" dirty="0" smtClean="0"/>
              <a:t>omogucavajuci </a:t>
            </a:r>
            <a:r>
              <a:rPr lang="sr-Latn-RS" dirty="0"/>
              <a:t>da im se pristupi na standardizovan nacin</a:t>
            </a:r>
          </a:p>
          <a:p>
            <a:r>
              <a:rPr lang="sr-Latn-RS" dirty="0"/>
              <a:t>Omogucava razmenu podataka izmedu komponenti koje </a:t>
            </a:r>
            <a:r>
              <a:rPr lang="sr-Latn-RS" dirty="0" smtClean="0"/>
              <a:t>se</a:t>
            </a:r>
            <a:r>
              <a:rPr lang="en-US" dirty="0" smtClean="0"/>
              <a:t> </a:t>
            </a:r>
            <a:r>
              <a:rPr lang="pl-PL" dirty="0" smtClean="0"/>
              <a:t>nalaze </a:t>
            </a:r>
            <a:r>
              <a:rPr lang="pl-PL" dirty="0"/>
              <a:t>u razlicitim procesima i obezbeduju bezbedan </a:t>
            </a:r>
            <a:r>
              <a:rPr lang="pl-PL" dirty="0" smtClean="0"/>
              <a:t>pristup</a:t>
            </a:r>
            <a:r>
              <a:rPr lang="en-US" dirty="0" smtClean="0"/>
              <a:t> </a:t>
            </a:r>
            <a:r>
              <a:rPr lang="sr-Latn-RS" dirty="0" smtClean="0"/>
              <a:t>podacima</a:t>
            </a:r>
            <a:r>
              <a:rPr lang="sr-Latn-R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4078" y="6311900"/>
            <a:ext cx="811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https://developer.android.com/guide/topics/providers/content-providers.html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9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Pruzaju podatke drugim komponentama u formi jedne ili </a:t>
            </a:r>
            <a:r>
              <a:rPr lang="pl-PL" dirty="0" smtClean="0"/>
              <a:t>vise</a:t>
            </a:r>
            <a:r>
              <a:rPr lang="en-US" dirty="0" smtClean="0"/>
              <a:t> </a:t>
            </a:r>
            <a:r>
              <a:rPr lang="pl-PL" dirty="0" smtClean="0"/>
              <a:t>tabela </a:t>
            </a:r>
            <a:r>
              <a:rPr lang="pl-PL" dirty="0"/>
              <a:t>(slicno relacionalnom modelu podataka)</a:t>
            </a:r>
          </a:p>
          <a:p>
            <a:r>
              <a:rPr lang="sr-Latn-RS" dirty="0"/>
              <a:t>Vrsta u tabeli predstavlja instancu entiteta, a kolona </a:t>
            </a:r>
            <a:r>
              <a:rPr lang="sr-Latn-RS" dirty="0" smtClean="0"/>
              <a:t>njegovo</a:t>
            </a:r>
            <a:r>
              <a:rPr lang="en-US" dirty="0" smtClean="0"/>
              <a:t> </a:t>
            </a:r>
            <a:r>
              <a:rPr lang="sr-Latn-RS" dirty="0" smtClean="0"/>
              <a:t>svojstvo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7797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28" y="1690688"/>
            <a:ext cx="5755377" cy="24026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29133" y="4093312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2"/>
              </a:rPr>
              <a:t>Primer dobavljenih 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64488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Podatke opisuje URI i MIME tip</a:t>
            </a:r>
          </a:p>
          <a:p>
            <a:r>
              <a:rPr lang="sr-Latn-RS" dirty="0"/>
              <a:t>URI (content://user_dictionary/words) se sastoji iz </a:t>
            </a:r>
            <a:r>
              <a:rPr lang="sr-Latn-RS" dirty="0" smtClean="0"/>
              <a:t>seme</a:t>
            </a:r>
            <a:r>
              <a:rPr lang="en-US" dirty="0" smtClean="0"/>
              <a:t> </a:t>
            </a:r>
            <a:r>
              <a:rPr lang="sr-Latn-RS" dirty="0" smtClean="0"/>
              <a:t>(content</a:t>
            </a:r>
            <a:r>
              <a:rPr lang="sr-Latn-RS" dirty="0"/>
              <a:t>), imena dobavljaca sadrzaja (user_dictionary)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imena </a:t>
            </a:r>
            <a:r>
              <a:rPr lang="sr-Latn-RS" dirty="0"/>
              <a:t>tabele (words)</a:t>
            </a:r>
          </a:p>
          <a:p>
            <a:r>
              <a:rPr lang="sr-Latn-RS" dirty="0"/>
              <a:t>Pojedinacnoj vrsti se moze pristupiti dodavanjem </a:t>
            </a:r>
            <a:r>
              <a:rPr lang="sr-Latn-RS" dirty="0" smtClean="0"/>
              <a:t>njenog</a:t>
            </a:r>
            <a:r>
              <a:rPr lang="en-US" dirty="0" smtClean="0"/>
              <a:t> </a:t>
            </a:r>
            <a:r>
              <a:rPr lang="sr-Latn-RS" dirty="0" smtClean="0"/>
              <a:t>identikatora </a:t>
            </a:r>
            <a:r>
              <a:rPr lang="sr-Latn-RS" dirty="0"/>
              <a:t>na ovaj </a:t>
            </a:r>
            <a:r>
              <a:rPr lang="sr-Latn-RS" dirty="0" smtClean="0"/>
              <a:t>URI</a:t>
            </a:r>
            <a:r>
              <a:rPr lang="en-US" dirty="0" smtClean="0"/>
              <a:t> </a:t>
            </a:r>
            <a:r>
              <a:rPr lang="sr-Latn-RS" dirty="0" smtClean="0"/>
              <a:t>(content</a:t>
            </a:r>
            <a:r>
              <a:rPr lang="sr-Latn-RS" dirty="0"/>
              <a:t>://user_dictionary/words/1)</a:t>
            </a:r>
          </a:p>
          <a:p>
            <a:r>
              <a:rPr lang="sr-Latn-RS" dirty="0"/>
              <a:t>MIME tip specicira tip sadrzaja (text/plain, </a:t>
            </a:r>
            <a:r>
              <a:rPr lang="sr-Latn-RS" dirty="0" smtClean="0"/>
              <a:t>text/pdf,</a:t>
            </a:r>
            <a:r>
              <a:rPr lang="en-US" dirty="0" smtClean="0"/>
              <a:t> </a:t>
            </a:r>
            <a:r>
              <a:rPr lang="sr-Latn-RS" dirty="0" smtClean="0"/>
              <a:t>image/jpeg</a:t>
            </a:r>
            <a:r>
              <a:rPr lang="sr-Latn-RS" dirty="0"/>
              <a:t>, itd.)</a:t>
            </a:r>
          </a:p>
        </p:txBody>
      </p:sp>
    </p:spTree>
    <p:extLst>
      <p:ext uri="{BB962C8B-B14F-4D97-AF65-F5344CB8AC3E}">
        <p14:creationId xmlns:p14="http://schemas.microsoft.com/office/powerpoint/2010/main" val="136513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Deljena</a:t>
            </a:r>
            <a:r>
              <a:rPr lang="en-US" dirty="0" smtClean="0"/>
              <a:t> </a:t>
            </a:r>
            <a:r>
              <a:rPr lang="en-US" dirty="0" err="1" smtClean="0"/>
              <a:t>podesavanja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Deljena podesavanja (SharedPreferences) </a:t>
            </a:r>
            <a:r>
              <a:rPr lang="sr-Latn-RS" dirty="0" smtClean="0"/>
              <a:t>olaksavaju</a:t>
            </a:r>
            <a:r>
              <a:rPr lang="en-US" dirty="0"/>
              <a:t> </a:t>
            </a:r>
            <a:r>
              <a:rPr lang="sr-Latn-RS" dirty="0" smtClean="0"/>
              <a:t>perzistentno </a:t>
            </a:r>
            <a:r>
              <a:rPr lang="sr-Latn-RS" dirty="0"/>
              <a:t>skladistenje prostih tipova podataka</a:t>
            </a:r>
          </a:p>
          <a:p>
            <a:r>
              <a:rPr lang="it-IT" dirty="0"/>
              <a:t>Ti podaci se skladiste u datoteci kao uredeni </a:t>
            </a:r>
            <a:r>
              <a:rPr lang="it-IT" dirty="0" smtClean="0"/>
              <a:t>parovi </a:t>
            </a:r>
            <a:r>
              <a:rPr lang="sr-Latn-RS" dirty="0" smtClean="0"/>
              <a:t>kljuc-vrednost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3233853" y="6311900"/>
            <a:ext cx="877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https://developer.android.com/training/basics/data-storage/shared-preferences.html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0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 pristup podacima koje pruza dobavljac sadrzaja koristi </a:t>
            </a:r>
            <a:r>
              <a:rPr lang="pl-PL" dirty="0" smtClean="0"/>
              <a:t>se</a:t>
            </a:r>
            <a:r>
              <a:rPr lang="en-US" dirty="0" smtClean="0"/>
              <a:t> </a:t>
            </a:r>
            <a:r>
              <a:rPr lang="pl-PL" dirty="0" smtClean="0"/>
              <a:t>ContentResolver </a:t>
            </a:r>
            <a:r>
              <a:rPr lang="pl-PL" dirty="0"/>
              <a:t>klasa</a:t>
            </a:r>
          </a:p>
          <a:p>
            <a:r>
              <a:rPr lang="pl-PL" dirty="0"/>
              <a:t>Ova klasa </a:t>
            </a:r>
            <a:r>
              <a:rPr lang="pl-PL" dirty="0" smtClean="0"/>
              <a:t>omogucava izvrsavanje </a:t>
            </a:r>
            <a:r>
              <a:rPr lang="pl-PL" dirty="0"/>
              <a:t>CRUD operacija </a:t>
            </a:r>
            <a:r>
              <a:rPr lang="pl-PL" dirty="0" smtClean="0"/>
              <a:t>nad</a:t>
            </a:r>
            <a:r>
              <a:rPr lang="en-US" dirty="0" smtClean="0"/>
              <a:t> </a:t>
            </a:r>
            <a:r>
              <a:rPr lang="pl-PL" dirty="0" smtClean="0"/>
              <a:t>perzistentnim skladistem </a:t>
            </a:r>
            <a:r>
              <a:rPr lang="pl-PL" dirty="0"/>
              <a:t>podataka</a:t>
            </a:r>
          </a:p>
          <a:p>
            <a:r>
              <a:rPr lang="pl-PL" dirty="0"/>
              <a:t>Pri tome se dobavljac sadrzaja ne mora nalaziti u </a:t>
            </a:r>
            <a:r>
              <a:rPr lang="pl-PL" dirty="0" smtClean="0"/>
              <a:t>istom</a:t>
            </a:r>
            <a:r>
              <a:rPr lang="en-US" dirty="0" smtClean="0"/>
              <a:t> </a:t>
            </a:r>
            <a:r>
              <a:rPr lang="pl-PL" dirty="0" smtClean="0"/>
              <a:t>procesu</a:t>
            </a:r>
            <a:r>
              <a:rPr lang="pl-PL" dirty="0"/>
              <a:t>, a automatski je obezbeden bezbedan </a:t>
            </a:r>
            <a:r>
              <a:rPr lang="pl-PL" dirty="0" smtClean="0"/>
              <a:t>pristup</a:t>
            </a:r>
            <a:r>
              <a:rPr lang="en-US" dirty="0" smtClean="0"/>
              <a:t> </a:t>
            </a:r>
            <a:r>
              <a:rPr lang="pl-PL" dirty="0" smtClean="0"/>
              <a:t>podacima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44243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Podacima</a:t>
            </a:r>
            <a:r>
              <a:rPr lang="es-ES" dirty="0"/>
              <a:t> se </a:t>
            </a:r>
            <a:r>
              <a:rPr lang="es-ES" dirty="0" err="1"/>
              <a:t>pristupa</a:t>
            </a:r>
            <a:r>
              <a:rPr lang="es-ES" dirty="0"/>
              <a:t> u </a:t>
            </a:r>
            <a:r>
              <a:rPr lang="es-ES" dirty="0" err="1"/>
              <a:t>dva</a:t>
            </a:r>
            <a:r>
              <a:rPr lang="es-ES" dirty="0"/>
              <a:t> </a:t>
            </a:r>
            <a:r>
              <a:rPr lang="es-ES" dirty="0" err="1"/>
              <a:t>koraka</a:t>
            </a:r>
            <a:r>
              <a:rPr lang="es-ES" dirty="0"/>
              <a:t>:</a:t>
            </a:r>
          </a:p>
          <a:p>
            <a:pPr lvl="1"/>
            <a:r>
              <a:rPr lang="sr-Latn-RS" dirty="0"/>
              <a:t>Zatraze se odgovarajuca prava pristupa</a:t>
            </a:r>
          </a:p>
          <a:p>
            <a:pPr lvl="1"/>
            <a:r>
              <a:rPr lang="pl-PL" dirty="0"/>
              <a:t>Izvrsi se upit nad dobavljacem </a:t>
            </a:r>
            <a:r>
              <a:rPr lang="pl-PL" dirty="0" smtClean="0"/>
              <a:t>sadrzaja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sr-Latn-RS" dirty="0"/>
              <a:t>Da bi mogla da pristupi podacima, komponenta mora da </a:t>
            </a:r>
            <a:r>
              <a:rPr lang="sr-Latn-RS" dirty="0" smtClean="0"/>
              <a:t>ima</a:t>
            </a:r>
            <a:r>
              <a:rPr lang="en-US" dirty="0" smtClean="0"/>
              <a:t> “</a:t>
            </a:r>
            <a:r>
              <a:rPr lang="sr-Latn-RS" dirty="0" smtClean="0"/>
              <a:t>read </a:t>
            </a:r>
            <a:r>
              <a:rPr lang="sr-Latn-RS" dirty="0"/>
              <a:t>access </a:t>
            </a:r>
            <a:r>
              <a:rPr lang="sr-Latn-RS" dirty="0" smtClean="0"/>
              <a:t>permission</a:t>
            </a:r>
            <a:r>
              <a:rPr lang="en-US" dirty="0" smtClean="0"/>
              <a:t>”</a:t>
            </a:r>
            <a:r>
              <a:rPr lang="sr-Latn-RS" dirty="0" smtClean="0"/>
              <a:t> </a:t>
            </a:r>
            <a:r>
              <a:rPr lang="sr-Latn-RS" dirty="0"/>
              <a:t>nad odgovarajucim provajderom</a:t>
            </a:r>
          </a:p>
          <a:p>
            <a:r>
              <a:rPr lang="it-IT" dirty="0"/>
              <a:t>Ovo pravo pristupa se mora specicirati u </a:t>
            </a:r>
            <a:r>
              <a:rPr lang="it-IT" dirty="0" smtClean="0"/>
              <a:t>AndroidManifest.xml </a:t>
            </a:r>
            <a:r>
              <a:rPr lang="sr-Latn-RS" dirty="0" smtClean="0"/>
              <a:t>(nije </a:t>
            </a:r>
            <a:r>
              <a:rPr lang="sr-Latn-RS" dirty="0"/>
              <a:t>ga moguce </a:t>
            </a:r>
            <a:r>
              <a:rPr lang="sr-Latn-RS" dirty="0" smtClean="0"/>
              <a:t>speci</a:t>
            </a:r>
            <a:r>
              <a:rPr lang="en-US" dirty="0" smtClean="0"/>
              <a:t>fi</a:t>
            </a:r>
            <a:r>
              <a:rPr lang="sr-Latn-RS" dirty="0" smtClean="0"/>
              <a:t>cirati </a:t>
            </a:r>
            <a:r>
              <a:rPr lang="sr-Latn-RS" dirty="0"/>
              <a:t>u toku izvrsavanja aplikacije)</a:t>
            </a:r>
          </a:p>
        </p:txBody>
      </p:sp>
    </p:spTree>
    <p:extLst>
      <p:ext uri="{BB962C8B-B14F-4D97-AF65-F5344CB8AC3E}">
        <p14:creationId xmlns:p14="http://schemas.microsoft.com/office/powerpoint/2010/main" val="180979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5" y="2263807"/>
            <a:ext cx="8367596" cy="24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50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Upit se postavlja na slican nacin na koji se postavlja SQL upit</a:t>
            </a:r>
          </a:p>
          <a:p>
            <a:r>
              <a:rPr lang="sr-Latn-RS" dirty="0"/>
              <a:t>Sadrzi URI, spisak kolona koje treba vratiti (projekciju), </a:t>
            </a:r>
            <a:r>
              <a:rPr lang="sr-Latn-RS" dirty="0" smtClean="0"/>
              <a:t>uslov</a:t>
            </a:r>
            <a:r>
              <a:rPr lang="en-US" dirty="0" smtClean="0"/>
              <a:t> </a:t>
            </a:r>
            <a:r>
              <a:rPr lang="sr-Latn-RS" dirty="0" smtClean="0"/>
              <a:t>koji </a:t>
            </a:r>
            <a:r>
              <a:rPr lang="sr-Latn-RS" dirty="0"/>
              <a:t>vracene vrste treba da zadovolje (selekciju) i </a:t>
            </a:r>
            <a:r>
              <a:rPr lang="sr-Latn-RS" dirty="0" smtClean="0"/>
              <a:t>nacin</a:t>
            </a:r>
            <a:r>
              <a:rPr lang="en-US" dirty="0" smtClean="0"/>
              <a:t> </a:t>
            </a:r>
            <a:r>
              <a:rPr lang="sr-Latn-RS" dirty="0" smtClean="0"/>
              <a:t>sortiranja </a:t>
            </a:r>
            <a:r>
              <a:rPr lang="sr-Latn-RS" dirty="0"/>
              <a:t>rezultata</a:t>
            </a:r>
          </a:p>
        </p:txBody>
      </p:sp>
    </p:spTree>
    <p:extLst>
      <p:ext uri="{BB962C8B-B14F-4D97-AF65-F5344CB8AC3E}">
        <p14:creationId xmlns:p14="http://schemas.microsoft.com/office/powerpoint/2010/main" val="3112465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Upit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652" y="646771"/>
            <a:ext cx="4941995" cy="58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1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 slican nacin na koji je moguce pristupiti podacima, </a:t>
            </a:r>
            <a:r>
              <a:rPr lang="pl-PL" dirty="0" smtClean="0"/>
              <a:t>moguce</a:t>
            </a:r>
            <a:r>
              <a:rPr lang="en-US" dirty="0" smtClean="0"/>
              <a:t> </a:t>
            </a:r>
            <a:r>
              <a:rPr lang="sr-Latn-RS" dirty="0" smtClean="0"/>
              <a:t>ih </a:t>
            </a:r>
            <a:r>
              <a:rPr lang="sr-Latn-RS" dirty="0"/>
              <a:t>je i promeniti.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98" y="2364058"/>
            <a:ext cx="8203205" cy="40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5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29" y="1796125"/>
            <a:ext cx="9483415" cy="38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5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67" y="1943781"/>
            <a:ext cx="9986265" cy="29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5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Razlikuju se sistemski i aplikacioni dobavljaci sadrzaja</a:t>
            </a:r>
          </a:p>
          <a:p>
            <a:r>
              <a:rPr lang="sr-Latn-RS" dirty="0"/>
              <a:t>Sistemski dobavljaci sadrzaja su ukljuceni u Android (</a:t>
            </a:r>
            <a:r>
              <a:rPr lang="sr-Latn-RS" dirty="0" smtClean="0"/>
              <a:t>Browser,</a:t>
            </a:r>
            <a:r>
              <a:rPr lang="en-US" dirty="0" smtClean="0"/>
              <a:t> </a:t>
            </a:r>
            <a:r>
              <a:rPr lang="sr-Latn-RS" dirty="0" smtClean="0"/>
              <a:t>Calendar</a:t>
            </a:r>
            <a:r>
              <a:rPr lang="sr-Latn-RS" dirty="0"/>
              <a:t>, CallLog, Contacts, MediaStore, </a:t>
            </a:r>
            <a:r>
              <a:rPr lang="sr-Latn-RS" dirty="0" smtClean="0"/>
              <a:t>Settings,</a:t>
            </a:r>
            <a:r>
              <a:rPr lang="en-US" dirty="0" smtClean="0"/>
              <a:t> </a:t>
            </a:r>
            <a:r>
              <a:rPr lang="sr-Latn-RS" dirty="0" smtClean="0"/>
              <a:t>UserDictionary</a:t>
            </a:r>
            <a:r>
              <a:rPr lang="sr-Latn-RS" dirty="0"/>
              <a:t>, itd.)</a:t>
            </a:r>
          </a:p>
          <a:p>
            <a:r>
              <a:rPr lang="pl-PL" dirty="0"/>
              <a:t>Aplikacione dobavljace sadrzaja pisu programeri koji pisu </a:t>
            </a:r>
            <a:r>
              <a:rPr lang="pl-PL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ostale </a:t>
            </a:r>
            <a:r>
              <a:rPr lang="sr-Latn-RS" dirty="0"/>
              <a:t>komponente aplikacije</a:t>
            </a:r>
          </a:p>
        </p:txBody>
      </p:sp>
    </p:spTree>
    <p:extLst>
      <p:ext uri="{BB962C8B-B14F-4D97-AF65-F5344CB8AC3E}">
        <p14:creationId xmlns:p14="http://schemas.microsoft.com/office/powerpoint/2010/main" val="157412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Pravljenje aplikacionih dobavljace sadrzaja sastoji se iz </a:t>
            </a:r>
            <a:r>
              <a:rPr lang="sr-Latn-RS" dirty="0" smtClean="0"/>
              <a:t>nekoliko</a:t>
            </a:r>
            <a:r>
              <a:rPr lang="en-US" dirty="0" smtClean="0"/>
              <a:t> </a:t>
            </a:r>
            <a:r>
              <a:rPr lang="sr-Latn-RS" dirty="0" smtClean="0"/>
              <a:t>koraka</a:t>
            </a:r>
            <a:r>
              <a:rPr lang="sr-Latn-RS" dirty="0"/>
              <a:t>:</a:t>
            </a:r>
          </a:p>
          <a:p>
            <a:pPr lvl="1"/>
            <a:r>
              <a:rPr lang="sr-Latn-RS" dirty="0"/>
              <a:t>Prvo treba odrediti na koji nacin ce se skladistiti podaci</a:t>
            </a:r>
          </a:p>
          <a:p>
            <a:pPr lvl="1"/>
            <a:r>
              <a:rPr lang="sr-Latn-RS" dirty="0"/>
              <a:t>Zatim treba naslediti ContentProvider klasu i </a:t>
            </a:r>
            <a:r>
              <a:rPr lang="sr-Latn-RS" dirty="0" smtClean="0"/>
              <a:t>deklarisati</a:t>
            </a:r>
            <a:r>
              <a:rPr lang="en-US" dirty="0" smtClean="0"/>
              <a:t> </a:t>
            </a:r>
            <a:r>
              <a:rPr lang="sr-Latn-RS" dirty="0" smtClean="0"/>
              <a:t>provajder </a:t>
            </a:r>
            <a:r>
              <a:rPr lang="sr-Latn-RS" dirty="0"/>
              <a:t>u AndroidManifest.xml</a:t>
            </a:r>
          </a:p>
          <a:p>
            <a:pPr lvl="1"/>
            <a:r>
              <a:rPr lang="sr-Latn-RS" dirty="0"/>
              <a:t>Na kraju treba denisati odvojenu Contract klasu u kojoj </a:t>
            </a:r>
            <a:r>
              <a:rPr lang="sr-Latn-RS" dirty="0" smtClean="0"/>
              <a:t>se</a:t>
            </a:r>
            <a:r>
              <a:rPr lang="en-US" dirty="0" smtClean="0"/>
              <a:t> </a:t>
            </a:r>
            <a:r>
              <a:rPr lang="sr-Latn-RS" dirty="0" smtClean="0"/>
              <a:t>nalazi </a:t>
            </a:r>
            <a:r>
              <a:rPr lang="sr-Latn-RS" dirty="0"/>
              <a:t>ime provajdera, tabela i kolona, kao i prava pristupa</a:t>
            </a:r>
          </a:p>
        </p:txBody>
      </p:sp>
    </p:spTree>
    <p:extLst>
      <p:ext uri="{BB962C8B-B14F-4D97-AF65-F5344CB8AC3E}">
        <p14:creationId xmlns:p14="http://schemas.microsoft.com/office/powerpoint/2010/main" val="156452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Deljena</a:t>
            </a:r>
            <a:r>
              <a:rPr lang="en-US" dirty="0" smtClean="0"/>
              <a:t> </a:t>
            </a:r>
            <a:r>
              <a:rPr lang="en-US" dirty="0" err="1" smtClean="0"/>
              <a:t>podesavanja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Deljenim podesavanjima se moze pristupiti na dva nacina:</a:t>
            </a:r>
          </a:p>
          <a:p>
            <a:pPr lvl="1"/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getPreferences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mode) -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sr-Latn-RS" dirty="0" smtClean="0"/>
              <a:t>podrazumevana </a:t>
            </a:r>
            <a:r>
              <a:rPr lang="sr-Latn-RS" dirty="0"/>
              <a:t>deljena podesavanja aktivnosti</a:t>
            </a:r>
          </a:p>
          <a:p>
            <a:pPr lvl="1"/>
            <a:r>
              <a:rPr lang="sr-Latn-RS" dirty="0"/>
              <a:t>SharedPreferences getSharedPreferences(String name, </a:t>
            </a:r>
            <a:r>
              <a:rPr lang="sr-Latn-RS" dirty="0" smtClean="0"/>
              <a:t>int</a:t>
            </a:r>
            <a:r>
              <a:rPr lang="en-US" dirty="0" smtClean="0"/>
              <a:t> </a:t>
            </a:r>
            <a:r>
              <a:rPr lang="sr-Latn-RS" dirty="0" smtClean="0"/>
              <a:t>mode</a:t>
            </a:r>
            <a:r>
              <a:rPr lang="sr-Latn-RS" dirty="0"/>
              <a:t>) - moguce je koristiti vise deljenih podesavanje </a:t>
            </a:r>
            <a:r>
              <a:rPr lang="sr-Latn-RS" dirty="0" smtClean="0"/>
              <a:t>cija</a:t>
            </a:r>
            <a:r>
              <a:rPr lang="en-US" dirty="0" smtClean="0"/>
              <a:t> </a:t>
            </a:r>
            <a:r>
              <a:rPr lang="pt-BR" dirty="0" smtClean="0"/>
              <a:t>imena </a:t>
            </a:r>
            <a:r>
              <a:rPr lang="pt-BR" dirty="0"/>
              <a:t>se navode kao parametar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32343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Podaci se mogu skladistiti u bilo kojoj vrsti skladista. </a:t>
            </a:r>
            <a:r>
              <a:rPr lang="sr-Latn-RS" dirty="0" smtClean="0"/>
              <a:t>Medutim,</a:t>
            </a:r>
            <a:r>
              <a:rPr lang="en-US" dirty="0" smtClean="0"/>
              <a:t> </a:t>
            </a:r>
            <a:r>
              <a:rPr lang="sr-Latn-RS" dirty="0" smtClean="0"/>
              <a:t>trebalo </a:t>
            </a:r>
            <a:r>
              <a:rPr lang="sr-Latn-RS" dirty="0"/>
              <a:t>bi skladistiti:</a:t>
            </a:r>
          </a:p>
          <a:p>
            <a:pPr lvl="1"/>
            <a:r>
              <a:rPr lang="sr-Latn-RS" dirty="0"/>
              <a:t>Strukturirane podatke u SQLite</a:t>
            </a:r>
          </a:p>
          <a:p>
            <a:pPr lvl="1"/>
            <a:r>
              <a:rPr lang="pl-PL" dirty="0"/>
              <a:t>Slike (i ostale podatke u binarnom obliku koji zauzimaju </a:t>
            </a:r>
            <a:r>
              <a:rPr lang="pl-PL" dirty="0" smtClean="0"/>
              <a:t>dosta</a:t>
            </a:r>
            <a:r>
              <a:rPr lang="en-US" dirty="0" smtClean="0"/>
              <a:t> </a:t>
            </a:r>
            <a:r>
              <a:rPr lang="sr-Latn-RS" dirty="0" smtClean="0"/>
              <a:t>prostora</a:t>
            </a:r>
            <a:r>
              <a:rPr lang="sr-Latn-RS" dirty="0"/>
              <a:t>) u sistemu datoteka</a:t>
            </a:r>
          </a:p>
          <a:p>
            <a:pPr lvl="1"/>
            <a:r>
              <a:rPr lang="sr-Latn-RS" dirty="0"/>
              <a:t>Takode je moguce koristiti klase iz java.net paketa </a:t>
            </a:r>
            <a:r>
              <a:rPr lang="sr-Latn-RS" dirty="0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skladistenje </a:t>
            </a:r>
            <a:r>
              <a:rPr lang="sr-Latn-RS" dirty="0"/>
              <a:t>podataka na mrezi</a:t>
            </a:r>
          </a:p>
        </p:txBody>
      </p:sp>
    </p:spTree>
    <p:extLst>
      <p:ext uri="{BB962C8B-B14F-4D97-AF65-F5344CB8AC3E}">
        <p14:creationId xmlns:p14="http://schemas.microsoft.com/office/powerpoint/2010/main" val="1135723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Podaci se mogu skladistiti u bilo kojoj vrsti skladista. </a:t>
            </a:r>
            <a:r>
              <a:rPr lang="sr-Latn-RS" dirty="0" smtClean="0"/>
              <a:t>Medutim,</a:t>
            </a:r>
            <a:r>
              <a:rPr lang="en-US" dirty="0" smtClean="0"/>
              <a:t> </a:t>
            </a:r>
            <a:r>
              <a:rPr lang="sr-Latn-RS" dirty="0" smtClean="0"/>
              <a:t>trebalo </a:t>
            </a:r>
            <a:r>
              <a:rPr lang="sr-Latn-RS" dirty="0"/>
              <a:t>bi skladistiti:</a:t>
            </a:r>
          </a:p>
          <a:p>
            <a:pPr lvl="1"/>
            <a:r>
              <a:rPr lang="sr-Latn-RS" dirty="0"/>
              <a:t>Strukturirane podatke u SQLite</a:t>
            </a:r>
          </a:p>
          <a:p>
            <a:pPr lvl="1"/>
            <a:r>
              <a:rPr lang="pl-PL" dirty="0"/>
              <a:t>Slike (i ostale podatke u binarnom obliku koji zauzimaju </a:t>
            </a:r>
            <a:r>
              <a:rPr lang="pl-PL" dirty="0" smtClean="0"/>
              <a:t>dosta</a:t>
            </a:r>
            <a:r>
              <a:rPr lang="en-US" dirty="0" smtClean="0"/>
              <a:t> </a:t>
            </a:r>
            <a:r>
              <a:rPr lang="sr-Latn-RS" dirty="0" smtClean="0"/>
              <a:t>prostora</a:t>
            </a:r>
            <a:r>
              <a:rPr lang="sr-Latn-RS" dirty="0"/>
              <a:t>) u sistemu datoteka</a:t>
            </a:r>
          </a:p>
          <a:p>
            <a:pPr lvl="1"/>
            <a:r>
              <a:rPr lang="sr-Latn-RS" dirty="0"/>
              <a:t>Takode je moguce koristiti klase iz java.net paketa </a:t>
            </a:r>
            <a:r>
              <a:rPr lang="sr-Latn-RS" dirty="0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skladistenje </a:t>
            </a:r>
            <a:r>
              <a:rPr lang="sr-Latn-RS" dirty="0"/>
              <a:t>podataka na mrezi</a:t>
            </a:r>
          </a:p>
        </p:txBody>
      </p:sp>
    </p:spTree>
    <p:extLst>
      <p:ext uri="{BB962C8B-B14F-4D97-AF65-F5344CB8AC3E}">
        <p14:creationId xmlns:p14="http://schemas.microsoft.com/office/powerpoint/2010/main" val="2626997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75" y="2201785"/>
            <a:ext cx="6429375" cy="3324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2839" y="1895707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34269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6668429" y="324645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ExampleContract.java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161" y="698274"/>
            <a:ext cx="6875839" cy="60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70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Dobavljaci</a:t>
            </a:r>
            <a:r>
              <a:rPr lang="en-US" dirty="0" smtClean="0"/>
              <a:t> </a:t>
            </a:r>
            <a:r>
              <a:rPr lang="en-US" dirty="0" err="1" smtClean="0"/>
              <a:t>sadrzaja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Contract klasa predstavlja </a:t>
            </a:r>
            <a:r>
              <a:rPr lang="en-US" dirty="0" smtClean="0"/>
              <a:t>“</a:t>
            </a:r>
            <a:r>
              <a:rPr lang="sr-Latn-RS" dirty="0" smtClean="0"/>
              <a:t>ugovor</a:t>
            </a:r>
            <a:r>
              <a:rPr lang="en-US" dirty="0" smtClean="0"/>
              <a:t>”</a:t>
            </a:r>
            <a:r>
              <a:rPr lang="sr-Latn-RS" dirty="0" smtClean="0"/>
              <a:t> </a:t>
            </a:r>
            <a:r>
              <a:rPr lang="sr-Latn-RS" dirty="0"/>
              <a:t>izmedu </a:t>
            </a:r>
            <a:r>
              <a:rPr lang="sr-Latn-RS" dirty="0" smtClean="0"/>
              <a:t>dobavljaca</a:t>
            </a:r>
            <a:r>
              <a:rPr lang="en-US" dirty="0" smtClean="0"/>
              <a:t> </a:t>
            </a:r>
            <a:r>
              <a:rPr lang="sr-Latn-RS" dirty="0" smtClean="0"/>
              <a:t>sadrzaja </a:t>
            </a:r>
            <a:r>
              <a:rPr lang="sr-Latn-RS" dirty="0"/>
              <a:t>i aplikacija koje ga koriste</a:t>
            </a:r>
          </a:p>
          <a:p>
            <a:r>
              <a:rPr lang="sr-Latn-RS" dirty="0" smtClean="0"/>
              <a:t>Omogucava </a:t>
            </a:r>
            <a:r>
              <a:rPr lang="sr-Latn-RS" dirty="0"/>
              <a:t>pristup dobavljacu sadrzaja i ako se </a:t>
            </a:r>
            <a:r>
              <a:rPr lang="sr-Latn-RS" dirty="0" smtClean="0"/>
              <a:t>njegova</a:t>
            </a:r>
            <a:r>
              <a:rPr lang="en-US" dirty="0" smtClean="0"/>
              <a:t> </a:t>
            </a:r>
            <a:r>
              <a:rPr lang="sr-Latn-RS" dirty="0" smtClean="0"/>
              <a:t>implementacija </a:t>
            </a:r>
            <a:r>
              <a:rPr lang="sr-Latn-RS" dirty="0"/>
              <a:t>promeni (URI, imena tabela, imena </a:t>
            </a:r>
            <a:r>
              <a:rPr lang="sr-Latn-RS" dirty="0" smtClean="0"/>
              <a:t>kolona,</a:t>
            </a:r>
            <a:r>
              <a:rPr lang="en-US" dirty="0" smtClean="0"/>
              <a:t> </a:t>
            </a:r>
            <a:r>
              <a:rPr lang="sr-Latn-RS" dirty="0" smtClean="0"/>
              <a:t>itd</a:t>
            </a:r>
            <a:r>
              <a:rPr lang="sr-Latn-RS" dirty="0"/>
              <a:t>.)</a:t>
            </a:r>
          </a:p>
          <a:p>
            <a:r>
              <a:rPr lang="sr-Latn-RS" dirty="0"/>
              <a:t>To je javna </a:t>
            </a:r>
            <a:r>
              <a:rPr lang="en-US" dirty="0" smtClean="0"/>
              <a:t>fi</a:t>
            </a:r>
            <a:r>
              <a:rPr lang="sr-Latn-RS" dirty="0" smtClean="0"/>
              <a:t>nalna </a:t>
            </a:r>
            <a:r>
              <a:rPr lang="sr-Latn-RS" dirty="0"/>
              <a:t>klasa koja sadrzi konstante koje </a:t>
            </a:r>
            <a:r>
              <a:rPr lang="sr-Latn-RS" dirty="0" smtClean="0"/>
              <a:t>odgovaraju</a:t>
            </a:r>
            <a:r>
              <a:rPr lang="en-US" dirty="0" smtClean="0"/>
              <a:t> </a:t>
            </a:r>
            <a:r>
              <a:rPr lang="sr-Latn-RS" dirty="0" smtClean="0"/>
              <a:t>URI-u </a:t>
            </a:r>
            <a:r>
              <a:rPr lang="sr-Latn-RS" dirty="0"/>
              <a:t>koji </a:t>
            </a:r>
            <a:r>
              <a:rPr lang="sr-Latn-RS" dirty="0" smtClean="0"/>
              <a:t>identi</a:t>
            </a:r>
            <a:r>
              <a:rPr lang="en-US" dirty="0" smtClean="0"/>
              <a:t>fi</a:t>
            </a:r>
            <a:r>
              <a:rPr lang="sr-Latn-RS" dirty="0" smtClean="0"/>
              <a:t>kuje </a:t>
            </a:r>
            <a:r>
              <a:rPr lang="sr-Latn-RS" dirty="0"/>
              <a:t>podatke, njihovom MIME tipu, </a:t>
            </a:r>
            <a:r>
              <a:rPr lang="sr-Latn-RS" dirty="0" smtClean="0"/>
              <a:t>imenima</a:t>
            </a:r>
            <a:r>
              <a:rPr lang="en-US" dirty="0" smtClean="0"/>
              <a:t> </a:t>
            </a:r>
            <a:r>
              <a:rPr lang="sr-Latn-RS" dirty="0" smtClean="0"/>
              <a:t>tabela </a:t>
            </a:r>
            <a:r>
              <a:rPr lang="sr-Latn-RS" dirty="0"/>
              <a:t>i imenima kolona</a:t>
            </a:r>
          </a:p>
          <a:p>
            <a:r>
              <a:rPr lang="sr-Latn-RS" dirty="0"/>
              <a:t>Contract klasa takode olaksava posao programerima zato </a:t>
            </a:r>
            <a:r>
              <a:rPr lang="sr-Latn-RS" dirty="0" smtClean="0"/>
              <a:t>sto</a:t>
            </a:r>
            <a:r>
              <a:rPr lang="en-US" dirty="0" smtClean="0"/>
              <a:t> </a:t>
            </a:r>
            <a:r>
              <a:rPr lang="sr-Latn-RS" dirty="0" smtClean="0"/>
              <a:t>obicno sadrzi </a:t>
            </a:r>
            <a:r>
              <a:rPr lang="sr-Latn-RS" dirty="0"/>
              <a:t>konstante koja se lako pamte</a:t>
            </a:r>
          </a:p>
        </p:txBody>
      </p:sp>
    </p:spTree>
    <p:extLst>
      <p:ext uri="{BB962C8B-B14F-4D97-AF65-F5344CB8AC3E}">
        <p14:creationId xmlns:p14="http://schemas.microsoft.com/office/powerpoint/2010/main" val="2853290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Punjaci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Punjaci (Loader) omogucavju asinhrono ucitavanje podataka </a:t>
            </a:r>
            <a:r>
              <a:rPr lang="sr-Latn-RS" dirty="0" smtClean="0"/>
              <a:t>u</a:t>
            </a:r>
            <a:r>
              <a:rPr lang="en-US" dirty="0" smtClean="0"/>
              <a:t> </a:t>
            </a:r>
            <a:r>
              <a:rPr lang="sr-Latn-RS" dirty="0" smtClean="0"/>
              <a:t>aktivnosti </a:t>
            </a:r>
            <a:r>
              <a:rPr lang="sr-Latn-RS" dirty="0"/>
              <a:t>ili fragmente</a:t>
            </a:r>
          </a:p>
          <a:p>
            <a:r>
              <a:rPr lang="pl-PL" dirty="0"/>
              <a:t>Nadgledaju izvore podataka i isporucuju sadrzaj kada </a:t>
            </a:r>
            <a:r>
              <a:rPr lang="pl-PL" dirty="0" smtClean="0"/>
              <a:t>se</a:t>
            </a:r>
            <a:r>
              <a:rPr lang="en-US" dirty="0" smtClean="0"/>
              <a:t> </a:t>
            </a:r>
            <a:r>
              <a:rPr lang="sr-Latn-RS" dirty="0" smtClean="0"/>
              <a:t>podaci </a:t>
            </a:r>
            <a:r>
              <a:rPr lang="sr-Latn-RS" dirty="0"/>
              <a:t>promene</a:t>
            </a:r>
          </a:p>
          <a:p>
            <a:r>
              <a:rPr lang="it-IT" dirty="0"/>
              <a:t>Vode racuna o promeni stanja aktivnosti ili fragmenta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5018049" y="6311900"/>
            <a:ext cx="677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https://developer.android.com/guide/components/loaders.html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07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Punjaci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SimpleCursorAdapter povezuje kursor sa ListView ili </a:t>
            </a:r>
            <a:r>
              <a:rPr lang="sr-Latn-RS" dirty="0" smtClean="0"/>
              <a:t>GridView</a:t>
            </a:r>
            <a:r>
              <a:rPr lang="en-US" dirty="0" smtClean="0"/>
              <a:t> </a:t>
            </a:r>
            <a:r>
              <a:rPr lang="sr-Latn-RS" dirty="0" smtClean="0"/>
              <a:t>pogledom</a:t>
            </a:r>
            <a:endParaRPr lang="sr-Latn-RS" dirty="0"/>
          </a:p>
          <a:p>
            <a:r>
              <a:rPr lang="sr-Latn-RS" dirty="0"/>
              <a:t>LoaderManager upravlja punjacima</a:t>
            </a:r>
          </a:p>
          <a:p>
            <a:r>
              <a:rPr lang="sr-Latn-RS" dirty="0"/>
              <a:t>Metode LoaderManager.LoaderCallbacks interfejsa se </a:t>
            </a:r>
            <a:r>
              <a:rPr lang="sr-Latn-RS" dirty="0" smtClean="0"/>
              <a:t>koriste</a:t>
            </a:r>
            <a:r>
              <a:rPr lang="en-US" dirty="0" smtClean="0"/>
              <a:t> </a:t>
            </a:r>
            <a:r>
              <a:rPr lang="sr-Latn-RS" dirty="0" smtClean="0"/>
              <a:t>za </a:t>
            </a:r>
            <a:r>
              <a:rPr lang="sr-Latn-RS" dirty="0"/>
              <a:t>komunikaciju sa punjacem</a:t>
            </a:r>
          </a:p>
          <a:p>
            <a:r>
              <a:rPr lang="sr-Latn-RS" dirty="0"/>
              <a:t>CursorLoader je implementacija punjaca koja ucitava </a:t>
            </a:r>
            <a:r>
              <a:rPr lang="sr-Latn-RS" dirty="0" smtClean="0"/>
              <a:t>podatke</a:t>
            </a:r>
            <a:r>
              <a:rPr lang="en-US" dirty="0" smtClean="0"/>
              <a:t> </a:t>
            </a:r>
            <a:r>
              <a:rPr lang="pl-PL" dirty="0" smtClean="0"/>
              <a:t>iz </a:t>
            </a:r>
            <a:r>
              <a:rPr lang="pl-PL" dirty="0"/>
              <a:t>dobavljaca sadrzaja u pozadinskoj niti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49462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Punjaci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6869152" y="843240"/>
            <a:ext cx="38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61" y="1321355"/>
            <a:ext cx="8242516" cy="5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9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Punjaci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092177" y="1321356"/>
            <a:ext cx="38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00" y="1984137"/>
            <a:ext cx="8349637" cy="40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5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Punjaci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092177" y="1321356"/>
            <a:ext cx="38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12" y="1887006"/>
            <a:ext cx="7987758" cy="1519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532" y="3830860"/>
            <a:ext cx="7077423" cy="18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Deljena</a:t>
            </a:r>
            <a:r>
              <a:rPr lang="en-US" dirty="0" smtClean="0"/>
              <a:t> </a:t>
            </a:r>
            <a:r>
              <a:rPr lang="en-US" dirty="0" err="1" smtClean="0"/>
              <a:t>podesavanja</a:t>
            </a:r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34617"/>
              </p:ext>
            </p:extLst>
          </p:nvPr>
        </p:nvGraphicFramePr>
        <p:xfrm>
          <a:off x="2032000" y="1946300"/>
          <a:ext cx="8128000" cy="2291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Konstanta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MODE_PRIVATE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Kreiranom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fajlu</a:t>
                      </a:r>
                      <a:r>
                        <a:rPr lang="en-US" dirty="0" smtClean="0"/>
                        <a:t> se </a:t>
                      </a:r>
                      <a:r>
                        <a:rPr lang="en-US" dirty="0" err="1" smtClean="0"/>
                        <a:t>moze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pristupit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samo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okviru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aplikacije</a:t>
                      </a:r>
                      <a:r>
                        <a:rPr lang="en-US" dirty="0" smtClean="0"/>
                        <a:t> 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MODE_WORLD_READABLE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druge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aplikacije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mogu</a:t>
                      </a:r>
                      <a:r>
                        <a:rPr lang="en-US" dirty="0" smtClean="0"/>
                        <a:t> da </a:t>
                      </a:r>
                      <a:r>
                        <a:rPr lang="en-US" dirty="0" err="1" smtClean="0"/>
                        <a:t>citaju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kreirani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fajl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err="1" smtClean="0"/>
                        <a:t>depricated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MODE_WORLD_WRITEABLE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druge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aplikacije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mogu</a:t>
                      </a:r>
                      <a:r>
                        <a:rPr lang="en-US" dirty="0" smtClean="0"/>
                        <a:t> da </a:t>
                      </a:r>
                      <a:r>
                        <a:rPr lang="en-US" dirty="0" err="1" smtClean="0"/>
                        <a:t>upisuju</a:t>
                      </a:r>
                      <a:r>
                        <a:rPr lang="en-US" baseline="0" dirty="0" smtClean="0"/>
                        <a:t> 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kreirani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fajl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err="1" smtClean="0"/>
                        <a:t>depricated</a:t>
                      </a:r>
                      <a:endParaRPr lang="sr-Latn-R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42204" y="4237380"/>
            <a:ext cx="2907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42"/>
              </a:rPr>
              <a:t>Vrednosti parametra mode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57673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alkandroid.com/uploads/2011/04/android-q-420x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258" y="4438649"/>
            <a:ext cx="4000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6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Deljena</a:t>
            </a:r>
            <a:r>
              <a:rPr lang="en-US" dirty="0" smtClean="0"/>
              <a:t> </a:t>
            </a:r>
            <a:r>
              <a:rPr lang="en-US" dirty="0" err="1" smtClean="0"/>
              <a:t>podesavanja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Vrednosti prostog tipa T mogu se zapisati u tri koraka: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Pozvati </a:t>
            </a:r>
            <a:r>
              <a:rPr lang="sr-Latn-RS" dirty="0"/>
              <a:t>edit() metodu koja zapocinje transakciju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Dodati </a:t>
            </a:r>
            <a:r>
              <a:rPr lang="pl-PL" dirty="0"/>
              <a:t>vrednost(i) tipa T metodama oblika:</a:t>
            </a:r>
          </a:p>
          <a:p>
            <a:pPr lvl="1"/>
            <a:r>
              <a:rPr lang="en-US" dirty="0" err="1"/>
              <a:t>SharedPreference.Editor</a:t>
            </a:r>
            <a:r>
              <a:rPr lang="en-US" dirty="0"/>
              <a:t> </a:t>
            </a:r>
            <a:r>
              <a:rPr lang="en-US" dirty="0" err="1"/>
              <a:t>putT</a:t>
            </a:r>
            <a:r>
              <a:rPr lang="en-US" dirty="0"/>
              <a:t>(String key, T value)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Pozvati </a:t>
            </a:r>
            <a:r>
              <a:rPr lang="sr-Latn-RS" dirty="0"/>
              <a:t>commit() metodu koja zavrsava transakciju</a:t>
            </a:r>
          </a:p>
        </p:txBody>
      </p:sp>
    </p:spTree>
    <p:extLst>
      <p:ext uri="{BB962C8B-B14F-4D97-AF65-F5344CB8AC3E}">
        <p14:creationId xmlns:p14="http://schemas.microsoft.com/office/powerpoint/2010/main" val="184378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Deljena</a:t>
            </a:r>
            <a:r>
              <a:rPr lang="en-US" dirty="0" smtClean="0"/>
              <a:t> </a:t>
            </a:r>
            <a:r>
              <a:rPr lang="en-US" dirty="0" err="1" smtClean="0"/>
              <a:t>podesavanja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Zapisane vrednosti mogu se procitati metodama oblika:</a:t>
            </a:r>
          </a:p>
          <a:p>
            <a:pPr lvl="1"/>
            <a:r>
              <a:rPr lang="sr-Latn-RS" dirty="0"/>
              <a:t>T getT(String key, T defaultValue)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45" y="3291933"/>
            <a:ext cx="61722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545" y="4537565"/>
            <a:ext cx="6705600" cy="676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1961" y="292260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upis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1471961" y="4180450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citanje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07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PreferenceActivity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5420" cy="4351338"/>
          </a:xfrm>
        </p:spPr>
        <p:txBody>
          <a:bodyPr/>
          <a:lstStyle/>
          <a:p>
            <a:r>
              <a:rPr lang="sr-Latn-RS" dirty="0"/>
              <a:t>Mnoge </a:t>
            </a:r>
            <a:r>
              <a:rPr lang="sr-Latn-RS" dirty="0" smtClean="0"/>
              <a:t>aplikacije</a:t>
            </a:r>
            <a:r>
              <a:rPr lang="en-US" dirty="0" smtClean="0"/>
              <a:t> </a:t>
            </a:r>
            <a:r>
              <a:rPr lang="sr-Latn-RS" dirty="0" smtClean="0"/>
              <a:t>omogucavaju </a:t>
            </a:r>
            <a:r>
              <a:rPr lang="sr-Latn-RS" dirty="0"/>
              <a:t>korisnicima </a:t>
            </a:r>
            <a:r>
              <a:rPr lang="sr-Latn-RS" dirty="0" smtClean="0"/>
              <a:t>da</a:t>
            </a:r>
            <a:r>
              <a:rPr lang="en-US" dirty="0" smtClean="0"/>
              <a:t> </a:t>
            </a:r>
            <a:r>
              <a:rPr lang="sr-Latn-RS" dirty="0" smtClean="0"/>
              <a:t>prilagode </a:t>
            </a:r>
            <a:r>
              <a:rPr lang="sr-Latn-RS" dirty="0"/>
              <a:t>svoje ponasanje</a:t>
            </a:r>
          </a:p>
          <a:p>
            <a:r>
              <a:rPr lang="pl-PL" dirty="0"/>
              <a:t>U tu svrhu treba </a:t>
            </a:r>
            <a:r>
              <a:rPr lang="pl-PL" dirty="0" smtClean="0"/>
              <a:t>koristiti</a:t>
            </a:r>
            <a:r>
              <a:rPr lang="en-US" dirty="0" smtClean="0"/>
              <a:t> </a:t>
            </a:r>
            <a:r>
              <a:rPr lang="sr-Latn-RS" dirty="0" smtClean="0"/>
              <a:t>PreferenceActivity </a:t>
            </a:r>
            <a:r>
              <a:rPr lang="sr-Latn-RS" dirty="0"/>
              <a:t>kako </a:t>
            </a:r>
            <a:r>
              <a:rPr lang="sr-Latn-RS" dirty="0" smtClean="0"/>
              <a:t>bi</a:t>
            </a:r>
            <a:r>
              <a:rPr lang="en-US" dirty="0" smtClean="0"/>
              <a:t> </a:t>
            </a:r>
            <a:r>
              <a:rPr lang="sr-Latn-RS" dirty="0" smtClean="0"/>
              <a:t>korisnici </a:t>
            </a:r>
            <a:r>
              <a:rPr lang="sr-Latn-RS" dirty="0"/>
              <a:t>imali </a:t>
            </a:r>
            <a:r>
              <a:rPr lang="sr-Latn-RS" dirty="0" smtClean="0"/>
              <a:t>konzistentan</a:t>
            </a:r>
            <a:r>
              <a:rPr lang="en-US" dirty="0" smtClean="0"/>
              <a:t> </a:t>
            </a:r>
            <a:r>
              <a:rPr lang="sr-Latn-RS" dirty="0" smtClean="0"/>
              <a:t>gra</a:t>
            </a:r>
            <a:r>
              <a:rPr lang="en-US" dirty="0" smtClean="0"/>
              <a:t>fi</a:t>
            </a:r>
            <a:r>
              <a:rPr lang="sr-Latn-RS" dirty="0" smtClean="0"/>
              <a:t>cki </a:t>
            </a:r>
            <a:r>
              <a:rPr lang="sr-Latn-RS" dirty="0"/>
              <a:t>korisnicki interfejs (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it-IT" dirty="0" smtClean="0"/>
              <a:t>da </a:t>
            </a:r>
            <a:r>
              <a:rPr lang="it-IT" dirty="0"/>
              <a:t>bi sebi olaksali posao)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92" y="1825625"/>
            <a:ext cx="4224686" cy="341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9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PreferenceActivity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002"/>
            <a:ext cx="5062886" cy="17294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23670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18" y="4382429"/>
            <a:ext cx="7476471" cy="2047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5742" y="4008800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2797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1447</Words>
  <Application>Microsoft Office PowerPoint</Application>
  <PresentationFormat>Widescreen</PresentationFormat>
  <Paragraphs>214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F17</vt:lpstr>
      <vt:lpstr>F42</vt:lpstr>
      <vt:lpstr>Office Theme</vt:lpstr>
      <vt:lpstr>Android</vt:lpstr>
      <vt:lpstr>Sadrzaj</vt:lpstr>
      <vt:lpstr>Deljena podesavanja</vt:lpstr>
      <vt:lpstr>Deljena podesavanja</vt:lpstr>
      <vt:lpstr>Deljena podesavanja</vt:lpstr>
      <vt:lpstr>Deljena podesavanja</vt:lpstr>
      <vt:lpstr>Deljena podesavanja</vt:lpstr>
      <vt:lpstr>PreferenceActivity</vt:lpstr>
      <vt:lpstr>PreferenceActivity</vt:lpstr>
      <vt:lpstr>PreferenceActivity</vt:lpstr>
      <vt:lpstr>Datoteke</vt:lpstr>
      <vt:lpstr>Datoteke</vt:lpstr>
      <vt:lpstr>Datoteke</vt:lpstr>
      <vt:lpstr>Datoteke</vt:lpstr>
      <vt:lpstr>Datoteke</vt:lpstr>
      <vt:lpstr>Datoteke</vt:lpstr>
      <vt:lpstr>Datoteke</vt:lpstr>
      <vt:lpstr>Datoteke</vt:lpstr>
      <vt:lpstr>SQLite</vt:lpstr>
      <vt:lpstr>SQLite</vt:lpstr>
      <vt:lpstr>SQLite</vt:lpstr>
      <vt:lpstr>SQLite</vt:lpstr>
      <vt:lpstr>SQLite</vt:lpstr>
      <vt:lpstr>SQLite</vt:lpstr>
      <vt:lpstr>SQLite</vt:lpstr>
      <vt:lpstr>Dobavljaci sadrzaja</vt:lpstr>
      <vt:lpstr>Dobavljaci sadrzaja</vt:lpstr>
      <vt:lpstr>Dobavljaci sadrzaja</vt:lpstr>
      <vt:lpstr>Dobavljaci sadrzaja</vt:lpstr>
      <vt:lpstr>Dobavljaci sadrzaja</vt:lpstr>
      <vt:lpstr>Dobavljaci sadrzaja</vt:lpstr>
      <vt:lpstr>Prava pristupa</vt:lpstr>
      <vt:lpstr>Dobavljaci sadrzaja</vt:lpstr>
      <vt:lpstr>Upit</vt:lpstr>
      <vt:lpstr>Dobavljaci sadrzaja</vt:lpstr>
      <vt:lpstr>Dobavljaci sadrzaja</vt:lpstr>
      <vt:lpstr>Dobavljaci sadrzaja</vt:lpstr>
      <vt:lpstr>Dobavljaci sadrzaja</vt:lpstr>
      <vt:lpstr>Dobavljaci sadrzaja</vt:lpstr>
      <vt:lpstr>Dobavljaci sadrzaja</vt:lpstr>
      <vt:lpstr>Dobavljaci sadrzaja</vt:lpstr>
      <vt:lpstr>Dobavljaci sadrzaja</vt:lpstr>
      <vt:lpstr>Dobavljaci sadrzaja</vt:lpstr>
      <vt:lpstr>Dobavljaci sadrzaja</vt:lpstr>
      <vt:lpstr>Punjaci</vt:lpstr>
      <vt:lpstr>Punjaci</vt:lpstr>
      <vt:lpstr>Punjaci</vt:lpstr>
      <vt:lpstr>Punjaci</vt:lpstr>
      <vt:lpstr>Punjaci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Marko Arsenovic</dc:creator>
  <cp:lastModifiedBy>Marko Arsenovic</cp:lastModifiedBy>
  <cp:revision>84</cp:revision>
  <dcterms:created xsi:type="dcterms:W3CDTF">2016-08-17T06:31:53Z</dcterms:created>
  <dcterms:modified xsi:type="dcterms:W3CDTF">2016-08-19T08:52:21Z</dcterms:modified>
</cp:coreProperties>
</file>