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2" r:id="rId12"/>
    <p:sldId id="265" r:id="rId13"/>
    <p:sldId id="268" r:id="rId14"/>
    <p:sldId id="266" r:id="rId15"/>
    <p:sldId id="267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3" r:id="rId26"/>
    <p:sldId id="284" r:id="rId27"/>
    <p:sldId id="280" r:id="rId28"/>
    <p:sldId id="286" r:id="rId29"/>
    <p:sldId id="319" r:id="rId30"/>
    <p:sldId id="320" r:id="rId31"/>
    <p:sldId id="321" r:id="rId32"/>
    <p:sldId id="287" r:id="rId33"/>
    <p:sldId id="290" r:id="rId34"/>
    <p:sldId id="291" r:id="rId35"/>
    <p:sldId id="288" r:id="rId36"/>
    <p:sldId id="294" r:id="rId37"/>
    <p:sldId id="278" r:id="rId38"/>
    <p:sldId id="299" r:id="rId39"/>
    <p:sldId id="296" r:id="rId40"/>
    <p:sldId id="297" r:id="rId41"/>
    <p:sldId id="300" r:id="rId42"/>
    <p:sldId id="309" r:id="rId43"/>
    <p:sldId id="298" r:id="rId44"/>
    <p:sldId id="301" r:id="rId45"/>
    <p:sldId id="302" r:id="rId46"/>
    <p:sldId id="303" r:id="rId47"/>
    <p:sldId id="304" r:id="rId48"/>
    <p:sldId id="305" r:id="rId49"/>
    <p:sldId id="307" r:id="rId50"/>
    <p:sldId id="306" r:id="rId51"/>
    <p:sldId id="308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22" r:id="rId61"/>
    <p:sldId id="318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4E"/>
    <a:srgbClr val="F02727"/>
    <a:srgbClr val="3D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25" autoAdjust="0"/>
  </p:normalViewPr>
  <p:slideViewPr>
    <p:cSldViewPr>
      <p:cViewPr varScale="1">
        <p:scale>
          <a:sx n="62" d="100"/>
          <a:sy n="62" d="100"/>
        </p:scale>
        <p:origin x="16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B3D0-6EF9-4332-B9C9-906035C52F15}" type="datetimeFigureOut">
              <a:rPr lang="zh-CN" altLang="en-US" smtClean="0"/>
              <a:t>2013/10/9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907B0-176B-4FEE-93C9-6BC8A3DA4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6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把电池换成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板子上的端口</a:t>
            </a:r>
            <a:endParaRPr lang="en-US" altLang="zh-CN" dirty="0" smtClean="0"/>
          </a:p>
          <a:p>
            <a:r>
              <a:rPr lang="zh-CN" altLang="en-US" dirty="0" smtClean="0"/>
              <a:t>通过编程实现控制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0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提示大家可以把这段代码打进去上传试试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后面一般用来注释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后面写的东西不会被当成正常运行的代码</a:t>
            </a:r>
            <a:endParaRPr lang="en-US" altLang="zh-CN" dirty="0" smtClean="0"/>
          </a:p>
          <a:p>
            <a:r>
              <a:rPr lang="zh-CN" altLang="en-US" dirty="0" smtClean="0"/>
              <a:t>大家可以把想要对某一行代码的解释在后面用</a:t>
            </a:r>
            <a:r>
              <a:rPr lang="en-US" altLang="zh-CN" dirty="0" smtClean="0"/>
              <a:t>//</a:t>
            </a:r>
            <a:r>
              <a:rPr lang="zh-CN" altLang="en-US" dirty="0" smtClean="0"/>
              <a:t>来注释一下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14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之间用串口通信时一定要注意一个的</a:t>
            </a:r>
            <a:r>
              <a:rPr lang="en-US" altLang="zh-CN" dirty="0" smtClean="0"/>
              <a:t>RX</a:t>
            </a:r>
            <a:r>
              <a:rPr lang="zh-CN" altLang="en-US" dirty="0" smtClean="0"/>
              <a:t>和另一个的</a:t>
            </a:r>
            <a:r>
              <a:rPr lang="en-US" altLang="zh-CN" dirty="0" smtClean="0"/>
              <a:t>TX</a:t>
            </a:r>
            <a:r>
              <a:rPr lang="zh-CN" altLang="en-US" dirty="0" smtClean="0"/>
              <a:t>相连</a:t>
            </a:r>
            <a:endParaRPr lang="en-US" altLang="zh-CN" dirty="0" smtClean="0"/>
          </a:p>
          <a:p>
            <a:r>
              <a:rPr lang="zh-CN" altLang="en-US" dirty="0" smtClean="0"/>
              <a:t>不然两个耳朵连起来讲话谁也听不到谁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8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9600</a:t>
            </a:r>
            <a:r>
              <a:rPr lang="zh-CN" altLang="en-US" dirty="0" smtClean="0"/>
              <a:t>是波特率</a:t>
            </a:r>
            <a:endParaRPr lang="en-US" altLang="zh-CN" dirty="0" smtClean="0"/>
          </a:p>
          <a:p>
            <a:r>
              <a:rPr lang="zh-CN" altLang="en-US" dirty="0" smtClean="0"/>
              <a:t>通信的双方必须设置相同的波特率才能正常通信</a:t>
            </a:r>
            <a:endParaRPr lang="en-US" altLang="zh-CN" dirty="0" smtClean="0"/>
          </a:p>
          <a:p>
            <a:r>
              <a:rPr lang="zh-CN" altLang="en-US" dirty="0" smtClean="0"/>
              <a:t>可以想象一下，刚才的两个小孩如果说着不同语言，那么谁也不知道对方在说什么，需要提前预定好我们待会说中文还是英文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27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integer</a:t>
            </a:r>
            <a:r>
              <a:rPr lang="zh-CN" altLang="en-US" dirty="0" smtClean="0"/>
              <a:t>整数类型</a:t>
            </a:r>
            <a:endParaRPr lang="en-US" altLang="zh-CN" dirty="0" smtClean="0"/>
          </a:p>
          <a:p>
            <a:r>
              <a:rPr lang="en-US" altLang="zh-CN" dirty="0" smtClean="0"/>
              <a:t>pin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变量名字叫</a:t>
            </a:r>
            <a:r>
              <a:rPr lang="en-US" altLang="zh-CN" baseline="0" dirty="0" smtClean="0"/>
              <a:t>pin</a:t>
            </a:r>
          </a:p>
          <a:p>
            <a:r>
              <a:rPr lang="en-US" altLang="zh-CN" baseline="0" dirty="0" smtClean="0"/>
              <a:t>13 </a:t>
            </a:r>
            <a:r>
              <a:rPr lang="zh-CN" altLang="en-US" baseline="0" dirty="0" smtClean="0"/>
              <a:t>这个叫</a:t>
            </a:r>
            <a:r>
              <a:rPr lang="en-US" altLang="zh-CN" baseline="0" dirty="0" smtClean="0"/>
              <a:t>pin</a:t>
            </a:r>
            <a:r>
              <a:rPr lang="zh-CN" altLang="en-US" baseline="0" dirty="0" smtClean="0"/>
              <a:t>的整数类型的变量存储的数据是整数</a:t>
            </a:r>
            <a:r>
              <a:rPr lang="en-US" altLang="zh-CN" baseline="0" dirty="0" smtClean="0"/>
              <a:t>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4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变量就像一个盒子，盒子名称叫</a:t>
            </a:r>
            <a:r>
              <a:rPr lang="en-US" altLang="zh-CN" dirty="0" smtClean="0"/>
              <a:t>pin</a:t>
            </a:r>
            <a:r>
              <a:rPr lang="zh-CN" altLang="en-US" dirty="0" smtClean="0"/>
              <a:t>，这个盒子里面只能放整数，现在盒子里放的是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这个数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8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定义一个变量以后，使用时只需要写出它的名字就可以</a:t>
            </a:r>
            <a:endParaRPr lang="en-US" altLang="zh-CN" dirty="0" smtClean="0"/>
          </a:p>
          <a:p>
            <a:r>
              <a:rPr lang="zh-CN" altLang="en-US" dirty="0" smtClean="0"/>
              <a:t>我们不用管盒子里的数是多少，只要知道叫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的盒子代表的就是端口的数值就可以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pinMode</a:t>
            </a:r>
            <a:r>
              <a:rPr lang="zh-CN" altLang="en-US" dirty="0" smtClean="0"/>
              <a:t>里使用</a:t>
            </a:r>
            <a:r>
              <a:rPr lang="en-US" altLang="zh-CN" dirty="0" smtClean="0"/>
              <a:t>pin</a:t>
            </a:r>
            <a:r>
              <a:rPr lang="zh-CN" altLang="en-US" dirty="0" smtClean="0"/>
              <a:t>就相当于将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13</a:t>
            </a:r>
            <a:r>
              <a:rPr lang="zh-CN" altLang="en-US" dirty="0" smtClean="0"/>
              <a:t>传递给</a:t>
            </a:r>
            <a:r>
              <a:rPr lang="en-US" altLang="zh-CN" dirty="0" err="1" smtClean="0"/>
              <a:t>pinMode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95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可以想象为，盒子里本来装的是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，主人说，你把你盒子里的数值加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，就变成</a:t>
            </a:r>
            <a:r>
              <a:rPr lang="en-US" altLang="zh-CN" dirty="0" smtClean="0"/>
              <a:t>14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79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可运行的例子</a:t>
            </a:r>
            <a:endParaRPr lang="en-US" altLang="zh-CN" dirty="0" smtClean="0"/>
          </a:p>
          <a:p>
            <a:r>
              <a:rPr lang="zh-CN" altLang="en-US" dirty="0" smtClean="0"/>
              <a:t>培训时不用现场运行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15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用自然的语言来说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30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语句的括号里有三段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3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提示大家拿出</a:t>
            </a:r>
            <a:r>
              <a:rPr lang="en-US" altLang="zh-CN" dirty="0" smtClean="0"/>
              <a:t>Arduino</a:t>
            </a:r>
          </a:p>
          <a:p>
            <a:r>
              <a:rPr lang="en-US" altLang="zh-CN" dirty="0" smtClean="0"/>
              <a:t>USB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外界电源：提供更大的电流</a:t>
            </a:r>
            <a:endParaRPr lang="en-US" altLang="zh-CN" dirty="0" smtClean="0"/>
          </a:p>
          <a:p>
            <a:r>
              <a:rPr lang="zh-CN" altLang="en-US" dirty="0" smtClean="0"/>
              <a:t>复位按钮：相当于电脑上的重启按钮</a:t>
            </a:r>
            <a:endParaRPr lang="en-US" altLang="zh-CN" dirty="0" smtClean="0"/>
          </a:p>
          <a:p>
            <a:r>
              <a:rPr lang="zh-CN" altLang="en-US" dirty="0" smtClean="0"/>
              <a:t>单片机：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的大脑，数据信息的处理、存储，端口的控制等等都由它完成</a:t>
            </a:r>
            <a:endParaRPr lang="en-US" altLang="zh-CN" dirty="0" smtClean="0"/>
          </a:p>
          <a:p>
            <a:r>
              <a:rPr lang="en-US" altLang="zh-CN" dirty="0" smtClean="0"/>
              <a:t>Digital</a:t>
            </a:r>
            <a:r>
              <a:rPr lang="en-US" altLang="zh-CN" baseline="0" dirty="0" smtClean="0"/>
              <a:t> I/O Pins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Analog Input Pins</a:t>
            </a:r>
            <a:r>
              <a:rPr lang="zh-CN" altLang="en-US" baseline="0" dirty="0" smtClean="0"/>
              <a:t>下面继续介绍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932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这样写和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循环是相同的效果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8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0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每一个口都既可作为输出口，通过编程输出</a:t>
            </a:r>
            <a:r>
              <a:rPr lang="en-US" altLang="zh-CN" dirty="0" smtClean="0"/>
              <a:t>0V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5V</a:t>
            </a:r>
            <a:r>
              <a:rPr lang="zh-CN" altLang="en-US" dirty="0" smtClean="0"/>
              <a:t>电压</a:t>
            </a:r>
            <a:endParaRPr lang="en-US" altLang="zh-CN" dirty="0" smtClean="0"/>
          </a:p>
          <a:p>
            <a:r>
              <a:rPr lang="zh-CN" altLang="en-US" dirty="0" smtClean="0"/>
              <a:t>也可作为输入口，检测输入的电压是高电平还是低电平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0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6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提示大家打开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3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写完程序可以先用这个按钮检查一下程序有没有格式问题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一打开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软件就会出现以下的代码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6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具体初始设置要设置什么会在后面细说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3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这里用</a:t>
            </a:r>
            <a:r>
              <a:rPr lang="en-US" altLang="zh-CN" dirty="0" smtClean="0"/>
              <a:t>digitalWrite(8)</a:t>
            </a:r>
            <a:r>
              <a:rPr lang="zh-CN" altLang="en-US" dirty="0" smtClean="0"/>
              <a:t>语句会得到结果是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如果把线从</a:t>
            </a:r>
            <a:r>
              <a:rPr lang="en-US" altLang="zh-CN" dirty="0" smtClean="0"/>
              <a:t>8</a:t>
            </a:r>
            <a:r>
              <a:rPr lang="zh-CN" altLang="en-US" dirty="0" smtClean="0"/>
              <a:t>口连到</a:t>
            </a:r>
            <a:r>
              <a:rPr lang="en-US" altLang="zh-CN" dirty="0" smtClean="0"/>
              <a:t>5V</a:t>
            </a:r>
            <a:r>
              <a:rPr lang="zh-CN" altLang="en-US" dirty="0" smtClean="0"/>
              <a:t>那么得到结果是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，不是</a:t>
            </a:r>
            <a:r>
              <a:rPr lang="en-US" altLang="zh-CN" dirty="0" smtClean="0"/>
              <a:t>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07B0-176B-4FEE-93C9-6BC8A3DA4F1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7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50100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0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>
            <a:lvl1pPr algn="ctr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3D3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F2D84E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3D3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0333"/>
            <a:ext cx="7772400" cy="2200275"/>
          </a:xfrm>
        </p:spPr>
        <p:txBody>
          <a:bodyPr anchor="b">
            <a:normAutofit/>
          </a:bodyPr>
          <a:lstStyle>
            <a:lvl1pPr algn="ctr">
              <a:defRPr sz="48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4997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557565"/>
            <a:ext cx="7848600" cy="1588"/>
          </a:xfrm>
          <a:prstGeom prst="line">
            <a:avLst/>
          </a:prstGeom>
          <a:ln w="19050">
            <a:solidFill>
              <a:srgbClr val="F0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16400"/>
            <a:ext cx="4038600" cy="5075256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6400"/>
            <a:ext cx="4038600" cy="5075256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907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F02727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58678"/>
            <a:ext cx="3931920" cy="423101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4907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F02727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58678"/>
            <a:ext cx="3931920" cy="423101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rgbClr val="F0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22663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6522663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522663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rgbClr val="F0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Autofit/>
          </a:bodyPr>
          <a:lstStyle>
            <a:lvl1pPr algn="l"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5440"/>
            <a:ext cx="8229600" cy="505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8816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28816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28816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 spc="-100" baseline="0">
          <a:solidFill>
            <a:srgbClr val="F2D84E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.163.com/course/introduction.htm?courseId=194002#/courseDetail" TargetMode="External"/><Relationship Id="rId2" Type="http://schemas.openxmlformats.org/officeDocument/2006/relationships/hyperlink" Target="http://arduin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-workshop.com/portal.php?mod=list&amp;catid=1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501008"/>
            <a:ext cx="6400800" cy="22322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清华创客空间  第一次创意周末</a:t>
            </a:r>
            <a:endParaRPr lang="en-US" altLang="zh-CN" sz="2800" dirty="0" smtClean="0"/>
          </a:p>
          <a:p>
            <a:r>
              <a:rPr lang="en-US" altLang="zh-CN" sz="2800" dirty="0" smtClean="0"/>
              <a:t>BY </a:t>
            </a:r>
            <a:r>
              <a:rPr lang="zh-CN" altLang="en-US" sz="2800" dirty="0" smtClean="0"/>
              <a:t>毕滢</a:t>
            </a:r>
            <a:endParaRPr lang="en-US" altLang="zh-CN" sz="2800" dirty="0" smtClean="0"/>
          </a:p>
          <a:p>
            <a:r>
              <a:rPr lang="en-US" altLang="zh-CN" sz="2800" dirty="0" smtClean="0"/>
              <a:t>2013.10.11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51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Digital I/O Pins </a:t>
            </a:r>
            <a:br>
              <a:rPr lang="en-US" altLang="zh-CN" dirty="0" smtClean="0"/>
            </a:br>
            <a:r>
              <a:rPr lang="zh-CN" altLang="en-US" dirty="0" smtClean="0"/>
              <a:t>数字 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 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输出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0V-&gt;</a:t>
            </a:r>
            <a:r>
              <a:rPr lang="zh-CN" altLang="en-US" sz="2400" dirty="0" smtClean="0"/>
              <a:t>低电平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5V-&gt;</a:t>
            </a:r>
            <a:r>
              <a:rPr lang="zh-CN" altLang="en-US" sz="2400" dirty="0" smtClean="0"/>
              <a:t>高电平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输入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0V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5V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Analog Input Pins</a:t>
            </a:r>
            <a:br>
              <a:rPr lang="en-US" altLang="zh-CN" dirty="0" smtClean="0"/>
            </a:br>
            <a:r>
              <a:rPr lang="zh-CN" altLang="en-US" dirty="0" smtClean="0"/>
              <a:t>模拟输入口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读取</a:t>
            </a:r>
            <a:r>
              <a:rPr lang="en-US" altLang="zh-CN" sz="3200" dirty="0" smtClean="0"/>
              <a:t>0V~5V</a:t>
            </a:r>
            <a:r>
              <a:rPr lang="zh-CN" altLang="en-US" sz="3200" dirty="0" smtClean="0"/>
              <a:t>之间的电压值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转换为</a:t>
            </a:r>
            <a:r>
              <a:rPr lang="en-US" altLang="zh-CN" sz="3200" dirty="0" smtClean="0"/>
              <a:t>0~1023</a:t>
            </a:r>
            <a:r>
              <a:rPr lang="zh-CN" altLang="en-US" sz="3200" dirty="0" smtClean="0"/>
              <a:t>之间的数值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例子：</a:t>
            </a:r>
            <a:r>
              <a:rPr lang="en-US" altLang="zh-CN" sz="3200" dirty="0" smtClean="0"/>
              <a:t>2.5V-&gt;512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82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软件介绍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/>
              <a:t>Arduino</a:t>
            </a:r>
            <a:r>
              <a:rPr lang="zh-CN" altLang="en-US" dirty="0"/>
              <a:t>软件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18" y="1205869"/>
            <a:ext cx="5722764" cy="54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代码编辑区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92990"/>
            <a:ext cx="5722764" cy="54896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694" y="1772816"/>
            <a:ext cx="289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写程序的地方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8358" y="2132856"/>
            <a:ext cx="5708254" cy="3024336"/>
          </a:xfrm>
          <a:prstGeom prst="rect">
            <a:avLst/>
          </a:prstGeom>
          <a:noFill/>
          <a:ln w="57150">
            <a:solidFill>
              <a:srgbClr val="F0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192990"/>
            <a:ext cx="5722764" cy="54896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694" y="1772816"/>
            <a:ext cx="2890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检查你写的代码有没有格式上的错误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将你写的程序转换成机器能懂的语言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0556" y="1772816"/>
            <a:ext cx="395340" cy="360040"/>
          </a:xfrm>
          <a:prstGeom prst="rect">
            <a:avLst/>
          </a:prstGeom>
          <a:noFill/>
          <a:ln w="57150">
            <a:solidFill>
              <a:srgbClr val="F0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编译及上传程序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92990"/>
            <a:ext cx="5722764" cy="54896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694" y="1772816"/>
            <a:ext cx="2890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编译你写的程序并且上传到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板上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1772816"/>
            <a:ext cx="395340" cy="360040"/>
          </a:xfrm>
          <a:prstGeom prst="rect">
            <a:avLst/>
          </a:prstGeom>
          <a:noFill/>
          <a:ln w="57150">
            <a:solidFill>
              <a:srgbClr val="F0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新建程序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92990"/>
            <a:ext cx="5722764" cy="54896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694" y="1772816"/>
            <a:ext cx="2890664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程序文档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7757" y="1772816"/>
            <a:ext cx="395340" cy="360040"/>
          </a:xfrm>
          <a:prstGeom prst="rect">
            <a:avLst/>
          </a:prstGeom>
          <a:noFill/>
          <a:ln w="57150">
            <a:solidFill>
              <a:srgbClr val="F0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打开程序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92990"/>
            <a:ext cx="5722764" cy="54896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694" y="1772816"/>
            <a:ext cx="2890664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打开一个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程序文档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8668" y="1772816"/>
            <a:ext cx="395340" cy="360040"/>
          </a:xfrm>
          <a:prstGeom prst="rect">
            <a:avLst/>
          </a:prstGeom>
          <a:noFill/>
          <a:ln w="57150">
            <a:solidFill>
              <a:srgbClr val="F0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保存程序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92990"/>
            <a:ext cx="5722764" cy="54896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694" y="1772816"/>
            <a:ext cx="2890664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保存当前的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程序文档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0071" y="1772816"/>
            <a:ext cx="395340" cy="360040"/>
          </a:xfrm>
          <a:prstGeom prst="rect">
            <a:avLst/>
          </a:prstGeom>
          <a:noFill/>
          <a:ln w="57150">
            <a:solidFill>
              <a:srgbClr val="F0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4797" y="1340768"/>
            <a:ext cx="5535595" cy="50538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基本电子电路介绍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Arduino</a:t>
            </a:r>
            <a:r>
              <a:rPr lang="zh-CN" altLang="en-US" sz="3200" dirty="0" smtClean="0"/>
              <a:t>板介绍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Arduino</a:t>
            </a:r>
            <a:r>
              <a:rPr lang="zh-CN" altLang="en-US" sz="3200" dirty="0" smtClean="0"/>
              <a:t>软件介绍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Arduino</a:t>
            </a:r>
            <a:r>
              <a:rPr lang="zh-CN" altLang="en-US" sz="3200" dirty="0" smtClean="0"/>
              <a:t>程序结构介绍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Arduino</a:t>
            </a:r>
            <a:r>
              <a:rPr lang="zh-CN" altLang="en-US" sz="3200" dirty="0" smtClean="0"/>
              <a:t>基本控制语句介绍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基本编程知识</a:t>
            </a:r>
            <a:r>
              <a:rPr lang="zh-CN" altLang="en-US" sz="3200" dirty="0" smtClean="0"/>
              <a:t>介绍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综合例子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63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串口监视器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92990"/>
            <a:ext cx="5722764" cy="54896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694" y="1772816"/>
            <a:ext cx="2890664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实时监视从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串口传来的数据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1613" y="1772816"/>
            <a:ext cx="395340" cy="360040"/>
          </a:xfrm>
          <a:prstGeom prst="rect">
            <a:avLst/>
          </a:prstGeom>
          <a:noFill/>
          <a:ln w="57150">
            <a:solidFill>
              <a:srgbClr val="F0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40"/>
            <a:ext cx="8229600" cy="5413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上传程序前务必选择正确的</a:t>
            </a:r>
            <a:r>
              <a:rPr lang="en-US" altLang="zh-CN" sz="3200" dirty="0" smtClean="0"/>
              <a:t>Arduino</a:t>
            </a:r>
            <a:r>
              <a:rPr lang="zh-CN" altLang="en-US" sz="3200" dirty="0" smtClean="0"/>
              <a:t>型号以及串口号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Arduino</a:t>
            </a:r>
            <a:r>
              <a:rPr lang="zh-CN" altLang="en-US" sz="3200" dirty="0" smtClean="0"/>
              <a:t>型号的选择：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工具</a:t>
            </a:r>
            <a:r>
              <a:rPr lang="en-US" altLang="zh-CN" sz="2800" dirty="0" smtClean="0"/>
              <a:t>-&gt;</a:t>
            </a:r>
            <a:r>
              <a:rPr lang="zh-CN" altLang="en-US" sz="2800" dirty="0"/>
              <a:t>板</a:t>
            </a:r>
            <a:r>
              <a:rPr lang="zh-CN" altLang="en-US" sz="2800" dirty="0" smtClean="0"/>
              <a:t>卡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286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注意事项：串口号的选择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Arduino</a:t>
            </a:r>
            <a:r>
              <a:rPr lang="zh-CN" altLang="en-US" sz="2800" dirty="0" smtClean="0"/>
              <a:t>菜单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工具</a:t>
            </a:r>
            <a:r>
              <a:rPr lang="en-US" altLang="zh-CN" sz="2800" dirty="0"/>
              <a:t>-&gt;Port</a:t>
            </a:r>
          </a:p>
          <a:p>
            <a:r>
              <a:rPr lang="zh-CN" altLang="en-US" sz="2800" dirty="0"/>
              <a:t>通常情况下只有一个</a:t>
            </a:r>
            <a:r>
              <a:rPr lang="en-US" altLang="zh-CN" sz="2800" dirty="0"/>
              <a:t>Port</a:t>
            </a:r>
            <a:r>
              <a:rPr lang="zh-CN" altLang="en-US" sz="2800" dirty="0"/>
              <a:t>，若多于一个则查看当前</a:t>
            </a:r>
            <a:r>
              <a:rPr lang="en-US" altLang="zh-CN" sz="2800" dirty="0"/>
              <a:t>Arduino</a:t>
            </a:r>
            <a:r>
              <a:rPr lang="zh-CN" altLang="en-US" sz="2800" dirty="0"/>
              <a:t>串口号方法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en-US" altLang="zh-CN" sz="2600" dirty="0"/>
              <a:t>Windows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2"/>
            <a:r>
              <a:rPr lang="zh-CN" altLang="en-US" sz="2600" dirty="0"/>
              <a:t>在计算机图标上单击右键</a:t>
            </a:r>
            <a:r>
              <a:rPr lang="en-US" altLang="zh-CN" sz="2600" dirty="0"/>
              <a:t>-&gt;</a:t>
            </a:r>
            <a:r>
              <a:rPr lang="zh-CN" altLang="en-US" sz="2600" dirty="0"/>
              <a:t>属性</a:t>
            </a:r>
            <a:r>
              <a:rPr lang="en-US" altLang="zh-CN" sz="2600" dirty="0"/>
              <a:t>-&gt;</a:t>
            </a:r>
            <a:r>
              <a:rPr lang="zh-CN" altLang="en-US" sz="2600" dirty="0"/>
              <a:t>左边的设备管理器</a:t>
            </a:r>
            <a:r>
              <a:rPr lang="en-US" altLang="zh-CN" sz="2600" dirty="0"/>
              <a:t>-&gt;</a:t>
            </a:r>
            <a:r>
              <a:rPr lang="zh-CN" altLang="en-US" sz="2600" dirty="0"/>
              <a:t>端口（</a:t>
            </a:r>
            <a:r>
              <a:rPr lang="en-US" altLang="zh-CN" sz="2600" dirty="0"/>
              <a:t>COM</a:t>
            </a:r>
            <a:r>
              <a:rPr lang="zh-CN" altLang="en-US" sz="2600" dirty="0"/>
              <a:t>和</a:t>
            </a:r>
            <a:r>
              <a:rPr lang="en-US" altLang="zh-CN" sz="2600" dirty="0"/>
              <a:t>LPT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2"/>
            <a:r>
              <a:rPr lang="zh-CN" altLang="en-US" sz="2600" dirty="0"/>
              <a:t>插入</a:t>
            </a:r>
            <a:r>
              <a:rPr lang="en-US" altLang="zh-CN" sz="2600" dirty="0"/>
              <a:t>Arduino</a:t>
            </a:r>
            <a:r>
              <a:rPr lang="zh-CN" altLang="en-US" sz="2600" dirty="0"/>
              <a:t>看看多出哪个端口号就是</a:t>
            </a:r>
            <a:r>
              <a:rPr lang="zh-CN" altLang="en-US" sz="2600" dirty="0" smtClean="0"/>
              <a:t>那个</a:t>
            </a:r>
            <a:endParaRPr lang="en-US" altLang="zh-CN" sz="26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90" y="4869160"/>
            <a:ext cx="5749620" cy="122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注意事项：串口号的选择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40"/>
            <a:ext cx="3466728" cy="505388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Arduino</a:t>
            </a:r>
            <a:r>
              <a:rPr lang="zh-CN" altLang="en-US" sz="2800" dirty="0" smtClean="0"/>
              <a:t>菜单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工具</a:t>
            </a:r>
            <a:r>
              <a:rPr lang="en-US" altLang="zh-CN" sz="2800" dirty="0"/>
              <a:t>-&gt;Port</a:t>
            </a:r>
          </a:p>
          <a:p>
            <a:r>
              <a:rPr lang="en-US" altLang="zh-CN" sz="3000" dirty="0" err="1" smtClean="0"/>
              <a:t>MacOSX</a:t>
            </a:r>
            <a:r>
              <a:rPr lang="zh-CN" altLang="en-US" sz="3000" dirty="0"/>
              <a:t>：</a:t>
            </a:r>
            <a:endParaRPr lang="en-US" altLang="zh-CN" sz="3000" dirty="0"/>
          </a:p>
          <a:p>
            <a:pPr lvl="1"/>
            <a:r>
              <a:rPr lang="en-US" altLang="zh-CN" sz="2800" dirty="0"/>
              <a:t>/</a:t>
            </a:r>
            <a:r>
              <a:rPr lang="en-US" altLang="zh-CN" sz="2800" dirty="0" err="1"/>
              <a:t>dev</a:t>
            </a:r>
            <a:r>
              <a:rPr lang="en-US" altLang="zh-CN" sz="2800" dirty="0"/>
              <a:t>/</a:t>
            </a:r>
            <a:r>
              <a:rPr lang="en-US" altLang="zh-CN" sz="2800" dirty="0" err="1"/>
              <a:t>tty.usbmodem</a:t>
            </a:r>
            <a:r>
              <a:rPr lang="en-US" altLang="zh-CN" sz="2800" dirty="0"/>
              <a:t> (Uno or </a:t>
            </a:r>
            <a:r>
              <a:rPr lang="en-US" altLang="zh-CN" sz="2800" dirty="0" smtClean="0"/>
              <a:t>Mega 2560)</a:t>
            </a:r>
          </a:p>
          <a:p>
            <a:pPr lvl="1"/>
            <a:r>
              <a:rPr lang="en-US" altLang="zh-CN" sz="2800" dirty="0" smtClean="0"/>
              <a:t>/</a:t>
            </a:r>
            <a:r>
              <a:rPr lang="en-US" altLang="zh-CN" sz="2800" dirty="0" err="1"/>
              <a:t>dev</a:t>
            </a:r>
            <a:r>
              <a:rPr lang="en-US" altLang="zh-CN" sz="2800" dirty="0"/>
              <a:t>/</a:t>
            </a:r>
            <a:r>
              <a:rPr lang="en-US" altLang="zh-CN" sz="2800" dirty="0" err="1"/>
              <a:t>tty.usbserial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(older </a:t>
            </a:r>
            <a:r>
              <a:rPr lang="en-US" altLang="zh-CN" sz="2800" dirty="0"/>
              <a:t>boards</a:t>
            </a:r>
            <a:r>
              <a:rPr lang="en-US" altLang="zh-CN" sz="2800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59" y="2012188"/>
            <a:ext cx="4635541" cy="35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程序结构介绍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程序运行示意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71800" y="1484784"/>
            <a:ext cx="3744416" cy="1368152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setup()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2771800" y="4293096"/>
            <a:ext cx="3744416" cy="1368152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Loop()</a:t>
            </a:r>
            <a:endParaRPr lang="zh-CN" altLang="en-US" sz="3200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4644008" y="2852936"/>
            <a:ext cx="0" cy="1440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5" idx="1"/>
          </p:cNvCxnSpPr>
          <p:nvPr/>
        </p:nvCxnSpPr>
        <p:spPr>
          <a:xfrm rot="5400000" flipH="1">
            <a:off x="3365866" y="4383106"/>
            <a:ext cx="684076" cy="1872208"/>
          </a:xfrm>
          <a:prstGeom prst="bentConnector4">
            <a:avLst>
              <a:gd name="adj1" fmla="val -102480"/>
              <a:gd name="adj2" fmla="val 161051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初始程序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588" y="1844824"/>
            <a:ext cx="7416824" cy="41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基本程序结构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setup()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程序初始设置，只运行一次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通常在此写端口的设置，串口波特率设置的代码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loop()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程序的主要代码，不断运行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3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Arduino</a:t>
            </a:r>
            <a:r>
              <a:rPr lang="zh-CN" altLang="en-US" sz="4400" dirty="0"/>
              <a:t>基本控制语句介绍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pinMode</a:t>
            </a:r>
            <a:r>
              <a:rPr lang="en-US" altLang="zh-CN" dirty="0"/>
              <a:t>(pin, mode)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设置</a:t>
            </a:r>
            <a:r>
              <a:rPr lang="en-US" altLang="zh-CN" sz="2800" dirty="0" smtClean="0"/>
              <a:t>Arduino</a:t>
            </a:r>
            <a:r>
              <a:rPr lang="zh-CN" altLang="en-US" sz="2800" dirty="0" smtClean="0"/>
              <a:t>的某个端口的模式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一般写在</a:t>
            </a:r>
            <a:r>
              <a:rPr lang="en-US" altLang="zh-CN" sz="2800" dirty="0" smtClean="0"/>
              <a:t>setup()</a:t>
            </a:r>
            <a:r>
              <a:rPr lang="zh-CN" altLang="en-US" sz="2800" dirty="0" smtClean="0"/>
              <a:t>里面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pin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Arduino</a:t>
            </a:r>
            <a:r>
              <a:rPr lang="zh-CN" altLang="en-US" sz="2800" dirty="0" smtClean="0"/>
              <a:t>板子上的端口号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mode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F2D84E"/>
                </a:solidFill>
              </a:rPr>
              <a:t>OUTPUT</a:t>
            </a:r>
            <a:r>
              <a:rPr lang="zh-CN" altLang="en-US" sz="2800" dirty="0" smtClean="0"/>
              <a:t>、</a:t>
            </a:r>
            <a:r>
              <a:rPr lang="en-US" altLang="zh-CN" sz="2800" dirty="0" smtClean="0">
                <a:solidFill>
                  <a:srgbClr val="F2D84E"/>
                </a:solidFill>
              </a:rPr>
              <a:t>INPUT</a:t>
            </a:r>
            <a:r>
              <a:rPr lang="zh-CN" altLang="en-US" sz="2800" dirty="0" smtClean="0"/>
              <a:t>、</a:t>
            </a:r>
            <a:r>
              <a:rPr lang="en-US" altLang="zh-CN" sz="2800" dirty="0" smtClean="0">
                <a:solidFill>
                  <a:srgbClr val="F2D84E"/>
                </a:solidFill>
              </a:rPr>
              <a:t>INPUT_PULLUP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pinMode</a:t>
            </a:r>
            <a:r>
              <a:rPr lang="en-US" altLang="zh-CN" sz="2800" dirty="0" smtClean="0"/>
              <a:t>(13, OUTPUT);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42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基本电子电路介绍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digitalWrite(pin, value)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让特定的端口输出高电平或低电平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pin</a:t>
            </a:r>
            <a:r>
              <a:rPr lang="zh-CN" altLang="en-US" sz="2800" dirty="0"/>
              <a:t>：</a:t>
            </a:r>
            <a:r>
              <a:rPr lang="en-US" altLang="zh-CN" sz="2800" dirty="0"/>
              <a:t>Arduino</a:t>
            </a:r>
            <a:r>
              <a:rPr lang="zh-CN" altLang="en-US" sz="2800" dirty="0"/>
              <a:t>板子上端口的整数</a:t>
            </a:r>
            <a:r>
              <a:rPr lang="zh-CN" altLang="en-US" sz="2800" dirty="0" smtClean="0"/>
              <a:t>数字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value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HIGH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LOW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digitalWrite(13, HIGH);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84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digitalRead</a:t>
            </a:r>
            <a:r>
              <a:rPr lang="en-US" altLang="zh-CN" dirty="0" smtClean="0"/>
              <a:t>(pin)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读取特定的端口的输入电压是高还是低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pin</a:t>
            </a:r>
            <a:r>
              <a:rPr lang="zh-CN" altLang="en-US" sz="2800" dirty="0"/>
              <a:t>：</a:t>
            </a:r>
            <a:r>
              <a:rPr lang="en-US" altLang="zh-CN" sz="2800" dirty="0"/>
              <a:t>Arduino</a:t>
            </a:r>
            <a:r>
              <a:rPr lang="zh-CN" altLang="en-US" sz="2800" dirty="0"/>
              <a:t>板子上端口的整数</a:t>
            </a:r>
            <a:r>
              <a:rPr lang="zh-CN" altLang="en-US" sz="2800" dirty="0" smtClean="0"/>
              <a:t>数字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digitalWrite(8);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3680420"/>
            <a:ext cx="58578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灯闪烁例子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void setup() {                </a:t>
            </a:r>
            <a:endParaRPr lang="en-US" altLang="zh-CN" sz="2800" dirty="0" smtClean="0"/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chemeClr val="tx2"/>
                </a:solidFill>
              </a:rPr>
              <a:t>// </a:t>
            </a:r>
            <a:r>
              <a:rPr lang="zh-CN" altLang="en-US" sz="2800" dirty="0">
                <a:solidFill>
                  <a:schemeClr val="tx2"/>
                </a:solidFill>
              </a:rPr>
              <a:t>设置</a:t>
            </a:r>
            <a:r>
              <a:rPr lang="en-US" altLang="zh-CN" sz="2800" dirty="0">
                <a:solidFill>
                  <a:schemeClr val="tx2"/>
                </a:solidFill>
              </a:rPr>
              <a:t>13</a:t>
            </a:r>
            <a:r>
              <a:rPr lang="zh-CN" altLang="en-US" sz="2800" dirty="0">
                <a:solidFill>
                  <a:schemeClr val="tx2"/>
                </a:solidFill>
              </a:rPr>
              <a:t>口为数字输出功能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en-US" altLang="zh-CN" sz="2800" dirty="0" smtClean="0"/>
              <a:t>  pinMode(13, </a:t>
            </a:r>
            <a:r>
              <a:rPr lang="en-US" altLang="zh-CN" sz="2800" dirty="0"/>
              <a:t>OUTPUT); 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 smtClean="0"/>
              <a:t>void </a:t>
            </a:r>
            <a:r>
              <a:rPr lang="en-US" altLang="zh-CN" sz="2800" dirty="0"/>
              <a:t>loop() {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digitalWrite(13, </a:t>
            </a:r>
            <a:r>
              <a:rPr lang="en-US" altLang="zh-CN" sz="2800" dirty="0"/>
              <a:t>HIGH);  </a:t>
            </a:r>
            <a:r>
              <a:rPr lang="en-US" altLang="zh-CN" sz="2800" dirty="0" smtClean="0">
                <a:solidFill>
                  <a:schemeClr val="tx2"/>
                </a:solidFill>
              </a:rPr>
              <a:t>// 13</a:t>
            </a:r>
            <a:r>
              <a:rPr lang="zh-CN" altLang="en-US" sz="2800" dirty="0" smtClean="0">
                <a:solidFill>
                  <a:schemeClr val="tx2"/>
                </a:solidFill>
              </a:rPr>
              <a:t>口输出高电平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en-US" altLang="zh-CN" sz="2800" dirty="0"/>
              <a:t>  delay(1000);               </a:t>
            </a: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chemeClr val="tx2"/>
                </a:solidFill>
              </a:rPr>
              <a:t>// </a:t>
            </a:r>
            <a:r>
              <a:rPr lang="zh-CN" altLang="en-US" sz="2800" dirty="0" smtClean="0">
                <a:solidFill>
                  <a:schemeClr val="tx2"/>
                </a:solidFill>
              </a:rPr>
              <a:t>等待</a:t>
            </a:r>
            <a:r>
              <a:rPr lang="en-US" altLang="zh-CN" sz="2800" dirty="0" smtClean="0">
                <a:solidFill>
                  <a:schemeClr val="tx2"/>
                </a:solidFill>
              </a:rPr>
              <a:t>1000</a:t>
            </a:r>
            <a:r>
              <a:rPr lang="zh-CN" altLang="en-US" sz="2800" dirty="0" smtClean="0">
                <a:solidFill>
                  <a:schemeClr val="tx2"/>
                </a:solidFill>
              </a:rPr>
              <a:t>毫秒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r>
              <a:rPr lang="en-US" altLang="zh-CN" sz="2800" dirty="0" smtClean="0"/>
              <a:t>  digitalWrite(13, </a:t>
            </a:r>
            <a:r>
              <a:rPr lang="en-US" altLang="zh-CN" sz="2800" dirty="0"/>
              <a:t>LOW);   </a:t>
            </a:r>
            <a:r>
              <a:rPr lang="en-US" altLang="zh-CN" sz="2800" dirty="0" smtClean="0">
                <a:solidFill>
                  <a:schemeClr val="tx2"/>
                </a:solidFill>
              </a:rPr>
              <a:t>// 13</a:t>
            </a:r>
            <a:r>
              <a:rPr lang="zh-CN" altLang="en-US" sz="2800" dirty="0" smtClean="0">
                <a:solidFill>
                  <a:schemeClr val="tx2"/>
                </a:solidFill>
              </a:rPr>
              <a:t>口输出低电平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delay(1000</a:t>
            </a:r>
            <a:r>
              <a:rPr lang="en-US" altLang="zh-CN" sz="2800" dirty="0"/>
              <a:t>);               </a:t>
            </a: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chemeClr val="tx2"/>
                </a:solidFill>
              </a:rPr>
              <a:t>// </a:t>
            </a:r>
            <a:r>
              <a:rPr lang="zh-CN" altLang="en-US" sz="2800" dirty="0" smtClean="0">
                <a:solidFill>
                  <a:schemeClr val="tx2"/>
                </a:solidFill>
              </a:rPr>
              <a:t>等待</a:t>
            </a:r>
            <a:r>
              <a:rPr lang="en-US" altLang="zh-CN" sz="2800" dirty="0">
                <a:solidFill>
                  <a:schemeClr val="tx2"/>
                </a:solidFill>
              </a:rPr>
              <a:t>1000</a:t>
            </a:r>
            <a:r>
              <a:rPr lang="zh-CN" altLang="en-US" sz="2800" dirty="0">
                <a:solidFill>
                  <a:schemeClr val="tx2"/>
                </a:solidFill>
              </a:rPr>
              <a:t>毫秒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76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串口通信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一种通信协议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在仪器之间通信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通常只需要三根线：</a:t>
            </a:r>
            <a:r>
              <a:rPr lang="en-US" altLang="zh-CN" sz="2800" dirty="0" smtClean="0"/>
              <a:t>RX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TX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GND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Arduino</a:t>
            </a:r>
            <a:r>
              <a:rPr lang="zh-CN" altLang="en-US" sz="2800" dirty="0" smtClean="0"/>
              <a:t>可通过串口来与电脑通信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两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Arduino</a:t>
            </a:r>
            <a:r>
              <a:rPr lang="zh-CN" altLang="en-US" sz="2800" dirty="0" smtClean="0"/>
              <a:t>板之间也能通过串口来通信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46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串口通信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179240"/>
            <a:ext cx="6552728" cy="491175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752020" y="2161848"/>
            <a:ext cx="792088" cy="1337419"/>
            <a:chOff x="4752020" y="2161848"/>
            <a:chExt cx="792088" cy="1337419"/>
          </a:xfrm>
        </p:grpSpPr>
        <p:sp>
          <p:nvSpPr>
            <p:cNvPr id="5" name="椭圆 4"/>
            <p:cNvSpPr/>
            <p:nvPr/>
          </p:nvSpPr>
          <p:spPr>
            <a:xfrm>
              <a:off x="4788024" y="2161848"/>
              <a:ext cx="720080" cy="720080"/>
            </a:xfrm>
            <a:prstGeom prst="ellipse">
              <a:avLst/>
            </a:prstGeom>
            <a:noFill/>
            <a:ln w="57150">
              <a:solidFill>
                <a:srgbClr val="F02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52020" y="285293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TX</a:t>
              </a:r>
              <a:endPara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57264" y="2071976"/>
            <a:ext cx="792088" cy="1366411"/>
            <a:chOff x="2357264" y="2071976"/>
            <a:chExt cx="792088" cy="1366411"/>
          </a:xfrm>
        </p:grpSpPr>
        <p:sp>
          <p:nvSpPr>
            <p:cNvPr id="6" name="椭圆 5"/>
            <p:cNvSpPr/>
            <p:nvPr/>
          </p:nvSpPr>
          <p:spPr>
            <a:xfrm>
              <a:off x="2393268" y="2071976"/>
              <a:ext cx="720080" cy="720080"/>
            </a:xfrm>
            <a:prstGeom prst="ellipse">
              <a:avLst/>
            </a:prstGeom>
            <a:noFill/>
            <a:ln w="57150">
              <a:solidFill>
                <a:srgbClr val="F02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7264" y="279205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</a:t>
              </a:r>
              <a:endPara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1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串口通信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void setup() {           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chemeClr val="tx2"/>
                </a:solidFill>
              </a:rPr>
              <a:t>// </a:t>
            </a:r>
            <a:r>
              <a:rPr lang="zh-CN" altLang="en-US" sz="2800" dirty="0" smtClean="0">
                <a:solidFill>
                  <a:schemeClr val="tx2"/>
                </a:solidFill>
              </a:rPr>
              <a:t>设置串口波特率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Serial.begin</a:t>
            </a:r>
            <a:r>
              <a:rPr lang="en-US" altLang="zh-CN" sz="2800" dirty="0" smtClean="0"/>
              <a:t>(9600);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loop() </a:t>
            </a:r>
            <a:r>
              <a:rPr lang="en-US" altLang="zh-CN" sz="28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>
                <a:solidFill>
                  <a:schemeClr val="tx2"/>
                </a:solidFill>
              </a:rPr>
              <a:t>// </a:t>
            </a:r>
            <a:r>
              <a:rPr lang="zh-CN" altLang="en-US" sz="2800" dirty="0">
                <a:solidFill>
                  <a:schemeClr val="tx2"/>
                </a:solidFill>
              </a:rPr>
              <a:t>通过串口输出</a:t>
            </a:r>
            <a:r>
              <a:rPr lang="zh-CN" altLang="en-US" sz="2800" dirty="0" smtClean="0">
                <a:solidFill>
                  <a:schemeClr val="tx2"/>
                </a:solidFill>
              </a:rPr>
              <a:t>一句话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Serial.println</a:t>
            </a:r>
            <a:r>
              <a:rPr lang="en-US" altLang="zh-CN" sz="2800" dirty="0" smtClean="0"/>
              <a:t>(“THU </a:t>
            </a:r>
            <a:r>
              <a:rPr lang="en-US" altLang="zh-CN" sz="2800" dirty="0" err="1" smtClean="0"/>
              <a:t>MakerSpace</a:t>
            </a:r>
            <a:r>
              <a:rPr lang="zh-CN" altLang="en-US" sz="2800" dirty="0" smtClean="0"/>
              <a:t>！</a:t>
            </a:r>
            <a:r>
              <a:rPr lang="en-US" altLang="zh-CN" sz="2800" dirty="0" smtClean="0"/>
              <a:t>”);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chemeClr val="tx2"/>
                </a:solidFill>
              </a:rPr>
              <a:t>// </a:t>
            </a:r>
            <a:r>
              <a:rPr lang="zh-CN" altLang="en-US" sz="2800" dirty="0">
                <a:solidFill>
                  <a:schemeClr val="tx2"/>
                </a:solidFill>
              </a:rPr>
              <a:t>等待</a:t>
            </a:r>
            <a:r>
              <a:rPr lang="en-US" altLang="zh-CN" sz="2800" dirty="0">
                <a:solidFill>
                  <a:schemeClr val="tx2"/>
                </a:solidFill>
              </a:rPr>
              <a:t>1000</a:t>
            </a:r>
            <a:r>
              <a:rPr lang="zh-CN" altLang="en-US" sz="2800" dirty="0">
                <a:solidFill>
                  <a:schemeClr val="tx2"/>
                </a:solidFill>
              </a:rPr>
              <a:t>毫秒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delay(1000);</a:t>
            </a:r>
            <a:endParaRPr lang="zh-CN" altLang="en-US" sz="2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432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串口通信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点击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成功上传后点击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注意新窗口的右下角，选择正确的波特率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576064" cy="576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204864"/>
            <a:ext cx="609560" cy="609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32" y="3763848"/>
            <a:ext cx="434383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基本编程知识介绍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变量的定义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用来储存一段数据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一</a:t>
            </a:r>
            <a:r>
              <a:rPr lang="zh-CN" altLang="en-US" sz="3200" dirty="0" smtClean="0"/>
              <a:t>个变量拥有：名称、数据、类型。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例子：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pin = 13;</a:t>
            </a:r>
            <a:endParaRPr lang="zh-CN" altLang="en-US" sz="2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91580" y="4365104"/>
            <a:ext cx="936104" cy="1171292"/>
            <a:chOff x="791580" y="4365104"/>
            <a:chExt cx="936104" cy="1171292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259632" y="4365104"/>
              <a:ext cx="0" cy="64807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791580" y="501317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07704" y="4365104"/>
            <a:ext cx="936104" cy="1173440"/>
            <a:chOff x="1907704" y="4365104"/>
            <a:chExt cx="936104" cy="117344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1907704" y="4365104"/>
              <a:ext cx="468052" cy="65022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907704" y="5015324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  <a:endPara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43808" y="4365104"/>
            <a:ext cx="1167407" cy="1171292"/>
            <a:chOff x="2843808" y="4365104"/>
            <a:chExt cx="1167407" cy="1171292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843808" y="4365104"/>
              <a:ext cx="699355" cy="648072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075111" y="501317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8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基本定律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2686107" y="1772816"/>
            <a:ext cx="3771786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1500" dirty="0" smtClean="0">
                <a:solidFill>
                  <a:schemeClr val="tx2"/>
                </a:solidFill>
              </a:rPr>
              <a:t>U=IR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3050" y="4221088"/>
            <a:ext cx="655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         电流      电阻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11760" y="3284984"/>
            <a:ext cx="576064" cy="9361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860032" y="3310476"/>
            <a:ext cx="272730" cy="9106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203824" y="3284984"/>
            <a:ext cx="960464" cy="9361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0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变量的定义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412776"/>
            <a:ext cx="5976664" cy="4802677"/>
          </a:xfrm>
        </p:spPr>
      </p:pic>
      <p:sp>
        <p:nvSpPr>
          <p:cNvPr id="5" name="文本框 4"/>
          <p:cNvSpPr txBox="1"/>
          <p:nvPr/>
        </p:nvSpPr>
        <p:spPr>
          <a:xfrm>
            <a:off x="3707904" y="3356992"/>
            <a:ext cx="2664296" cy="1569660"/>
          </a:xfrm>
          <a:prstGeom prst="rect">
            <a:avLst/>
          </a:prstGeom>
          <a:noFill/>
          <a:scene3d>
            <a:camera prst="orthographicFront">
              <a:rot lat="0" lon="0" rev="21280812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</a:t>
            </a:r>
          </a:p>
          <a:p>
            <a:pPr algn="ctr"/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只能放整数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7828" y="1670564"/>
            <a:ext cx="1836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1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1. 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pin = 13;</a:t>
            </a:r>
          </a:p>
          <a:p>
            <a:r>
              <a:rPr lang="en-US" altLang="zh-CN" sz="2800" dirty="0" err="1" smtClean="0"/>
              <a:t>pinMode</a:t>
            </a:r>
            <a:r>
              <a:rPr lang="en-US" altLang="zh-CN" sz="2800" dirty="0" smtClean="0"/>
              <a:t>(pin, OUTPUT);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2.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pin = 13;		//-&gt;pin = 13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pin2 = pin;		//-&gt;pin2 = pin = 13</a:t>
            </a:r>
          </a:p>
          <a:p>
            <a:r>
              <a:rPr lang="en-US" altLang="zh-CN" sz="2800" dirty="0" smtClean="0"/>
              <a:t>pin = 12;			//-&gt;pin = 12; pin2 = 13;</a:t>
            </a:r>
          </a:p>
          <a:p>
            <a:r>
              <a:rPr lang="en-US" altLang="zh-CN" sz="2800" dirty="0" smtClean="0"/>
              <a:t>pin2 = 12;		//-&gt;pin = 12; pin2 = 12;</a:t>
            </a:r>
          </a:p>
        </p:txBody>
      </p:sp>
    </p:spTree>
    <p:extLst>
      <p:ext uri="{BB962C8B-B14F-4D97-AF65-F5344CB8AC3E}">
        <p14:creationId xmlns:p14="http://schemas.microsoft.com/office/powerpoint/2010/main" val="15101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3.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 = 13;		// x=13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x=x+1;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		// x=14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63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pin = 13;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baudrate</a:t>
            </a:r>
            <a:r>
              <a:rPr lang="en-US" altLang="zh-CN" sz="2800" dirty="0" smtClean="0"/>
              <a:t> = 9600;</a:t>
            </a:r>
          </a:p>
          <a:p>
            <a:r>
              <a:rPr lang="en-US" altLang="zh-CN" sz="2800" dirty="0" smtClean="0"/>
              <a:t>void setup(){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pinMode</a:t>
            </a:r>
            <a:r>
              <a:rPr lang="en-US" altLang="zh-CN" sz="2800" dirty="0" smtClean="0"/>
              <a:t>(pin, OUTPUT);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Serial.begin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baudrate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 smtClean="0"/>
              <a:t>}</a:t>
            </a:r>
          </a:p>
          <a:p>
            <a:r>
              <a:rPr lang="en-US" altLang="zh-CN" sz="2800" dirty="0" smtClean="0"/>
              <a:t>void loop(){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digitalWrite(pin, HIGH);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Serial.println</a:t>
            </a:r>
            <a:r>
              <a:rPr lang="en-US" altLang="zh-CN" sz="2800" dirty="0" smtClean="0"/>
              <a:t>(pin);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44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变量的类型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Arduino</a:t>
            </a:r>
            <a:r>
              <a:rPr lang="zh-CN" altLang="en-US" sz="2800" dirty="0" smtClean="0"/>
              <a:t>支持的类型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2545432" y="1988840"/>
            <a:ext cx="2026568" cy="42310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unsigned </a:t>
            </a:r>
            <a:r>
              <a:rPr lang="en-US" altLang="zh-CN" dirty="0"/>
              <a:t>long</a:t>
            </a:r>
          </a:p>
          <a:p>
            <a:r>
              <a:rPr lang="en-US" altLang="zh-CN" dirty="0"/>
              <a:t>short</a:t>
            </a:r>
          </a:p>
          <a:p>
            <a:r>
              <a:rPr lang="en-US" altLang="zh-CN" dirty="0"/>
              <a:t>float</a:t>
            </a:r>
          </a:p>
          <a:p>
            <a:r>
              <a:rPr lang="en-US" altLang="zh-CN" dirty="0"/>
              <a:t>double</a:t>
            </a:r>
          </a:p>
          <a:p>
            <a:r>
              <a:rPr lang="en-US" altLang="zh-CN" dirty="0"/>
              <a:t>string - char array</a:t>
            </a:r>
          </a:p>
          <a:p>
            <a:r>
              <a:rPr lang="en-US" altLang="zh-CN" dirty="0"/>
              <a:t>String - object</a:t>
            </a:r>
          </a:p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常用的类型</a:t>
            </a:r>
            <a:endParaRPr lang="zh-CN" altLang="en-US" sz="2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7632" y="1988840"/>
            <a:ext cx="3931920" cy="423101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2D84E"/>
                </a:solidFill>
              </a:rPr>
              <a:t>int</a:t>
            </a:r>
            <a:r>
              <a:rPr lang="en-US" altLang="zh-CN" dirty="0" smtClean="0">
                <a:solidFill>
                  <a:srgbClr val="F2D84E"/>
                </a:solidFill>
              </a:rPr>
              <a:t>		</a:t>
            </a:r>
            <a:r>
              <a:rPr lang="zh-CN" altLang="en-US" dirty="0" smtClean="0">
                <a:solidFill>
                  <a:srgbClr val="F2D84E"/>
                </a:solidFill>
              </a:rPr>
              <a:t>整数</a:t>
            </a:r>
            <a:endParaRPr lang="en-US" altLang="zh-CN" dirty="0" smtClean="0">
              <a:solidFill>
                <a:srgbClr val="F2D84E"/>
              </a:solidFill>
            </a:endParaRPr>
          </a:p>
          <a:p>
            <a:r>
              <a:rPr lang="en-US" altLang="zh-CN" dirty="0" smtClean="0">
                <a:solidFill>
                  <a:srgbClr val="F2D84E"/>
                </a:solidFill>
              </a:rPr>
              <a:t>char		</a:t>
            </a:r>
            <a:r>
              <a:rPr lang="zh-CN" altLang="en-US" dirty="0" smtClean="0">
                <a:solidFill>
                  <a:srgbClr val="F2D84E"/>
                </a:solidFill>
              </a:rPr>
              <a:t>字符</a:t>
            </a:r>
            <a:endParaRPr lang="en-US" altLang="zh-CN" dirty="0" smtClean="0">
              <a:solidFill>
                <a:srgbClr val="F2D84E"/>
              </a:solidFill>
            </a:endParaRPr>
          </a:p>
          <a:p>
            <a:r>
              <a:rPr lang="en-US" altLang="zh-CN" dirty="0" smtClean="0">
                <a:solidFill>
                  <a:srgbClr val="F2D84E"/>
                </a:solidFill>
              </a:rPr>
              <a:t>double	</a:t>
            </a:r>
            <a:r>
              <a:rPr lang="zh-CN" altLang="en-US" dirty="0" smtClean="0">
                <a:solidFill>
                  <a:srgbClr val="F2D84E"/>
                </a:solidFill>
              </a:rPr>
              <a:t>带小数点的数</a:t>
            </a:r>
            <a:endParaRPr lang="en-US" altLang="zh-CN" dirty="0" smtClean="0">
              <a:solidFill>
                <a:srgbClr val="F2D84E"/>
              </a:solidFill>
            </a:endParaRPr>
          </a:p>
          <a:p>
            <a:r>
              <a:rPr lang="en-US" altLang="zh-CN" dirty="0" smtClean="0">
                <a:solidFill>
                  <a:srgbClr val="F2D84E"/>
                </a:solidFill>
              </a:rPr>
              <a:t>array		</a:t>
            </a:r>
            <a:r>
              <a:rPr lang="zh-CN" altLang="en-US" dirty="0" smtClean="0">
                <a:solidFill>
                  <a:srgbClr val="F2D84E"/>
                </a:solidFill>
              </a:rPr>
              <a:t>数组</a:t>
            </a:r>
            <a:endParaRPr lang="zh-CN" altLang="en-US" dirty="0">
              <a:solidFill>
                <a:srgbClr val="F2D84E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29952" y="1988840"/>
            <a:ext cx="2026568" cy="4231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void</a:t>
            </a:r>
          </a:p>
          <a:p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</a:p>
          <a:p>
            <a:r>
              <a:rPr lang="en-US" altLang="zh-CN" dirty="0" smtClean="0"/>
              <a:t>unsigned char</a:t>
            </a:r>
          </a:p>
          <a:p>
            <a:r>
              <a:rPr lang="en-US" altLang="zh-CN" dirty="0" smtClean="0"/>
              <a:t>byte</a:t>
            </a:r>
          </a:p>
          <a:p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smtClean="0"/>
              <a:t>word</a:t>
            </a:r>
          </a:p>
          <a:p>
            <a:r>
              <a:rPr lang="en-US" altLang="zh-CN" dirty="0" smtClean="0"/>
              <a:t>long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940032" y="4149080"/>
            <a:ext cx="3931920" cy="222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详细请参考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hlinkClick r:id="rId2"/>
              </a:rPr>
              <a:t>http://</a:t>
            </a:r>
            <a:r>
              <a:rPr lang="en-US" altLang="zh-CN" dirty="0" smtClean="0">
                <a:solidFill>
                  <a:schemeClr val="bg2"/>
                </a:solidFill>
                <a:hlinkClick r:id="rId2"/>
              </a:rPr>
              <a:t>arduino.cc/en/Reference/HomePage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里的</a:t>
            </a:r>
            <a:r>
              <a:rPr lang="en-US" altLang="zh-CN" dirty="0" smtClean="0"/>
              <a:t>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常用语句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if…else…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if (</a:t>
            </a:r>
            <a:r>
              <a:rPr lang="zh-CN" altLang="en-US" sz="2800" dirty="0" smtClean="0"/>
              <a:t>明天天气晴朗</a:t>
            </a:r>
            <a:r>
              <a:rPr lang="en-US" altLang="zh-CN" sz="2800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就出去吃海底捞吧！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else{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就在桃李园吃吧。。。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15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if…else…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40"/>
            <a:ext cx="4330824" cy="5053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明天天气晴朗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判断的条件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if (pin &gt;10)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if (</a:t>
            </a:r>
            <a:r>
              <a:rPr lang="en-US" altLang="zh-CN" sz="2800" dirty="0" err="1" smtClean="0"/>
              <a:t>baudRate</a:t>
            </a:r>
            <a:r>
              <a:rPr lang="en-US" altLang="zh-CN" sz="2800" dirty="0" smtClean="0"/>
              <a:t> == 9600)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04048" y="1179240"/>
            <a:ext cx="3898776" cy="513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731520" indent="-18288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00584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188720" indent="-13716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137160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6pPr>
            <a:lvl7pPr marL="155448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7pPr>
            <a:lvl8pPr marL="173736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8pPr>
            <a:lvl9pPr marL="192024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9pPr>
          </a:lstStyle>
          <a:p>
            <a:pPr>
              <a:lnSpc>
                <a:spcPct val="150000"/>
              </a:lnSpc>
            </a:pPr>
            <a:r>
              <a:rPr lang="es-ES" altLang="zh-CN" sz="2800" dirty="0"/>
              <a:t>x == y (x</a:t>
            </a:r>
            <a:r>
              <a:rPr lang="zh-CN" altLang="es-ES" sz="2800" dirty="0"/>
              <a:t>等于</a:t>
            </a:r>
            <a:r>
              <a:rPr lang="es-ES" altLang="zh-CN" sz="2800" dirty="0" smtClean="0"/>
              <a:t>y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chemeClr val="tx2"/>
                </a:solidFill>
              </a:rPr>
              <a:t>注意有两个等号！</a:t>
            </a:r>
            <a:r>
              <a:rPr lang="es-ES" altLang="zh-CN" sz="2800" dirty="0" smtClean="0"/>
              <a:t>)</a:t>
            </a:r>
            <a:endParaRPr lang="es-ES" altLang="zh-CN" sz="2800" dirty="0"/>
          </a:p>
          <a:p>
            <a:pPr>
              <a:lnSpc>
                <a:spcPct val="150000"/>
              </a:lnSpc>
            </a:pPr>
            <a:r>
              <a:rPr lang="es-ES" altLang="zh-CN" sz="2800" dirty="0"/>
              <a:t>x != y (x</a:t>
            </a:r>
            <a:r>
              <a:rPr lang="zh-CN" altLang="es-ES" sz="2800" dirty="0"/>
              <a:t>不等于</a:t>
            </a:r>
            <a:r>
              <a:rPr lang="es-ES" altLang="zh-CN" sz="2800" dirty="0"/>
              <a:t>y)</a:t>
            </a:r>
          </a:p>
          <a:p>
            <a:pPr>
              <a:lnSpc>
                <a:spcPct val="150000"/>
              </a:lnSpc>
            </a:pPr>
            <a:r>
              <a:rPr lang="es-ES" altLang="zh-CN" sz="2800" dirty="0"/>
              <a:t>x &lt;  y (x</a:t>
            </a:r>
            <a:r>
              <a:rPr lang="zh-CN" altLang="es-ES" sz="2800" dirty="0"/>
              <a:t>小于</a:t>
            </a:r>
            <a:r>
              <a:rPr lang="es-ES" altLang="zh-CN" sz="2800" dirty="0"/>
              <a:t>y)  </a:t>
            </a:r>
          </a:p>
          <a:p>
            <a:pPr>
              <a:lnSpc>
                <a:spcPct val="150000"/>
              </a:lnSpc>
            </a:pPr>
            <a:r>
              <a:rPr lang="es-ES" altLang="zh-CN" sz="2800" dirty="0"/>
              <a:t>x &gt;  y (x</a:t>
            </a:r>
            <a:r>
              <a:rPr lang="zh-CN" altLang="es-ES" sz="2800" dirty="0"/>
              <a:t>大于</a:t>
            </a:r>
            <a:r>
              <a:rPr lang="es-ES" altLang="zh-CN" sz="2800" dirty="0"/>
              <a:t>y) </a:t>
            </a:r>
          </a:p>
          <a:p>
            <a:pPr>
              <a:lnSpc>
                <a:spcPct val="150000"/>
              </a:lnSpc>
            </a:pPr>
            <a:r>
              <a:rPr lang="es-ES" altLang="zh-CN" sz="2800" dirty="0"/>
              <a:t>x &lt;= y (x</a:t>
            </a:r>
            <a:r>
              <a:rPr lang="zh-CN" altLang="es-ES" sz="2800" dirty="0"/>
              <a:t>小于或等于</a:t>
            </a:r>
            <a:r>
              <a:rPr lang="es-ES" altLang="zh-CN" sz="2800" dirty="0"/>
              <a:t>y) </a:t>
            </a:r>
          </a:p>
          <a:p>
            <a:pPr>
              <a:lnSpc>
                <a:spcPct val="150000"/>
              </a:lnSpc>
            </a:pPr>
            <a:r>
              <a:rPr lang="es-ES" altLang="zh-CN" sz="2800" dirty="0"/>
              <a:t>x &gt;= y (x</a:t>
            </a:r>
            <a:r>
              <a:rPr lang="zh-CN" altLang="es-ES" sz="2800" dirty="0"/>
              <a:t>大于或等于</a:t>
            </a:r>
            <a:r>
              <a:rPr lang="es-ES" altLang="zh-CN" sz="2800" dirty="0"/>
              <a:t>y)</a:t>
            </a:r>
          </a:p>
        </p:txBody>
      </p:sp>
    </p:spTree>
    <p:extLst>
      <p:ext uri="{BB962C8B-B14F-4D97-AF65-F5344CB8AC3E}">
        <p14:creationId xmlns:p14="http://schemas.microsoft.com/office/powerpoint/2010/main" val="5947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if…else…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40"/>
            <a:ext cx="4546848" cy="5053880"/>
          </a:xfrm>
        </p:spPr>
        <p:txBody>
          <a:bodyPr>
            <a:normAutofit lnSpcReduction="10000"/>
          </a:bodyPr>
          <a:lstStyle/>
          <a:p>
            <a:pPr marL="182880" lvl="1">
              <a:lnSpc>
                <a:spcPct val="150000"/>
              </a:lnSpc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pin = 13;</a:t>
            </a:r>
          </a:p>
          <a:p>
            <a:pPr marL="182880" lvl="1">
              <a:lnSpc>
                <a:spcPct val="150000"/>
              </a:lnSpc>
            </a:pPr>
            <a:r>
              <a:rPr lang="en-US" altLang="zh-CN" sz="2800" dirty="0" smtClean="0"/>
              <a:t>if </a:t>
            </a:r>
            <a:r>
              <a:rPr lang="en-US" altLang="zh-CN" sz="2800" dirty="0"/>
              <a:t>(pin &gt;10</a:t>
            </a:r>
            <a:r>
              <a:rPr lang="en-US" altLang="zh-CN" sz="2800" dirty="0" smtClean="0"/>
              <a:t>){</a:t>
            </a:r>
          </a:p>
          <a:p>
            <a:pPr marL="182880" lvl="1"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digitalWrite(pin, HIGH);</a:t>
            </a:r>
          </a:p>
          <a:p>
            <a:pPr marL="182880" lvl="1">
              <a:lnSpc>
                <a:spcPct val="150000"/>
              </a:lnSpc>
            </a:pPr>
            <a:r>
              <a:rPr lang="en-US" altLang="zh-CN" sz="2800" dirty="0" smtClean="0"/>
              <a:t>}</a:t>
            </a:r>
          </a:p>
          <a:p>
            <a:pPr marL="182880" lvl="1">
              <a:lnSpc>
                <a:spcPct val="150000"/>
              </a:lnSpc>
            </a:pPr>
            <a:r>
              <a:rPr lang="en-US" altLang="zh-CN" sz="2800" dirty="0" smtClean="0"/>
              <a:t>else{</a:t>
            </a:r>
          </a:p>
          <a:p>
            <a:pPr marL="182880" lvl="1"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digitalWrite(pin, LOW);</a:t>
            </a:r>
          </a:p>
          <a:p>
            <a:pPr marL="182880" lvl="1">
              <a:lnSpc>
                <a:spcPct val="150000"/>
              </a:lnSpc>
            </a:pP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5472100" y="2780928"/>
            <a:ext cx="2952328" cy="461665"/>
            <a:chOff x="4499992" y="2118047"/>
            <a:chExt cx="2952328" cy="461665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499992" y="2348880"/>
              <a:ext cx="1296144" cy="0"/>
            </a:xfrm>
            <a:prstGeom prst="straightConnector1">
              <a:avLst/>
            </a:prstGeom>
            <a:ln w="57150">
              <a:solidFill>
                <a:srgbClr val="F2D8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940152" y="211804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2D8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执行这句</a:t>
              </a:r>
              <a:endParaRPr lang="zh-CN" altLang="en-US" sz="2400" dirty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72100" y="4844281"/>
            <a:ext cx="3456384" cy="461665"/>
            <a:chOff x="4499992" y="3486199"/>
            <a:chExt cx="3456384" cy="461665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4499992" y="3717032"/>
              <a:ext cx="1296144" cy="0"/>
            </a:xfrm>
            <a:prstGeom prst="straightConnector1">
              <a:avLst/>
            </a:prstGeom>
            <a:ln w="57150">
              <a:solidFill>
                <a:srgbClr val="F2D8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940152" y="3486199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2D8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不会执行这句</a:t>
              </a:r>
              <a:endParaRPr lang="zh-CN" altLang="en-US" sz="2400" dirty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46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if…else…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pin = 13;</a:t>
            </a:r>
          </a:p>
          <a:p>
            <a:r>
              <a:rPr lang="en-US" altLang="zh-CN" sz="2800" dirty="0" smtClean="0"/>
              <a:t>if (pin == 11){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digitalWrite(pin, HIGH);</a:t>
            </a:r>
          </a:p>
          <a:p>
            <a:r>
              <a:rPr lang="en-US" altLang="zh-CN" sz="2800" dirty="0" smtClean="0"/>
              <a:t>}</a:t>
            </a:r>
          </a:p>
          <a:p>
            <a:r>
              <a:rPr lang="en-US" altLang="zh-CN" sz="2800" dirty="0" smtClean="0"/>
              <a:t>else if (pin == 12){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digitalWrite(pin, HIGH);</a:t>
            </a:r>
          </a:p>
          <a:p>
            <a:r>
              <a:rPr lang="en-US" altLang="zh-CN" sz="2800" dirty="0" smtClean="0"/>
              <a:t>}</a:t>
            </a:r>
          </a:p>
          <a:p>
            <a:r>
              <a:rPr lang="en-US" altLang="zh-CN" sz="2800" dirty="0" smtClean="0"/>
              <a:t>else{</a:t>
            </a:r>
          </a:p>
          <a:p>
            <a:r>
              <a:rPr lang="en-US" altLang="zh-CN" sz="2800" dirty="0" smtClean="0"/>
              <a:t>  digitalWrite(pin</a:t>
            </a:r>
            <a:r>
              <a:rPr lang="en-US" altLang="zh-CN" sz="2800" dirty="0"/>
              <a:t>, HIGH);</a:t>
            </a:r>
            <a:endParaRPr lang="en-US" altLang="zh-CN" sz="2800" dirty="0" smtClean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364088" y="2348880"/>
            <a:ext cx="3456384" cy="461665"/>
            <a:chOff x="4499992" y="3486199"/>
            <a:chExt cx="3456384" cy="461665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499992" y="3717032"/>
              <a:ext cx="1296144" cy="0"/>
            </a:xfrm>
            <a:prstGeom prst="straightConnector1">
              <a:avLst/>
            </a:prstGeom>
            <a:ln w="57150">
              <a:solidFill>
                <a:srgbClr val="F2D8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940152" y="3486199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2D8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不会执行这句</a:t>
              </a:r>
              <a:endParaRPr lang="zh-CN" altLang="en-US" sz="2400" dirty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64088" y="3854115"/>
            <a:ext cx="3456384" cy="461665"/>
            <a:chOff x="4499992" y="3486199"/>
            <a:chExt cx="3456384" cy="461665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4499992" y="3717032"/>
              <a:ext cx="1296144" cy="0"/>
            </a:xfrm>
            <a:prstGeom prst="straightConnector1">
              <a:avLst/>
            </a:prstGeom>
            <a:ln w="57150">
              <a:solidFill>
                <a:srgbClr val="F2D8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940152" y="3486199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2D8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不会执行这句</a:t>
              </a:r>
              <a:endParaRPr lang="zh-CN" altLang="en-US" sz="2400" dirty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64088" y="5359349"/>
            <a:ext cx="2952328" cy="461665"/>
            <a:chOff x="4499992" y="2118047"/>
            <a:chExt cx="2952328" cy="461665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4499992" y="2348880"/>
              <a:ext cx="1296144" cy="0"/>
            </a:xfrm>
            <a:prstGeom prst="straightConnector1">
              <a:avLst/>
            </a:prstGeom>
            <a:ln w="57150">
              <a:solidFill>
                <a:srgbClr val="F2D8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940152" y="211804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2D8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执行这句</a:t>
              </a:r>
              <a:endParaRPr lang="zh-CN" altLang="en-US" sz="2400" dirty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3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最简单的电路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96" y="2204864"/>
            <a:ext cx="7482607" cy="353413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308304" y="1950397"/>
            <a:ext cx="1378496" cy="1334587"/>
            <a:chOff x="7308304" y="1950397"/>
            <a:chExt cx="1378496" cy="13345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7308304" y="3068960"/>
              <a:ext cx="360040" cy="2160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308304" y="2708920"/>
              <a:ext cx="3600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346371" y="2190221"/>
              <a:ext cx="363592" cy="2160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028384" y="1950397"/>
              <a:ext cx="0" cy="36247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275742" y="3104965"/>
              <a:ext cx="411058" cy="1800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301635" y="2708920"/>
              <a:ext cx="3600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8301635" y="2204864"/>
              <a:ext cx="361816" cy="2160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for(</a:t>
            </a:r>
            <a:r>
              <a:rPr lang="zh-CN" altLang="en-US" sz="2800" dirty="0" smtClean="0">
                <a:solidFill>
                  <a:srgbClr val="F2D84E"/>
                </a:solidFill>
              </a:rPr>
              <a:t>初始状态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我好饿</a:t>
            </a:r>
            <a:r>
              <a:rPr lang="en-US" altLang="zh-CN" sz="2800" dirty="0" smtClean="0"/>
              <a:t>; </a:t>
            </a:r>
            <a:r>
              <a:rPr lang="zh-CN" altLang="en-US" sz="2800" dirty="0" smtClean="0">
                <a:solidFill>
                  <a:srgbClr val="F2D84E"/>
                </a:solidFill>
              </a:rPr>
              <a:t>结束状态</a:t>
            </a:r>
            <a:r>
              <a:rPr lang="zh-CN" altLang="en-US" sz="2800" dirty="0" smtClean="0"/>
              <a:t>：我好饱</a:t>
            </a:r>
            <a:r>
              <a:rPr lang="en-US" altLang="zh-CN" sz="2800" dirty="0" smtClean="0"/>
              <a:t>; </a:t>
            </a:r>
            <a:r>
              <a:rPr lang="zh-CN" altLang="en-US" sz="2800" dirty="0" smtClean="0">
                <a:solidFill>
                  <a:srgbClr val="F2D84E"/>
                </a:solidFill>
              </a:rPr>
              <a:t>中间干啥</a:t>
            </a:r>
            <a:r>
              <a:rPr lang="zh-CN" altLang="en-US" sz="2800" dirty="0" smtClean="0"/>
              <a:t>：我吃一口饭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46" y="2291328"/>
            <a:ext cx="71753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while(</a:t>
            </a:r>
            <a:r>
              <a:rPr lang="zh-CN" altLang="en-US" sz="2800" dirty="0" smtClean="0"/>
              <a:t>还没吃饱</a:t>
            </a:r>
            <a:r>
              <a:rPr lang="en-US" altLang="zh-CN" sz="2800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吃一口饭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}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还没吃饱：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判断的条件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可以参考 </a:t>
            </a:r>
            <a:r>
              <a:rPr lang="en-US" altLang="zh-CN" sz="2400" dirty="0" smtClean="0"/>
              <a:t>if </a:t>
            </a:r>
            <a:r>
              <a:rPr lang="zh-CN" altLang="en-US" sz="2400" dirty="0" smtClean="0"/>
              <a:t>语句的判断条件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4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 = 0;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while (x &lt; 100){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x = x + 1;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程序里的一段小程序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能吃的东西  做一个番茄炒蛋（几个番茄， 几个蛋）</a:t>
            </a:r>
            <a:r>
              <a:rPr lang="en-US" altLang="zh-CN" sz="28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用给定的番茄和蛋开始做。。。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返回  做好的番茄炒蛋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891598" y="2026393"/>
            <a:ext cx="1728192" cy="845035"/>
            <a:chOff x="891598" y="2026393"/>
            <a:chExt cx="1728192" cy="845035"/>
          </a:xfrm>
        </p:grpSpPr>
        <p:cxnSp>
          <p:nvCxnSpPr>
            <p:cNvPr id="7" name="直接箭头连接符 6"/>
            <p:cNvCxnSpPr>
              <a:endCxn id="8" idx="2"/>
            </p:cNvCxnSpPr>
            <p:nvPr/>
          </p:nvCxnSpPr>
          <p:spPr>
            <a:xfrm flipV="1">
              <a:off x="1755694" y="2488058"/>
              <a:ext cx="0" cy="383370"/>
            </a:xfrm>
            <a:prstGeom prst="straightConnector1">
              <a:avLst/>
            </a:prstGeom>
            <a:ln w="38100">
              <a:solidFill>
                <a:srgbClr val="F2D8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91598" y="202639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2D8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函数的类型</a:t>
              </a:r>
              <a:endParaRPr lang="zh-CN" altLang="en-US" sz="2400" dirty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35855" y="2026394"/>
            <a:ext cx="1728192" cy="845035"/>
            <a:chOff x="3235855" y="2026394"/>
            <a:chExt cx="1728192" cy="845035"/>
          </a:xfrm>
        </p:grpSpPr>
        <p:cxnSp>
          <p:nvCxnSpPr>
            <p:cNvPr id="9" name="直接箭头连接符 8"/>
            <p:cNvCxnSpPr>
              <a:endCxn id="10" idx="2"/>
            </p:cNvCxnSpPr>
            <p:nvPr/>
          </p:nvCxnSpPr>
          <p:spPr>
            <a:xfrm flipH="1" flipV="1">
              <a:off x="4099951" y="2488059"/>
              <a:ext cx="1" cy="383370"/>
            </a:xfrm>
            <a:prstGeom prst="straightConnector1">
              <a:avLst/>
            </a:prstGeom>
            <a:ln w="38100">
              <a:solidFill>
                <a:srgbClr val="F2D8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235855" y="2026394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2D8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函数的名称</a:t>
              </a:r>
              <a:endParaRPr lang="zh-CN" altLang="en-US" sz="2400" dirty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箭头连接符 10"/>
          <p:cNvCxnSpPr/>
          <p:nvPr/>
        </p:nvCxnSpPr>
        <p:spPr>
          <a:xfrm flipV="1">
            <a:off x="6444208" y="2257227"/>
            <a:ext cx="720080" cy="523701"/>
          </a:xfrm>
          <a:prstGeom prst="straightConnector1">
            <a:avLst/>
          </a:prstGeom>
          <a:ln w="38100">
            <a:solidFill>
              <a:srgbClr val="F2D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20171" y="179556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函数的输入参数</a:t>
            </a:r>
            <a:endParaRPr lang="zh-CN" altLang="en-US" sz="2400" dirty="0">
              <a:solidFill>
                <a:srgbClr val="F2D8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308303" y="2257228"/>
            <a:ext cx="648073" cy="523700"/>
          </a:xfrm>
          <a:prstGeom prst="straightConnector1">
            <a:avLst/>
          </a:prstGeom>
          <a:ln w="38100">
            <a:solidFill>
              <a:srgbClr val="F2D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72000" y="5229199"/>
            <a:ext cx="1738536" cy="1"/>
          </a:xfrm>
          <a:prstGeom prst="straightConnector1">
            <a:avLst/>
          </a:prstGeom>
          <a:ln w="38100">
            <a:solidFill>
              <a:srgbClr val="F2D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44208" y="499836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</a:t>
            </a:r>
            <a:endParaRPr lang="zh-CN" altLang="en-US" sz="2400" dirty="0">
              <a:solidFill>
                <a:srgbClr val="F2D8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940152" y="4474665"/>
            <a:ext cx="789463" cy="797"/>
          </a:xfrm>
          <a:prstGeom prst="straightConnector1">
            <a:avLst/>
          </a:prstGeom>
          <a:ln w="38100">
            <a:solidFill>
              <a:srgbClr val="F2D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863287" y="4244628"/>
            <a:ext cx="182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2D8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函数的内容</a:t>
            </a:r>
            <a:endParaRPr lang="zh-CN" altLang="en-US" sz="2400" dirty="0">
              <a:solidFill>
                <a:srgbClr val="F2D8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1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/>
      <p:bldP spid="25" grpId="0"/>
      <p:bldP spid="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24" y="1484784"/>
            <a:ext cx="7283152" cy="4849556"/>
          </a:xfrm>
        </p:spPr>
      </p:pic>
    </p:spTree>
    <p:extLst>
      <p:ext uri="{BB962C8B-B14F-4D97-AF65-F5344CB8AC3E}">
        <p14:creationId xmlns:p14="http://schemas.microsoft.com/office/powerpoint/2010/main" val="16839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综合例子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初始设置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pin = 13;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void setup(){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pinMode</a:t>
            </a:r>
            <a:r>
              <a:rPr lang="en-US" altLang="zh-CN" sz="2800" dirty="0" smtClean="0"/>
              <a:t>(pin, OUTPUT);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Serial.begin</a:t>
            </a:r>
            <a:r>
              <a:rPr lang="en-US" altLang="zh-CN" sz="2800" dirty="0" smtClean="0"/>
              <a:t>(9600);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9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40"/>
            <a:ext cx="8229600" cy="5485928"/>
          </a:xfrm>
        </p:spPr>
        <p:txBody>
          <a:bodyPr>
            <a:noAutofit/>
          </a:bodyPr>
          <a:lstStyle/>
          <a:p>
            <a:r>
              <a:rPr lang="en-US" altLang="zh-CN" dirty="0"/>
              <a:t>void loop(){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&lt;10; </a:t>
            </a:r>
            <a:r>
              <a:rPr lang="en-US" altLang="zh-CN" dirty="0" err="1"/>
              <a:t>i</a:t>
            </a:r>
            <a:r>
              <a:rPr lang="en-US" altLang="zh-CN" dirty="0" smtClean="0"/>
              <a:t>++){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Serial.print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=“);  //</a:t>
            </a:r>
            <a:r>
              <a:rPr lang="zh-CN" altLang="en-US" dirty="0" smtClean="0"/>
              <a:t>注意这里是英文的双引号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Serial.println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</a:t>
            </a:r>
            <a:r>
              <a:rPr lang="en-US" altLang="zh-CN" dirty="0"/>
              <a:t>&lt;5){</a:t>
            </a:r>
          </a:p>
          <a:p>
            <a:r>
              <a:rPr lang="en-US" altLang="zh-CN" dirty="0"/>
              <a:t>        blink(</a:t>
            </a:r>
            <a:r>
              <a:rPr lang="en-US" altLang="zh-CN" dirty="0" err="1"/>
              <a:t>i</a:t>
            </a:r>
            <a:r>
              <a:rPr lang="en-US" altLang="zh-CN" dirty="0"/>
              <a:t>*100);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else{</a:t>
            </a:r>
          </a:p>
          <a:p>
            <a:r>
              <a:rPr lang="en-US" altLang="zh-CN" dirty="0"/>
              <a:t>      blink(1000);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6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blink()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void blink(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time){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digitalWrite(pin, HIGH);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delay(time);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digitalWrite(pin, </a:t>
            </a:r>
            <a:r>
              <a:rPr lang="en-US" altLang="zh-CN" sz="2800" dirty="0" smtClean="0"/>
              <a:t>LOW);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delay(time</a:t>
            </a:r>
            <a:r>
              <a:rPr lang="en-US" altLang="zh-CN" sz="28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2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最简单的电路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74" y="2204864"/>
            <a:ext cx="7718251" cy="36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学习资料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2D84E"/>
                </a:solidFill>
              </a:rPr>
              <a:t>[</a:t>
            </a:r>
            <a:r>
              <a:rPr lang="zh-CN" altLang="en-US" dirty="0" smtClean="0">
                <a:solidFill>
                  <a:srgbClr val="F2D84E"/>
                </a:solidFill>
              </a:rPr>
              <a:t>最权威最系统</a:t>
            </a:r>
            <a:r>
              <a:rPr lang="en-US" altLang="zh-CN" dirty="0" smtClean="0">
                <a:solidFill>
                  <a:srgbClr val="F2D84E"/>
                </a:solidFill>
              </a:rPr>
              <a:t>]Arduino</a:t>
            </a:r>
            <a:r>
              <a:rPr lang="zh-CN" altLang="en-US" dirty="0" smtClean="0">
                <a:solidFill>
                  <a:srgbClr val="F2D84E"/>
                </a:solidFill>
              </a:rPr>
              <a:t>官网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http://arduino.cc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Arduino</a:t>
            </a:r>
            <a:r>
              <a:rPr lang="zh-CN" altLang="en-US" dirty="0" smtClean="0"/>
              <a:t>中文视频教程：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http://study.163.com/course/introduction.htm?courseId=194002#/</a:t>
            </a:r>
            <a:r>
              <a:rPr lang="en-US" altLang="zh-CN" dirty="0" smtClean="0">
                <a:hlinkClick r:id="rId3"/>
              </a:rPr>
              <a:t>courseDetail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极客工坊：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www.geek-workshop.com/portal.php?mod=list&amp;catid=1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67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随便提问！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控制电压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1179240"/>
            <a:ext cx="5038725" cy="5362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1158976"/>
            <a:ext cx="2890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GND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0V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Pin13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（编程控制）：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0V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236296" y="1340768"/>
            <a:ext cx="1378496" cy="1334587"/>
            <a:chOff x="7236296" y="1340768"/>
            <a:chExt cx="1378496" cy="13345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7236296" y="2459331"/>
              <a:ext cx="360040" cy="2160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236296" y="2099291"/>
              <a:ext cx="3600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274363" y="1580592"/>
              <a:ext cx="363592" cy="2160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956376" y="1340768"/>
              <a:ext cx="0" cy="36247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203734" y="2495336"/>
              <a:ext cx="411058" cy="1800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29627" y="2099291"/>
              <a:ext cx="3600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8229627" y="1595235"/>
              <a:ext cx="361816" cy="2160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板介绍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340768"/>
            <a:ext cx="7128792" cy="53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0D6DA4C5-A716-406C-B189-1CC6202FD46D}" vid="{A6979701-8EB2-49CC-92FE-7DD97EE491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MakerSpace PPT Template</Template>
  <TotalTime>4030</TotalTime>
  <Words>1747</Words>
  <Application>Microsoft Office PowerPoint</Application>
  <PresentationFormat>全屏显示(4:3)</PresentationFormat>
  <Paragraphs>365</Paragraphs>
  <Slides>61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7" baseType="lpstr">
      <vt:lpstr>Calibri</vt:lpstr>
      <vt:lpstr>方正舒体</vt:lpstr>
      <vt:lpstr>宋体</vt:lpstr>
      <vt:lpstr>微软雅黑</vt:lpstr>
      <vt:lpstr>Arial</vt:lpstr>
      <vt:lpstr>透明</vt:lpstr>
      <vt:lpstr>Arduino快速入门</vt:lpstr>
      <vt:lpstr>培训内容</vt:lpstr>
      <vt:lpstr>基本电子电路介绍</vt:lpstr>
      <vt:lpstr>基本定律</vt:lpstr>
      <vt:lpstr>最简单的电路</vt:lpstr>
      <vt:lpstr>最简单的电路</vt:lpstr>
      <vt:lpstr>用Arduino控制电压</vt:lpstr>
      <vt:lpstr>ARDUINO板介绍</vt:lpstr>
      <vt:lpstr>认识Arduino板</vt:lpstr>
      <vt:lpstr>Digital I/O Pins  数字 输入/输出 口</vt:lpstr>
      <vt:lpstr>Analog Input Pins 模拟输入口</vt:lpstr>
      <vt:lpstr>ARDUINO软件介绍</vt:lpstr>
      <vt:lpstr>认识Arduino软件</vt:lpstr>
      <vt:lpstr>代码编辑区</vt:lpstr>
      <vt:lpstr>编译程序</vt:lpstr>
      <vt:lpstr>编译及上传程序</vt:lpstr>
      <vt:lpstr>新建程序</vt:lpstr>
      <vt:lpstr>打开程序</vt:lpstr>
      <vt:lpstr>保存程序</vt:lpstr>
      <vt:lpstr>串口监视器</vt:lpstr>
      <vt:lpstr>注意事项</vt:lpstr>
      <vt:lpstr>注意事项：串口号的选择</vt:lpstr>
      <vt:lpstr>注意事项：串口号的选择</vt:lpstr>
      <vt:lpstr>Arduino程序结构介绍</vt:lpstr>
      <vt:lpstr>Arduino程序运行示意</vt:lpstr>
      <vt:lpstr>Arduino初始程序</vt:lpstr>
      <vt:lpstr>Arduino基本程序结构</vt:lpstr>
      <vt:lpstr>Arduino基本控制语句介绍</vt:lpstr>
      <vt:lpstr>pinMode(pin, mode)</vt:lpstr>
      <vt:lpstr>digitalWrite(pin, value)</vt:lpstr>
      <vt:lpstr>digitalRead(pin)</vt:lpstr>
      <vt:lpstr>LED灯闪烁例子</vt:lpstr>
      <vt:lpstr>串口通信</vt:lpstr>
      <vt:lpstr>串口通信</vt:lpstr>
      <vt:lpstr>串口通信例子</vt:lpstr>
      <vt:lpstr>串口通信例子</vt:lpstr>
      <vt:lpstr>基本编程知识介绍</vt:lpstr>
      <vt:lpstr>1 变量</vt:lpstr>
      <vt:lpstr>变量的定义</vt:lpstr>
      <vt:lpstr>变量的定义</vt:lpstr>
      <vt:lpstr>变量的使用</vt:lpstr>
      <vt:lpstr>变量的使用</vt:lpstr>
      <vt:lpstr>变量的使用</vt:lpstr>
      <vt:lpstr>变量的类型</vt:lpstr>
      <vt:lpstr>2 常用语句</vt:lpstr>
      <vt:lpstr>if…else…</vt:lpstr>
      <vt:lpstr>if…else…</vt:lpstr>
      <vt:lpstr>if…else…</vt:lpstr>
      <vt:lpstr>if…else…</vt:lpstr>
      <vt:lpstr>for</vt:lpstr>
      <vt:lpstr>while</vt:lpstr>
      <vt:lpstr>while</vt:lpstr>
      <vt:lpstr>3 函数</vt:lpstr>
      <vt:lpstr>什么是函数</vt:lpstr>
      <vt:lpstr>函数的例子</vt:lpstr>
      <vt:lpstr>综合例子</vt:lpstr>
      <vt:lpstr>初始设置</vt:lpstr>
      <vt:lpstr>主程序</vt:lpstr>
      <vt:lpstr>blink()函数</vt:lpstr>
      <vt:lpstr>Arduino学习资料</vt:lpstr>
      <vt:lpstr>随便提问！</vt:lpstr>
    </vt:vector>
  </TitlesOfParts>
  <Company>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Arduino快速入门</dc:title>
  <dc:creator>Ying Bi</dc:creator>
  <cp:lastModifiedBy>Ying Bi</cp:lastModifiedBy>
  <cp:revision>243</cp:revision>
  <dcterms:created xsi:type="dcterms:W3CDTF">2013-10-08T09:51:54Z</dcterms:created>
  <dcterms:modified xsi:type="dcterms:W3CDTF">2013-10-11T07:14:07Z</dcterms:modified>
</cp:coreProperties>
</file>