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64" r:id="rId5"/>
    <p:sldId id="265" r:id="rId6"/>
    <p:sldId id="266" r:id="rId7"/>
    <p:sldId id="268" r:id="rId8"/>
    <p:sldId id="267" r:id="rId9"/>
    <p:sldId id="270" r:id="rId10"/>
    <p:sldId id="269" r:id="rId11"/>
    <p:sldId id="27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erson Vitor Da Silva Barros" initials="AVDSB" lastIdx="1" clrIdx="0">
    <p:extLst>
      <p:ext uri="{19B8F6BF-5375-455C-9EA6-DF929625EA0E}">
        <p15:presenceInfo xmlns:p15="http://schemas.microsoft.com/office/powerpoint/2012/main" userId="Anderson Vitor Da Silva Barr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F46"/>
    <a:srgbClr val="FF7979"/>
    <a:srgbClr val="F5B73C"/>
    <a:srgbClr val="FF7B2D"/>
    <a:srgbClr val="339FB0"/>
    <a:srgbClr val="F59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70E4-A210-474B-94B2-F55B4CF1232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6E2E-0B71-4ABA-BB3F-FB808F786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86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70E4-A210-474B-94B2-F55B4CF1232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6E2E-0B71-4ABA-BB3F-FB808F786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56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70E4-A210-474B-94B2-F55B4CF1232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6E2E-0B71-4ABA-BB3F-FB808F786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98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70E4-A210-474B-94B2-F55B4CF1232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6E2E-0B71-4ABA-BB3F-FB808F786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85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70E4-A210-474B-94B2-F55B4CF1232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6E2E-0B71-4ABA-BB3F-FB808F786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2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70E4-A210-474B-94B2-F55B4CF1232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6E2E-0B71-4ABA-BB3F-FB808F786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0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70E4-A210-474B-94B2-F55B4CF1232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6E2E-0B71-4ABA-BB3F-FB808F786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68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70E4-A210-474B-94B2-F55B4CF1232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6E2E-0B71-4ABA-BB3F-FB808F786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69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70E4-A210-474B-94B2-F55B4CF1232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6E2E-0B71-4ABA-BB3F-FB808F786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0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70E4-A210-474B-94B2-F55B4CF1232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6E2E-0B71-4ABA-BB3F-FB808F786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05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70E4-A210-474B-94B2-F55B4CF1232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6E2E-0B71-4ABA-BB3F-FB808F786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11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170E4-A210-474B-94B2-F55B4CF1232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76E2E-0B71-4ABA-BB3F-FB808F7861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85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925084"/>
            <a:ext cx="12192000" cy="1007832"/>
          </a:xfrm>
        </p:spPr>
        <p:txBody>
          <a:bodyPr>
            <a:normAutofit/>
          </a:bodyPr>
          <a:lstStyle/>
          <a:p>
            <a:r>
              <a:rPr lang="pt-BR" b="1" i="1" dirty="0" smtClean="0">
                <a:solidFill>
                  <a:srgbClr val="353F46"/>
                </a:solidFill>
                <a:latin typeface="Typo Style Demo" panose="02000500000000000000" pitchFamily="2" charset="0"/>
                <a:ea typeface="Roboto Black" panose="02000000000000000000" pitchFamily="2" charset="0"/>
              </a:rPr>
              <a:t>Case: Analista De Projetos</a:t>
            </a:r>
            <a:endParaRPr lang="pt-BR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4" name="AutoShape 2" descr="Home | CRM e Soluções para Varejo"/>
          <p:cNvSpPr>
            <a:spLocks noChangeAspect="1" noChangeArrowheads="1"/>
          </p:cNvSpPr>
          <p:nvPr/>
        </p:nvSpPr>
        <p:spPr bwMode="auto">
          <a:xfrm>
            <a:off x="5143211" y="14598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Home | CRM e Soluções para Varej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Home | CRM e Soluções para Vare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500553"/>
            <a:ext cx="12192000" cy="357447"/>
          </a:xfrm>
          <a:prstGeom prst="rect">
            <a:avLst/>
          </a:prstGeom>
          <a:solidFill>
            <a:srgbClr val="339FB0"/>
          </a:solidFill>
          <a:ln>
            <a:solidFill>
              <a:srgbClr val="339F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337262"/>
            <a:ext cx="12192000" cy="357447"/>
          </a:xfrm>
          <a:prstGeom prst="rect">
            <a:avLst/>
          </a:prstGeom>
          <a:solidFill>
            <a:srgbClr val="339FB0"/>
          </a:solidFill>
          <a:ln>
            <a:solidFill>
              <a:srgbClr val="339F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0" y="-20185"/>
            <a:ext cx="12192000" cy="357447"/>
          </a:xfrm>
          <a:prstGeom prst="rect">
            <a:avLst/>
          </a:prstGeom>
          <a:gradFill flip="none" rotWithShape="1">
            <a:gsLst>
              <a:gs pos="0">
                <a:srgbClr val="FF7B2D"/>
              </a:gs>
              <a:gs pos="100000">
                <a:srgbClr val="F5B73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59D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1393"/>
            <a:ext cx="1524000" cy="776288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0" y="6144466"/>
            <a:ext cx="12192000" cy="357447"/>
          </a:xfrm>
          <a:prstGeom prst="rect">
            <a:avLst/>
          </a:prstGeom>
          <a:gradFill flip="none" rotWithShape="1">
            <a:gsLst>
              <a:gs pos="0">
                <a:srgbClr val="FF7B2D"/>
              </a:gs>
              <a:gs pos="100000">
                <a:srgbClr val="F5B73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59D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8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ome | CRM e Soluções para Varejo"/>
          <p:cNvSpPr>
            <a:spLocks noChangeAspect="1" noChangeArrowheads="1"/>
          </p:cNvSpPr>
          <p:nvPr/>
        </p:nvSpPr>
        <p:spPr bwMode="auto">
          <a:xfrm>
            <a:off x="5143211" y="14598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Home | CRM e Soluções para Varej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Home | CRM e Soluções para Vare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500553"/>
            <a:ext cx="12192000" cy="357447"/>
          </a:xfrm>
          <a:prstGeom prst="rect">
            <a:avLst/>
          </a:prstGeom>
          <a:solidFill>
            <a:srgbClr val="339FB0"/>
          </a:solidFill>
          <a:ln>
            <a:solidFill>
              <a:srgbClr val="339F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337262"/>
            <a:ext cx="12192000" cy="357447"/>
          </a:xfrm>
          <a:prstGeom prst="rect">
            <a:avLst/>
          </a:prstGeom>
          <a:solidFill>
            <a:srgbClr val="339FB0"/>
          </a:solidFill>
          <a:ln>
            <a:solidFill>
              <a:srgbClr val="339F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0" y="-20185"/>
            <a:ext cx="12192000" cy="357447"/>
          </a:xfrm>
          <a:prstGeom prst="rect">
            <a:avLst/>
          </a:prstGeom>
          <a:gradFill flip="none" rotWithShape="1">
            <a:gsLst>
              <a:gs pos="0">
                <a:srgbClr val="FF7B2D"/>
              </a:gs>
              <a:gs pos="100000">
                <a:srgbClr val="F5B73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59D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229"/>
            <a:ext cx="1524000" cy="776288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0" y="6144466"/>
            <a:ext cx="12192000" cy="357447"/>
          </a:xfrm>
          <a:prstGeom prst="rect">
            <a:avLst/>
          </a:prstGeom>
          <a:gradFill flip="none" rotWithShape="1">
            <a:gsLst>
              <a:gs pos="0">
                <a:srgbClr val="FF7B2D"/>
              </a:gs>
              <a:gs pos="100000">
                <a:srgbClr val="F5B73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59D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420633" y="-20229"/>
            <a:ext cx="4201296" cy="8323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r>
              <a:rPr lang="pt-BR" sz="5000" b="1" i="1" dirty="0" smtClean="0">
                <a:solidFill>
                  <a:srgbClr val="353F46"/>
                </a:solidFill>
                <a:latin typeface="Typo Style Demo" panose="02000500000000000000" pitchFamily="2" charset="0"/>
                <a:ea typeface="Roboto Black" panose="02000000000000000000" pitchFamily="2" charset="0"/>
              </a:rPr>
              <a:t>Conclusão</a:t>
            </a:r>
            <a:endParaRPr lang="pt-BR" sz="5000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0" y="1138087"/>
            <a:ext cx="2790908" cy="31979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200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55574" y="1613528"/>
            <a:ext cx="112943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dirty="0" smtClean="0">
                <a:latin typeface="Typo Style Light Demo" panose="02000500000000000000" pitchFamily="2" charset="0"/>
              </a:rPr>
              <a:t>    A mudança será feita antes do prazo de 2 meses, dia 14/12/2023 já está totalmente finalizado a obra!</a:t>
            </a:r>
            <a:endParaRPr lang="pt-BR" dirty="0">
              <a:latin typeface="Typo Style Light Demo" panose="02000500000000000000" pitchFamily="2" charset="0"/>
            </a:endParaRPr>
          </a:p>
          <a:p>
            <a:pPr fontAlgn="base"/>
            <a:endParaRPr lang="pt-BR" dirty="0">
              <a:latin typeface="Typo Style Light Demo" panose="02000500000000000000" pitchFamily="2" charset="0"/>
            </a:endParaRPr>
          </a:p>
          <a:p>
            <a:pPr fontAlgn="base"/>
            <a:r>
              <a:rPr lang="pt-BR" dirty="0">
                <a:latin typeface="Typo Style Light Demo" panose="02000500000000000000" pitchFamily="2" charset="0"/>
              </a:rPr>
              <a:t> </a:t>
            </a:r>
            <a:r>
              <a:rPr lang="pt-BR" dirty="0" smtClean="0">
                <a:latin typeface="Typo Style Light Demo" panose="02000500000000000000" pitchFamily="2" charset="0"/>
              </a:rPr>
              <a:t>   </a:t>
            </a:r>
            <a:r>
              <a:rPr lang="pt-BR" dirty="0" smtClean="0">
                <a:latin typeface="Typo Style Light Demo" panose="02000500000000000000" pitchFamily="2" charset="0"/>
              </a:rPr>
              <a:t>Orçamento </a:t>
            </a:r>
            <a:r>
              <a:rPr lang="pt-BR" dirty="0" smtClean="0">
                <a:latin typeface="Typo Style Light Demo" panose="02000500000000000000" pitchFamily="2" charset="0"/>
              </a:rPr>
              <a:t>foi de doze mil reais, e o custo de dez mil quatrocentos e cinco reais, que está dentro do orçamento</a:t>
            </a:r>
            <a:r>
              <a:rPr lang="pt-BR" dirty="0" smtClean="0"/>
              <a:t>.</a:t>
            </a:r>
            <a:endParaRPr lang="pt-BR" dirty="0" smtClean="0">
              <a:latin typeface="+mj-lt"/>
            </a:endParaRPr>
          </a:p>
          <a:p>
            <a:pPr fontAlgn="base"/>
            <a:endParaRPr lang="pt-BR" dirty="0" smtClean="0">
              <a:latin typeface="Typo Style Light Demo" panose="02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pt-BR" dirty="0">
              <a:latin typeface="Typo Style Light Demo" panose="02000500000000000000" pitchFamily="2" charset="0"/>
            </a:endParaRPr>
          </a:p>
          <a:p>
            <a:pPr fontAlgn="base"/>
            <a:r>
              <a:rPr lang="pt-BR" dirty="0" smtClean="0">
                <a:latin typeface="Typo Style Light Demo" panose="02000500000000000000" pitchFamily="2" charset="0"/>
              </a:rPr>
              <a:t>    Toda a obra foi parcelada no cartão de créditos em 12x, com juros de 3%ao mês</a:t>
            </a:r>
            <a:r>
              <a:rPr lang="pt-BR" dirty="0"/>
              <a:t> .</a:t>
            </a:r>
            <a:endParaRPr lang="pt-BR" dirty="0" smtClean="0">
              <a:latin typeface="+mj-lt"/>
            </a:endParaRPr>
          </a:p>
          <a:p>
            <a:pPr fontAlgn="base"/>
            <a:endParaRPr lang="pt-BR" dirty="0" smtClean="0">
              <a:latin typeface="Typo Style Light Demo" panose="02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pt-BR" dirty="0">
              <a:latin typeface="Typo Style Light Demo" panose="02000500000000000000" pitchFamily="2" charset="0"/>
            </a:endParaRPr>
          </a:p>
          <a:p>
            <a:pPr fontAlgn="base"/>
            <a:r>
              <a:rPr lang="pt-BR" dirty="0" smtClean="0">
                <a:latin typeface="Typo Style Light Demo" panose="02000500000000000000" pitchFamily="2" charset="0"/>
              </a:rPr>
              <a:t>    </a:t>
            </a:r>
          </a:p>
          <a:p>
            <a:pPr fontAlgn="base"/>
            <a:r>
              <a:rPr lang="pt-BR" dirty="0" smtClean="0">
                <a:latin typeface="Typo Style Light Demo" panose="02000500000000000000" pitchFamily="2" charset="0"/>
              </a:rPr>
              <a:t>    Trabalhando nas horas vagas com o Uber e 99 Taxi, a renda extra será de mil e quinhentos a dois mil reais, o que faz o parcelamento não comprometer a renda!</a:t>
            </a:r>
            <a:endParaRPr lang="pt-BR" dirty="0">
              <a:latin typeface="Typo Style Light Demo" panose="02000500000000000000" pitchFamily="2" charset="0"/>
            </a:endParaRPr>
          </a:p>
          <a:p>
            <a:pPr fontAlgn="base"/>
            <a:endParaRPr lang="pt-BR" dirty="0" smtClean="0">
              <a:latin typeface="Typo Style Light Demo" panose="02000500000000000000" pitchFamily="2" charset="0"/>
            </a:endParaRPr>
          </a:p>
          <a:p>
            <a:pPr fontAlgn="base"/>
            <a:endParaRPr lang="pt-BR" dirty="0" smtClean="0">
              <a:latin typeface="Typo Style Light Demo" panose="02000500000000000000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3" y="1574407"/>
            <a:ext cx="418944" cy="41894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3" y="2389696"/>
            <a:ext cx="418944" cy="41894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0" y="3493473"/>
            <a:ext cx="418944" cy="418944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0" y="4580376"/>
            <a:ext cx="418944" cy="4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0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5300" y="2946749"/>
            <a:ext cx="4487186" cy="1007832"/>
          </a:xfrm>
        </p:spPr>
        <p:txBody>
          <a:bodyPr>
            <a:normAutofit/>
          </a:bodyPr>
          <a:lstStyle/>
          <a:p>
            <a:r>
              <a:rPr lang="pt-BR" b="1" i="1" dirty="0" smtClean="0">
                <a:solidFill>
                  <a:srgbClr val="353F46"/>
                </a:solidFill>
                <a:latin typeface="Typo Style Demo" panose="02000500000000000000" pitchFamily="2" charset="0"/>
                <a:ea typeface="Roboto Black" panose="02000000000000000000" pitchFamily="2" charset="0"/>
              </a:rPr>
              <a:t>Obrigado!</a:t>
            </a:r>
            <a:endParaRPr lang="pt-BR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4" name="AutoShape 2" descr="Home | CRM e Soluções para Varejo"/>
          <p:cNvSpPr>
            <a:spLocks noChangeAspect="1" noChangeArrowheads="1"/>
          </p:cNvSpPr>
          <p:nvPr/>
        </p:nvSpPr>
        <p:spPr bwMode="auto">
          <a:xfrm>
            <a:off x="5143211" y="14598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Home | CRM e Soluções para Varej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Home | CRM e Soluções para Vare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500553"/>
            <a:ext cx="12192000" cy="357447"/>
          </a:xfrm>
          <a:prstGeom prst="rect">
            <a:avLst/>
          </a:prstGeom>
          <a:solidFill>
            <a:srgbClr val="339FB0"/>
          </a:solidFill>
          <a:ln>
            <a:solidFill>
              <a:srgbClr val="339F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337262"/>
            <a:ext cx="12192000" cy="357447"/>
          </a:xfrm>
          <a:prstGeom prst="rect">
            <a:avLst/>
          </a:prstGeom>
          <a:solidFill>
            <a:srgbClr val="339FB0"/>
          </a:solidFill>
          <a:ln>
            <a:solidFill>
              <a:srgbClr val="339F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0" y="-20185"/>
            <a:ext cx="12192000" cy="357447"/>
          </a:xfrm>
          <a:prstGeom prst="rect">
            <a:avLst/>
          </a:prstGeom>
          <a:gradFill flip="none" rotWithShape="1">
            <a:gsLst>
              <a:gs pos="0">
                <a:srgbClr val="FF7B2D"/>
              </a:gs>
              <a:gs pos="100000">
                <a:srgbClr val="F5B73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59D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1393"/>
            <a:ext cx="1524000" cy="776288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0" y="6144466"/>
            <a:ext cx="12192000" cy="357447"/>
          </a:xfrm>
          <a:prstGeom prst="rect">
            <a:avLst/>
          </a:prstGeom>
          <a:gradFill flip="none" rotWithShape="1">
            <a:gsLst>
              <a:gs pos="0">
                <a:srgbClr val="FF7B2D"/>
              </a:gs>
              <a:gs pos="100000">
                <a:srgbClr val="F5B73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59D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0" y="4958591"/>
            <a:ext cx="3613868" cy="1007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i="1" dirty="0" smtClean="0">
                <a:solidFill>
                  <a:srgbClr val="353F46"/>
                </a:solidFill>
                <a:latin typeface="Typo Style Demo" panose="02000500000000000000" pitchFamily="2" charset="0"/>
                <a:ea typeface="Roboto Black" panose="02000000000000000000" pitchFamily="2" charset="0"/>
              </a:rPr>
              <a:t>Anderson Vitor </a:t>
            </a:r>
            <a:r>
              <a:rPr lang="pt-BR" sz="2400" b="1" i="1" dirty="0" smtClean="0">
                <a:solidFill>
                  <a:srgbClr val="353F46"/>
                </a:solidFill>
                <a:latin typeface="Typo Style Demo" panose="02000500000000000000" pitchFamily="2" charset="0"/>
                <a:ea typeface="Roboto Black" panose="02000000000000000000" pitchFamily="2" charset="0"/>
              </a:rPr>
              <a:t>Analista de Projetos</a:t>
            </a:r>
            <a:endParaRPr lang="pt-BR" sz="2400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73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ome | CRM e Soluções para Varejo"/>
          <p:cNvSpPr>
            <a:spLocks noChangeAspect="1" noChangeArrowheads="1"/>
          </p:cNvSpPr>
          <p:nvPr/>
        </p:nvSpPr>
        <p:spPr bwMode="auto">
          <a:xfrm>
            <a:off x="5143211" y="14598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Home | CRM e Soluções para Varej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Home | CRM e Soluções para Vare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500553"/>
            <a:ext cx="12192000" cy="357447"/>
          </a:xfrm>
          <a:prstGeom prst="rect">
            <a:avLst/>
          </a:prstGeom>
          <a:solidFill>
            <a:srgbClr val="339FB0"/>
          </a:solidFill>
          <a:ln>
            <a:solidFill>
              <a:srgbClr val="339F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337262"/>
            <a:ext cx="12192000" cy="357447"/>
          </a:xfrm>
          <a:prstGeom prst="rect">
            <a:avLst/>
          </a:prstGeom>
          <a:solidFill>
            <a:srgbClr val="339FB0"/>
          </a:solidFill>
          <a:ln>
            <a:solidFill>
              <a:srgbClr val="339F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0" y="-20185"/>
            <a:ext cx="12192000" cy="357447"/>
          </a:xfrm>
          <a:prstGeom prst="rect">
            <a:avLst/>
          </a:prstGeom>
          <a:gradFill flip="none" rotWithShape="1">
            <a:gsLst>
              <a:gs pos="0">
                <a:srgbClr val="FF7B2D"/>
              </a:gs>
              <a:gs pos="100000">
                <a:srgbClr val="F5B73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59D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229"/>
            <a:ext cx="1524000" cy="776288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0" y="6144466"/>
            <a:ext cx="12192000" cy="357447"/>
          </a:xfrm>
          <a:prstGeom prst="rect">
            <a:avLst/>
          </a:prstGeom>
          <a:gradFill flip="none" rotWithShape="1">
            <a:gsLst>
              <a:gs pos="0">
                <a:srgbClr val="FF7B2D"/>
              </a:gs>
              <a:gs pos="100000">
                <a:srgbClr val="F5B73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59D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55575" y="1070982"/>
            <a:ext cx="11640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ypo Style Light Demo" panose="02000500000000000000" pitchFamily="2" charset="0"/>
              </a:rPr>
              <a:t>D</a:t>
            </a:r>
            <a:r>
              <a:rPr lang="pt-BR" dirty="0" smtClean="0">
                <a:latin typeface="Typo Style Light Demo" panose="02000500000000000000" pitchFamily="2" charset="0"/>
              </a:rPr>
              <a:t>epois </a:t>
            </a:r>
            <a:r>
              <a:rPr lang="pt-BR" dirty="0">
                <a:latin typeface="Typo Style Light Demo" panose="02000500000000000000" pitchFamily="2" charset="0"/>
              </a:rPr>
              <a:t>de muitos meses de espera, você recebeu as chaves de seu novo </a:t>
            </a:r>
            <a:r>
              <a:rPr lang="pt-BR" dirty="0" smtClean="0">
                <a:latin typeface="Typo Style Light Demo" panose="02000500000000000000" pitchFamily="2" charset="0"/>
              </a:rPr>
              <a:t>apartamento! </a:t>
            </a:r>
            <a:r>
              <a:rPr lang="pt-BR" dirty="0">
                <a:latin typeface="Typo Style Light Demo" panose="02000500000000000000" pitchFamily="2" charset="0"/>
              </a:rPr>
              <a:t>Ele foi entregue pela construtora no </a:t>
            </a:r>
            <a:r>
              <a:rPr lang="pt-BR" dirty="0" smtClean="0">
                <a:latin typeface="Typo Style Light Demo" panose="02000500000000000000" pitchFamily="2" charset="0"/>
              </a:rPr>
              <a:t>contra piso </a:t>
            </a:r>
            <a:r>
              <a:rPr lang="pt-BR" dirty="0">
                <a:latin typeface="Typo Style Light Demo" panose="02000500000000000000" pitchFamily="2" charset="0"/>
              </a:rPr>
              <a:t>antes do prazo (veja planta a seguir</a:t>
            </a:r>
            <a:r>
              <a:rPr lang="pt-BR" dirty="0" smtClean="0">
                <a:latin typeface="Typo Style Light Demo" panose="02000500000000000000" pitchFamily="2" charset="0"/>
              </a:rPr>
              <a:t>)</a:t>
            </a:r>
            <a:endParaRPr lang="pt-BR" dirty="0">
              <a:latin typeface="Typo Style Light Demo" panose="02000500000000000000" pitchFamily="2" charset="0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420633" y="-20229"/>
            <a:ext cx="4201296" cy="8323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r>
              <a:rPr lang="pt-BR" sz="5000" b="1" i="1" dirty="0" smtClean="0">
                <a:solidFill>
                  <a:srgbClr val="353F46"/>
                </a:solidFill>
                <a:latin typeface="Typo Style Demo" panose="02000500000000000000" pitchFamily="2" charset="0"/>
                <a:ea typeface="Roboto Black" panose="02000000000000000000" pitchFamily="2" charset="0"/>
              </a:rPr>
              <a:t>Introdução</a:t>
            </a:r>
            <a:endParaRPr lang="pt-BR" sz="5000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970409"/>
            <a:ext cx="6200775" cy="3771900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6190096" y="2001906"/>
            <a:ext cx="2213957" cy="38894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i="1" dirty="0" smtClean="0">
                <a:solidFill>
                  <a:srgbClr val="353F46"/>
                </a:solidFill>
                <a:latin typeface="Typo Style Demo" panose="02000500000000000000" pitchFamily="2" charset="0"/>
                <a:ea typeface="Roboto Black" panose="02000000000000000000" pitchFamily="2" charset="0"/>
              </a:rPr>
              <a:t>Restrições</a:t>
            </a:r>
            <a:endParaRPr lang="pt-BR" sz="3200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356350" y="2359353"/>
            <a:ext cx="58200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pt-BR" dirty="0">
                <a:latin typeface="Typo Style Light Demo" panose="02000500000000000000" pitchFamily="2" charset="0"/>
              </a:rPr>
              <a:t>Você mora atualmente em um apartamento alugado e o seu contrato vence em 2 </a:t>
            </a:r>
            <a:r>
              <a:rPr lang="pt-BR" dirty="0" smtClean="0">
                <a:latin typeface="Typo Style Light Demo" panose="02000500000000000000" pitchFamily="2" charset="0"/>
              </a:rPr>
              <a:t>meses</a:t>
            </a:r>
            <a:r>
              <a:rPr lang="pt-BR" dirty="0" smtClean="0"/>
              <a:t>.</a:t>
            </a:r>
            <a:endParaRPr lang="pt-BR" dirty="0">
              <a:latin typeface="Typo Style Light Demo" panose="02000500000000000000" pitchFamily="2" charset="0"/>
            </a:endParaRPr>
          </a:p>
          <a:p>
            <a:pPr fontAlgn="base"/>
            <a:endParaRPr lang="pt-BR" dirty="0" smtClean="0">
              <a:latin typeface="Typo Style Light Demo" panose="02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pt-BR" dirty="0" smtClean="0">
                <a:latin typeface="Typo Style Light Demo" panose="02000500000000000000" pitchFamily="2" charset="0"/>
              </a:rPr>
              <a:t>Você </a:t>
            </a:r>
            <a:r>
              <a:rPr lang="pt-BR" dirty="0">
                <a:latin typeface="Typo Style Light Demo" panose="02000500000000000000" pitchFamily="2" charset="0"/>
              </a:rPr>
              <a:t>ainda está pagando o financiamento do imóvel e deverá começar a pagar o </a:t>
            </a:r>
            <a:r>
              <a:rPr lang="pt-BR" dirty="0" smtClean="0">
                <a:latin typeface="Typo Style Light Demo" panose="02000500000000000000" pitchFamily="2" charset="0"/>
              </a:rPr>
              <a:t>condomínio</a:t>
            </a:r>
            <a:r>
              <a:rPr lang="pt-BR" dirty="0" smtClean="0"/>
              <a:t>.</a:t>
            </a:r>
            <a:endParaRPr lang="pt-BR" dirty="0">
              <a:latin typeface="Typo Style Light Demo" panose="02000500000000000000" pitchFamily="2" charset="0"/>
            </a:endParaRPr>
          </a:p>
          <a:p>
            <a:pPr fontAlgn="base"/>
            <a:endParaRPr lang="pt-BR" dirty="0" smtClean="0">
              <a:latin typeface="Typo Style Light Demo" panose="02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pt-BR" dirty="0" smtClean="0">
                <a:latin typeface="Typo Style Light Demo" panose="02000500000000000000" pitchFamily="2" charset="0"/>
              </a:rPr>
              <a:t>O </a:t>
            </a:r>
            <a:r>
              <a:rPr lang="pt-BR" dirty="0">
                <a:latin typeface="Typo Style Light Demo" panose="02000500000000000000" pitchFamily="2" charset="0"/>
              </a:rPr>
              <a:t>seu companheiro(a) quer fazer tudo agora p/ evitar sujeiras numa reforma </a:t>
            </a:r>
            <a:r>
              <a:rPr lang="pt-BR" dirty="0" smtClean="0">
                <a:latin typeface="Typo Style Light Demo" panose="02000500000000000000" pitchFamily="2" charset="0"/>
              </a:rPr>
              <a:t>posterior</a:t>
            </a:r>
            <a:r>
              <a:rPr lang="pt-BR" dirty="0" smtClean="0"/>
              <a:t>.</a:t>
            </a:r>
            <a:endParaRPr lang="pt-BR" dirty="0">
              <a:latin typeface="Typo Style Light Demo" panose="02000500000000000000" pitchFamily="2" charset="0"/>
            </a:endParaRPr>
          </a:p>
          <a:p>
            <a:pPr fontAlgn="base"/>
            <a:endParaRPr lang="pt-BR" dirty="0" smtClean="0">
              <a:latin typeface="Typo Style Light Demo" panose="02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pt-BR" dirty="0" smtClean="0">
                <a:latin typeface="Typo Style Light Demo" panose="02000500000000000000" pitchFamily="2" charset="0"/>
              </a:rPr>
              <a:t>Você </a:t>
            </a:r>
            <a:r>
              <a:rPr lang="pt-BR" dirty="0">
                <a:latin typeface="Typo Style Light Demo" panose="02000500000000000000" pitchFamily="2" charset="0"/>
              </a:rPr>
              <a:t>acabou de trocar de carro e por conta disso, </a:t>
            </a:r>
            <a:r>
              <a:rPr lang="pt-BR" dirty="0" smtClean="0">
                <a:latin typeface="Typo Style Light Demo" panose="02000500000000000000" pitchFamily="2" charset="0"/>
              </a:rPr>
              <a:t>está com </a:t>
            </a:r>
            <a:r>
              <a:rPr lang="pt-BR" dirty="0">
                <a:latin typeface="Typo Style Light Demo" panose="02000500000000000000" pitchFamily="2" charset="0"/>
              </a:rPr>
              <a:t>uma baixa reserva </a:t>
            </a:r>
            <a:r>
              <a:rPr lang="pt-BR" dirty="0" smtClean="0">
                <a:latin typeface="Typo Style Light Demo" panose="02000500000000000000" pitchFamily="2" charset="0"/>
              </a:rPr>
              <a:t>financeira</a:t>
            </a:r>
            <a:r>
              <a:rPr lang="pt-BR" dirty="0" smtClean="0"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474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ome | CRM e Soluções para Varejo"/>
          <p:cNvSpPr>
            <a:spLocks noChangeAspect="1" noChangeArrowheads="1"/>
          </p:cNvSpPr>
          <p:nvPr/>
        </p:nvSpPr>
        <p:spPr bwMode="auto">
          <a:xfrm>
            <a:off x="5143211" y="14598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Home | CRM e Soluções para Varej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Home | CRM e Soluções para Vare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500553"/>
            <a:ext cx="12192000" cy="357447"/>
          </a:xfrm>
          <a:prstGeom prst="rect">
            <a:avLst/>
          </a:prstGeom>
          <a:solidFill>
            <a:srgbClr val="339FB0"/>
          </a:solidFill>
          <a:ln>
            <a:solidFill>
              <a:srgbClr val="339F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337262"/>
            <a:ext cx="12192000" cy="357447"/>
          </a:xfrm>
          <a:prstGeom prst="rect">
            <a:avLst/>
          </a:prstGeom>
          <a:solidFill>
            <a:srgbClr val="339FB0"/>
          </a:solidFill>
          <a:ln>
            <a:solidFill>
              <a:srgbClr val="339F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0" y="-20185"/>
            <a:ext cx="12192000" cy="357447"/>
          </a:xfrm>
          <a:prstGeom prst="rect">
            <a:avLst/>
          </a:prstGeom>
          <a:gradFill flip="none" rotWithShape="1">
            <a:gsLst>
              <a:gs pos="0">
                <a:srgbClr val="FF7B2D"/>
              </a:gs>
              <a:gs pos="100000">
                <a:srgbClr val="F5B73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59D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229"/>
            <a:ext cx="1524000" cy="776288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0" y="6144466"/>
            <a:ext cx="12192000" cy="357447"/>
          </a:xfrm>
          <a:prstGeom prst="rect">
            <a:avLst/>
          </a:prstGeom>
          <a:gradFill flip="none" rotWithShape="1">
            <a:gsLst>
              <a:gs pos="0">
                <a:srgbClr val="FF7B2D"/>
              </a:gs>
              <a:gs pos="100000">
                <a:srgbClr val="F5B73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59D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420633" y="-20229"/>
            <a:ext cx="4201296" cy="8323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r>
              <a:rPr lang="pt-BR" sz="5000" b="1" i="1" dirty="0" smtClean="0">
                <a:solidFill>
                  <a:srgbClr val="353F46"/>
                </a:solidFill>
                <a:latin typeface="Typo Style Demo" panose="02000500000000000000" pitchFamily="2" charset="0"/>
                <a:ea typeface="Roboto Black" panose="02000000000000000000" pitchFamily="2" charset="0"/>
              </a:rPr>
              <a:t>Riscos</a:t>
            </a:r>
            <a:endParaRPr lang="pt-BR" sz="5000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0" y="1138087"/>
            <a:ext cx="2790908" cy="31979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200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55574" y="1613528"/>
            <a:ext cx="112943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dirty="0">
                <a:latin typeface="Typo Style Light Demo" panose="02000500000000000000" pitchFamily="2" charset="0"/>
              </a:rPr>
              <a:t>    Problemas com a construção, pode haver problemas com a construção, como vazamentos de água, rachaduras nas paredes ou problemas elétricos!</a:t>
            </a:r>
          </a:p>
          <a:p>
            <a:pPr fontAlgn="base"/>
            <a:endParaRPr lang="pt-BR" dirty="0">
              <a:latin typeface="Typo Style Light Demo" panose="02000500000000000000" pitchFamily="2" charset="0"/>
            </a:endParaRPr>
          </a:p>
          <a:p>
            <a:pPr fontAlgn="base"/>
            <a:r>
              <a:rPr lang="pt-BR" dirty="0">
                <a:latin typeface="Typo Style Light Demo" panose="02000500000000000000" pitchFamily="2" charset="0"/>
              </a:rPr>
              <a:t> </a:t>
            </a:r>
            <a:r>
              <a:rPr lang="pt-BR" dirty="0" smtClean="0">
                <a:latin typeface="Typo Style Light Demo" panose="02000500000000000000" pitchFamily="2" charset="0"/>
              </a:rPr>
              <a:t>   Problemas com a mudança! A mudança pode ser muito cansativa e pesada, caso seja uma pessoa para realizar esse trabalho</a:t>
            </a:r>
            <a:r>
              <a:rPr lang="pt-BR" dirty="0" smtClean="0"/>
              <a:t>.</a:t>
            </a:r>
            <a:endParaRPr lang="pt-BR" dirty="0" smtClean="0">
              <a:latin typeface="+mj-lt"/>
            </a:endParaRPr>
          </a:p>
          <a:p>
            <a:pPr fontAlgn="base"/>
            <a:endParaRPr lang="pt-BR" dirty="0" smtClean="0">
              <a:latin typeface="Typo Style Light Demo" panose="02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pt-BR" dirty="0">
              <a:latin typeface="Typo Style Light Demo" panose="02000500000000000000" pitchFamily="2" charset="0"/>
            </a:endParaRPr>
          </a:p>
          <a:p>
            <a:pPr fontAlgn="base"/>
            <a:r>
              <a:rPr lang="pt-BR" dirty="0" smtClean="0">
                <a:latin typeface="Typo Style Light Demo" panose="02000500000000000000" pitchFamily="2" charset="0"/>
              </a:rPr>
              <a:t>    Problemas financeiros, eu acabei de  trocar </a:t>
            </a:r>
            <a:r>
              <a:rPr lang="pt-BR" dirty="0">
                <a:latin typeface="Typo Style Light Demo" panose="02000500000000000000" pitchFamily="2" charset="0"/>
              </a:rPr>
              <a:t>de carro e por conta disso, </a:t>
            </a:r>
            <a:r>
              <a:rPr lang="pt-BR" dirty="0" smtClean="0">
                <a:latin typeface="Typo Style Light Demo" panose="02000500000000000000" pitchFamily="2" charset="0"/>
              </a:rPr>
              <a:t>estou </a:t>
            </a:r>
            <a:r>
              <a:rPr lang="pt-BR" dirty="0">
                <a:latin typeface="Typo Style Light Demo" panose="02000500000000000000" pitchFamily="2" charset="0"/>
              </a:rPr>
              <a:t>com uma baixa reserva financeira</a:t>
            </a:r>
            <a:r>
              <a:rPr lang="pt-BR" dirty="0"/>
              <a:t>.</a:t>
            </a:r>
          </a:p>
          <a:p>
            <a:pPr fontAlgn="base"/>
            <a:endParaRPr lang="pt-BR" dirty="0" smtClean="0">
              <a:latin typeface="+mj-lt"/>
            </a:endParaRPr>
          </a:p>
          <a:p>
            <a:pPr fontAlgn="base"/>
            <a:endParaRPr lang="pt-BR" dirty="0">
              <a:latin typeface="Typo Style Light Demo" panose="02000500000000000000" pitchFamily="2" charset="0"/>
            </a:endParaRPr>
          </a:p>
          <a:p>
            <a:pPr fontAlgn="base"/>
            <a:r>
              <a:rPr lang="pt-BR" dirty="0" smtClean="0">
                <a:latin typeface="Typo Style Light Demo" panose="02000500000000000000" pitchFamily="2" charset="0"/>
              </a:rPr>
              <a:t>    Problemas com o prazo apertado de 2 meses!</a:t>
            </a:r>
          </a:p>
          <a:p>
            <a:pPr fontAlgn="base"/>
            <a:endParaRPr lang="pt-BR" dirty="0" smtClean="0">
              <a:latin typeface="Typo Style Light Demo" panose="02000500000000000000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3" y="1574407"/>
            <a:ext cx="418944" cy="41894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3" y="2389696"/>
            <a:ext cx="418944" cy="41894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0" y="3493473"/>
            <a:ext cx="418944" cy="418944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0" y="4580376"/>
            <a:ext cx="418944" cy="4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8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ome | CRM e Soluções para Varejo"/>
          <p:cNvSpPr>
            <a:spLocks noChangeAspect="1" noChangeArrowheads="1"/>
          </p:cNvSpPr>
          <p:nvPr/>
        </p:nvSpPr>
        <p:spPr bwMode="auto">
          <a:xfrm>
            <a:off x="5143211" y="14598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Home | CRM e Soluções para Varej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Home | CRM e Soluções para Vare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500553"/>
            <a:ext cx="12192000" cy="357447"/>
          </a:xfrm>
          <a:prstGeom prst="rect">
            <a:avLst/>
          </a:prstGeom>
          <a:solidFill>
            <a:srgbClr val="339FB0"/>
          </a:solidFill>
          <a:ln>
            <a:solidFill>
              <a:srgbClr val="339F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337262"/>
            <a:ext cx="12192000" cy="357447"/>
          </a:xfrm>
          <a:prstGeom prst="rect">
            <a:avLst/>
          </a:prstGeom>
          <a:solidFill>
            <a:srgbClr val="339FB0"/>
          </a:solidFill>
          <a:ln>
            <a:solidFill>
              <a:srgbClr val="339F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0" y="-20185"/>
            <a:ext cx="12192000" cy="357447"/>
          </a:xfrm>
          <a:prstGeom prst="rect">
            <a:avLst/>
          </a:prstGeom>
          <a:gradFill flip="none" rotWithShape="1">
            <a:gsLst>
              <a:gs pos="0">
                <a:srgbClr val="FF7B2D"/>
              </a:gs>
              <a:gs pos="100000">
                <a:srgbClr val="F5B73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59D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229"/>
            <a:ext cx="1524000" cy="776288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0" y="6144466"/>
            <a:ext cx="12192000" cy="357447"/>
          </a:xfrm>
          <a:prstGeom prst="rect">
            <a:avLst/>
          </a:prstGeom>
          <a:gradFill flip="none" rotWithShape="1">
            <a:gsLst>
              <a:gs pos="0">
                <a:srgbClr val="FF7B2D"/>
              </a:gs>
              <a:gs pos="100000">
                <a:srgbClr val="F5B73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59D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420633" y="-20229"/>
            <a:ext cx="4201296" cy="8323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r>
              <a:rPr lang="pt-BR" sz="5000" b="1" i="1" dirty="0" smtClean="0">
                <a:solidFill>
                  <a:srgbClr val="353F46"/>
                </a:solidFill>
                <a:latin typeface="Typo Style Demo" panose="02000500000000000000" pitchFamily="2" charset="0"/>
                <a:ea typeface="Roboto Black" panose="02000000000000000000" pitchFamily="2" charset="0"/>
              </a:rPr>
              <a:t>Objetivos</a:t>
            </a:r>
            <a:endParaRPr lang="pt-BR" sz="5000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0" y="1138087"/>
            <a:ext cx="2790908" cy="31979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i="1" dirty="0" smtClean="0">
                <a:solidFill>
                  <a:srgbClr val="353F46"/>
                </a:solidFill>
                <a:latin typeface="Typo Style Demo" panose="02000500000000000000" pitchFamily="2" charset="0"/>
                <a:ea typeface="Roboto Black" panose="02000000000000000000" pitchFamily="2" charset="0"/>
              </a:rPr>
              <a:t>Principais Objetivos</a:t>
            </a:r>
            <a:endParaRPr lang="pt-BR" sz="3200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55574" y="1613528"/>
            <a:ext cx="11294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dirty="0" smtClean="0">
                <a:latin typeface="Typo Style Light Demo" panose="02000500000000000000" pitchFamily="2" charset="0"/>
              </a:rPr>
              <a:t>    Finalizar o projeto em no máximo 2 meses por conta do vencimento do contrato! </a:t>
            </a:r>
            <a:endParaRPr lang="pt-BR" dirty="0">
              <a:latin typeface="Typo Style Light Demo" panose="02000500000000000000" pitchFamily="2" charset="0"/>
            </a:endParaRPr>
          </a:p>
          <a:p>
            <a:pPr fontAlgn="base"/>
            <a:endParaRPr lang="pt-BR" dirty="0" smtClean="0">
              <a:latin typeface="Typo Style Light Demo" panose="02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pt-BR" dirty="0">
              <a:latin typeface="Typo Style Light Demo" panose="02000500000000000000" pitchFamily="2" charset="0"/>
            </a:endParaRPr>
          </a:p>
          <a:p>
            <a:pPr fontAlgn="base"/>
            <a:r>
              <a:rPr lang="pt-BR" dirty="0">
                <a:latin typeface="Typo Style Light Demo" panose="02000500000000000000" pitchFamily="2" charset="0"/>
              </a:rPr>
              <a:t> </a:t>
            </a:r>
            <a:r>
              <a:rPr lang="pt-BR" dirty="0" smtClean="0">
                <a:latin typeface="Typo Style Light Demo" panose="02000500000000000000" pitchFamily="2" charset="0"/>
              </a:rPr>
              <a:t>   Como eu </a:t>
            </a:r>
            <a:r>
              <a:rPr lang="pt-BR" dirty="0">
                <a:latin typeface="Typo Style Light Demo" panose="02000500000000000000" pitchFamily="2" charset="0"/>
              </a:rPr>
              <a:t>ainda </a:t>
            </a:r>
            <a:r>
              <a:rPr lang="pt-BR" dirty="0" smtClean="0">
                <a:latin typeface="Typo Style Light Demo" panose="02000500000000000000" pitchFamily="2" charset="0"/>
              </a:rPr>
              <a:t>estou </a:t>
            </a:r>
            <a:r>
              <a:rPr lang="pt-BR" dirty="0">
                <a:latin typeface="Typo Style Light Demo" panose="02000500000000000000" pitchFamily="2" charset="0"/>
              </a:rPr>
              <a:t>pagando o financiamento do imóvel e </a:t>
            </a:r>
            <a:r>
              <a:rPr lang="pt-BR" dirty="0" smtClean="0">
                <a:latin typeface="Typo Style Light Demo" panose="02000500000000000000" pitchFamily="2" charset="0"/>
              </a:rPr>
              <a:t>precisarei </a:t>
            </a:r>
            <a:r>
              <a:rPr lang="pt-BR" dirty="0">
                <a:latin typeface="Typo Style Light Demo" panose="02000500000000000000" pitchFamily="2" charset="0"/>
              </a:rPr>
              <a:t>pagar o condomínio, é importante incluir esses custos </a:t>
            </a:r>
            <a:r>
              <a:rPr lang="pt-BR" dirty="0" smtClean="0">
                <a:latin typeface="Typo Style Light Demo" panose="02000500000000000000" pitchFamily="2" charset="0"/>
              </a:rPr>
              <a:t>no orçamento</a:t>
            </a:r>
            <a:r>
              <a:rPr lang="pt-BR" dirty="0" smtClean="0">
                <a:latin typeface="+mj-lt"/>
              </a:rPr>
              <a:t>.</a:t>
            </a:r>
          </a:p>
          <a:p>
            <a:pPr fontAlgn="base"/>
            <a:endParaRPr lang="pt-BR" dirty="0" smtClean="0">
              <a:latin typeface="Typo Style Light Demo" panose="02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pt-BR" dirty="0">
              <a:latin typeface="Typo Style Light Demo" panose="02000500000000000000" pitchFamily="2" charset="0"/>
            </a:endParaRPr>
          </a:p>
          <a:p>
            <a:pPr fontAlgn="base"/>
            <a:r>
              <a:rPr lang="pt-BR" dirty="0" smtClean="0">
                <a:latin typeface="Typo Style Light Demo" panose="02000500000000000000" pitchFamily="2" charset="0"/>
              </a:rPr>
              <a:t>    Minha companheira quer fazer tudo agora para evitar sujeira posteriormente, a obra deve ser finalizada completamente até o período de mudança</a:t>
            </a:r>
            <a:r>
              <a:rPr lang="pt-BR" dirty="0" smtClean="0">
                <a:latin typeface="+mj-lt"/>
              </a:rPr>
              <a:t>.</a:t>
            </a:r>
          </a:p>
          <a:p>
            <a:pPr fontAlgn="base"/>
            <a:endParaRPr lang="pt-BR" dirty="0" smtClean="0">
              <a:latin typeface="Typo Style Light Demo" panose="02000500000000000000" pitchFamily="2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pt-BR" dirty="0">
              <a:latin typeface="Typo Style Light Demo" panose="02000500000000000000" pitchFamily="2" charset="0"/>
            </a:endParaRPr>
          </a:p>
          <a:p>
            <a:pPr fontAlgn="base"/>
            <a:r>
              <a:rPr lang="pt-BR" dirty="0" smtClean="0">
                <a:latin typeface="Typo Style Light Demo" panose="02000500000000000000" pitchFamily="2" charset="0"/>
              </a:rPr>
              <a:t>    </a:t>
            </a:r>
            <a:r>
              <a:rPr lang="pt-BR" dirty="0">
                <a:latin typeface="Typo Style Light Demo" panose="02000500000000000000" pitchFamily="2" charset="0"/>
              </a:rPr>
              <a:t>A</a:t>
            </a:r>
            <a:r>
              <a:rPr lang="pt-BR" dirty="0" smtClean="0">
                <a:latin typeface="Typo Style Light Demo" panose="02000500000000000000" pitchFamily="2" charset="0"/>
              </a:rPr>
              <a:t>cabei de trocar de carro, poderia tirar proveito disso para fazer uma renda extra como Uber</a:t>
            </a:r>
            <a:r>
              <a:rPr lang="pt-BR" dirty="0">
                <a:latin typeface="Typo Style Light Demo" panose="02000500000000000000" pitchFamily="2" charset="0"/>
              </a:rPr>
              <a:t> </a:t>
            </a:r>
            <a:r>
              <a:rPr lang="pt-BR" dirty="0" smtClean="0">
                <a:latin typeface="Typo Style Light Demo" panose="02000500000000000000" pitchFamily="2" charset="0"/>
              </a:rPr>
              <a:t>e 99</a:t>
            </a:r>
            <a:r>
              <a:rPr lang="pt-BR" dirty="0" smtClean="0">
                <a:latin typeface="+mj-lt"/>
              </a:rPr>
              <a:t>.</a:t>
            </a:r>
            <a:endParaRPr lang="pt-BR" dirty="0"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3" y="1574407"/>
            <a:ext cx="418944" cy="41894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3" y="2389696"/>
            <a:ext cx="418944" cy="41894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0" y="3493473"/>
            <a:ext cx="418944" cy="418944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0" y="4580376"/>
            <a:ext cx="418944" cy="4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1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ome | CRM e Soluções para Varejo"/>
          <p:cNvSpPr>
            <a:spLocks noChangeAspect="1" noChangeArrowheads="1"/>
          </p:cNvSpPr>
          <p:nvPr/>
        </p:nvSpPr>
        <p:spPr bwMode="auto">
          <a:xfrm>
            <a:off x="5143211" y="14598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Home | CRM e Soluções para Varej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Home | CRM e Soluções para Vare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500553"/>
            <a:ext cx="12192000" cy="357447"/>
          </a:xfrm>
          <a:prstGeom prst="rect">
            <a:avLst/>
          </a:prstGeom>
          <a:solidFill>
            <a:srgbClr val="339FB0"/>
          </a:solidFill>
          <a:ln>
            <a:solidFill>
              <a:srgbClr val="339F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337262"/>
            <a:ext cx="12192000" cy="357447"/>
          </a:xfrm>
          <a:prstGeom prst="rect">
            <a:avLst/>
          </a:prstGeom>
          <a:solidFill>
            <a:srgbClr val="339FB0"/>
          </a:solidFill>
          <a:ln>
            <a:solidFill>
              <a:srgbClr val="339F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0" y="-20185"/>
            <a:ext cx="12192000" cy="357447"/>
          </a:xfrm>
          <a:prstGeom prst="rect">
            <a:avLst/>
          </a:prstGeom>
          <a:gradFill flip="none" rotWithShape="1">
            <a:gsLst>
              <a:gs pos="0">
                <a:srgbClr val="FF7B2D"/>
              </a:gs>
              <a:gs pos="100000">
                <a:srgbClr val="F5B73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59D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229"/>
            <a:ext cx="1524000" cy="776288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0" y="6144466"/>
            <a:ext cx="12192000" cy="357447"/>
          </a:xfrm>
          <a:prstGeom prst="rect">
            <a:avLst/>
          </a:prstGeom>
          <a:gradFill flip="none" rotWithShape="1">
            <a:gsLst>
              <a:gs pos="0">
                <a:srgbClr val="FF7B2D"/>
              </a:gs>
              <a:gs pos="100000">
                <a:srgbClr val="F5B73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59D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420633" y="-20229"/>
            <a:ext cx="4201296" cy="8323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r>
              <a:rPr lang="pt-BR" sz="5000" b="1" i="1" dirty="0" smtClean="0">
                <a:solidFill>
                  <a:srgbClr val="353F46"/>
                </a:solidFill>
                <a:latin typeface="Typo Style Demo" panose="02000500000000000000" pitchFamily="2" charset="0"/>
                <a:ea typeface="Roboto Black" panose="02000000000000000000" pitchFamily="2" charset="0"/>
              </a:rPr>
              <a:t>Cronograma</a:t>
            </a:r>
            <a:endParaRPr lang="pt-BR" sz="5000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2" name="Seta para a Direita 21"/>
          <p:cNvSpPr/>
          <p:nvPr/>
        </p:nvSpPr>
        <p:spPr>
          <a:xfrm>
            <a:off x="1298997" y="3287746"/>
            <a:ext cx="1294856" cy="652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Planejamento da reforma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3" name="Seta para a Direita 22"/>
          <p:cNvSpPr/>
          <p:nvPr/>
        </p:nvSpPr>
        <p:spPr>
          <a:xfrm>
            <a:off x="2621547" y="3204261"/>
            <a:ext cx="1435295" cy="819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</a:rPr>
              <a:t>Contratação de profissionais e compra de materiais</a:t>
            </a:r>
          </a:p>
        </p:txBody>
      </p:sp>
      <p:sp>
        <p:nvSpPr>
          <p:cNvPr id="9" name="Retângulo 8"/>
          <p:cNvSpPr/>
          <p:nvPr/>
        </p:nvSpPr>
        <p:spPr>
          <a:xfrm>
            <a:off x="155575" y="1105555"/>
            <a:ext cx="3903650" cy="232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Definição e Planejamento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4059225" y="1104263"/>
            <a:ext cx="4028764" cy="232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Reforma</a:t>
            </a:r>
            <a:endParaRPr lang="pt-BR" sz="1100" dirty="0"/>
          </a:p>
        </p:txBody>
      </p:sp>
      <p:sp>
        <p:nvSpPr>
          <p:cNvPr id="25" name="Retângulo 24"/>
          <p:cNvSpPr/>
          <p:nvPr/>
        </p:nvSpPr>
        <p:spPr>
          <a:xfrm>
            <a:off x="8087989" y="1104263"/>
            <a:ext cx="3874936" cy="232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Mudança</a:t>
            </a:r>
          </a:p>
        </p:txBody>
      </p:sp>
      <p:sp>
        <p:nvSpPr>
          <p:cNvPr id="26" name="Seta para a Direita 25"/>
          <p:cNvSpPr/>
          <p:nvPr/>
        </p:nvSpPr>
        <p:spPr>
          <a:xfrm>
            <a:off x="4082726" y="3299868"/>
            <a:ext cx="1245035" cy="652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Início das reformas - Piso</a:t>
            </a:r>
          </a:p>
        </p:txBody>
      </p:sp>
      <p:sp>
        <p:nvSpPr>
          <p:cNvPr id="27" name="Seta para a Direita 26"/>
          <p:cNvSpPr/>
          <p:nvPr/>
        </p:nvSpPr>
        <p:spPr>
          <a:xfrm>
            <a:off x="5337359" y="3308575"/>
            <a:ext cx="1425697" cy="652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Continuação das reformas - Pintura</a:t>
            </a:r>
          </a:p>
        </p:txBody>
      </p:sp>
      <p:sp>
        <p:nvSpPr>
          <p:cNvPr id="28" name="Seta para a Direita 27"/>
          <p:cNvSpPr/>
          <p:nvPr/>
        </p:nvSpPr>
        <p:spPr>
          <a:xfrm>
            <a:off x="6772654" y="3328832"/>
            <a:ext cx="1312952" cy="652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Finalização das reformas - Eletricista</a:t>
            </a:r>
          </a:p>
        </p:txBody>
      </p:sp>
      <p:sp>
        <p:nvSpPr>
          <p:cNvPr id="29" name="Seta para a Direita 28"/>
          <p:cNvSpPr/>
          <p:nvPr/>
        </p:nvSpPr>
        <p:spPr>
          <a:xfrm>
            <a:off x="8095204" y="3328831"/>
            <a:ext cx="1046413" cy="652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Desmontar mobília</a:t>
            </a:r>
          </a:p>
        </p:txBody>
      </p:sp>
      <p:sp>
        <p:nvSpPr>
          <p:cNvPr id="30" name="Seta para a Direita 29"/>
          <p:cNvSpPr/>
          <p:nvPr/>
        </p:nvSpPr>
        <p:spPr>
          <a:xfrm>
            <a:off x="9151215" y="3336870"/>
            <a:ext cx="1063828" cy="652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Empacotamento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31" name="Seta para a Direita 30"/>
          <p:cNvSpPr/>
          <p:nvPr/>
        </p:nvSpPr>
        <p:spPr>
          <a:xfrm>
            <a:off x="10224641" y="3336870"/>
            <a:ext cx="650496" cy="652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Frete</a:t>
            </a:r>
          </a:p>
        </p:txBody>
      </p:sp>
      <p:sp>
        <p:nvSpPr>
          <p:cNvPr id="32" name="Seta para a Direita 31"/>
          <p:cNvSpPr/>
          <p:nvPr/>
        </p:nvSpPr>
        <p:spPr>
          <a:xfrm>
            <a:off x="10888628" y="3336870"/>
            <a:ext cx="1071914" cy="652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Montar mobília</a:t>
            </a:r>
          </a:p>
        </p:txBody>
      </p:sp>
      <p:sp>
        <p:nvSpPr>
          <p:cNvPr id="33" name="Seta para a Direita 32"/>
          <p:cNvSpPr/>
          <p:nvPr/>
        </p:nvSpPr>
        <p:spPr>
          <a:xfrm>
            <a:off x="153192" y="3266742"/>
            <a:ext cx="1145805" cy="722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Avaliação do espaço e definição do orçamento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4059225" y="1104263"/>
            <a:ext cx="0" cy="5040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25" idx="1"/>
          </p:cNvCxnSpPr>
          <p:nvPr/>
        </p:nvCxnSpPr>
        <p:spPr>
          <a:xfrm>
            <a:off x="8087989" y="1220431"/>
            <a:ext cx="9598" cy="492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e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512525"/>
              </p:ext>
            </p:extLst>
          </p:nvPr>
        </p:nvGraphicFramePr>
        <p:xfrm>
          <a:off x="153192" y="2788486"/>
          <a:ext cx="1163030" cy="330612"/>
        </p:xfrm>
        <a:graphic>
          <a:graphicData uri="http://schemas.openxmlformats.org/drawingml/2006/table">
            <a:tbl>
              <a:tblPr/>
              <a:tblGrid>
                <a:gridCol w="581515">
                  <a:extLst>
                    <a:ext uri="{9D8B030D-6E8A-4147-A177-3AD203B41FA5}">
                      <a16:colId xmlns:a16="http://schemas.microsoft.com/office/drawing/2014/main" val="2609162056"/>
                    </a:ext>
                  </a:extLst>
                </a:gridCol>
                <a:gridCol w="581515">
                  <a:extLst>
                    <a:ext uri="{9D8B030D-6E8A-4147-A177-3AD203B41FA5}">
                      <a16:colId xmlns:a16="http://schemas.microsoft.com/office/drawing/2014/main" val="3392409433"/>
                    </a:ext>
                  </a:extLst>
                </a:gridCol>
              </a:tblGrid>
              <a:tr h="84288"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Início</a:t>
                      </a:r>
                      <a:endParaRPr lang="pt-BR" sz="8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Término</a:t>
                      </a:r>
                      <a:endParaRPr lang="pt-BR" sz="8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57318"/>
                  </a:ext>
                </a:extLst>
              </a:tr>
              <a:tr h="189642">
                <a:tc>
                  <a:txBody>
                    <a:bodyPr/>
                    <a:lstStyle/>
                    <a:p>
                      <a:r>
                        <a:rPr lang="pt-BR" sz="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</a:t>
                      </a:r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23/10/23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27/10/23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573230"/>
                  </a:ext>
                </a:extLst>
              </a:tr>
            </a:tbl>
          </a:graphicData>
        </a:graphic>
      </p:graphicFrame>
      <p:graphicFrame>
        <p:nvGraphicFramePr>
          <p:cNvPr id="38" name="Tabe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609973"/>
              </p:ext>
            </p:extLst>
          </p:nvPr>
        </p:nvGraphicFramePr>
        <p:xfrm>
          <a:off x="1341030" y="2788484"/>
          <a:ext cx="1252824" cy="330614"/>
        </p:xfrm>
        <a:graphic>
          <a:graphicData uri="http://schemas.openxmlformats.org/drawingml/2006/table">
            <a:tbl>
              <a:tblPr/>
              <a:tblGrid>
                <a:gridCol w="626412">
                  <a:extLst>
                    <a:ext uri="{9D8B030D-6E8A-4147-A177-3AD203B41FA5}">
                      <a16:colId xmlns:a16="http://schemas.microsoft.com/office/drawing/2014/main" val="250345609"/>
                    </a:ext>
                  </a:extLst>
                </a:gridCol>
                <a:gridCol w="626412">
                  <a:extLst>
                    <a:ext uri="{9D8B030D-6E8A-4147-A177-3AD203B41FA5}">
                      <a16:colId xmlns:a16="http://schemas.microsoft.com/office/drawing/2014/main" val="3688624869"/>
                    </a:ext>
                  </a:extLst>
                </a:gridCol>
              </a:tblGrid>
              <a:tr h="165307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Início</a:t>
                      </a:r>
                      <a:endParaRPr lang="pt-BR" sz="8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Término</a:t>
                      </a:r>
                      <a:endParaRPr lang="pt-BR" sz="8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09839"/>
                  </a:ext>
                </a:extLst>
              </a:tr>
              <a:tr h="165307">
                <a:tc>
                  <a:txBody>
                    <a:bodyPr/>
                    <a:lstStyle/>
                    <a:p>
                      <a:r>
                        <a:rPr lang="pt-BR" sz="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</a:t>
                      </a:r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30/10/23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03/11/23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670809"/>
                  </a:ext>
                </a:extLst>
              </a:tr>
            </a:tbl>
          </a:graphicData>
        </a:graphic>
      </p:graphicFrame>
      <p:graphicFrame>
        <p:nvGraphicFramePr>
          <p:cNvPr id="39" name="Tabe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635929"/>
              </p:ext>
            </p:extLst>
          </p:nvPr>
        </p:nvGraphicFramePr>
        <p:xfrm>
          <a:off x="2621547" y="2788484"/>
          <a:ext cx="1407602" cy="324488"/>
        </p:xfrm>
        <a:graphic>
          <a:graphicData uri="http://schemas.openxmlformats.org/drawingml/2006/table">
            <a:tbl>
              <a:tblPr/>
              <a:tblGrid>
                <a:gridCol w="703801">
                  <a:extLst>
                    <a:ext uri="{9D8B030D-6E8A-4147-A177-3AD203B41FA5}">
                      <a16:colId xmlns:a16="http://schemas.microsoft.com/office/drawing/2014/main" val="3855561945"/>
                    </a:ext>
                  </a:extLst>
                </a:gridCol>
                <a:gridCol w="703801">
                  <a:extLst>
                    <a:ext uri="{9D8B030D-6E8A-4147-A177-3AD203B41FA5}">
                      <a16:colId xmlns:a16="http://schemas.microsoft.com/office/drawing/2014/main" val="3082790754"/>
                    </a:ext>
                  </a:extLst>
                </a:gridCol>
              </a:tblGrid>
              <a:tr h="162244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Início</a:t>
                      </a:r>
                      <a:endParaRPr lang="pt-BR" sz="8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Término</a:t>
                      </a:r>
                      <a:endParaRPr lang="pt-BR" sz="8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47241"/>
                  </a:ext>
                </a:extLst>
              </a:tr>
              <a:tr h="162244">
                <a:tc>
                  <a:txBody>
                    <a:bodyPr/>
                    <a:lstStyle/>
                    <a:p>
                      <a:r>
                        <a:rPr lang="pt-BR" sz="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</a:t>
                      </a:r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06/11/23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10/11/23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835625"/>
                  </a:ext>
                </a:extLst>
              </a:tr>
            </a:tbl>
          </a:graphicData>
        </a:graphic>
      </p:graphicFrame>
      <p:sp>
        <p:nvSpPr>
          <p:cNvPr id="41" name="Título 1"/>
          <p:cNvSpPr txBox="1">
            <a:spLocks/>
          </p:cNvSpPr>
          <p:nvPr/>
        </p:nvSpPr>
        <p:spPr>
          <a:xfrm>
            <a:off x="687885" y="1352655"/>
            <a:ext cx="2829348" cy="33946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r>
              <a:rPr lang="pt-BR" sz="1600" b="1" i="1" dirty="0" smtClean="0">
                <a:solidFill>
                  <a:srgbClr val="353F46"/>
                </a:solidFill>
                <a:latin typeface="Typo Style Demo" panose="02000500000000000000" pitchFamily="2" charset="0"/>
                <a:ea typeface="Roboto Black" panose="02000000000000000000" pitchFamily="2" charset="0"/>
              </a:rPr>
              <a:t> 23/10/23 a 10/11/23</a:t>
            </a:r>
            <a:endParaRPr lang="pt-BR" sz="1600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</p:txBody>
      </p:sp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59454"/>
              </p:ext>
            </p:extLst>
          </p:nvPr>
        </p:nvGraphicFramePr>
        <p:xfrm>
          <a:off x="4082726" y="2768115"/>
          <a:ext cx="1245036" cy="363277"/>
        </p:xfrm>
        <a:graphic>
          <a:graphicData uri="http://schemas.openxmlformats.org/drawingml/2006/table">
            <a:tbl>
              <a:tblPr/>
              <a:tblGrid>
                <a:gridCol w="622518">
                  <a:extLst>
                    <a:ext uri="{9D8B030D-6E8A-4147-A177-3AD203B41FA5}">
                      <a16:colId xmlns:a16="http://schemas.microsoft.com/office/drawing/2014/main" val="564513768"/>
                    </a:ext>
                  </a:extLst>
                </a:gridCol>
                <a:gridCol w="622518">
                  <a:extLst>
                    <a:ext uri="{9D8B030D-6E8A-4147-A177-3AD203B41FA5}">
                      <a16:colId xmlns:a16="http://schemas.microsoft.com/office/drawing/2014/main" val="3101172803"/>
                    </a:ext>
                  </a:extLst>
                </a:gridCol>
              </a:tblGrid>
              <a:tr h="122551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Início</a:t>
                      </a:r>
                      <a:endParaRPr lang="pt-BR" sz="8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Término</a:t>
                      </a:r>
                      <a:endParaRPr lang="pt-BR" sz="8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646049"/>
                  </a:ext>
                </a:extLst>
              </a:tr>
              <a:tr h="222307">
                <a:tc>
                  <a:txBody>
                    <a:bodyPr/>
                    <a:lstStyle/>
                    <a:p>
                      <a:r>
                        <a:rPr lang="pt-BR" sz="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</a:t>
                      </a:r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13/11/23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</a:t>
                      </a:r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22/11/23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525952"/>
                  </a:ext>
                </a:extLst>
              </a:tr>
            </a:tbl>
          </a:graphicData>
        </a:graphic>
      </p:graphicFrame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006426"/>
              </p:ext>
            </p:extLst>
          </p:nvPr>
        </p:nvGraphicFramePr>
        <p:xfrm>
          <a:off x="5342101" y="2776822"/>
          <a:ext cx="1420956" cy="354570"/>
        </p:xfrm>
        <a:graphic>
          <a:graphicData uri="http://schemas.openxmlformats.org/drawingml/2006/table">
            <a:tbl>
              <a:tblPr/>
              <a:tblGrid>
                <a:gridCol w="710478">
                  <a:extLst>
                    <a:ext uri="{9D8B030D-6E8A-4147-A177-3AD203B41FA5}">
                      <a16:colId xmlns:a16="http://schemas.microsoft.com/office/drawing/2014/main" val="1016916429"/>
                    </a:ext>
                  </a:extLst>
                </a:gridCol>
                <a:gridCol w="710478">
                  <a:extLst>
                    <a:ext uri="{9D8B030D-6E8A-4147-A177-3AD203B41FA5}">
                      <a16:colId xmlns:a16="http://schemas.microsoft.com/office/drawing/2014/main" val="2663927928"/>
                    </a:ext>
                  </a:extLst>
                </a:gridCol>
              </a:tblGrid>
              <a:tr h="177285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Início</a:t>
                      </a:r>
                      <a:endParaRPr lang="pt-BR" sz="8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Término</a:t>
                      </a:r>
                      <a:endParaRPr lang="pt-BR" sz="8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97467"/>
                  </a:ext>
                </a:extLst>
              </a:tr>
              <a:tr h="177285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 23/11/23</a:t>
                      </a:r>
                      <a:endParaRPr lang="pt-BR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</a:t>
                      </a:r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29/11/23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897631"/>
                  </a:ext>
                </a:extLst>
              </a:tr>
            </a:tbl>
          </a:graphicData>
        </a:graphic>
      </p:graphicFrame>
      <p:graphicFrame>
        <p:nvGraphicFramePr>
          <p:cNvPr id="44" name="Tabe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435396"/>
              </p:ext>
            </p:extLst>
          </p:nvPr>
        </p:nvGraphicFramePr>
        <p:xfrm>
          <a:off x="6777396" y="2788485"/>
          <a:ext cx="1280516" cy="342906"/>
        </p:xfrm>
        <a:graphic>
          <a:graphicData uri="http://schemas.openxmlformats.org/drawingml/2006/table">
            <a:tbl>
              <a:tblPr/>
              <a:tblGrid>
                <a:gridCol w="640258">
                  <a:extLst>
                    <a:ext uri="{9D8B030D-6E8A-4147-A177-3AD203B41FA5}">
                      <a16:colId xmlns:a16="http://schemas.microsoft.com/office/drawing/2014/main" val="3984616686"/>
                    </a:ext>
                  </a:extLst>
                </a:gridCol>
                <a:gridCol w="640258">
                  <a:extLst>
                    <a:ext uri="{9D8B030D-6E8A-4147-A177-3AD203B41FA5}">
                      <a16:colId xmlns:a16="http://schemas.microsoft.com/office/drawing/2014/main" val="1121808452"/>
                    </a:ext>
                  </a:extLst>
                </a:gridCol>
              </a:tblGrid>
              <a:tr h="171453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Início</a:t>
                      </a:r>
                      <a:endParaRPr lang="pt-BR" sz="8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Término</a:t>
                      </a:r>
                      <a:endParaRPr lang="pt-BR" sz="8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599440"/>
                  </a:ext>
                </a:extLst>
              </a:tr>
              <a:tr h="171453">
                <a:tc>
                  <a:txBody>
                    <a:bodyPr/>
                    <a:lstStyle/>
                    <a:p>
                      <a:r>
                        <a:rPr lang="pt-BR" sz="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</a:t>
                      </a:r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30/11/23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01/12/23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802108"/>
                  </a:ext>
                </a:extLst>
              </a:tr>
            </a:tbl>
          </a:graphicData>
        </a:graphic>
      </p:graphicFrame>
      <p:sp>
        <p:nvSpPr>
          <p:cNvPr id="45" name="Título 1"/>
          <p:cNvSpPr txBox="1">
            <a:spLocks/>
          </p:cNvSpPr>
          <p:nvPr/>
        </p:nvSpPr>
        <p:spPr>
          <a:xfrm>
            <a:off x="4549262" y="1369342"/>
            <a:ext cx="2829348" cy="33946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r>
              <a:rPr lang="pt-BR" sz="1600" b="1" i="1" dirty="0" smtClean="0">
                <a:solidFill>
                  <a:srgbClr val="353F46"/>
                </a:solidFill>
                <a:latin typeface="Typo Style Demo" panose="02000500000000000000" pitchFamily="2" charset="0"/>
                <a:ea typeface="Roboto Black" panose="02000000000000000000" pitchFamily="2" charset="0"/>
              </a:rPr>
              <a:t>13/11/23 a 01/12/23</a:t>
            </a:r>
            <a:endParaRPr lang="pt-BR" sz="1600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172690"/>
              </p:ext>
            </p:extLst>
          </p:nvPr>
        </p:nvGraphicFramePr>
        <p:xfrm>
          <a:off x="8116068" y="2788485"/>
          <a:ext cx="1025550" cy="403860"/>
        </p:xfrm>
        <a:graphic>
          <a:graphicData uri="http://schemas.openxmlformats.org/drawingml/2006/table">
            <a:tbl>
              <a:tblPr/>
              <a:tblGrid>
                <a:gridCol w="512775">
                  <a:extLst>
                    <a:ext uri="{9D8B030D-6E8A-4147-A177-3AD203B41FA5}">
                      <a16:colId xmlns:a16="http://schemas.microsoft.com/office/drawing/2014/main" val="456182174"/>
                    </a:ext>
                  </a:extLst>
                </a:gridCol>
                <a:gridCol w="512775">
                  <a:extLst>
                    <a:ext uri="{9D8B030D-6E8A-4147-A177-3AD203B41FA5}">
                      <a16:colId xmlns:a16="http://schemas.microsoft.com/office/drawing/2014/main" val="2560203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Início</a:t>
                      </a:r>
                      <a:endParaRPr lang="pt-BR" sz="8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Término</a:t>
                      </a:r>
                      <a:endParaRPr lang="pt-BR" sz="8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075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 04/12/23</a:t>
                      </a:r>
                      <a:endParaRPr lang="pt-BR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 05/12/23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49172"/>
                  </a:ext>
                </a:extLst>
              </a:tr>
            </a:tbl>
          </a:graphicData>
        </a:graphic>
      </p:graphicFrame>
      <p:graphicFrame>
        <p:nvGraphicFramePr>
          <p:cNvPr id="47" name="Tabela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34678"/>
              </p:ext>
            </p:extLst>
          </p:nvPr>
        </p:nvGraphicFramePr>
        <p:xfrm>
          <a:off x="9151215" y="2788485"/>
          <a:ext cx="1063828" cy="403860"/>
        </p:xfrm>
        <a:graphic>
          <a:graphicData uri="http://schemas.openxmlformats.org/drawingml/2006/table">
            <a:tbl>
              <a:tblPr/>
              <a:tblGrid>
                <a:gridCol w="531914">
                  <a:extLst>
                    <a:ext uri="{9D8B030D-6E8A-4147-A177-3AD203B41FA5}">
                      <a16:colId xmlns:a16="http://schemas.microsoft.com/office/drawing/2014/main" val="3809118120"/>
                    </a:ext>
                  </a:extLst>
                </a:gridCol>
                <a:gridCol w="531914">
                  <a:extLst>
                    <a:ext uri="{9D8B030D-6E8A-4147-A177-3AD203B41FA5}">
                      <a16:colId xmlns:a16="http://schemas.microsoft.com/office/drawing/2014/main" val="34625137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Início</a:t>
                      </a:r>
                      <a:endParaRPr lang="pt-BR" sz="8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Término</a:t>
                      </a:r>
                      <a:endParaRPr lang="pt-BR" sz="8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958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 06/12/23</a:t>
                      </a:r>
                      <a:endParaRPr lang="pt-BR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</a:t>
                      </a:r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07/12/23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963689"/>
                  </a:ext>
                </a:extLst>
              </a:tr>
            </a:tbl>
          </a:graphicData>
        </a:graphic>
      </p:graphicFrame>
      <p:graphicFrame>
        <p:nvGraphicFramePr>
          <p:cNvPr id="49" name="Tabe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772139"/>
              </p:ext>
            </p:extLst>
          </p:nvPr>
        </p:nvGraphicFramePr>
        <p:xfrm>
          <a:off x="10224640" y="2788486"/>
          <a:ext cx="650497" cy="436227"/>
        </p:xfrm>
        <a:graphic>
          <a:graphicData uri="http://schemas.openxmlformats.org/drawingml/2006/table">
            <a:tbl>
              <a:tblPr/>
              <a:tblGrid>
                <a:gridCol w="650497">
                  <a:extLst>
                    <a:ext uri="{9D8B030D-6E8A-4147-A177-3AD203B41FA5}">
                      <a16:colId xmlns:a16="http://schemas.microsoft.com/office/drawing/2014/main" val="880943636"/>
                    </a:ext>
                  </a:extLst>
                </a:gridCol>
              </a:tblGrid>
              <a:tr h="230522">
                <a:tc>
                  <a:txBody>
                    <a:bodyPr/>
                    <a:lstStyle/>
                    <a:p>
                      <a:r>
                        <a:rPr lang="pt-BR" sz="8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Início</a:t>
                      </a:r>
                      <a:r>
                        <a:rPr lang="pt-BR" sz="800" baseline="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 I Término</a:t>
                      </a:r>
                      <a:endParaRPr lang="pt-BR" sz="8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701985"/>
                  </a:ext>
                </a:extLst>
              </a:tr>
              <a:tr h="173337"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08/12/23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609845"/>
                  </a:ext>
                </a:extLst>
              </a:tr>
            </a:tbl>
          </a:graphicData>
        </a:graphic>
      </p:graphicFrame>
      <p:graphicFrame>
        <p:nvGraphicFramePr>
          <p:cNvPr id="50" name="Tabe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678031"/>
              </p:ext>
            </p:extLst>
          </p:nvPr>
        </p:nvGraphicFramePr>
        <p:xfrm>
          <a:off x="10892217" y="2800401"/>
          <a:ext cx="1065942" cy="403860"/>
        </p:xfrm>
        <a:graphic>
          <a:graphicData uri="http://schemas.openxmlformats.org/drawingml/2006/table">
            <a:tbl>
              <a:tblPr/>
              <a:tblGrid>
                <a:gridCol w="532971">
                  <a:extLst>
                    <a:ext uri="{9D8B030D-6E8A-4147-A177-3AD203B41FA5}">
                      <a16:colId xmlns:a16="http://schemas.microsoft.com/office/drawing/2014/main" val="1984082358"/>
                    </a:ext>
                  </a:extLst>
                </a:gridCol>
                <a:gridCol w="532971">
                  <a:extLst>
                    <a:ext uri="{9D8B030D-6E8A-4147-A177-3AD203B41FA5}">
                      <a16:colId xmlns:a16="http://schemas.microsoft.com/office/drawing/2014/main" val="1608115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Início</a:t>
                      </a:r>
                      <a:endParaRPr lang="pt-BR" sz="8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Término</a:t>
                      </a:r>
                      <a:endParaRPr lang="pt-BR" sz="8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160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 11/12/23</a:t>
                      </a:r>
                      <a:endParaRPr lang="pt-BR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</a:t>
                      </a:r>
                      <a:r>
                        <a:rPr lang="pt-BR" sz="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13/12/23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805233"/>
                  </a:ext>
                </a:extLst>
              </a:tr>
            </a:tbl>
          </a:graphicData>
        </a:graphic>
      </p:graphicFrame>
      <p:sp>
        <p:nvSpPr>
          <p:cNvPr id="51" name="Título 1"/>
          <p:cNvSpPr txBox="1">
            <a:spLocks/>
          </p:cNvSpPr>
          <p:nvPr/>
        </p:nvSpPr>
        <p:spPr>
          <a:xfrm>
            <a:off x="8610783" y="1404915"/>
            <a:ext cx="2829348" cy="33946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r>
              <a:rPr lang="pt-BR" sz="1600" b="1" i="1" dirty="0" smtClean="0">
                <a:solidFill>
                  <a:srgbClr val="353F46"/>
                </a:solidFill>
                <a:latin typeface="Typo Style Demo" panose="02000500000000000000" pitchFamily="2" charset="0"/>
                <a:ea typeface="Roboto Black" panose="02000000000000000000" pitchFamily="2" charset="0"/>
              </a:rPr>
              <a:t>04/12/23 a 13/12/23</a:t>
            </a:r>
            <a:endParaRPr lang="pt-BR" sz="1600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2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Home | CRM e Soluções para Varej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Home | CRM e Soluções para Vare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500553"/>
            <a:ext cx="12192000" cy="357447"/>
          </a:xfrm>
          <a:prstGeom prst="rect">
            <a:avLst/>
          </a:prstGeom>
          <a:solidFill>
            <a:srgbClr val="339FB0"/>
          </a:solidFill>
          <a:ln>
            <a:solidFill>
              <a:srgbClr val="339F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337262"/>
            <a:ext cx="12192000" cy="357447"/>
          </a:xfrm>
          <a:prstGeom prst="rect">
            <a:avLst/>
          </a:prstGeom>
          <a:solidFill>
            <a:srgbClr val="339FB0"/>
          </a:solidFill>
          <a:ln>
            <a:solidFill>
              <a:srgbClr val="339F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0" y="-20185"/>
            <a:ext cx="12192000" cy="357447"/>
          </a:xfrm>
          <a:prstGeom prst="rect">
            <a:avLst/>
          </a:prstGeom>
          <a:gradFill flip="none" rotWithShape="1">
            <a:gsLst>
              <a:gs pos="0">
                <a:srgbClr val="FF7B2D"/>
              </a:gs>
              <a:gs pos="100000">
                <a:srgbClr val="F5B73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59D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229"/>
            <a:ext cx="1524000" cy="776288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0" y="6144466"/>
            <a:ext cx="12192000" cy="357447"/>
          </a:xfrm>
          <a:prstGeom prst="rect">
            <a:avLst/>
          </a:prstGeom>
          <a:gradFill flip="none" rotWithShape="1">
            <a:gsLst>
              <a:gs pos="0">
                <a:srgbClr val="FF7B2D"/>
              </a:gs>
              <a:gs pos="100000">
                <a:srgbClr val="F5B73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59D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420633" y="-20229"/>
            <a:ext cx="4201296" cy="8323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r>
              <a:rPr lang="pt-BR" sz="5000" b="1" i="1" dirty="0" smtClean="0">
                <a:solidFill>
                  <a:srgbClr val="353F46"/>
                </a:solidFill>
                <a:latin typeface="Typo Style Demo" panose="02000500000000000000" pitchFamily="2" charset="0"/>
                <a:ea typeface="Roboto Black" panose="02000000000000000000" pitchFamily="2" charset="0"/>
              </a:rPr>
              <a:t>Orçamento</a:t>
            </a:r>
            <a:endParaRPr lang="pt-BR" sz="5000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8528298" y="1120397"/>
            <a:ext cx="3508207" cy="577217"/>
          </a:xfrm>
          <a:prstGeom prst="rect">
            <a:avLst/>
          </a:prstGeom>
          <a:solidFill>
            <a:srgbClr val="F5B73C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r>
              <a:rPr lang="pt-BR" sz="3200" b="1" i="1" dirty="0" smtClean="0">
                <a:solidFill>
                  <a:srgbClr val="353F46"/>
                </a:solidFill>
                <a:latin typeface="Typo Style Demo" panose="02000500000000000000" pitchFamily="2" charset="0"/>
                <a:ea typeface="Roboto Black" panose="02000000000000000000" pitchFamily="2" charset="0"/>
              </a:rPr>
              <a:t>Orçamento Total</a:t>
            </a:r>
            <a:endParaRPr lang="pt-BR" sz="3200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2" name="Título 1"/>
          <p:cNvSpPr txBox="1">
            <a:spLocks/>
          </p:cNvSpPr>
          <p:nvPr/>
        </p:nvSpPr>
        <p:spPr>
          <a:xfrm>
            <a:off x="8528298" y="1682715"/>
            <a:ext cx="3508207" cy="5772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r>
              <a:rPr lang="pt-BR" sz="2800" b="1" i="1" dirty="0" smtClean="0">
                <a:solidFill>
                  <a:srgbClr val="353F46"/>
                </a:solidFill>
                <a:latin typeface="Typo Style Demo" panose="02000500000000000000" pitchFamily="2" charset="0"/>
                <a:ea typeface="Roboto Black" panose="02000000000000000000" pitchFamily="2" charset="0"/>
              </a:rPr>
              <a:t>R$12</a:t>
            </a:r>
            <a:r>
              <a:rPr lang="pt-BR" sz="2800" b="1" i="1" dirty="0" smtClean="0">
                <a:solidFill>
                  <a:srgbClr val="353F46"/>
                </a:solidFill>
                <a:latin typeface="+mn-lt"/>
                <a:ea typeface="Roboto Black" panose="02000000000000000000" pitchFamily="2" charset="0"/>
              </a:rPr>
              <a:t>.</a:t>
            </a:r>
            <a:r>
              <a:rPr lang="pt-BR" sz="2800" b="1" i="1" dirty="0" smtClean="0">
                <a:solidFill>
                  <a:srgbClr val="353F46"/>
                </a:solidFill>
                <a:latin typeface="Typo Style Demo" panose="02000500000000000000" pitchFamily="2" charset="0"/>
                <a:ea typeface="Roboto Black" panose="02000000000000000000" pitchFamily="2" charset="0"/>
              </a:rPr>
              <a:t>000,00 mil</a:t>
            </a:r>
            <a:endParaRPr lang="pt-BR" sz="2800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3" name="Título 1"/>
          <p:cNvSpPr txBox="1">
            <a:spLocks/>
          </p:cNvSpPr>
          <p:nvPr/>
        </p:nvSpPr>
        <p:spPr>
          <a:xfrm>
            <a:off x="8528298" y="2753646"/>
            <a:ext cx="3508207" cy="577218"/>
          </a:xfrm>
          <a:prstGeom prst="rect">
            <a:avLst/>
          </a:prstGeom>
          <a:solidFill>
            <a:srgbClr val="F5B73C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5000" b="1" i="1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r>
              <a:rPr lang="pt-BR" sz="3200" b="1" i="1" dirty="0" smtClean="0">
                <a:solidFill>
                  <a:srgbClr val="353F46"/>
                </a:solidFill>
                <a:latin typeface="Typo Style Demo" panose="02000500000000000000" pitchFamily="2" charset="0"/>
                <a:ea typeface="Roboto Black" panose="02000000000000000000" pitchFamily="2" charset="0"/>
              </a:rPr>
              <a:t>Custo Total</a:t>
            </a:r>
            <a:endParaRPr lang="pt-BR" sz="3200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4" name="Título 1"/>
          <p:cNvSpPr txBox="1">
            <a:spLocks/>
          </p:cNvSpPr>
          <p:nvPr/>
        </p:nvSpPr>
        <p:spPr>
          <a:xfrm>
            <a:off x="8528298" y="3315963"/>
            <a:ext cx="3508207" cy="577217"/>
          </a:xfrm>
          <a:prstGeom prst="rect">
            <a:avLst/>
          </a:prstGeom>
          <a:solidFill>
            <a:srgbClr val="FF7979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r>
              <a:rPr lang="pt-BR" sz="2800" b="1" i="1" dirty="0" smtClean="0">
                <a:solidFill>
                  <a:srgbClr val="353F46"/>
                </a:solidFill>
                <a:latin typeface="Typo Style Demo" panose="02000500000000000000" pitchFamily="2" charset="0"/>
                <a:ea typeface="Roboto Black" panose="02000000000000000000" pitchFamily="2" charset="0"/>
              </a:rPr>
              <a:t>R$10</a:t>
            </a:r>
            <a:r>
              <a:rPr lang="pt-BR" sz="2800" b="1" i="1" dirty="0" smtClean="0">
                <a:solidFill>
                  <a:srgbClr val="353F46"/>
                </a:solidFill>
                <a:latin typeface="+mn-lt"/>
                <a:ea typeface="Roboto Black" panose="02000000000000000000" pitchFamily="2" charset="0"/>
              </a:rPr>
              <a:t>.</a:t>
            </a:r>
            <a:r>
              <a:rPr lang="pt-BR" sz="2800" b="1" i="1" dirty="0" smtClean="0">
                <a:solidFill>
                  <a:srgbClr val="353F46"/>
                </a:solidFill>
                <a:latin typeface="Typo Style Demo" panose="02000500000000000000" pitchFamily="2" charset="0"/>
                <a:ea typeface="Roboto Black" panose="02000000000000000000" pitchFamily="2" charset="0"/>
              </a:rPr>
              <a:t>405,40</a:t>
            </a:r>
            <a:r>
              <a:rPr lang="pt-BR" sz="3200" b="1" i="1" dirty="0" smtClean="0">
                <a:solidFill>
                  <a:srgbClr val="353F46"/>
                </a:solidFill>
                <a:latin typeface="Typo Style Demo" panose="02000500000000000000" pitchFamily="2" charset="0"/>
                <a:ea typeface="Roboto Black" panose="02000000000000000000" pitchFamily="2" charset="0"/>
              </a:rPr>
              <a:t> mil</a:t>
            </a:r>
            <a:endParaRPr lang="pt-BR" sz="3200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8374"/>
            <a:ext cx="8372723" cy="5221014"/>
          </a:xfrm>
          <a:prstGeom prst="rect">
            <a:avLst/>
          </a:prstGeom>
        </p:spPr>
      </p:pic>
      <p:sp>
        <p:nvSpPr>
          <p:cNvPr id="59" name="Título 1"/>
          <p:cNvSpPr txBox="1">
            <a:spLocks/>
          </p:cNvSpPr>
          <p:nvPr/>
        </p:nvSpPr>
        <p:spPr>
          <a:xfrm>
            <a:off x="8528298" y="4386895"/>
            <a:ext cx="3508207" cy="577217"/>
          </a:xfrm>
          <a:prstGeom prst="rect">
            <a:avLst/>
          </a:prstGeom>
          <a:solidFill>
            <a:srgbClr val="F5B73C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r>
              <a:rPr lang="pt-BR" sz="3200" b="1" i="1" dirty="0" smtClean="0">
                <a:solidFill>
                  <a:srgbClr val="353F46"/>
                </a:solidFill>
                <a:latin typeface="Typo Style Demo" panose="02000500000000000000" pitchFamily="2" charset="0"/>
                <a:ea typeface="Roboto Black" panose="02000000000000000000" pitchFamily="2" charset="0"/>
              </a:rPr>
              <a:t>Caixa</a:t>
            </a:r>
            <a:endParaRPr lang="pt-BR" sz="3200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60" name="Título 1"/>
          <p:cNvSpPr txBox="1">
            <a:spLocks/>
          </p:cNvSpPr>
          <p:nvPr/>
        </p:nvSpPr>
        <p:spPr>
          <a:xfrm>
            <a:off x="8528298" y="4949213"/>
            <a:ext cx="3508207" cy="5772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i="1" dirty="0" smtClean="0">
                <a:solidFill>
                  <a:srgbClr val="353F46"/>
                </a:solidFill>
                <a:latin typeface="Typo Style Demo" panose="02000500000000000000" pitchFamily="2" charset="0"/>
                <a:ea typeface="Roboto Black" panose="02000000000000000000" pitchFamily="2" charset="0"/>
              </a:rPr>
              <a:t>R$1</a:t>
            </a:r>
            <a:r>
              <a:rPr lang="pt-BR" sz="2800" b="1" i="1" dirty="0" smtClean="0">
                <a:solidFill>
                  <a:srgbClr val="353F46"/>
                </a:solidFill>
                <a:latin typeface="+mn-lt"/>
                <a:ea typeface="Roboto Black" panose="02000000000000000000" pitchFamily="2" charset="0"/>
              </a:rPr>
              <a:t>.</a:t>
            </a:r>
            <a:r>
              <a:rPr lang="pt-BR" sz="2800" b="1" i="1" dirty="0" smtClean="0">
                <a:solidFill>
                  <a:srgbClr val="353F46"/>
                </a:solidFill>
                <a:latin typeface="Typo Style Demo" panose="02000500000000000000" pitchFamily="2" charset="0"/>
                <a:ea typeface="Roboto Black" panose="02000000000000000000" pitchFamily="2" charset="0"/>
              </a:rPr>
              <a:t>594,60 mil</a:t>
            </a:r>
            <a:endParaRPr lang="pt-BR" sz="2800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38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Home | CRM e Soluções para Varej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Home | CRM e Soluções para Vare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500553"/>
            <a:ext cx="12192000" cy="357447"/>
          </a:xfrm>
          <a:prstGeom prst="rect">
            <a:avLst/>
          </a:prstGeom>
          <a:solidFill>
            <a:srgbClr val="339FB0"/>
          </a:solidFill>
          <a:ln>
            <a:solidFill>
              <a:srgbClr val="339F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337262"/>
            <a:ext cx="12192000" cy="357447"/>
          </a:xfrm>
          <a:prstGeom prst="rect">
            <a:avLst/>
          </a:prstGeom>
          <a:solidFill>
            <a:srgbClr val="339FB0"/>
          </a:solidFill>
          <a:ln>
            <a:solidFill>
              <a:srgbClr val="339F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0" y="-20185"/>
            <a:ext cx="12192000" cy="357447"/>
          </a:xfrm>
          <a:prstGeom prst="rect">
            <a:avLst/>
          </a:prstGeom>
          <a:gradFill flip="none" rotWithShape="1">
            <a:gsLst>
              <a:gs pos="0">
                <a:srgbClr val="FF7B2D"/>
              </a:gs>
              <a:gs pos="100000">
                <a:srgbClr val="F5B73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59D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229"/>
            <a:ext cx="1524000" cy="776288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0" y="6144466"/>
            <a:ext cx="12192000" cy="357447"/>
          </a:xfrm>
          <a:prstGeom prst="rect">
            <a:avLst/>
          </a:prstGeom>
          <a:gradFill flip="none" rotWithShape="1">
            <a:gsLst>
              <a:gs pos="0">
                <a:srgbClr val="FF7B2D"/>
              </a:gs>
              <a:gs pos="100000">
                <a:srgbClr val="F5B73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59D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420633" y="-20229"/>
            <a:ext cx="4201296" cy="8323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r>
              <a:rPr lang="pt-BR" sz="5000" b="1" i="1" dirty="0" smtClean="0">
                <a:solidFill>
                  <a:srgbClr val="353F46"/>
                </a:solidFill>
                <a:latin typeface="Typo Style Demo" panose="02000500000000000000" pitchFamily="2" charset="0"/>
                <a:ea typeface="Roboto Black" panose="02000000000000000000" pitchFamily="2" charset="0"/>
              </a:rPr>
              <a:t>Custos</a:t>
            </a:r>
            <a:endParaRPr lang="pt-BR" sz="5000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871633"/>
            <a:ext cx="11847153" cy="500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3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Home | CRM e Soluções para Varej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Home | CRM e Soluções para Vare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500553"/>
            <a:ext cx="12192000" cy="357447"/>
          </a:xfrm>
          <a:prstGeom prst="rect">
            <a:avLst/>
          </a:prstGeom>
          <a:solidFill>
            <a:srgbClr val="339FB0"/>
          </a:solidFill>
          <a:ln>
            <a:solidFill>
              <a:srgbClr val="339F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337262"/>
            <a:ext cx="12192000" cy="357447"/>
          </a:xfrm>
          <a:prstGeom prst="rect">
            <a:avLst/>
          </a:prstGeom>
          <a:solidFill>
            <a:srgbClr val="339FB0"/>
          </a:solidFill>
          <a:ln>
            <a:solidFill>
              <a:srgbClr val="339F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0" y="-20185"/>
            <a:ext cx="12192000" cy="357447"/>
          </a:xfrm>
          <a:prstGeom prst="rect">
            <a:avLst/>
          </a:prstGeom>
          <a:gradFill flip="none" rotWithShape="1">
            <a:gsLst>
              <a:gs pos="0">
                <a:srgbClr val="FF7B2D"/>
              </a:gs>
              <a:gs pos="100000">
                <a:srgbClr val="F5B73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59D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229"/>
            <a:ext cx="1524000" cy="776288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0" y="6144466"/>
            <a:ext cx="12192000" cy="357447"/>
          </a:xfrm>
          <a:prstGeom prst="rect">
            <a:avLst/>
          </a:prstGeom>
          <a:gradFill flip="none" rotWithShape="1">
            <a:gsLst>
              <a:gs pos="0">
                <a:srgbClr val="FF7B2D"/>
              </a:gs>
              <a:gs pos="100000">
                <a:srgbClr val="F5B73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59D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420633" y="-20229"/>
            <a:ext cx="4201296" cy="8323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r>
              <a:rPr lang="pt-BR" sz="5000" b="1" i="1" dirty="0" smtClean="0">
                <a:solidFill>
                  <a:srgbClr val="353F46"/>
                </a:solidFill>
                <a:latin typeface="Typo Style Demo" panose="02000500000000000000" pitchFamily="2" charset="0"/>
                <a:ea typeface="Roboto Black" panose="02000000000000000000" pitchFamily="2" charset="0"/>
              </a:rPr>
              <a:t>Custos</a:t>
            </a:r>
            <a:endParaRPr lang="pt-BR" sz="5000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932983"/>
            <a:ext cx="109823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9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Home | CRM e Soluções para Varej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Home | CRM e Soluções para Vare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500553"/>
            <a:ext cx="12192000" cy="357447"/>
          </a:xfrm>
          <a:prstGeom prst="rect">
            <a:avLst/>
          </a:prstGeom>
          <a:solidFill>
            <a:srgbClr val="339FB0"/>
          </a:solidFill>
          <a:ln>
            <a:solidFill>
              <a:srgbClr val="339F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337262"/>
            <a:ext cx="12192000" cy="357447"/>
          </a:xfrm>
          <a:prstGeom prst="rect">
            <a:avLst/>
          </a:prstGeom>
          <a:solidFill>
            <a:srgbClr val="339FB0"/>
          </a:solidFill>
          <a:ln>
            <a:solidFill>
              <a:srgbClr val="339F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0" y="-20185"/>
            <a:ext cx="12192000" cy="357447"/>
          </a:xfrm>
          <a:prstGeom prst="rect">
            <a:avLst/>
          </a:prstGeom>
          <a:gradFill flip="none" rotWithShape="1">
            <a:gsLst>
              <a:gs pos="0">
                <a:srgbClr val="FF7B2D"/>
              </a:gs>
              <a:gs pos="100000">
                <a:srgbClr val="F5B73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59D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229"/>
            <a:ext cx="1524000" cy="776288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0" y="6144466"/>
            <a:ext cx="12192000" cy="357447"/>
          </a:xfrm>
          <a:prstGeom prst="rect">
            <a:avLst/>
          </a:prstGeom>
          <a:gradFill flip="none" rotWithShape="1">
            <a:gsLst>
              <a:gs pos="0">
                <a:srgbClr val="FF7B2D"/>
              </a:gs>
              <a:gs pos="100000">
                <a:srgbClr val="F5B73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59D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420633" y="-20229"/>
            <a:ext cx="4201296" cy="8323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endParaRPr lang="pt-BR" sz="5000" b="1" i="1" dirty="0" smtClean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  <a:p>
            <a:r>
              <a:rPr lang="pt-BR" sz="5000" b="1" i="1" dirty="0" smtClean="0">
                <a:solidFill>
                  <a:srgbClr val="353F46"/>
                </a:solidFill>
                <a:latin typeface="Typo Style Demo" panose="02000500000000000000" pitchFamily="2" charset="0"/>
                <a:ea typeface="Roboto Black" panose="02000000000000000000" pitchFamily="2" charset="0"/>
              </a:rPr>
              <a:t>Financeiro</a:t>
            </a:r>
            <a:endParaRPr lang="pt-BR" sz="5000" dirty="0">
              <a:solidFill>
                <a:srgbClr val="353F46"/>
              </a:solidFill>
              <a:latin typeface="Typo Style Demo" panose="020005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168179"/>
            <a:ext cx="11251896" cy="447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2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513</Words>
  <Application>Microsoft Office PowerPoint</Application>
  <PresentationFormat>Widescreen</PresentationFormat>
  <Paragraphs>188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Roboto Black</vt:lpstr>
      <vt:lpstr>Segoe UI</vt:lpstr>
      <vt:lpstr>Typo Style Demo</vt:lpstr>
      <vt:lpstr>Typo Style Light Demo</vt:lpstr>
      <vt:lpstr>Wingdings</vt:lpstr>
      <vt:lpstr>Tema do Office</vt:lpstr>
      <vt:lpstr>Case: Analista De Projetos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CASE: ANALISTA DE PROJETOS Propz</dc:title>
  <dc:creator>Anderson Vitor Da Silva Barros</dc:creator>
  <cp:lastModifiedBy>Anderson Vitor Da Silva Barros</cp:lastModifiedBy>
  <cp:revision>27</cp:revision>
  <dcterms:created xsi:type="dcterms:W3CDTF">2023-10-19T23:39:18Z</dcterms:created>
  <dcterms:modified xsi:type="dcterms:W3CDTF">2023-10-27T11:40:55Z</dcterms:modified>
</cp:coreProperties>
</file>