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io" charset="1" panose="02000503000000000000"/>
      <p:regular r:id="rId10"/>
    </p:embeddedFont>
    <p:embeddedFont>
      <p:font typeface="Antonio Bold" charset="1" panose="02000803000000000000"/>
      <p:regular r:id="rId11"/>
    </p:embeddedFont>
    <p:embeddedFont>
      <p:font typeface="Antonio Italics" charset="1" panose="02000503000000000000"/>
      <p:regular r:id="rId12"/>
    </p:embeddedFont>
    <p:embeddedFont>
      <p:font typeface="Antonio Bold Italics" charset="1" panose="02000803000000000000"/>
      <p:regular r:id="rId13"/>
    </p:embeddedFont>
    <p:embeddedFont>
      <p:font typeface="Antonio Light" charset="1" panose="02000303000000000000"/>
      <p:regular r:id="rId14"/>
    </p:embeddedFont>
    <p:embeddedFont>
      <p:font typeface="Antonio Light Italics" charset="1" panose="02000303000000000000"/>
      <p:regular r:id="rId15"/>
    </p:embeddedFont>
    <p:embeddedFont>
      <p:font typeface="Antonio Ultra-Bold" charset="1" panose="02000803000000000000"/>
      <p:regular r:id="rId16"/>
    </p:embeddedFont>
    <p:embeddedFont>
      <p:font typeface="Antonio Ultra-Bold Italics" charset="1" panose="02000803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427262"/>
            <a:ext cx="17358033" cy="15227627"/>
            <a:chOff x="0" y="0"/>
            <a:chExt cx="23144045" cy="2030350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392405" y="2551863"/>
              <a:ext cx="17751639" cy="17751639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3270436">
              <a:off x="229170" y="4706539"/>
              <a:ext cx="16131695" cy="8872604"/>
              <a:chOff x="0" y="0"/>
              <a:chExt cx="4060919" cy="223354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9050" y="19050"/>
                <a:ext cx="4022947" cy="2195449"/>
              </a:xfrm>
              <a:custGeom>
                <a:avLst/>
                <a:gdLst/>
                <a:ahLst/>
                <a:cxnLst/>
                <a:rect r="r" b="b" t="t" l="l"/>
                <a:pathLst>
                  <a:path h="2195449" w="4022947">
                    <a:moveTo>
                      <a:pt x="2925031" y="2195449"/>
                    </a:moveTo>
                    <a:lnTo>
                      <a:pt x="1097788" y="2195449"/>
                    </a:lnTo>
                    <a:cubicBezTo>
                      <a:pt x="491490" y="2195449"/>
                      <a:pt x="0" y="1703959"/>
                      <a:pt x="0" y="1097661"/>
                    </a:cubicBezTo>
                    <a:cubicBezTo>
                      <a:pt x="0" y="491490"/>
                      <a:pt x="491490" y="0"/>
                      <a:pt x="1097788" y="0"/>
                    </a:cubicBezTo>
                    <a:lnTo>
                      <a:pt x="2925158" y="0"/>
                    </a:lnTo>
                    <a:cubicBezTo>
                      <a:pt x="3531457" y="0"/>
                      <a:pt x="4022947" y="491490"/>
                      <a:pt x="4022947" y="1097788"/>
                    </a:cubicBezTo>
                    <a:cubicBezTo>
                      <a:pt x="4022820" y="1703959"/>
                      <a:pt x="3531329" y="2195449"/>
                      <a:pt x="2925031" y="2195449"/>
                    </a:cubicBezTo>
                    <a:close/>
                  </a:path>
                </a:pathLst>
              </a:custGeom>
              <a:solidFill>
                <a:srgbClr val="008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060920" cy="2233549"/>
              </a:xfrm>
              <a:custGeom>
                <a:avLst/>
                <a:gdLst/>
                <a:ahLst/>
                <a:cxnLst/>
                <a:rect r="r" b="b" t="t" l="l"/>
                <a:pathLst>
                  <a:path h="2233549" w="4060920">
                    <a:moveTo>
                      <a:pt x="2944081" y="2233549"/>
                    </a:moveTo>
                    <a:lnTo>
                      <a:pt x="1116838" y="2233549"/>
                    </a:lnTo>
                    <a:cubicBezTo>
                      <a:pt x="501015" y="2233549"/>
                      <a:pt x="0" y="1732534"/>
                      <a:pt x="0" y="1116838"/>
                    </a:cubicBezTo>
                    <a:cubicBezTo>
                      <a:pt x="0" y="501015"/>
                      <a:pt x="501015" y="0"/>
                      <a:pt x="1116838" y="0"/>
                    </a:cubicBezTo>
                    <a:lnTo>
                      <a:pt x="2944208" y="0"/>
                    </a:lnTo>
                    <a:cubicBezTo>
                      <a:pt x="3559904" y="0"/>
                      <a:pt x="4060920" y="501015"/>
                      <a:pt x="4060920" y="1116838"/>
                    </a:cubicBezTo>
                    <a:cubicBezTo>
                      <a:pt x="4060920" y="1732534"/>
                      <a:pt x="3559904" y="2233549"/>
                      <a:pt x="2944081" y="2233549"/>
                    </a:cubicBezTo>
                    <a:close/>
                    <a:moveTo>
                      <a:pt x="1116838" y="38100"/>
                    </a:moveTo>
                    <a:cubicBezTo>
                      <a:pt x="521970" y="38100"/>
                      <a:pt x="38100" y="521970"/>
                      <a:pt x="38100" y="1116838"/>
                    </a:cubicBezTo>
                    <a:cubicBezTo>
                      <a:pt x="38100" y="1711579"/>
                      <a:pt x="521970" y="2195576"/>
                      <a:pt x="1116838" y="2195576"/>
                    </a:cubicBezTo>
                    <a:lnTo>
                      <a:pt x="2944208" y="2195576"/>
                    </a:lnTo>
                    <a:cubicBezTo>
                      <a:pt x="3538950" y="2195576"/>
                      <a:pt x="4022947" y="1711706"/>
                      <a:pt x="4022947" y="1116838"/>
                    </a:cubicBezTo>
                    <a:cubicBezTo>
                      <a:pt x="4022820" y="521970"/>
                      <a:pt x="3538949" y="38100"/>
                      <a:pt x="2944081" y="38100"/>
                    </a:cubicBezTo>
                    <a:lnTo>
                      <a:pt x="1116838" y="38100"/>
                    </a:lnTo>
                    <a:close/>
                  </a:path>
                </a:pathLst>
              </a:custGeom>
              <a:solidFill>
                <a:srgbClr val="008000"/>
              </a:solid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449872" y="8615026"/>
              <a:ext cx="7218970" cy="7218970"/>
            </a:xfrm>
            <a:custGeom>
              <a:avLst/>
              <a:gdLst/>
              <a:ahLst/>
              <a:cxnLst/>
              <a:rect r="r" b="b" t="t" l="l"/>
              <a:pathLst>
                <a:path h="7218970" w="7218970">
                  <a:moveTo>
                    <a:pt x="0" y="0"/>
                  </a:moveTo>
                  <a:lnTo>
                    <a:pt x="7218970" y="0"/>
                  </a:lnTo>
                  <a:lnTo>
                    <a:pt x="7218970" y="7218970"/>
                  </a:lnTo>
                  <a:lnTo>
                    <a:pt x="0" y="7218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530472" y="123923"/>
            <a:ext cx="585089" cy="904777"/>
          </a:xfrm>
          <a:custGeom>
            <a:avLst/>
            <a:gdLst/>
            <a:ahLst/>
            <a:cxnLst/>
            <a:rect r="r" b="b" t="t" l="l"/>
            <a:pathLst>
              <a:path h="904777" w="585089">
                <a:moveTo>
                  <a:pt x="0" y="0"/>
                </a:moveTo>
                <a:lnTo>
                  <a:pt x="585089" y="0"/>
                </a:lnTo>
                <a:lnTo>
                  <a:pt x="585089" y="904777"/>
                </a:lnTo>
                <a:lnTo>
                  <a:pt x="0" y="904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FFFFFF"/>
                  </a:solidFill>
                  <a:latin typeface="Open Sauce Bold"/>
                </a:rPr>
                <a:t>Nutricalc INC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8228" y="4186551"/>
            <a:ext cx="8295772" cy="2790776"/>
            <a:chOff x="0" y="0"/>
            <a:chExt cx="11061030" cy="372103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33350"/>
              <a:ext cx="11061030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FFFFFF"/>
                  </a:solidFill>
                  <a:latin typeface="Antonio Bold"/>
                </a:rPr>
                <a:t>NUTRICALC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174967"/>
              <a:ext cx="110610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Open Sauce Bold"/>
                </a:rPr>
                <a:t>Ser saudável é para todos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1186" y="-694252"/>
            <a:ext cx="16145967" cy="195329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662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589069"/>
            <a:ext cx="3582240" cy="12684412"/>
            <a:chOff x="0" y="0"/>
            <a:chExt cx="4776320" cy="16912549"/>
          </a:xfrm>
        </p:grpSpPr>
        <p:grpSp>
          <p:nvGrpSpPr>
            <p:cNvPr name="Group 5" id="5"/>
            <p:cNvGrpSpPr/>
            <p:nvPr/>
          </p:nvGrpSpPr>
          <p:grpSpPr>
            <a:xfrm rot="5400000">
              <a:off x="-6068114" y="6068114"/>
              <a:ext cx="16912549" cy="4776320"/>
              <a:chOff x="0" y="0"/>
              <a:chExt cx="9283646" cy="262182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9050" y="22362"/>
                <a:ext cx="9245674" cy="2577097"/>
              </a:xfrm>
              <a:custGeom>
                <a:avLst/>
                <a:gdLst/>
                <a:ahLst/>
                <a:cxnLst/>
                <a:rect r="r" b="b" t="t" l="l"/>
                <a:pathLst>
                  <a:path h="2577097" w="9245674">
                    <a:moveTo>
                      <a:pt x="8147758" y="2577097"/>
                    </a:moveTo>
                    <a:lnTo>
                      <a:pt x="1097788" y="2577097"/>
                    </a:lnTo>
                    <a:cubicBezTo>
                      <a:pt x="491490" y="2577097"/>
                      <a:pt x="0" y="2000168"/>
                      <a:pt x="0" y="1288474"/>
                    </a:cubicBezTo>
                    <a:cubicBezTo>
                      <a:pt x="0" y="576928"/>
                      <a:pt x="491490" y="0"/>
                      <a:pt x="1097788" y="0"/>
                    </a:cubicBezTo>
                    <a:lnTo>
                      <a:pt x="8147886" y="0"/>
                    </a:lnTo>
                    <a:cubicBezTo>
                      <a:pt x="8754183" y="0"/>
                      <a:pt x="9245674" y="576928"/>
                      <a:pt x="9245674" y="1288623"/>
                    </a:cubicBezTo>
                    <a:cubicBezTo>
                      <a:pt x="9245547" y="2000168"/>
                      <a:pt x="8754056" y="2577097"/>
                      <a:pt x="8147758" y="257709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283647" cy="2621821"/>
              </a:xfrm>
              <a:custGeom>
                <a:avLst/>
                <a:gdLst/>
                <a:ahLst/>
                <a:cxnLst/>
                <a:rect r="r" b="b" t="t" l="l"/>
                <a:pathLst>
                  <a:path h="2621821" w="9283647">
                    <a:moveTo>
                      <a:pt x="8166808" y="2621821"/>
                    </a:moveTo>
                    <a:lnTo>
                      <a:pt x="1116838" y="2621821"/>
                    </a:lnTo>
                    <a:cubicBezTo>
                      <a:pt x="501015" y="2621821"/>
                      <a:pt x="0" y="2033711"/>
                      <a:pt x="0" y="1310985"/>
                    </a:cubicBezTo>
                    <a:cubicBezTo>
                      <a:pt x="0" y="588110"/>
                      <a:pt x="501015" y="0"/>
                      <a:pt x="1116838" y="0"/>
                    </a:cubicBezTo>
                    <a:lnTo>
                      <a:pt x="8166936" y="0"/>
                    </a:lnTo>
                    <a:cubicBezTo>
                      <a:pt x="8782631" y="0"/>
                      <a:pt x="9283647" y="588110"/>
                      <a:pt x="9283647" y="1310985"/>
                    </a:cubicBezTo>
                    <a:cubicBezTo>
                      <a:pt x="9283647" y="2033711"/>
                      <a:pt x="8782631" y="2621821"/>
                      <a:pt x="8166808" y="2621821"/>
                    </a:cubicBezTo>
                    <a:close/>
                    <a:moveTo>
                      <a:pt x="1116838" y="44723"/>
                    </a:moveTo>
                    <a:cubicBezTo>
                      <a:pt x="521970" y="44723"/>
                      <a:pt x="38100" y="612707"/>
                      <a:pt x="38100" y="1310985"/>
                    </a:cubicBezTo>
                    <a:cubicBezTo>
                      <a:pt x="38100" y="2009113"/>
                      <a:pt x="521970" y="2577247"/>
                      <a:pt x="1116838" y="2577247"/>
                    </a:cubicBezTo>
                    <a:lnTo>
                      <a:pt x="8166936" y="2577247"/>
                    </a:lnTo>
                    <a:cubicBezTo>
                      <a:pt x="8761677" y="2577247"/>
                      <a:pt x="9245674" y="2009263"/>
                      <a:pt x="9245674" y="1310985"/>
                    </a:cubicBezTo>
                    <a:cubicBezTo>
                      <a:pt x="9245547" y="612707"/>
                      <a:pt x="8761676" y="44723"/>
                      <a:pt x="8166808" y="44723"/>
                    </a:cubicBezTo>
                    <a:lnTo>
                      <a:pt x="1116838" y="4472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604890" y="563815"/>
              <a:ext cx="3536757" cy="3536743"/>
              <a:chOff x="0" y="0"/>
              <a:chExt cx="6350000" cy="634997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62329" y="4662250"/>
              <a:ext cx="4021879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B6623"/>
                  </a:solidFill>
                  <a:latin typeface="Antonio"/>
                </a:rPr>
                <a:t>Anderson Carlos da Silva Morais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905697" y="5331703"/>
              <a:ext cx="935143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B6623"/>
                  </a:solidFill>
                  <a:latin typeface="Antonio"/>
                </a:rPr>
                <a:t>21 anos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63400" y="5991045"/>
              <a:ext cx="3819737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B6623"/>
                  </a:solidFill>
                  <a:latin typeface="Antonio"/>
                </a:rPr>
                <a:t>Formando em Interdisciplinar </a:t>
              </a:r>
            </a:p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B6623"/>
                  </a:solidFill>
                  <a:latin typeface="Antonio"/>
                </a:rPr>
                <a:t>em Ciência e Tecnologia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34919" y="7139337"/>
              <a:ext cx="4076700" cy="910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B6623"/>
                  </a:solidFill>
                  <a:latin typeface="Antonio"/>
                </a:rPr>
                <a:t>Interesse em Ciências de Dados </a:t>
              </a:r>
            </a:p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B6623"/>
                  </a:solidFill>
                  <a:latin typeface="Antonio"/>
                </a:rPr>
                <a:t>e  Modelagem e simulação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14157" y="8405038"/>
              <a:ext cx="3948007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B6623"/>
                  </a:solidFill>
                  <a:latin typeface="Antonio"/>
                </a:rPr>
                <a:t>andersoncarlos799@gmail.com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273621" y="7703985"/>
            <a:ext cx="12684412" cy="3582240"/>
            <a:chOff x="0" y="0"/>
            <a:chExt cx="9283646" cy="26218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22362"/>
              <a:ext cx="9245674" cy="2577097"/>
            </a:xfrm>
            <a:custGeom>
              <a:avLst/>
              <a:gdLst/>
              <a:ahLst/>
              <a:cxnLst/>
              <a:rect r="r" b="b" t="t" l="l"/>
              <a:pathLst>
                <a:path h="2577097" w="9245674">
                  <a:moveTo>
                    <a:pt x="8147758" y="2577097"/>
                  </a:moveTo>
                  <a:lnTo>
                    <a:pt x="1097788" y="2577097"/>
                  </a:lnTo>
                  <a:cubicBezTo>
                    <a:pt x="491490" y="2577097"/>
                    <a:pt x="0" y="2000168"/>
                    <a:pt x="0" y="1288474"/>
                  </a:cubicBezTo>
                  <a:cubicBezTo>
                    <a:pt x="0" y="576928"/>
                    <a:pt x="491490" y="0"/>
                    <a:pt x="1097788" y="0"/>
                  </a:cubicBezTo>
                  <a:lnTo>
                    <a:pt x="8147886" y="0"/>
                  </a:lnTo>
                  <a:cubicBezTo>
                    <a:pt x="8754183" y="0"/>
                    <a:pt x="9245674" y="576928"/>
                    <a:pt x="9245674" y="1288623"/>
                  </a:cubicBezTo>
                  <a:cubicBezTo>
                    <a:pt x="9245547" y="2000168"/>
                    <a:pt x="8754056" y="2577097"/>
                    <a:pt x="8147758" y="257709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283647" cy="2621821"/>
            </a:xfrm>
            <a:custGeom>
              <a:avLst/>
              <a:gdLst/>
              <a:ahLst/>
              <a:cxnLst/>
              <a:rect r="r" b="b" t="t" l="l"/>
              <a:pathLst>
                <a:path h="2621821" w="9283647">
                  <a:moveTo>
                    <a:pt x="8166808" y="2621821"/>
                  </a:moveTo>
                  <a:lnTo>
                    <a:pt x="1116838" y="2621821"/>
                  </a:lnTo>
                  <a:cubicBezTo>
                    <a:pt x="501015" y="2621821"/>
                    <a:pt x="0" y="2033711"/>
                    <a:pt x="0" y="1310985"/>
                  </a:cubicBezTo>
                  <a:cubicBezTo>
                    <a:pt x="0" y="588110"/>
                    <a:pt x="501015" y="0"/>
                    <a:pt x="1116838" y="0"/>
                  </a:cubicBezTo>
                  <a:lnTo>
                    <a:pt x="8166936" y="0"/>
                  </a:lnTo>
                  <a:cubicBezTo>
                    <a:pt x="8782631" y="0"/>
                    <a:pt x="9283647" y="588110"/>
                    <a:pt x="9283647" y="1310985"/>
                  </a:cubicBezTo>
                  <a:cubicBezTo>
                    <a:pt x="9283647" y="2033711"/>
                    <a:pt x="8782631" y="2621821"/>
                    <a:pt x="8166808" y="2621821"/>
                  </a:cubicBezTo>
                  <a:close/>
                  <a:moveTo>
                    <a:pt x="1116838" y="44723"/>
                  </a:moveTo>
                  <a:cubicBezTo>
                    <a:pt x="521970" y="44723"/>
                    <a:pt x="38100" y="612707"/>
                    <a:pt x="38100" y="1310985"/>
                  </a:cubicBezTo>
                  <a:cubicBezTo>
                    <a:pt x="38100" y="2009113"/>
                    <a:pt x="521970" y="2577247"/>
                    <a:pt x="1116838" y="2577247"/>
                  </a:cubicBezTo>
                  <a:lnTo>
                    <a:pt x="8166936" y="2577247"/>
                  </a:lnTo>
                  <a:cubicBezTo>
                    <a:pt x="8761677" y="2577247"/>
                    <a:pt x="9245674" y="2009263"/>
                    <a:pt x="9245674" y="1310985"/>
                  </a:cubicBezTo>
                  <a:cubicBezTo>
                    <a:pt x="9245547" y="612707"/>
                    <a:pt x="8761676" y="44723"/>
                    <a:pt x="8166808" y="44723"/>
                  </a:cubicBezTo>
                  <a:lnTo>
                    <a:pt x="1116838" y="447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278374" y="3575761"/>
            <a:ext cx="2652568" cy="2652557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1189" r="0" b="-22144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5400000">
            <a:off x="4065411" y="7140155"/>
            <a:ext cx="12684412" cy="3582240"/>
            <a:chOff x="0" y="0"/>
            <a:chExt cx="9283646" cy="26218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22362"/>
              <a:ext cx="9245674" cy="2577097"/>
            </a:xfrm>
            <a:custGeom>
              <a:avLst/>
              <a:gdLst/>
              <a:ahLst/>
              <a:cxnLst/>
              <a:rect r="r" b="b" t="t" l="l"/>
              <a:pathLst>
                <a:path h="2577097" w="9245674">
                  <a:moveTo>
                    <a:pt x="8147758" y="2577097"/>
                  </a:moveTo>
                  <a:lnTo>
                    <a:pt x="1097788" y="2577097"/>
                  </a:lnTo>
                  <a:cubicBezTo>
                    <a:pt x="491490" y="2577097"/>
                    <a:pt x="0" y="2000168"/>
                    <a:pt x="0" y="1288474"/>
                  </a:cubicBezTo>
                  <a:cubicBezTo>
                    <a:pt x="0" y="576928"/>
                    <a:pt x="491490" y="0"/>
                    <a:pt x="1097788" y="0"/>
                  </a:cubicBezTo>
                  <a:lnTo>
                    <a:pt x="8147886" y="0"/>
                  </a:lnTo>
                  <a:cubicBezTo>
                    <a:pt x="8754183" y="0"/>
                    <a:pt x="9245674" y="576928"/>
                    <a:pt x="9245674" y="1288623"/>
                  </a:cubicBezTo>
                  <a:cubicBezTo>
                    <a:pt x="9245547" y="2000168"/>
                    <a:pt x="8754056" y="2577097"/>
                    <a:pt x="8147758" y="257709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283647" cy="2621821"/>
            </a:xfrm>
            <a:custGeom>
              <a:avLst/>
              <a:gdLst/>
              <a:ahLst/>
              <a:cxnLst/>
              <a:rect r="r" b="b" t="t" l="l"/>
              <a:pathLst>
                <a:path h="2621821" w="9283647">
                  <a:moveTo>
                    <a:pt x="8166808" y="2621821"/>
                  </a:moveTo>
                  <a:lnTo>
                    <a:pt x="1116838" y="2621821"/>
                  </a:lnTo>
                  <a:cubicBezTo>
                    <a:pt x="501015" y="2621821"/>
                    <a:pt x="0" y="2033711"/>
                    <a:pt x="0" y="1310985"/>
                  </a:cubicBezTo>
                  <a:cubicBezTo>
                    <a:pt x="0" y="588110"/>
                    <a:pt x="501015" y="0"/>
                    <a:pt x="1116838" y="0"/>
                  </a:cubicBezTo>
                  <a:lnTo>
                    <a:pt x="8166936" y="0"/>
                  </a:lnTo>
                  <a:cubicBezTo>
                    <a:pt x="8782631" y="0"/>
                    <a:pt x="9283647" y="588110"/>
                    <a:pt x="9283647" y="1310985"/>
                  </a:cubicBezTo>
                  <a:cubicBezTo>
                    <a:pt x="9283647" y="2033711"/>
                    <a:pt x="8782631" y="2621821"/>
                    <a:pt x="8166808" y="2621821"/>
                  </a:cubicBezTo>
                  <a:close/>
                  <a:moveTo>
                    <a:pt x="1116838" y="44723"/>
                  </a:moveTo>
                  <a:cubicBezTo>
                    <a:pt x="521970" y="44723"/>
                    <a:pt x="38100" y="612707"/>
                    <a:pt x="38100" y="1310985"/>
                  </a:cubicBezTo>
                  <a:cubicBezTo>
                    <a:pt x="38100" y="2009113"/>
                    <a:pt x="521970" y="2577247"/>
                    <a:pt x="1116838" y="2577247"/>
                  </a:cubicBezTo>
                  <a:lnTo>
                    <a:pt x="8166936" y="2577247"/>
                  </a:lnTo>
                  <a:cubicBezTo>
                    <a:pt x="8761677" y="2577247"/>
                    <a:pt x="9245674" y="2009263"/>
                    <a:pt x="9245674" y="1310985"/>
                  </a:cubicBezTo>
                  <a:cubicBezTo>
                    <a:pt x="9245547" y="612707"/>
                    <a:pt x="8761676" y="44723"/>
                    <a:pt x="8166808" y="44723"/>
                  </a:cubicBezTo>
                  <a:lnTo>
                    <a:pt x="1116838" y="447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070164" y="3011930"/>
            <a:ext cx="2652568" cy="2652557"/>
            <a:chOff x="0" y="0"/>
            <a:chExt cx="6350000" cy="6349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7961976" y="7703985"/>
            <a:ext cx="12684412" cy="3582240"/>
            <a:chOff x="0" y="0"/>
            <a:chExt cx="9283646" cy="262182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9050" y="22362"/>
              <a:ext cx="9245674" cy="2577097"/>
            </a:xfrm>
            <a:custGeom>
              <a:avLst/>
              <a:gdLst/>
              <a:ahLst/>
              <a:cxnLst/>
              <a:rect r="r" b="b" t="t" l="l"/>
              <a:pathLst>
                <a:path h="2577097" w="9245674">
                  <a:moveTo>
                    <a:pt x="8147758" y="2577097"/>
                  </a:moveTo>
                  <a:lnTo>
                    <a:pt x="1097788" y="2577097"/>
                  </a:lnTo>
                  <a:cubicBezTo>
                    <a:pt x="491490" y="2577097"/>
                    <a:pt x="0" y="2000168"/>
                    <a:pt x="0" y="1288474"/>
                  </a:cubicBezTo>
                  <a:cubicBezTo>
                    <a:pt x="0" y="576928"/>
                    <a:pt x="491490" y="0"/>
                    <a:pt x="1097788" y="0"/>
                  </a:cubicBezTo>
                  <a:lnTo>
                    <a:pt x="8147886" y="0"/>
                  </a:lnTo>
                  <a:cubicBezTo>
                    <a:pt x="8754183" y="0"/>
                    <a:pt x="9245674" y="576928"/>
                    <a:pt x="9245674" y="1288623"/>
                  </a:cubicBezTo>
                  <a:cubicBezTo>
                    <a:pt x="9245547" y="2000168"/>
                    <a:pt x="8754056" y="2577097"/>
                    <a:pt x="8147758" y="257709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283647" cy="2621821"/>
            </a:xfrm>
            <a:custGeom>
              <a:avLst/>
              <a:gdLst/>
              <a:ahLst/>
              <a:cxnLst/>
              <a:rect r="r" b="b" t="t" l="l"/>
              <a:pathLst>
                <a:path h="2621821" w="9283647">
                  <a:moveTo>
                    <a:pt x="8166808" y="2621821"/>
                  </a:moveTo>
                  <a:lnTo>
                    <a:pt x="1116838" y="2621821"/>
                  </a:lnTo>
                  <a:cubicBezTo>
                    <a:pt x="501015" y="2621821"/>
                    <a:pt x="0" y="2033711"/>
                    <a:pt x="0" y="1310985"/>
                  </a:cubicBezTo>
                  <a:cubicBezTo>
                    <a:pt x="0" y="588110"/>
                    <a:pt x="501015" y="0"/>
                    <a:pt x="1116838" y="0"/>
                  </a:cubicBezTo>
                  <a:lnTo>
                    <a:pt x="8166936" y="0"/>
                  </a:lnTo>
                  <a:cubicBezTo>
                    <a:pt x="8782631" y="0"/>
                    <a:pt x="9283647" y="588110"/>
                    <a:pt x="9283647" y="1310985"/>
                  </a:cubicBezTo>
                  <a:cubicBezTo>
                    <a:pt x="9283647" y="2033711"/>
                    <a:pt x="8782631" y="2621821"/>
                    <a:pt x="8166808" y="2621821"/>
                  </a:cubicBezTo>
                  <a:close/>
                  <a:moveTo>
                    <a:pt x="1116838" y="44723"/>
                  </a:moveTo>
                  <a:cubicBezTo>
                    <a:pt x="521970" y="44723"/>
                    <a:pt x="38100" y="612707"/>
                    <a:pt x="38100" y="1310985"/>
                  </a:cubicBezTo>
                  <a:cubicBezTo>
                    <a:pt x="38100" y="2009113"/>
                    <a:pt x="521970" y="2577247"/>
                    <a:pt x="1116838" y="2577247"/>
                  </a:cubicBezTo>
                  <a:lnTo>
                    <a:pt x="8166936" y="2577247"/>
                  </a:lnTo>
                  <a:cubicBezTo>
                    <a:pt x="8761677" y="2577247"/>
                    <a:pt x="9245674" y="2009263"/>
                    <a:pt x="9245674" y="1310985"/>
                  </a:cubicBezTo>
                  <a:cubicBezTo>
                    <a:pt x="9245547" y="612707"/>
                    <a:pt x="8761676" y="44723"/>
                    <a:pt x="8166808" y="44723"/>
                  </a:cubicBezTo>
                  <a:lnTo>
                    <a:pt x="1116838" y="447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966729" y="3575761"/>
            <a:ext cx="2652568" cy="2652557"/>
            <a:chOff x="0" y="0"/>
            <a:chExt cx="6350000" cy="63499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09" t="0" r="-209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602258" y="6076671"/>
            <a:ext cx="358838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Raimundo Andrade de Lima Neto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94346" y="6578322"/>
            <a:ext cx="140420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23 anos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964047" y="7070447"/>
            <a:ext cx="286480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B6623"/>
                </a:solidFill>
                <a:latin typeface="Antonio"/>
              </a:rPr>
              <a:t>Formado em Interdisciplinar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B6623"/>
                </a:solidFill>
                <a:latin typeface="Antonio"/>
              </a:rPr>
              <a:t>em Ciência e Tecnologia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867686" y="7934047"/>
            <a:ext cx="305752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Interesse em  desenvolvimento de software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927114" y="8883323"/>
            <a:ext cx="296100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andradeneto1999@hotmail.com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83570" y="6578322"/>
            <a:ext cx="321888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Lucas Alexandre Alves de Oliveira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942335" y="7142152"/>
            <a:ext cx="70135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18 anos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754495" y="7724497"/>
            <a:ext cx="286480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B6623"/>
                </a:solidFill>
                <a:latin typeface="Antonio"/>
              </a:rPr>
              <a:t>graduando Ciência da Computação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764251" y="8674090"/>
            <a:ext cx="305752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Interesse em Ciências de Dados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23680" y="9447153"/>
            <a:ext cx="2961005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lucasparaoif@gmail.com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929976" y="6515372"/>
            <a:ext cx="33104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João Pedro Fernandes de Aquino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122273" y="7142152"/>
            <a:ext cx="98710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20 anos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2257" y="7634277"/>
            <a:ext cx="286480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B6623"/>
                </a:solidFill>
                <a:latin typeface="Antonio"/>
              </a:rPr>
              <a:t>Formando em Interdisciplinar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B6623"/>
                </a:solidFill>
                <a:latin typeface="Antonio"/>
              </a:rPr>
              <a:t>em Ciência e Tecnologia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75895" y="8497877"/>
            <a:ext cx="305752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B6623"/>
                </a:solidFill>
                <a:latin typeface="Antonio"/>
              </a:rPr>
              <a:t>Interesse em Análise de Dados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e Machine Learning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968847" y="9457005"/>
            <a:ext cx="327162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B6623"/>
                </a:solidFill>
                <a:latin typeface="Antonio"/>
              </a:rPr>
              <a:t>joao-pedro032011@hotmail.com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8700" y="1028700"/>
            <a:ext cx="592978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32"/>
              </a:lnSpc>
            </a:pPr>
            <a:r>
              <a:rPr lang="en-US" sz="6443" spc="-128">
                <a:solidFill>
                  <a:srgbClr val="FFFFFF"/>
                </a:solidFill>
                <a:latin typeface="Antonio Bold"/>
              </a:rPr>
              <a:t>Nossa equipe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077637"/>
            <a:ext cx="12418725" cy="6209363"/>
          </a:xfrm>
          <a:custGeom>
            <a:avLst/>
            <a:gdLst/>
            <a:ahLst/>
            <a:cxnLst/>
            <a:rect r="r" b="b" t="t" l="l"/>
            <a:pathLst>
              <a:path h="6209363" w="12418725">
                <a:moveTo>
                  <a:pt x="0" y="0"/>
                </a:moveTo>
                <a:lnTo>
                  <a:pt x="12418725" y="0"/>
                </a:lnTo>
                <a:lnTo>
                  <a:pt x="12418725" y="6209363"/>
                </a:lnTo>
                <a:lnTo>
                  <a:pt x="0" y="6209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612706" y="923644"/>
          <a:ext cx="10646594" cy="8334656"/>
        </p:xfrm>
        <a:graphic>
          <a:graphicData uri="http://schemas.openxmlformats.org/drawingml/2006/table">
            <a:tbl>
              <a:tblPr/>
              <a:tblGrid>
                <a:gridCol w="5323297"/>
                <a:gridCol w="5323297"/>
              </a:tblGrid>
              <a:tr h="41719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A86B"/>
                          </a:solidFill>
                          <a:latin typeface="Open Sauce"/>
                        </a:rPr>
                        <a:t>Problemas de saúde* relacionados ao consumo inadequado de alimentos.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A86B"/>
                          </a:solidFill>
                          <a:latin typeface="Open Sauce"/>
                        </a:rPr>
                        <a:t>Acompanhamento nutricional preventivo.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27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A86B"/>
                          </a:solidFill>
                          <a:latin typeface="Open Sauce"/>
                        </a:rPr>
                        <a:t>Informações nutricionais pouco usadas para maioria da população.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A86B"/>
                          </a:solidFill>
                          <a:latin typeface="Open Sauce"/>
                        </a:rPr>
                        <a:t>Ferramenta capaz de se adequar ao ritmo acelerado do cotidiano e do dia a dia.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FFFFFF"/>
                  </a:solidFill>
                  <a:latin typeface="Open Sauce Bold"/>
                </a:rPr>
                <a:t>Nutricalc INC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782758"/>
            <a:ext cx="631682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 u="none">
                <a:solidFill>
                  <a:srgbClr val="FFFFFF"/>
                </a:solidFill>
                <a:latin typeface="Antonio Bold"/>
              </a:rPr>
              <a:t>Problemas e Soluções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451152" cy="10287000"/>
            <a:chOff x="0" y="0"/>
            <a:chExt cx="30159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59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15941">
                  <a:moveTo>
                    <a:pt x="0" y="0"/>
                  </a:moveTo>
                  <a:lnTo>
                    <a:pt x="3015941" y="0"/>
                  </a:lnTo>
                  <a:lnTo>
                    <a:pt x="3015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594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00A86B"/>
                  </a:solidFill>
                  <a:latin typeface="Open Sauce Bold"/>
                </a:rPr>
                <a:t>Nutricalc INC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699056" y="1600741"/>
          <a:ext cx="5731456" cy="1577607"/>
        </p:xfrm>
        <a:graphic>
          <a:graphicData uri="http://schemas.openxmlformats.org/drawingml/2006/table">
            <a:tbl>
              <a:tblPr/>
              <a:tblGrid>
                <a:gridCol w="4624723"/>
              </a:tblGrid>
              <a:tr h="15776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Problemas de saúde* relacionados ao consumo inadequado de alimentos.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2207321" y="1600741"/>
          <a:ext cx="5524593" cy="1577607"/>
        </p:xfrm>
        <a:graphic>
          <a:graphicData uri="http://schemas.openxmlformats.org/drawingml/2006/table">
            <a:tbl>
              <a:tblPr/>
              <a:tblGrid>
                <a:gridCol w="3890984"/>
              </a:tblGrid>
              <a:tr h="15776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A86B"/>
                          </a:solidFill>
                          <a:latin typeface="Open Sauce"/>
                        </a:rPr>
                        <a:t>Informações nutricionais pouco usadas para maioria da população.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11982366" y="3589043"/>
            <a:ext cx="5974503" cy="4296400"/>
          </a:xfrm>
          <a:custGeom>
            <a:avLst/>
            <a:gdLst/>
            <a:ahLst/>
            <a:cxnLst/>
            <a:rect r="r" b="b" t="t" l="l"/>
            <a:pathLst>
              <a:path h="4296400" w="5974503">
                <a:moveTo>
                  <a:pt x="0" y="0"/>
                </a:moveTo>
                <a:lnTo>
                  <a:pt x="5974503" y="0"/>
                </a:lnTo>
                <a:lnTo>
                  <a:pt x="5974503" y="4296401"/>
                </a:lnTo>
                <a:lnTo>
                  <a:pt x="0" y="429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71" t="0" r="-417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0615" y="3318216"/>
            <a:ext cx="8232040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30"/>
              </a:lnSpc>
            </a:pPr>
            <a:r>
              <a:rPr lang="en-US" sz="3100">
                <a:solidFill>
                  <a:srgbClr val="0B6623"/>
                </a:solidFill>
                <a:latin typeface="Open Sauce Bold"/>
              </a:rPr>
              <a:t>QUAIS PROBLEMAS DE SAÚDE?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9056" y="3993528"/>
            <a:ext cx="10053040" cy="39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Má Nutrição:</a:t>
            </a:r>
          </a:p>
          <a:p>
            <a:pPr marL="745192" indent="-248397" lvl="2">
              <a:lnSpc>
                <a:spcPts val="2416"/>
              </a:lnSpc>
              <a:buFont typeface="Arial"/>
              <a:buChar char="⚬"/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 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Adoção de uma forma de controle 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 balanceado,.</a:t>
            </a:r>
          </a:p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Obesidade: </a:t>
            </a:r>
          </a:p>
          <a:p>
            <a:pPr marL="745192" indent="-248397" lvl="2">
              <a:lnSpc>
                <a:spcPts val="2416"/>
              </a:lnSpc>
              <a:buFont typeface="Arial"/>
              <a:buChar char="⚬"/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 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Controle das porções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 e incorporação de atividade física regular.</a:t>
            </a:r>
          </a:p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Doenças Cardiovasculares:</a:t>
            </a:r>
          </a:p>
          <a:p>
            <a:pPr marL="745192" indent="-248397" lvl="2">
              <a:lnSpc>
                <a:spcPts val="2416"/>
              </a:lnSpc>
              <a:buFont typeface="Arial"/>
              <a:buChar char="⚬"/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 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Optar 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por gorduras saudáveis.</a:t>
            </a:r>
          </a:p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Diabetes Tipo 2: </a:t>
            </a:r>
          </a:p>
          <a:p>
            <a:pPr marL="745192" indent="-248397" lvl="2">
              <a:lnSpc>
                <a:spcPts val="2416"/>
              </a:lnSpc>
              <a:buFont typeface="Arial"/>
              <a:buChar char="⚬"/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 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Redução do consumo de açúcares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 adicionados.</a:t>
            </a:r>
          </a:p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Intolerâncias Alimentares:</a:t>
            </a:r>
          </a:p>
          <a:p>
            <a:pPr marL="745192" indent="-248397" lvl="2">
              <a:lnSpc>
                <a:spcPts val="2416"/>
              </a:lnSpc>
              <a:buFont typeface="Arial"/>
              <a:buChar char="⚬"/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 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Identificação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 e exclusão de alimentos problemáticos, com a orientação de um profissional de saúde.</a:t>
            </a:r>
          </a:p>
          <a:p>
            <a:pPr marL="372596" indent="-186298" lvl="1">
              <a:lnSpc>
                <a:spcPts val="2416"/>
              </a:lnSpc>
              <a:buFont typeface="Arial"/>
              <a:buChar char="•"/>
            </a:pPr>
            <a:r>
              <a:rPr lang="en-US" sz="1725">
                <a:solidFill>
                  <a:srgbClr val="0B6623"/>
                </a:solidFill>
                <a:latin typeface="Open Sauce Bold"/>
              </a:rPr>
              <a:t>Problemas Gastrointestinais:</a:t>
            </a:r>
          </a:p>
          <a:p>
            <a:pPr>
              <a:lnSpc>
                <a:spcPts val="2416"/>
              </a:lnSpc>
            </a:pPr>
            <a:r>
              <a:rPr lang="en-US" sz="1725">
                <a:solidFill>
                  <a:srgbClr val="0B6623"/>
                </a:solidFill>
                <a:latin typeface="Open Sauce"/>
              </a:rPr>
              <a:t>Solução:</a:t>
            </a:r>
            <a:r>
              <a:rPr lang="en-US" sz="1725">
                <a:solidFill>
                  <a:srgbClr val="0B6623"/>
                </a:solidFill>
                <a:latin typeface="Open Sauce Bold"/>
              </a:rPr>
              <a:t> Adoção de uma dieta</a:t>
            </a:r>
            <a:r>
              <a:rPr lang="en-US" sz="1725">
                <a:solidFill>
                  <a:srgbClr val="0B6623"/>
                </a:solidFill>
                <a:latin typeface="Open Sauce"/>
              </a:rPr>
              <a:t> leve e balanceada, rica em fibras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071865" y="-2498160"/>
            <a:ext cx="1548330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620892"/>
            <a:ext cx="6228400" cy="2970963"/>
            <a:chOff x="0" y="0"/>
            <a:chExt cx="8304534" cy="396128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613218"/>
              <a:ext cx="8304534" cy="348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18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9"/>
              <a:ext cx="8304534" cy="316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6231"/>
                </a:lnSpc>
              </a:pPr>
              <a:r>
                <a:rPr lang="en-US" sz="5192" spc="-103">
                  <a:solidFill>
                    <a:srgbClr val="0B6623"/>
                  </a:solidFill>
                  <a:latin typeface="Antonio Bold"/>
                </a:rPr>
                <a:t>“Tornar possível uma vida mais saudável com uso da tecnologia”</a:t>
              </a:r>
              <a:r>
                <a:rPr lang="en-US" sz="5192" spc="-103">
                  <a:solidFill>
                    <a:srgbClr val="0B6623"/>
                  </a:solidFill>
                  <a:latin typeface="Antonio Bold"/>
                </a:rPr>
                <a:t>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00A86B"/>
                  </a:solidFill>
                  <a:latin typeface="Open Sauce Bold"/>
                </a:rPr>
                <a:t>Nutricalc INC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827761" y="3012588"/>
            <a:ext cx="474660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</a:pPr>
            <a:r>
              <a:rPr lang="en-US" sz="4500" spc="-89" u="none">
                <a:solidFill>
                  <a:srgbClr val="FFFFFF"/>
                </a:solidFill>
                <a:latin typeface="Antonio Bold"/>
              </a:rPr>
              <a:t>Público-alvo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896386" y="4357082"/>
            <a:ext cx="1274359" cy="127435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24906" r="0" b="-24906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546951" y="4491106"/>
            <a:ext cx="4509068" cy="1189005"/>
            <a:chOff x="0" y="0"/>
            <a:chExt cx="6012091" cy="158534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5737"/>
              <a:ext cx="6012091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possuem dificuldade em seguir o planegamento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6012091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Open Sauce Bold"/>
                </a:rPr>
                <a:t>PESSOAS ACIMA DO PESO</a:t>
              </a:r>
            </a:p>
          </p:txBody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792444" y="6437348"/>
            <a:ext cx="1371708" cy="1371703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25047" r="0" b="-25047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841119" y="8384838"/>
            <a:ext cx="1384894" cy="1384888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-25047" r="0" b="-25047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4506323"/>
            <a:ext cx="443153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400"/>
              </a:lnSpc>
            </a:pPr>
            <a:r>
              <a:rPr lang="en-US" sz="4500" spc="-89">
                <a:solidFill>
                  <a:srgbClr val="0B6623"/>
                </a:solidFill>
                <a:latin typeface="Antonio Bold"/>
              </a:rPr>
              <a:t>DiFERENCIAL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5410229"/>
            <a:ext cx="8232040" cy="4244988"/>
            <a:chOff x="0" y="0"/>
            <a:chExt cx="10976053" cy="565998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451257"/>
              <a:ext cx="10976053" cy="4208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0B6623"/>
                  </a:solidFill>
                  <a:latin typeface="Open Sauce"/>
                </a:rPr>
                <a:t>Nos destacamos ao proporcionar aos usuários uma </a:t>
              </a:r>
              <a:r>
                <a:rPr lang="en-US" sz="2000">
                  <a:solidFill>
                    <a:srgbClr val="0B6623"/>
                  </a:solidFill>
                  <a:latin typeface="Open Sauce Bold"/>
                </a:rPr>
                <a:t>abordagem mais eficiente</a:t>
              </a:r>
              <a:r>
                <a:rPr lang="en-US" sz="2000">
                  <a:solidFill>
                    <a:srgbClr val="0B6623"/>
                  </a:solidFill>
                  <a:latin typeface="Open Sauce"/>
                </a:rPr>
                <a:t> para o monitoramento das refeições. Utilizando aplicações de visão computacional, oferecemos uma solução prática para extrair informações de tabelas alimentares e identificar automaticamente refeições e alimentos.</a:t>
              </a:r>
            </a:p>
            <a:p>
              <a:pPr algn="just">
                <a:lnSpc>
                  <a:spcPts val="2800"/>
                </a:lnSpc>
              </a:pPr>
            </a:p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0B6623"/>
                  </a:solidFill>
                  <a:latin typeface="Open Sauce"/>
                </a:rPr>
                <a:t>Uma experiência mais conveniente e simplificada para o usuário, eliminando a necessidade de dedicar longos períodos ao controle manual das refeições.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10976053" cy="1108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B6623"/>
                  </a:solidFill>
                  <a:latin typeface="Open Sauce Bold"/>
                </a:rPr>
                <a:t>ADOÇÃO DE TECNOLOGIAS QUE TORNAM A FERRAMENTA VIÁVEL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546951" y="5832511"/>
            <a:ext cx="4509068" cy="2398680"/>
            <a:chOff x="0" y="0"/>
            <a:chExt cx="6012091" cy="319824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1808737"/>
              <a:ext cx="6012091" cy="1389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Pessoal com conhecimento nutricional que necessitam de uma ferramenta prática no dia a dia.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9525"/>
              <a:ext cx="6012091" cy="1679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Open Sauce Bold"/>
                </a:rPr>
                <a:t>PESSOAS COM DIFICULDADES DE ACOMPANHAMENTO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546951" y="8482780"/>
            <a:ext cx="4509068" cy="1189005"/>
            <a:chOff x="0" y="0"/>
            <a:chExt cx="6012091" cy="158534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665737"/>
              <a:ext cx="6012091" cy="919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Open Sauce"/>
                </a:rPr>
                <a:t>Obesos possuem uma dificuldade em seguir o planegamento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-9525"/>
              <a:ext cx="6012091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Open Sauce Bold"/>
                </a:rPr>
                <a:t>OBESOS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53497" y="537459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78228" y="-4795886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A86B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851489"/>
          <a:ext cx="16230600" cy="7275863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2043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B6623"/>
                          </a:solidFill>
                          <a:latin typeface="Open Sauce Bold"/>
                        </a:rPr>
                        <a:t>F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B6623"/>
                          </a:solidFill>
                          <a:latin typeface="Open Sauce Bold"/>
                        </a:rPr>
                        <a:t>(FORÇAS)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B6623"/>
                          </a:solidFill>
                          <a:latin typeface="Open Sauce Bold"/>
                        </a:rPr>
                        <a:t>O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B6623"/>
                          </a:solidFill>
                          <a:latin typeface="Open Sauce Bold"/>
                        </a:rPr>
                        <a:t>(OPORTUNIDADES)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B6623"/>
                          </a:solidFill>
                          <a:latin typeface="Open Sauce Bold"/>
                        </a:rPr>
                        <a:t>F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B6623"/>
                          </a:solidFill>
                          <a:latin typeface="Open Sauce Bold"/>
                        </a:rPr>
                        <a:t>(FRAQUEZAS)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B6623"/>
                          </a:solidFill>
                          <a:latin typeface="Open Sauce Bold"/>
                        </a:rPr>
                        <a:t>A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B6623"/>
                          </a:solidFill>
                          <a:latin typeface="Open Sauce Bold"/>
                        </a:rPr>
                        <a:t>(AMEAÇAS)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2214">
                <a:tc>
                  <a:txBody>
                    <a:bodyPr anchor="t" rtlCol="false"/>
                    <a:lstStyle/>
                    <a:p>
                      <a:pPr algn="l"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Recursos para aumentar a praticidade da ferramenta mediante as concorrentes.</a:t>
                      </a:r>
                      <a:endParaRPr lang="en-US" sz="1100"/>
                    </a:p>
                    <a:p>
                      <a:pPr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Equipe de desenvolvimento.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Popularização de softwares de bem estar.</a:t>
                      </a:r>
                      <a:endParaRPr lang="en-US" sz="1100"/>
                    </a:p>
                    <a:p>
                      <a:pPr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Aumento da preocupação com a saúde.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Dificuldade na implementação dos recursos.</a:t>
                      </a:r>
                      <a:endParaRPr lang="en-US" sz="1100"/>
                    </a:p>
                    <a:p>
                      <a:pPr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Equipe de desenvolvimento pequena.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Concorrentes reorganizarem suas ferramentas.</a:t>
                      </a:r>
                      <a:endParaRPr lang="en-US" sz="1100"/>
                    </a:p>
                    <a:p>
                      <a:pPr marL="431801" indent="-215900" lvl="1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B6623"/>
                          </a:solidFill>
                          <a:latin typeface="Open Sauce"/>
                        </a:rPr>
                        <a:t>Baixa engajamento por ter muitos concorrentes.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A8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FFFFFF"/>
                  </a:solidFill>
                  <a:latin typeface="Open Sauce Bold"/>
                </a:rPr>
                <a:t>Nutricalc INC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59032" y="-4216933"/>
            <a:ext cx="13735678" cy="1765830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5281176" y="-2057807"/>
            <a:ext cx="20349450" cy="13340053"/>
            <a:chOff x="0" y="0"/>
            <a:chExt cx="4892618" cy="32073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27356"/>
              <a:ext cx="4854645" cy="3152637"/>
            </a:xfrm>
            <a:custGeom>
              <a:avLst/>
              <a:gdLst/>
              <a:ahLst/>
              <a:cxnLst/>
              <a:rect r="r" b="b" t="t" l="l"/>
              <a:pathLst>
                <a:path h="3152637" w="4854645">
                  <a:moveTo>
                    <a:pt x="3756730" y="3152637"/>
                  </a:moveTo>
                  <a:lnTo>
                    <a:pt x="1097788" y="3152637"/>
                  </a:lnTo>
                  <a:cubicBezTo>
                    <a:pt x="491490" y="3152637"/>
                    <a:pt x="0" y="2446864"/>
                    <a:pt x="0" y="1576227"/>
                  </a:cubicBezTo>
                  <a:cubicBezTo>
                    <a:pt x="0" y="705773"/>
                    <a:pt x="491490" y="0"/>
                    <a:pt x="1097788" y="0"/>
                  </a:cubicBezTo>
                  <a:lnTo>
                    <a:pt x="3756857" y="0"/>
                  </a:lnTo>
                  <a:cubicBezTo>
                    <a:pt x="4363155" y="0"/>
                    <a:pt x="4854645" y="705773"/>
                    <a:pt x="4854645" y="1576409"/>
                  </a:cubicBezTo>
                  <a:cubicBezTo>
                    <a:pt x="4854518" y="2446864"/>
                    <a:pt x="4363027" y="3152637"/>
                    <a:pt x="3756730" y="3152637"/>
                  </a:cubicBezTo>
                  <a:close/>
                </a:path>
              </a:pathLst>
            </a:custGeom>
            <a:solidFill>
              <a:srgbClr val="00A86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92618" cy="3207348"/>
            </a:xfrm>
            <a:custGeom>
              <a:avLst/>
              <a:gdLst/>
              <a:ahLst/>
              <a:cxnLst/>
              <a:rect r="r" b="b" t="t" l="l"/>
              <a:pathLst>
                <a:path h="3207348" w="4892618">
                  <a:moveTo>
                    <a:pt x="3775780" y="3207348"/>
                  </a:moveTo>
                  <a:lnTo>
                    <a:pt x="1116838" y="3207348"/>
                  </a:lnTo>
                  <a:cubicBezTo>
                    <a:pt x="501015" y="3207348"/>
                    <a:pt x="0" y="2487897"/>
                    <a:pt x="0" y="1603765"/>
                  </a:cubicBezTo>
                  <a:cubicBezTo>
                    <a:pt x="0" y="719451"/>
                    <a:pt x="501015" y="0"/>
                    <a:pt x="1116838" y="0"/>
                  </a:cubicBezTo>
                  <a:lnTo>
                    <a:pt x="3775907" y="0"/>
                  </a:lnTo>
                  <a:cubicBezTo>
                    <a:pt x="4391602" y="0"/>
                    <a:pt x="4892618" y="719451"/>
                    <a:pt x="4892618" y="1603765"/>
                  </a:cubicBezTo>
                  <a:cubicBezTo>
                    <a:pt x="4892618" y="2487897"/>
                    <a:pt x="4391602" y="3207348"/>
                    <a:pt x="3775780" y="3207348"/>
                  </a:cubicBezTo>
                  <a:close/>
                  <a:moveTo>
                    <a:pt x="1116838" y="54711"/>
                  </a:moveTo>
                  <a:cubicBezTo>
                    <a:pt x="521970" y="54711"/>
                    <a:pt x="38100" y="749542"/>
                    <a:pt x="38100" y="1603765"/>
                  </a:cubicBezTo>
                  <a:cubicBezTo>
                    <a:pt x="38100" y="2457806"/>
                    <a:pt x="521970" y="3152820"/>
                    <a:pt x="1116838" y="3152820"/>
                  </a:cubicBezTo>
                  <a:lnTo>
                    <a:pt x="3775907" y="3152820"/>
                  </a:lnTo>
                  <a:cubicBezTo>
                    <a:pt x="4370648" y="3152820"/>
                    <a:pt x="4854645" y="2457989"/>
                    <a:pt x="4854645" y="1603765"/>
                  </a:cubicBezTo>
                  <a:cubicBezTo>
                    <a:pt x="4854518" y="749542"/>
                    <a:pt x="4370648" y="54711"/>
                    <a:pt x="3775780" y="54711"/>
                  </a:cubicBezTo>
                  <a:lnTo>
                    <a:pt x="1116838" y="54711"/>
                  </a:lnTo>
                  <a:close/>
                </a:path>
              </a:pathLst>
            </a:custGeom>
            <a:solidFill>
              <a:srgbClr val="00A86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00A86B"/>
                  </a:solidFill>
                  <a:latin typeface="Open Sauce Bold"/>
                </a:rPr>
                <a:t>Nutricalc INC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230763" y="260165"/>
            <a:ext cx="2901370" cy="4352055"/>
            <a:chOff x="0" y="0"/>
            <a:chExt cx="6350000" cy="9525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0" t="-9288" r="0" b="-9288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28700" y="3142350"/>
            <a:ext cx="3418199" cy="6763494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0917" t="0" r="-10917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157943" y="260165"/>
            <a:ext cx="2901370" cy="4352055"/>
            <a:chOff x="0" y="0"/>
            <a:chExt cx="6350000" cy="9525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0" t="-9288" r="0" b="-9288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5123" y="260165"/>
            <a:ext cx="2901370" cy="4352055"/>
            <a:chOff x="0" y="0"/>
            <a:chExt cx="6350000" cy="9525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7"/>
              <a:stretch>
                <a:fillRect l="0" t="-9288" r="0" b="-9288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5230763" y="5143500"/>
            <a:ext cx="2901370" cy="4352055"/>
            <a:chOff x="0" y="0"/>
            <a:chExt cx="6350000" cy="9525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8"/>
              <a:stretch>
                <a:fillRect l="0" t="-9288" r="0" b="-9288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157943" y="5143500"/>
            <a:ext cx="2901370" cy="4352055"/>
            <a:chOff x="0" y="0"/>
            <a:chExt cx="6350000" cy="9525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9"/>
              <a:stretch>
                <a:fillRect l="0" t="-9288" r="0" b="-9288"/>
              </a:stretch>
            </a:blip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9085123" y="5143500"/>
            <a:ext cx="2901370" cy="4352055"/>
            <a:chOff x="0" y="0"/>
            <a:chExt cx="6350000" cy="9525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10"/>
              <a:stretch>
                <a:fillRect l="0" t="-9288" r="0" b="-9288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673094" y="1761225"/>
            <a:ext cx="705685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B6623"/>
                </a:solidFill>
                <a:latin typeface="Antonio Bold"/>
              </a:rPr>
              <a:t>Telas e interfaces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9285764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-110275" y="8882062"/>
            <a:ext cx="18288000" cy="1404938"/>
          </a:xfrm>
          <a:prstGeom prst="rect">
            <a:avLst/>
          </a:prstGeom>
          <a:solidFill>
            <a:srgbClr val="008000"/>
          </a:solidFill>
        </p:spPr>
      </p:sp>
      <p:sp>
        <p:nvSpPr>
          <p:cNvPr name="AutoShape 5" id="5"/>
          <p:cNvSpPr/>
          <p:nvPr/>
        </p:nvSpPr>
        <p:spPr>
          <a:xfrm rot="-5400000">
            <a:off x="4937555" y="6208899"/>
            <a:ext cx="267372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0676723" y="6208899"/>
            <a:ext cx="267372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53692" y="6213661"/>
            <a:ext cx="1702281" cy="1702281"/>
          </a:xfrm>
          <a:custGeom>
            <a:avLst/>
            <a:gdLst/>
            <a:ahLst/>
            <a:cxnLst/>
            <a:rect r="r" b="b" t="t" l="l"/>
            <a:pathLst>
              <a:path h="1702281" w="1702281">
                <a:moveTo>
                  <a:pt x="0" y="0"/>
                </a:moveTo>
                <a:lnTo>
                  <a:pt x="1702281" y="0"/>
                </a:lnTo>
                <a:lnTo>
                  <a:pt x="1702281" y="1702281"/>
                </a:lnTo>
                <a:lnTo>
                  <a:pt x="0" y="170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91875" y="6353604"/>
            <a:ext cx="4504250" cy="1422395"/>
          </a:xfrm>
          <a:custGeom>
            <a:avLst/>
            <a:gdLst/>
            <a:ahLst/>
            <a:cxnLst/>
            <a:rect r="r" b="b" t="t" l="l"/>
            <a:pathLst>
              <a:path h="1422395" w="4504250">
                <a:moveTo>
                  <a:pt x="0" y="0"/>
                </a:moveTo>
                <a:lnTo>
                  <a:pt x="4504250" y="0"/>
                </a:lnTo>
                <a:lnTo>
                  <a:pt x="4504250" y="1422395"/>
                </a:lnTo>
                <a:lnTo>
                  <a:pt x="0" y="1422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28121" y="6210165"/>
            <a:ext cx="1705777" cy="1705777"/>
          </a:xfrm>
          <a:custGeom>
            <a:avLst/>
            <a:gdLst/>
            <a:ahLst/>
            <a:cxnLst/>
            <a:rect r="r" b="b" t="t" l="l"/>
            <a:pathLst>
              <a:path h="1705777" w="1705777">
                <a:moveTo>
                  <a:pt x="0" y="0"/>
                </a:moveTo>
                <a:lnTo>
                  <a:pt x="1705777" y="0"/>
                </a:lnTo>
                <a:lnTo>
                  <a:pt x="1705777" y="1705777"/>
                </a:lnTo>
                <a:lnTo>
                  <a:pt x="0" y="1705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8285" y="1266792"/>
            <a:ext cx="751142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B6623"/>
                </a:solidFill>
                <a:latin typeface="Antonio Bold"/>
              </a:rPr>
              <a:t>Tecnologias Usadas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499498"/>
            <a:ext cx="4752265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Bold"/>
              </a:rPr>
              <a:t>SWIFTUI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64954" y="5499498"/>
            <a:ext cx="4752265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Bold"/>
              </a:rPr>
              <a:t>CLOUDANT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07035" y="5499498"/>
            <a:ext cx="4752265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Bold"/>
              </a:rPr>
              <a:t>NODE RED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923644"/>
            <a:ext cx="2960360" cy="499129"/>
            <a:chOff x="0" y="0"/>
            <a:chExt cx="3947147" cy="6655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5505" cy="665505"/>
            </a:xfrm>
            <a:custGeom>
              <a:avLst/>
              <a:gdLst/>
              <a:ahLst/>
              <a:cxnLst/>
              <a:rect r="r" b="b" t="t" l="l"/>
              <a:pathLst>
                <a:path h="665505" w="665505">
                  <a:moveTo>
                    <a:pt x="0" y="0"/>
                  </a:moveTo>
                  <a:lnTo>
                    <a:pt x="665505" y="0"/>
                  </a:lnTo>
                  <a:lnTo>
                    <a:pt x="665505" y="665505"/>
                  </a:lnTo>
                  <a:lnTo>
                    <a:pt x="0" y="66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893575" y="136134"/>
              <a:ext cx="3053571" cy="3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FFFFFF"/>
                  </a:solidFill>
                  <a:latin typeface="Open Sauce Bold"/>
                </a:rPr>
                <a:t>Nutricalc INC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16127" y="5019698"/>
            <a:ext cx="10534604" cy="5267302"/>
          </a:xfrm>
          <a:custGeom>
            <a:avLst/>
            <a:gdLst/>
            <a:ahLst/>
            <a:cxnLst/>
            <a:rect r="r" b="b" t="t" l="l"/>
            <a:pathLst>
              <a:path h="5267302" w="10534604">
                <a:moveTo>
                  <a:pt x="0" y="0"/>
                </a:moveTo>
                <a:lnTo>
                  <a:pt x="10534604" y="0"/>
                </a:lnTo>
                <a:lnTo>
                  <a:pt x="10534604" y="5267302"/>
                </a:lnTo>
                <a:lnTo>
                  <a:pt x="0" y="5267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66987" y="-810370"/>
            <a:ext cx="13313729" cy="1331372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8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79338" y="3902494"/>
            <a:ext cx="8529325" cy="2482011"/>
            <a:chOff x="0" y="0"/>
            <a:chExt cx="11372433" cy="330934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372433" cy="3309348"/>
              <a:chOff x="0" y="0"/>
              <a:chExt cx="7675495" cy="22335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9050" y="19050"/>
                <a:ext cx="7637522" cy="2195449"/>
              </a:xfrm>
              <a:custGeom>
                <a:avLst/>
                <a:gdLst/>
                <a:ahLst/>
                <a:cxnLst/>
                <a:rect r="r" b="b" t="t" l="l"/>
                <a:pathLst>
                  <a:path h="2195449" w="7637522">
                    <a:moveTo>
                      <a:pt x="6539607" y="2195449"/>
                    </a:moveTo>
                    <a:lnTo>
                      <a:pt x="1097788" y="2195449"/>
                    </a:lnTo>
                    <a:cubicBezTo>
                      <a:pt x="491490" y="2195449"/>
                      <a:pt x="0" y="1703959"/>
                      <a:pt x="0" y="1097661"/>
                    </a:cubicBezTo>
                    <a:cubicBezTo>
                      <a:pt x="0" y="491490"/>
                      <a:pt x="491490" y="0"/>
                      <a:pt x="1097788" y="0"/>
                    </a:cubicBezTo>
                    <a:lnTo>
                      <a:pt x="6539734" y="0"/>
                    </a:lnTo>
                    <a:cubicBezTo>
                      <a:pt x="7146032" y="0"/>
                      <a:pt x="7637522" y="491490"/>
                      <a:pt x="7637522" y="1097788"/>
                    </a:cubicBezTo>
                    <a:cubicBezTo>
                      <a:pt x="7637395" y="1703959"/>
                      <a:pt x="7145905" y="2195449"/>
                      <a:pt x="6539607" y="2195449"/>
                    </a:cubicBezTo>
                    <a:close/>
                  </a:path>
                </a:pathLst>
              </a:custGeom>
              <a:solidFill>
                <a:srgbClr val="00A86B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675495" cy="2233549"/>
              </a:xfrm>
              <a:custGeom>
                <a:avLst/>
                <a:gdLst/>
                <a:ahLst/>
                <a:cxnLst/>
                <a:rect r="r" b="b" t="t" l="l"/>
                <a:pathLst>
                  <a:path h="2233549" w="7675495">
                    <a:moveTo>
                      <a:pt x="6558657" y="2233549"/>
                    </a:moveTo>
                    <a:lnTo>
                      <a:pt x="1116838" y="2233549"/>
                    </a:lnTo>
                    <a:cubicBezTo>
                      <a:pt x="501015" y="2233549"/>
                      <a:pt x="0" y="1732534"/>
                      <a:pt x="0" y="1116838"/>
                    </a:cubicBezTo>
                    <a:cubicBezTo>
                      <a:pt x="0" y="501015"/>
                      <a:pt x="501015" y="0"/>
                      <a:pt x="1116838" y="0"/>
                    </a:cubicBezTo>
                    <a:lnTo>
                      <a:pt x="6558784" y="0"/>
                    </a:lnTo>
                    <a:cubicBezTo>
                      <a:pt x="7174480" y="0"/>
                      <a:pt x="7675495" y="501015"/>
                      <a:pt x="7675495" y="1116838"/>
                    </a:cubicBezTo>
                    <a:cubicBezTo>
                      <a:pt x="7675495" y="1732534"/>
                      <a:pt x="7174480" y="2233549"/>
                      <a:pt x="6558657" y="2233549"/>
                    </a:cubicBezTo>
                    <a:close/>
                    <a:moveTo>
                      <a:pt x="1116838" y="38100"/>
                    </a:moveTo>
                    <a:cubicBezTo>
                      <a:pt x="521970" y="38100"/>
                      <a:pt x="38100" y="521970"/>
                      <a:pt x="38100" y="1116838"/>
                    </a:cubicBezTo>
                    <a:cubicBezTo>
                      <a:pt x="38100" y="1711579"/>
                      <a:pt x="521970" y="2195576"/>
                      <a:pt x="1116838" y="2195576"/>
                    </a:cubicBezTo>
                    <a:lnTo>
                      <a:pt x="6558784" y="2195576"/>
                    </a:lnTo>
                    <a:cubicBezTo>
                      <a:pt x="7153525" y="2195576"/>
                      <a:pt x="7637522" y="1711706"/>
                      <a:pt x="7637522" y="1116838"/>
                    </a:cubicBezTo>
                    <a:cubicBezTo>
                      <a:pt x="7637395" y="521970"/>
                      <a:pt x="7153525" y="38100"/>
                      <a:pt x="6558657" y="38100"/>
                    </a:cubicBezTo>
                    <a:lnTo>
                      <a:pt x="1116838" y="38100"/>
                    </a:lnTo>
                    <a:close/>
                  </a:path>
                </a:pathLst>
              </a:custGeom>
              <a:solidFill>
                <a:srgbClr val="00A86B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428416" y="984749"/>
              <a:ext cx="10515601" cy="1349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094"/>
                </a:lnSpc>
              </a:pPr>
              <a:r>
                <a:rPr lang="en-US" sz="6745" spc="-134">
                  <a:solidFill>
                    <a:srgbClr val="FFFFFF"/>
                  </a:solidFill>
                  <a:latin typeface="Antonio"/>
                </a:rPr>
                <a:t>Obrigado pela atenção!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DAFzoUWzLTs</dc:identifier>
  <dcterms:modified xsi:type="dcterms:W3CDTF">2011-08-01T06:04:30Z</dcterms:modified>
  <cp:revision>1</cp:revision>
  <dc:title>Nutricalc</dc:title>
</cp:coreProperties>
</file>