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huwWirDZ2u9j1EI69pLolyIHPW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cbb21bccb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13cbb21bcc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cabf2981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13cabf2981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d0fa1896e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13d0fa1896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3d0fa1896e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13d0fa1896e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d0fa1896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3d0fa1896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d0fa1896e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13d0fa1896e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BR">
                <a:solidFill>
                  <a:srgbClr val="000000"/>
                </a:solidFill>
                <a:latin typeface="Calibri"/>
                <a:ea typeface="Calibri"/>
                <a:cs typeface="Calibri"/>
                <a:sym typeface="Calibri"/>
              </a:rPr>
              <a:t>‹#›</a:t>
            </a:fld>
            <a:endParaRPr>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ca25b49f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13ca25b49f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c23350b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c23350ba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3c23350ba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ca25b49f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13ca25b49f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5" name="Shape 15"/>
        <p:cNvGrpSpPr/>
        <p:nvPr/>
      </p:nvGrpSpPr>
      <p:grpSpPr>
        <a:xfrm>
          <a:off x="0" y="0"/>
          <a:ext cx="0" cy="0"/>
          <a:chOff x="0" y="0"/>
          <a:chExt cx="0" cy="0"/>
        </a:xfrm>
      </p:grpSpPr>
      <p:sp>
        <p:nvSpPr>
          <p:cNvPr id="16" name="Google Shape;1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21" name="Shape 21"/>
        <p:cNvGrpSpPr/>
        <p:nvPr/>
      </p:nvGrpSpPr>
      <p:grpSpPr>
        <a:xfrm>
          <a:off x="0" y="0"/>
          <a:ext cx="0" cy="0"/>
          <a:chOff x="0" y="0"/>
          <a:chExt cx="0" cy="0"/>
        </a:xfrm>
      </p:grpSpPr>
      <p:sp>
        <p:nvSpPr>
          <p:cNvPr id="22" name="Google Shape;2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clockwise.software/blog/relational-vs-non-relational-databases-advantages-and-disadvantage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hyperlink" Target="https://community.qlik.com/t5/Brasil/d%C3%BAvida-sobre-Data-wareHouse/td-p/135696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rot="5400000">
            <a:off x="-1704025" y="1704150"/>
            <a:ext cx="6871800" cy="34635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8962656" y="4513760"/>
            <a:ext cx="2209800" cy="1575890"/>
          </a:xfrm>
          <a:prstGeom prst="rect">
            <a:avLst/>
          </a:prstGeom>
          <a:noFill/>
          <a:ln>
            <a:noFill/>
          </a:ln>
        </p:spPr>
      </p:pic>
      <p:sp>
        <p:nvSpPr>
          <p:cNvPr id="91" name="Google Shape;91;p1"/>
          <p:cNvSpPr/>
          <p:nvPr/>
        </p:nvSpPr>
        <p:spPr>
          <a:xfrm rot="10800000">
            <a:off x="9115056" y="-28944"/>
            <a:ext cx="3076944" cy="3076944"/>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2" name="Google Shape;92;p1"/>
          <p:cNvPicPr preferRelativeResize="0"/>
          <p:nvPr/>
        </p:nvPicPr>
        <p:blipFill rotWithShape="1">
          <a:blip r:embed="rId4">
            <a:alphaModFix/>
          </a:blip>
          <a:srcRect b="0" l="0" r="0" t="0"/>
          <a:stretch/>
        </p:blipFill>
        <p:spPr>
          <a:xfrm>
            <a:off x="10957039" y="613457"/>
            <a:ext cx="665328" cy="307105"/>
          </a:xfrm>
          <a:prstGeom prst="rect">
            <a:avLst/>
          </a:prstGeom>
          <a:noFill/>
          <a:ln>
            <a:noFill/>
          </a:ln>
        </p:spPr>
      </p:pic>
      <p:sp>
        <p:nvSpPr>
          <p:cNvPr id="93" name="Google Shape;93;p1"/>
          <p:cNvSpPr txBox="1"/>
          <p:nvPr/>
        </p:nvSpPr>
        <p:spPr>
          <a:xfrm>
            <a:off x="2077400" y="2560550"/>
            <a:ext cx="74853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59A"/>
              </a:buClr>
              <a:buSzPts val="2800"/>
              <a:buFont typeface="Calibri"/>
              <a:buNone/>
            </a:pPr>
            <a:r>
              <a:rPr b="1" i="0" lang="pt-BR" sz="2800" u="none" cap="none" strike="noStrike">
                <a:solidFill>
                  <a:srgbClr val="00A59A"/>
                </a:solidFill>
                <a:latin typeface="Calibri"/>
                <a:ea typeface="Calibri"/>
                <a:cs typeface="Calibri"/>
                <a:sym typeface="Calibri"/>
              </a:rPr>
              <a:t>Socialização - Seminário Módulo IV</a:t>
            </a:r>
            <a:endParaRPr b="1" i="0" sz="2800" u="none" cap="none" strike="noStrike">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rgbClr val="00A59A"/>
              </a:buClr>
              <a:buSzPts val="2800"/>
              <a:buFont typeface="Calibri"/>
              <a:buNone/>
            </a:pPr>
            <a:r>
              <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rgbClr val="00A59A"/>
              </a:buClr>
              <a:buSzPts val="2800"/>
              <a:buFont typeface="Calibri"/>
              <a:buNone/>
            </a:pPr>
            <a:r>
              <a:rPr b="1" lang="pt-BR" sz="2800">
                <a:solidFill>
                  <a:srgbClr val="00A59A"/>
                </a:solidFill>
                <a:latin typeface="Calibri"/>
                <a:ea typeface="Calibri"/>
                <a:cs typeface="Calibri"/>
                <a:sym typeface="Calibri"/>
              </a:rPr>
              <a:t>Aluisio Anderson da Silveira</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rgbClr val="00A59A"/>
              </a:buClr>
              <a:buSzPts val="2800"/>
              <a:buFont typeface="Calibri"/>
              <a:buNone/>
            </a:pPr>
            <a:r>
              <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pt-BR" sz="2800">
                <a:solidFill>
                  <a:srgbClr val="00A59A"/>
                </a:solidFill>
                <a:latin typeface="Calibri"/>
                <a:ea typeface="Calibri"/>
                <a:cs typeface="Calibri"/>
                <a:sym typeface="Calibri"/>
              </a:rPr>
              <a:t>Alexandre Hauser Guil</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pt-BR" sz="2800">
                <a:solidFill>
                  <a:srgbClr val="00A59A"/>
                </a:solidFill>
                <a:latin typeface="Calibri"/>
                <a:ea typeface="Calibri"/>
                <a:cs typeface="Calibri"/>
                <a:sym typeface="Calibri"/>
              </a:rPr>
              <a:t>Anderson Meirelles Cabrera</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pt-BR" sz="2800">
                <a:solidFill>
                  <a:srgbClr val="00A59A"/>
                </a:solidFill>
                <a:latin typeface="Calibri"/>
                <a:ea typeface="Calibri"/>
                <a:cs typeface="Calibri"/>
                <a:sym typeface="Calibri"/>
              </a:rPr>
              <a:t>Everton Silvério</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pt-BR" sz="2800">
                <a:solidFill>
                  <a:srgbClr val="00A59A"/>
                </a:solidFill>
                <a:latin typeface="Calibri"/>
                <a:ea typeface="Calibri"/>
                <a:cs typeface="Calibri"/>
                <a:sym typeface="Calibri"/>
              </a:rPr>
              <a:t>Felipe Lima Pacheco</a:t>
            </a:r>
            <a:endParaRPr b="1" sz="2800">
              <a:solidFill>
                <a:srgbClr val="00A59A"/>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1" lang="pt-BR" sz="2800">
                <a:solidFill>
                  <a:srgbClr val="00A59A"/>
                </a:solidFill>
                <a:latin typeface="Calibri"/>
                <a:ea typeface="Calibri"/>
                <a:cs typeface="Calibri"/>
                <a:sym typeface="Calibri"/>
              </a:rPr>
              <a:t>Luis Orlando Cassiano de Sousa</a:t>
            </a:r>
            <a:endParaRPr b="1" sz="2800">
              <a:solidFill>
                <a:srgbClr val="00A59A"/>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5" name="Google Shape;185;p9"/>
          <p:cNvSpPr/>
          <p:nvPr/>
        </p:nvSpPr>
        <p:spPr>
          <a:xfrm rot="10800000">
            <a:off x="8272130" y="-28946"/>
            <a:ext cx="3919868" cy="3580219"/>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86" name="Google Shape;186;p9"/>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87" name="Google Shape;187;p9"/>
          <p:cNvSpPr txBox="1"/>
          <p:nvPr>
            <p:ph type="title"/>
          </p:nvPr>
        </p:nvSpPr>
        <p:spPr>
          <a:xfrm>
            <a:off x="24986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188" name="Google Shape;188;p9"/>
          <p:cNvSpPr txBox="1"/>
          <p:nvPr/>
        </p:nvSpPr>
        <p:spPr>
          <a:xfrm>
            <a:off x="1758515" y="1970429"/>
            <a:ext cx="8889300" cy="2459100"/>
          </a:xfrm>
          <a:prstGeom prst="rect">
            <a:avLst/>
          </a:prstGeom>
          <a:noFill/>
          <a:ln>
            <a:noFill/>
          </a:ln>
        </p:spPr>
        <p:txBody>
          <a:bodyPr anchorCtr="0" anchor="t" bIns="45700" lIns="91425" spcFirstLastPara="1" rIns="91425" wrap="square" tIns="45700">
            <a:noAutofit/>
          </a:bodyPr>
          <a:lstStyle/>
          <a:p>
            <a:pPr indent="450000" lvl="0" marL="0" rtl="0" algn="just">
              <a:lnSpc>
                <a:spcPct val="100000"/>
              </a:lnSpc>
              <a:spcBef>
                <a:spcPts val="0"/>
              </a:spcBef>
              <a:spcAft>
                <a:spcPts val="0"/>
              </a:spcAft>
              <a:buClr>
                <a:schemeClr val="dk1"/>
              </a:buClr>
              <a:buSzPts val="1100"/>
              <a:buFont typeface="Arial"/>
              <a:buNone/>
            </a:pPr>
            <a:r>
              <a:rPr lang="pt-BR" sz="2800">
                <a:solidFill>
                  <a:schemeClr val="dk1"/>
                </a:solidFill>
                <a:latin typeface="Calibri"/>
                <a:ea typeface="Calibri"/>
                <a:cs typeface="Calibri"/>
                <a:sym typeface="Calibri"/>
              </a:rPr>
              <a:t>O objetivo deste paper foi de conceituar banco de dados relacionais, suas vantagens e desvantagens. É importante frisar que o banco de dados relacional é um dos tipos mais usados como comentado no decorrer deste paper. São sistemas integrados e altamente compartilhados.</a:t>
            </a:r>
            <a:endParaRPr sz="28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1" sz="2800" u="none" cap="none" strike="noStrike">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3cbb21bccb_0_1"/>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4" name="Google Shape;194;g13cbb21bccb_0_1"/>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95" name="Google Shape;195;g13cbb21bccb_0_1"/>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96" name="Google Shape;196;g13cbb21bccb_0_1"/>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197" name="Google Shape;197;g13cbb21bccb_0_1"/>
          <p:cNvSpPr txBox="1"/>
          <p:nvPr/>
        </p:nvSpPr>
        <p:spPr>
          <a:xfrm>
            <a:off x="249900" y="2481975"/>
            <a:ext cx="11046900" cy="3246900"/>
          </a:xfrm>
          <a:prstGeom prst="rect">
            <a:avLst/>
          </a:prstGeom>
          <a:noFill/>
          <a:ln>
            <a:noFill/>
          </a:ln>
        </p:spPr>
        <p:txBody>
          <a:bodyPr anchorCtr="0" anchor="t" bIns="45700" lIns="91425" spcFirstLastPara="1" rIns="91425" wrap="square" tIns="45700">
            <a:noAutofit/>
          </a:bodyPr>
          <a:lstStyle/>
          <a:p>
            <a:pPr indent="450000" lvl="0" marL="0" rtl="0" algn="just">
              <a:lnSpc>
                <a:spcPct val="100000"/>
              </a:lnSpc>
              <a:spcBef>
                <a:spcPts val="0"/>
              </a:spcBef>
              <a:spcAft>
                <a:spcPts val="0"/>
              </a:spcAft>
              <a:buClr>
                <a:schemeClr val="dk1"/>
              </a:buClr>
              <a:buSzPts val="1100"/>
              <a:buFont typeface="Arial"/>
              <a:buNone/>
            </a:pPr>
            <a:r>
              <a:rPr lang="pt-BR" sz="2800">
                <a:solidFill>
                  <a:schemeClr val="dk1"/>
                </a:solidFill>
                <a:latin typeface="Calibri"/>
                <a:ea typeface="Calibri"/>
                <a:cs typeface="Calibri"/>
                <a:sym typeface="Calibri"/>
              </a:rPr>
              <a:t>Entende-se então por banco de dados relacional aquele que armazena e fornece acesso a pontos de dados relacionados entre si. São utilizados para rastrear inventários, gerenciar grandes transações e processar grandes quantidades de informações. São flexíveis e possuem um design excelente para integridade dos dados. E apesar de algumas desvantagens como o alto custo com hardware, software e programação, a maioria das empresas continuam optando por banco de dados relacional. </a:t>
            </a:r>
            <a:endParaRPr sz="28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1" sz="2500" u="none" cap="none" strike="noStrike">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3cabf2981e_0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g13cabf2981e_0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04" name="Google Shape;204;g13cabf2981e_0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05" name="Google Shape;205;g13cabf2981e_0_0"/>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206" name="Google Shape;206;g13cabf2981e_0_0"/>
          <p:cNvSpPr txBox="1"/>
          <p:nvPr/>
        </p:nvSpPr>
        <p:spPr>
          <a:xfrm>
            <a:off x="1289225" y="1898025"/>
            <a:ext cx="9096300" cy="449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800">
                <a:latin typeface="Calibri"/>
                <a:ea typeface="Calibri"/>
                <a:cs typeface="Calibri"/>
                <a:sym typeface="Calibri"/>
              </a:rPr>
              <a:t>Relato de Anderson Meirelles Cabrera:</a:t>
            </a:r>
            <a:endParaRPr sz="28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8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pt-BR" sz="2800">
                <a:latin typeface="Calibri"/>
                <a:ea typeface="Calibri"/>
                <a:cs typeface="Calibri"/>
                <a:sym typeface="Calibri"/>
              </a:rPr>
              <a:t>“Este trabalho abriu meus olhos para a importância de se saber lidar com bancos de dados relacionais. A partir dele pude pesquisar e entender mais sobre seu funcionamento, seus requisitos, suas vantagens e desvantagens. Nas limitações de um banco de dados relacional, entendi que o principal inimigo do programador DBA são os Acoplamentos, exigindo maior atenção e foco do programador ao separar a forma como um item depende do outro.”</a:t>
            </a:r>
            <a:endParaRPr sz="2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d0fa1896e_3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g13d0fa1896e_3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13" name="Google Shape;213;g13d0fa1896e_3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14" name="Google Shape;214;g13d0fa1896e_3_0"/>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215" name="Google Shape;215;g13d0fa1896e_3_0"/>
          <p:cNvSpPr txBox="1"/>
          <p:nvPr/>
        </p:nvSpPr>
        <p:spPr>
          <a:xfrm>
            <a:off x="1289225" y="1898025"/>
            <a:ext cx="9096300" cy="4094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800">
                <a:latin typeface="Calibri"/>
                <a:ea typeface="Calibri"/>
                <a:cs typeface="Calibri"/>
                <a:sym typeface="Calibri"/>
              </a:rPr>
              <a:t>Relato de Everton Silvério:</a:t>
            </a:r>
            <a:endParaRPr sz="28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8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pt-BR" sz="1800">
                <a:latin typeface="Calibri"/>
                <a:ea typeface="Calibri"/>
                <a:cs typeface="Calibri"/>
                <a:sym typeface="Calibri"/>
              </a:rPr>
              <a:t>“</a:t>
            </a:r>
            <a:r>
              <a:rPr lang="pt-BR" sz="1800">
                <a:latin typeface="Calibri"/>
                <a:ea typeface="Calibri"/>
                <a:cs typeface="Calibri"/>
                <a:sym typeface="Calibri"/>
              </a:rPr>
              <a:t>Através da pesquisa realizada foi possível, além de ampliar o conhecimento em relação ao tema, entender melhor a aplicação desse tipo de ferramenta e quais as questões que devem ser levadas em consideração antes de escolher o banco de dados que será utilizado em um projeto de desenvolvimento de software. Questões importantes devem ser levadas em consideração. Por exemplo, o custo de alguns Sistemas de Gerenciamento de Banco de Dados podem invalidar todo um projeto se não for feita uma análise precisa antes da escolha da ferramenta.</a:t>
            </a:r>
            <a:endParaRPr sz="18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pt-BR" sz="1800">
                <a:latin typeface="Calibri"/>
                <a:ea typeface="Calibri"/>
                <a:cs typeface="Calibri"/>
                <a:sym typeface="Calibri"/>
              </a:rPr>
              <a:t>Além do custo da ferramenta deve-se levar em consideração o hardware (no caso da aplicação não ficar armazenada em nuvem, por exemplo) e os profissionais que irão atuar na manutenção desse banco de dados. Entendi que uma estruturação de um banco de dados sem levar em conta padrões de normalização e demais processos de organização de um BD relacional podem acarretar em problemas complexos de serem resolvidos caso o sistema já esteja em produção.</a:t>
            </a:r>
            <a:r>
              <a:rPr lang="pt-BR"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13d0fa1896e_4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1" name="Google Shape;221;g13d0fa1896e_4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22" name="Google Shape;222;g13d0fa1896e_4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23" name="Google Shape;223;g13d0fa1896e_4_0"/>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224" name="Google Shape;224;g13d0fa1896e_4_0"/>
          <p:cNvSpPr txBox="1"/>
          <p:nvPr/>
        </p:nvSpPr>
        <p:spPr>
          <a:xfrm>
            <a:off x="1289225" y="1898025"/>
            <a:ext cx="9096300" cy="437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chemeClr val="dk1"/>
              </a:buClr>
              <a:buSzPts val="2800"/>
              <a:buFont typeface="Arial"/>
              <a:buNone/>
            </a:pPr>
            <a:r>
              <a:rPr lang="pt-BR" sz="2600">
                <a:solidFill>
                  <a:schemeClr val="dk1"/>
                </a:solidFill>
                <a:latin typeface="Calibri"/>
                <a:ea typeface="Calibri"/>
                <a:cs typeface="Calibri"/>
                <a:sym typeface="Calibri"/>
              </a:rPr>
              <a:t>Relato de Alexandre Hauser Guil:</a:t>
            </a:r>
            <a:endParaRPr sz="26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pt-BR" sz="2200">
                <a:solidFill>
                  <a:schemeClr val="dk1"/>
                </a:solidFill>
                <a:latin typeface="Calibri"/>
                <a:ea typeface="Calibri"/>
                <a:cs typeface="Calibri"/>
                <a:sym typeface="Calibri"/>
              </a:rPr>
              <a:t>“A pesquisa efetuada para criação do trabalho me fez pensar na transformação dos sistemas de informação da década de 70, quando o modelo de Banco de Dados Relacional foi apresentado e primeiramente utilizado. Dentre outras vantagens, a forma de conectar as informações e manter uma base de dados mais enxuta evitando a duplicidade de dados colaborou para manter a informação mais íntegra, ocupando menos espaço no sistema e aumentando consideravelmente a velocidade de acesso </a:t>
            </a:r>
            <a:r>
              <a:rPr lang="pt-BR" sz="2200">
                <a:solidFill>
                  <a:schemeClr val="dk1"/>
                </a:solidFill>
                <a:latin typeface="Calibri"/>
                <a:ea typeface="Calibri"/>
                <a:cs typeface="Calibri"/>
                <a:sym typeface="Calibri"/>
              </a:rPr>
              <a:t>à informação.</a:t>
            </a:r>
            <a:r>
              <a:rPr lang="pt-BR" sz="2200">
                <a:solidFill>
                  <a:schemeClr val="dk1"/>
                </a:solidFill>
                <a:latin typeface="Calibri"/>
                <a:ea typeface="Calibri"/>
                <a:cs typeface="Calibri"/>
                <a:sym typeface="Calibri"/>
              </a:rPr>
              <a:t> Isso e outras vantagens me mostraram que o modelo relacional é o mais utilizado nos dias de hoje quando se fala de armazenamento de dados.”</a:t>
            </a:r>
            <a:endParaRPr sz="26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3d0fa1896e_0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g13d0fa1896e_0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31" name="Google Shape;231;g13d0fa1896e_0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32" name="Google Shape;232;g13d0fa1896e_0_0"/>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233" name="Google Shape;233;g13d0fa1896e_0_0"/>
          <p:cNvSpPr txBox="1"/>
          <p:nvPr/>
        </p:nvSpPr>
        <p:spPr>
          <a:xfrm>
            <a:off x="755100" y="2481975"/>
            <a:ext cx="10681800" cy="2459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Font typeface="Arial"/>
              <a:buNone/>
            </a:pPr>
            <a:r>
              <a:rPr lang="pt-BR" sz="2600">
                <a:solidFill>
                  <a:schemeClr val="dk1"/>
                </a:solidFill>
                <a:latin typeface="Calibri"/>
                <a:ea typeface="Calibri"/>
                <a:cs typeface="Calibri"/>
                <a:sym typeface="Calibri"/>
              </a:rPr>
              <a:t>Relato de Felipe Lima Pacheco:</a:t>
            </a:r>
            <a:endParaRPr sz="26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2800"/>
              <a:buFont typeface="Arial"/>
              <a:buNone/>
            </a:pPr>
            <a:r>
              <a:rPr lang="pt-BR" sz="2600">
                <a:solidFill>
                  <a:schemeClr val="dk1"/>
                </a:solidFill>
                <a:latin typeface="Calibri"/>
                <a:ea typeface="Calibri"/>
                <a:cs typeface="Calibri"/>
                <a:sym typeface="Calibri"/>
              </a:rPr>
              <a:t>Durante a atividade, percebe-se a grandiosidade do banco de dados relacional, suas facilidades e benefícios, não só para as empresas mas também para seus clientes. Além de ter notado uma variedade de áreas que podem ser aplicadas, inclusive na nossa escola e faculdade atual se pararmos para pensar. Relembrando as épocas onde não existiam o banco de dados como agora e era tudo por escrito, percebo a evolução que é hoje em dia. Por fim, a pesquisa em diversos sites e conteúdos foi de grande ajuda no projeto, esclarecendo melhor como são seus funcionamentos.</a:t>
            </a:r>
            <a:endParaRPr sz="2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d0fa1896e_7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9" name="Google Shape;239;g13d0fa1896e_7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40" name="Google Shape;240;g13d0fa1896e_7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41" name="Google Shape;241;g13d0fa1896e_7_0"/>
          <p:cNvSpPr txBox="1"/>
          <p:nvPr>
            <p:ph type="title"/>
          </p:nvPr>
        </p:nvSpPr>
        <p:spPr>
          <a:xfrm>
            <a:off x="2637158" y="613455"/>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RESULTADOS E DISCUSSÕES</a:t>
            </a:r>
            <a:br>
              <a:rPr lang="pt-BR" sz="4800"/>
            </a:br>
            <a:r>
              <a:rPr lang="pt-BR" sz="4800"/>
              <a:t> </a:t>
            </a:r>
            <a:endParaRPr sz="4800">
              <a:solidFill>
                <a:srgbClr val="FF0000"/>
              </a:solidFill>
            </a:endParaRPr>
          </a:p>
        </p:txBody>
      </p:sp>
      <p:sp>
        <p:nvSpPr>
          <p:cNvPr id="242" name="Google Shape;242;g13d0fa1896e_7_0"/>
          <p:cNvSpPr txBox="1"/>
          <p:nvPr/>
        </p:nvSpPr>
        <p:spPr>
          <a:xfrm>
            <a:off x="714375" y="2481975"/>
            <a:ext cx="10242900" cy="37638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800"/>
              <a:buFont typeface="Arial"/>
              <a:buNone/>
            </a:pPr>
            <a:r>
              <a:rPr lang="pt-BR" sz="2600">
                <a:solidFill>
                  <a:schemeClr val="dk1"/>
                </a:solidFill>
                <a:latin typeface="Calibri"/>
                <a:ea typeface="Calibri"/>
                <a:cs typeface="Calibri"/>
                <a:sym typeface="Calibri"/>
              </a:rPr>
              <a:t>Relato de </a:t>
            </a:r>
            <a:r>
              <a:rPr lang="pt-BR" sz="2600">
                <a:solidFill>
                  <a:schemeClr val="dk1"/>
                </a:solidFill>
                <a:latin typeface="Calibri"/>
                <a:ea typeface="Calibri"/>
                <a:cs typeface="Calibri"/>
                <a:sym typeface="Calibri"/>
              </a:rPr>
              <a:t>Luis Orlando Cassiano de Sousa:</a:t>
            </a:r>
            <a:endParaRPr sz="26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2800"/>
              <a:buFont typeface="Arial"/>
              <a:buNone/>
            </a:pPr>
            <a:r>
              <a:rPr lang="pt-BR" sz="2600">
                <a:solidFill>
                  <a:schemeClr val="dk1"/>
                </a:solidFill>
                <a:latin typeface="Calibri"/>
                <a:ea typeface="Calibri"/>
                <a:cs typeface="Calibri"/>
                <a:sym typeface="Calibri"/>
              </a:rPr>
              <a:t>Ao fazer a pesquisa me deparei com uma informação de alto nível sobre o assunto e percebi que é um assunto denso e que tem alta necessidade de profissionais experientes para o trabalho de banco de dados, entendi que nova tecnologias surgem e fazem frente aos bancos de dados relacional no entanto, no entanto, cada tipo de banco de dados seja relacional ou não tem sua necessidade pautada pela estratégia da empresa ou mercado que essa está localizada. Embora seja desafiador trabalhar em grupo, foi bastante gratificante ter um grupo que se envolveu e produziu esse material.</a:t>
            </a:r>
            <a:endParaRPr sz="26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2800"/>
              <a:buFont typeface="Arial"/>
              <a:buNone/>
            </a:pPr>
            <a:r>
              <a:t/>
            </a:r>
            <a:endParaRPr sz="2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8" name="Google Shape;248;p10"/>
          <p:cNvSpPr/>
          <p:nvPr/>
        </p:nvSpPr>
        <p:spPr>
          <a:xfrm rot="10800000">
            <a:off x="8272130" y="-28946"/>
            <a:ext cx="3919868" cy="3580219"/>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49" name="Google Shape;249;p1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250" name="Google Shape;250;p10"/>
          <p:cNvSpPr txBox="1"/>
          <p:nvPr>
            <p:ph type="title"/>
          </p:nvPr>
        </p:nvSpPr>
        <p:spPr>
          <a:xfrm>
            <a:off x="4095376" y="326012"/>
            <a:ext cx="34296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REFERÊNCIAS</a:t>
            </a:r>
            <a:br>
              <a:rPr lang="pt-BR" sz="4800"/>
            </a:br>
            <a:r>
              <a:rPr lang="pt-BR" sz="4800"/>
              <a:t> </a:t>
            </a:r>
            <a:endParaRPr sz="4800">
              <a:solidFill>
                <a:srgbClr val="FF0000"/>
              </a:solidFill>
            </a:endParaRPr>
          </a:p>
        </p:txBody>
      </p:sp>
      <p:sp>
        <p:nvSpPr>
          <p:cNvPr id="251" name="Google Shape;251;p10"/>
          <p:cNvSpPr txBox="1"/>
          <p:nvPr/>
        </p:nvSpPr>
        <p:spPr>
          <a:xfrm>
            <a:off x="1758725" y="920548"/>
            <a:ext cx="7874700" cy="52461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0"/>
              </a:spcBef>
              <a:spcAft>
                <a:spcPts val="0"/>
              </a:spcAft>
              <a:buClr>
                <a:schemeClr val="dk1"/>
              </a:buClr>
              <a:buSzPts val="275"/>
              <a:buFont typeface="Arial"/>
              <a:buNone/>
            </a:pPr>
            <a:r>
              <a:rPr lang="pt-BR" sz="10000">
                <a:solidFill>
                  <a:schemeClr val="dk1"/>
                </a:solidFill>
                <a:latin typeface="Times New Roman"/>
                <a:ea typeface="Times New Roman"/>
                <a:cs typeface="Times New Roman"/>
                <a:sym typeface="Times New Roman"/>
              </a:rPr>
              <a:t>Date, C.J.</a:t>
            </a:r>
            <a:r>
              <a:rPr lang="pt-BR" sz="10000">
                <a:solidFill>
                  <a:srgbClr val="0000FF"/>
                </a:solidFill>
                <a:latin typeface="Times New Roman"/>
                <a:ea typeface="Times New Roman"/>
                <a:cs typeface="Times New Roman"/>
                <a:sym typeface="Times New Roman"/>
              </a:rPr>
              <a:t> </a:t>
            </a:r>
            <a:r>
              <a:rPr lang="pt-BR" sz="10000">
                <a:solidFill>
                  <a:schemeClr val="dk1"/>
                </a:solidFill>
                <a:latin typeface="Times New Roman"/>
                <a:ea typeface="Times New Roman"/>
                <a:cs typeface="Times New Roman"/>
                <a:sym typeface="Times New Roman"/>
              </a:rPr>
              <a:t>- </a:t>
            </a:r>
            <a:r>
              <a:rPr b="1" lang="pt-BR" sz="10000">
                <a:solidFill>
                  <a:schemeClr val="dk1"/>
                </a:solidFill>
                <a:latin typeface="Times New Roman"/>
                <a:ea typeface="Times New Roman"/>
                <a:cs typeface="Times New Roman"/>
                <a:sym typeface="Times New Roman"/>
              </a:rPr>
              <a:t>Introdução a sistemas de banco de dados</a:t>
            </a:r>
            <a:r>
              <a:rPr lang="pt-BR" sz="10000">
                <a:solidFill>
                  <a:schemeClr val="dk1"/>
                </a:solidFill>
                <a:latin typeface="Times New Roman"/>
                <a:ea typeface="Times New Roman"/>
                <a:cs typeface="Times New Roman"/>
                <a:sym typeface="Times New Roman"/>
              </a:rPr>
              <a:t>. Tradução de Daniel Vieira. RJ: Elsevier, 2004.</a:t>
            </a:r>
            <a:endParaRPr sz="10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75"/>
              <a:buFont typeface="Arial"/>
              <a:buNone/>
            </a:pPr>
            <a:r>
              <a:t/>
            </a:r>
            <a:endParaRPr sz="10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75"/>
              <a:buFont typeface="Arial"/>
              <a:buNone/>
            </a:pPr>
            <a:r>
              <a:rPr lang="pt-BR" sz="10000">
                <a:solidFill>
                  <a:schemeClr val="dk1"/>
                </a:solidFill>
                <a:latin typeface="Times New Roman"/>
                <a:ea typeface="Times New Roman"/>
                <a:cs typeface="Times New Roman"/>
                <a:sym typeface="Times New Roman"/>
              </a:rPr>
              <a:t>Heuser, Carlos Alberto - </a:t>
            </a:r>
            <a:r>
              <a:rPr b="1" lang="pt-BR" sz="10000">
                <a:solidFill>
                  <a:schemeClr val="dk1"/>
                </a:solidFill>
                <a:latin typeface="Times New Roman"/>
                <a:ea typeface="Times New Roman"/>
                <a:cs typeface="Times New Roman"/>
                <a:sym typeface="Times New Roman"/>
              </a:rPr>
              <a:t>Projeto de Banco de Dados</a:t>
            </a:r>
            <a:r>
              <a:rPr lang="pt-BR" sz="10000">
                <a:solidFill>
                  <a:schemeClr val="dk1"/>
                </a:solidFill>
                <a:latin typeface="Times New Roman"/>
                <a:ea typeface="Times New Roman"/>
                <a:cs typeface="Times New Roman"/>
                <a:sym typeface="Times New Roman"/>
              </a:rPr>
              <a:t>. Ed Sagra Luzzato, Porto Alegre, 1998.</a:t>
            </a:r>
            <a:endParaRPr sz="10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275"/>
              <a:buFont typeface="Arial"/>
              <a:buNone/>
            </a:pPr>
            <a:r>
              <a:t/>
            </a:r>
            <a:endParaRPr sz="10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pt-BR" sz="100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https://clockwise.software/blog/relational-vs-non-relational-databases-advantages-and-disadvantages/</a:t>
            </a:r>
            <a:r>
              <a:rPr lang="pt-BR" sz="10000">
                <a:solidFill>
                  <a:schemeClr val="dk1"/>
                </a:solidFill>
                <a:latin typeface="Times New Roman"/>
                <a:ea typeface="Times New Roman"/>
                <a:cs typeface="Times New Roman"/>
                <a:sym typeface="Times New Roman"/>
              </a:rPr>
              <a:t> -  acesso 07-07-2022</a:t>
            </a:r>
            <a:endParaRPr sz="10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t/>
            </a:r>
            <a:endParaRPr sz="10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pt-BR" sz="10000">
                <a:solidFill>
                  <a:schemeClr val="dk1"/>
                </a:solidFill>
                <a:latin typeface="Times New Roman"/>
                <a:ea typeface="Times New Roman"/>
                <a:cs typeface="Times New Roman"/>
                <a:sym typeface="Times New Roman"/>
              </a:rPr>
              <a:t>Millán, Martha Elena. </a:t>
            </a:r>
            <a:r>
              <a:rPr b="1" lang="pt-BR" sz="10000">
                <a:solidFill>
                  <a:schemeClr val="dk1"/>
                </a:solidFill>
                <a:latin typeface="Times New Roman"/>
                <a:ea typeface="Times New Roman"/>
                <a:cs typeface="Times New Roman"/>
                <a:sym typeface="Times New Roman"/>
              </a:rPr>
              <a:t>Fundamentos de bases de dados</a:t>
            </a:r>
            <a:r>
              <a:rPr lang="pt-BR" sz="10000">
                <a:solidFill>
                  <a:schemeClr val="dk1"/>
                </a:solidFill>
                <a:latin typeface="Times New Roman"/>
                <a:ea typeface="Times New Roman"/>
                <a:cs typeface="Times New Roman"/>
                <a:sym typeface="Times New Roman"/>
              </a:rPr>
              <a:t>. Santiago de Cali: Programa Editorial Universidad del Valle, 2012</a:t>
            </a:r>
            <a:endParaRPr sz="10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t/>
            </a:r>
            <a:endParaRPr sz="10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275"/>
              <a:buFont typeface="Arial"/>
              <a:buNone/>
            </a:pPr>
            <a:r>
              <a:rPr lang="pt-BR" sz="10000">
                <a:solidFill>
                  <a:schemeClr val="dk1"/>
                </a:solidFill>
                <a:latin typeface="Times New Roman"/>
                <a:ea typeface="Times New Roman"/>
                <a:cs typeface="Times New Roman"/>
                <a:sym typeface="Times New Roman"/>
              </a:rPr>
              <a:t>Ricardo</a:t>
            </a:r>
            <a:r>
              <a:rPr lang="pt-BR" sz="10000">
                <a:solidFill>
                  <a:srgbClr val="444444"/>
                </a:solidFill>
                <a:highlight>
                  <a:schemeClr val="lt1"/>
                </a:highlight>
                <a:latin typeface="Times New Roman"/>
                <a:ea typeface="Times New Roman"/>
                <a:cs typeface="Times New Roman"/>
                <a:sym typeface="Times New Roman"/>
              </a:rPr>
              <a:t>, Catherine M. </a:t>
            </a:r>
            <a:r>
              <a:rPr b="1" lang="pt-BR" sz="10000">
                <a:solidFill>
                  <a:srgbClr val="444444"/>
                </a:solidFill>
                <a:highlight>
                  <a:schemeClr val="lt1"/>
                </a:highlight>
                <a:latin typeface="Times New Roman"/>
                <a:ea typeface="Times New Roman"/>
                <a:cs typeface="Times New Roman"/>
                <a:sym typeface="Times New Roman"/>
              </a:rPr>
              <a:t>Bases de dados</a:t>
            </a:r>
            <a:r>
              <a:rPr lang="pt-BR" sz="10000">
                <a:solidFill>
                  <a:srgbClr val="444444"/>
                </a:solidFill>
                <a:highlight>
                  <a:schemeClr val="lt1"/>
                </a:highlight>
                <a:latin typeface="Times New Roman"/>
                <a:ea typeface="Times New Roman"/>
                <a:cs typeface="Times New Roman"/>
                <a:sym typeface="Times New Roman"/>
              </a:rPr>
              <a:t>. McGraw Hill Educación, México, 2009</a:t>
            </a:r>
            <a:endParaRPr sz="10000">
              <a:solidFill>
                <a:schemeClr val="dk1"/>
              </a:solidFill>
              <a:latin typeface="Times New Roman"/>
              <a:ea typeface="Times New Roman"/>
              <a:cs typeface="Times New Roman"/>
              <a:sym typeface="Times New Roman"/>
            </a:endParaRPr>
          </a:p>
          <a:p>
            <a:pPr indent="0" lvl="2" marL="914400" marR="0" rtl="0" algn="l">
              <a:lnSpc>
                <a:spcPct val="90000"/>
              </a:lnSpc>
              <a:spcBef>
                <a:spcPts val="1200"/>
              </a:spcBef>
              <a:spcAft>
                <a:spcPts val="0"/>
              </a:spcAft>
              <a:buClr>
                <a:schemeClr val="dk1"/>
              </a:buClr>
              <a:buSzPct val="100000"/>
              <a:buFont typeface="Arial"/>
              <a:buNone/>
            </a:pPr>
            <a:r>
              <a:t/>
            </a:r>
            <a:endParaRPr b="0" i="1" sz="2000" u="none" cap="none" strike="noStrike">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descr="Uma imagem contendo faca, mesa&#10;&#10;Descrição gerada automaticamente" id="256" name="Google Shape;256;p11"/>
          <p:cNvPicPr preferRelativeResize="0"/>
          <p:nvPr/>
        </p:nvPicPr>
        <p:blipFill rotWithShape="1">
          <a:blip r:embed="rId3">
            <a:alphaModFix/>
          </a:blip>
          <a:srcRect b="0" l="0" r="0" t="0"/>
          <a:stretch/>
        </p:blipFill>
        <p:spPr>
          <a:xfrm>
            <a:off x="2395578" y="10"/>
            <a:ext cx="7552944" cy="6857990"/>
          </a:xfrm>
          <a:prstGeom prst="rect">
            <a:avLst/>
          </a:prstGeom>
          <a:noFill/>
          <a:ln>
            <a:noFill/>
          </a:ln>
        </p:spPr>
      </p:pic>
      <p:sp>
        <p:nvSpPr>
          <p:cNvPr id="257" name="Google Shape;257;p11"/>
          <p:cNvSpPr/>
          <p:nvPr/>
        </p:nvSpPr>
        <p:spPr>
          <a:xfrm>
            <a:off x="0" y="-1"/>
            <a:ext cx="12192000" cy="6858001"/>
          </a:xfrm>
          <a:prstGeom prst="rect">
            <a:avLst/>
          </a:prstGeom>
          <a:solidFill>
            <a:srgbClr val="FFDA1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58" name="Google Shape;258;p11"/>
          <p:cNvPicPr preferRelativeResize="0"/>
          <p:nvPr/>
        </p:nvPicPr>
        <p:blipFill rotWithShape="1">
          <a:blip r:embed="rId4">
            <a:alphaModFix/>
          </a:blip>
          <a:srcRect b="0" l="0" r="0" t="0"/>
          <a:stretch/>
        </p:blipFill>
        <p:spPr>
          <a:xfrm>
            <a:off x="4959350" y="2618412"/>
            <a:ext cx="2273300" cy="1621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rot="5400000">
            <a:off x="-353532" y="353532"/>
            <a:ext cx="3429000" cy="2721935"/>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txBox="1"/>
          <p:nvPr/>
        </p:nvSpPr>
        <p:spPr>
          <a:xfrm>
            <a:off x="1686094" y="2515323"/>
            <a:ext cx="6672809" cy="43858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Calibri"/>
              <a:buNone/>
            </a:pPr>
            <a:r>
              <a:rPr b="0" i="0" lang="pt-BR" sz="1500" u="none" cap="none" strike="noStrike">
                <a:solidFill>
                  <a:srgbClr val="000000"/>
                </a:solidFill>
                <a:latin typeface="Calibri"/>
                <a:ea typeface="Calibri"/>
                <a:cs typeface="Calibri"/>
                <a:sym typeface="Calibri"/>
              </a:rPr>
              <a:t>Ser a </a:t>
            </a:r>
            <a:r>
              <a:rPr b="1" i="0" lang="pt-BR" sz="1500" u="none" cap="none" strike="noStrike">
                <a:solidFill>
                  <a:srgbClr val="000000"/>
                </a:solidFill>
                <a:latin typeface="Calibri"/>
                <a:ea typeface="Calibri"/>
                <a:cs typeface="Calibri"/>
                <a:sym typeface="Calibri"/>
              </a:rPr>
              <a:t>melhor solução de educação </a:t>
            </a:r>
            <a:r>
              <a:rPr b="0" i="0" lang="pt-BR" sz="1500" u="none" cap="none" strike="noStrike">
                <a:solidFill>
                  <a:srgbClr val="000000"/>
                </a:solidFill>
                <a:latin typeface="Calibri"/>
                <a:ea typeface="Calibri"/>
                <a:cs typeface="Calibri"/>
                <a:sym typeface="Calibri"/>
              </a:rPr>
              <a:t>para a construção da sua própria história.</a:t>
            </a:r>
            <a:endParaRPr/>
          </a:p>
        </p:txBody>
      </p:sp>
      <p:sp>
        <p:nvSpPr>
          <p:cNvPr id="100" name="Google Shape;100;p2"/>
          <p:cNvSpPr txBox="1"/>
          <p:nvPr/>
        </p:nvSpPr>
        <p:spPr>
          <a:xfrm>
            <a:off x="1613839" y="4564277"/>
            <a:ext cx="6911806" cy="7848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Calibri"/>
              <a:buNone/>
            </a:pPr>
            <a:r>
              <a:rPr b="0" i="0" lang="pt-BR" sz="1500" u="none" cap="none" strike="noStrike">
                <a:solidFill>
                  <a:srgbClr val="000000"/>
                </a:solidFill>
                <a:latin typeface="Calibri"/>
                <a:ea typeface="Calibri"/>
                <a:cs typeface="Calibri"/>
                <a:sym typeface="Calibri"/>
              </a:rPr>
              <a:t>Ser </a:t>
            </a:r>
            <a:r>
              <a:rPr b="1" i="0" lang="pt-BR" sz="1500" u="none" cap="none" strike="noStrike">
                <a:solidFill>
                  <a:srgbClr val="000000"/>
                </a:solidFill>
                <a:latin typeface="Calibri"/>
                <a:ea typeface="Calibri"/>
                <a:cs typeface="Calibri"/>
                <a:sym typeface="Calibri"/>
              </a:rPr>
              <a:t>líder </a:t>
            </a:r>
            <a:r>
              <a:rPr b="0" i="0" lang="pt-BR" sz="1500" u="none" cap="none" strike="noStrike">
                <a:solidFill>
                  <a:srgbClr val="000000"/>
                </a:solidFill>
                <a:latin typeface="Calibri"/>
                <a:ea typeface="Calibri"/>
                <a:cs typeface="Calibri"/>
                <a:sym typeface="Calibri"/>
              </a:rPr>
              <a:t>nas regiões onde atua</a:t>
            </a:r>
            <a:r>
              <a:rPr b="1" i="0" lang="pt-BR" sz="1500" u="none" cap="none" strike="noStrike">
                <a:solidFill>
                  <a:srgbClr val="000000"/>
                </a:solidFill>
                <a:latin typeface="Calibri"/>
                <a:ea typeface="Calibri"/>
                <a:cs typeface="Calibri"/>
                <a:sym typeface="Calibri"/>
              </a:rPr>
              <a:t>, referência </a:t>
            </a:r>
            <a:r>
              <a:rPr b="0" i="0" lang="pt-BR" sz="1500" u="none" cap="none" strike="noStrike">
                <a:solidFill>
                  <a:srgbClr val="000000"/>
                </a:solidFill>
                <a:latin typeface="Calibri"/>
                <a:ea typeface="Calibri"/>
                <a:cs typeface="Calibri"/>
                <a:sym typeface="Calibri"/>
              </a:rPr>
              <a:t>de ensino para a melhoria de vida dos nossos alunos, com </a:t>
            </a:r>
            <a:r>
              <a:rPr b="1" i="0" lang="pt-BR" sz="1500" u="none" cap="none" strike="noStrike">
                <a:solidFill>
                  <a:srgbClr val="000000"/>
                </a:solidFill>
                <a:latin typeface="Calibri"/>
                <a:ea typeface="Calibri"/>
                <a:cs typeface="Calibri"/>
                <a:sym typeface="Calibri"/>
              </a:rPr>
              <a:t>rentabilidade e reconhecimento </a:t>
            </a:r>
            <a:r>
              <a:rPr b="0" i="0" lang="pt-BR" sz="1500" u="none" cap="none" strike="noStrike">
                <a:solidFill>
                  <a:srgbClr val="000000"/>
                </a:solidFill>
                <a:latin typeface="Calibri"/>
                <a:ea typeface="Calibri"/>
                <a:cs typeface="Calibri"/>
                <a:sym typeface="Calibri"/>
              </a:rPr>
              <a:t>de todos os públicos.</a:t>
            </a:r>
            <a:endParaRPr/>
          </a:p>
        </p:txBody>
      </p:sp>
      <p:sp>
        <p:nvSpPr>
          <p:cNvPr id="101" name="Google Shape;101;p2"/>
          <p:cNvSpPr/>
          <p:nvPr/>
        </p:nvSpPr>
        <p:spPr>
          <a:xfrm rot="5400000">
            <a:off x="1532553" y="2659854"/>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2"/>
          <p:cNvSpPr/>
          <p:nvPr/>
        </p:nvSpPr>
        <p:spPr>
          <a:xfrm rot="5400000">
            <a:off x="1532553" y="4701156"/>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2"/>
          <p:cNvSpPr txBox="1"/>
          <p:nvPr/>
        </p:nvSpPr>
        <p:spPr>
          <a:xfrm>
            <a:off x="1361209" y="1303131"/>
            <a:ext cx="477582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59A"/>
              </a:buClr>
              <a:buSzPts val="6000"/>
              <a:buFont typeface="Calibri"/>
              <a:buNone/>
            </a:pPr>
            <a:r>
              <a:rPr b="1" i="0" lang="pt-BR" sz="6000" u="none" cap="none" strike="noStrike">
                <a:solidFill>
                  <a:srgbClr val="00A59A"/>
                </a:solidFill>
                <a:latin typeface="Calibri"/>
                <a:ea typeface="Calibri"/>
                <a:cs typeface="Calibri"/>
                <a:sym typeface="Calibri"/>
              </a:rPr>
              <a:t>MISSÃO</a:t>
            </a:r>
            <a:endParaRPr b="1" i="0" sz="3600" u="none" cap="none" strike="noStrike">
              <a:solidFill>
                <a:srgbClr val="00A59A"/>
              </a:solidFill>
              <a:latin typeface="Calibri"/>
              <a:ea typeface="Calibri"/>
              <a:cs typeface="Calibri"/>
              <a:sym typeface="Calibri"/>
            </a:endParaRPr>
          </a:p>
        </p:txBody>
      </p:sp>
      <p:sp>
        <p:nvSpPr>
          <p:cNvPr id="104" name="Google Shape;104;p2"/>
          <p:cNvSpPr txBox="1"/>
          <p:nvPr/>
        </p:nvSpPr>
        <p:spPr>
          <a:xfrm>
            <a:off x="1361209" y="3321680"/>
            <a:ext cx="401275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59A"/>
              </a:buClr>
              <a:buSzPts val="6000"/>
              <a:buFont typeface="Calibri"/>
              <a:buNone/>
            </a:pPr>
            <a:r>
              <a:rPr b="1" i="0" lang="pt-BR" sz="6000" u="none" cap="none" strike="noStrike">
                <a:solidFill>
                  <a:srgbClr val="00A59A"/>
                </a:solidFill>
                <a:latin typeface="Calibri"/>
                <a:ea typeface="Calibri"/>
                <a:cs typeface="Calibri"/>
                <a:sym typeface="Calibri"/>
              </a:rPr>
              <a:t>VISÃO</a:t>
            </a:r>
            <a:endParaRPr b="1" i="0" sz="3600" u="none" cap="none" strike="noStrike">
              <a:solidFill>
                <a:srgbClr val="00A59A"/>
              </a:solidFill>
              <a:latin typeface="Calibri"/>
              <a:ea typeface="Calibri"/>
              <a:cs typeface="Calibri"/>
              <a:sym typeface="Calibri"/>
            </a:endParaRPr>
          </a:p>
        </p:txBody>
      </p:sp>
      <p:sp>
        <p:nvSpPr>
          <p:cNvPr id="105" name="Google Shape;105;p2"/>
          <p:cNvSpPr/>
          <p:nvPr/>
        </p:nvSpPr>
        <p:spPr>
          <a:xfrm rot="10800000">
            <a:off x="9384685" y="-28945"/>
            <a:ext cx="2807313" cy="2807313"/>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06" name="Google Shape;106;p2"/>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p:nvPr/>
        </p:nvSpPr>
        <p:spPr>
          <a:xfrm rot="10800000">
            <a:off x="9384685" y="-28945"/>
            <a:ext cx="2807313" cy="2807313"/>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 name="Google Shape;113;p3"/>
          <p:cNvSpPr/>
          <p:nvPr/>
        </p:nvSpPr>
        <p:spPr>
          <a:xfrm rot="5400000">
            <a:off x="0" y="0"/>
            <a:ext cx="1925619" cy="1925619"/>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3"/>
          <p:cNvSpPr txBox="1"/>
          <p:nvPr/>
        </p:nvSpPr>
        <p:spPr>
          <a:xfrm>
            <a:off x="1275557" y="1252895"/>
            <a:ext cx="554208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A59A"/>
              </a:buClr>
              <a:buSzPts val="6000"/>
              <a:buFont typeface="Calibri"/>
              <a:buNone/>
            </a:pPr>
            <a:r>
              <a:rPr b="1" i="0" lang="pt-BR" sz="6000" u="none" cap="none" strike="noStrike">
                <a:solidFill>
                  <a:srgbClr val="00A59A"/>
                </a:solidFill>
                <a:latin typeface="Calibri"/>
                <a:ea typeface="Calibri"/>
                <a:cs typeface="Calibri"/>
                <a:sym typeface="Calibri"/>
              </a:rPr>
              <a:t>VALORES</a:t>
            </a:r>
            <a:endParaRPr b="1" i="0" sz="3600" u="none" cap="none" strike="noStrike">
              <a:solidFill>
                <a:srgbClr val="00A59A"/>
              </a:solidFill>
              <a:latin typeface="Calibri"/>
              <a:ea typeface="Calibri"/>
              <a:cs typeface="Calibri"/>
              <a:sym typeface="Calibri"/>
            </a:endParaRPr>
          </a:p>
        </p:txBody>
      </p:sp>
      <p:sp>
        <p:nvSpPr>
          <p:cNvPr id="115" name="Google Shape;115;p3"/>
          <p:cNvSpPr txBox="1"/>
          <p:nvPr/>
        </p:nvSpPr>
        <p:spPr>
          <a:xfrm>
            <a:off x="1567184" y="2459036"/>
            <a:ext cx="7554974" cy="32905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Ética e Respeito:</a:t>
            </a:r>
            <a:r>
              <a:rPr b="0" i="0" lang="pt-BR" sz="1400" u="none" cap="none" strike="noStrike">
                <a:solidFill>
                  <a:srgbClr val="000000"/>
                </a:solidFill>
                <a:latin typeface="Calibri"/>
                <a:ea typeface="Calibri"/>
                <a:cs typeface="Calibri"/>
                <a:sym typeface="Calibri"/>
              </a:rPr>
              <a:t> Respeitar as regras sempre, com transparência e respeito, é a base do nosso relacionamento com alunos, funcionários e parceiros.</a:t>
            </a:r>
            <a:endParaRPr/>
          </a:p>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Valorização do Conhecimento: </a:t>
            </a:r>
            <a:r>
              <a:rPr b="0" i="0" lang="pt-BR" sz="1400" u="none" cap="none" strike="noStrike">
                <a:solidFill>
                  <a:srgbClr val="000000"/>
                </a:solidFill>
                <a:latin typeface="Calibri"/>
                <a:ea typeface="Calibri"/>
                <a:cs typeface="Calibri"/>
                <a:sym typeface="Calibri"/>
              </a:rPr>
              <a:t>Não basta saber, é preciso saber fazer. Valorizamos o conhecimento como forma de inspirar e aproximar as pessoas.</a:t>
            </a:r>
            <a:endParaRPr/>
          </a:p>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Vocação para Ensinar:</a:t>
            </a:r>
            <a:r>
              <a:rPr b="0" i="0" lang="pt-BR" sz="1400" u="none" cap="none" strike="noStrike">
                <a:solidFill>
                  <a:srgbClr val="000000"/>
                </a:solidFill>
                <a:latin typeface="Calibri"/>
                <a:ea typeface="Calibri"/>
                <a:cs typeface="Calibri"/>
                <a:sym typeface="Calibri"/>
              </a:rPr>
              <a:t> Nossos profissionais têm prazer em educar </a:t>
            </a:r>
            <a:endParaRPr/>
          </a:p>
          <a:p>
            <a:pPr indent="0" lvl="0" marL="0" marR="0" rtl="0" algn="l">
              <a:lnSpc>
                <a:spcPct val="150000"/>
              </a:lnSpc>
              <a:spcBef>
                <a:spcPts val="0"/>
              </a:spcBef>
              <a:spcAft>
                <a:spcPts val="0"/>
              </a:spcAft>
              <a:buClr>
                <a:srgbClr val="000000"/>
              </a:buClr>
              <a:buSzPts val="1400"/>
              <a:buFont typeface="Calibri"/>
              <a:buNone/>
            </a:pPr>
            <a:r>
              <a:rPr b="0" i="0" lang="pt-BR" sz="1400" u="none" cap="none" strike="noStrike">
                <a:solidFill>
                  <a:srgbClr val="000000"/>
                </a:solidFill>
                <a:latin typeface="Calibri"/>
                <a:ea typeface="Calibri"/>
                <a:cs typeface="Calibri"/>
                <a:sym typeface="Calibri"/>
              </a:rPr>
              <a:t>e contribuir para o crescimento dos nossos alunos.</a:t>
            </a:r>
            <a:endParaRPr/>
          </a:p>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Atitude de Dono:</a:t>
            </a:r>
            <a:r>
              <a:rPr b="0" i="0" lang="pt-BR" sz="1400" u="none" cap="none" strike="noStrike">
                <a:solidFill>
                  <a:srgbClr val="000000"/>
                </a:solidFill>
                <a:latin typeface="Calibri"/>
                <a:ea typeface="Calibri"/>
                <a:cs typeface="Calibri"/>
                <a:sym typeface="Calibri"/>
              </a:rPr>
              <a:t> Pensamos e agimos como donos do negócio.</a:t>
            </a:r>
            <a:endParaRPr/>
          </a:p>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Simplicidade e Colaboração:</a:t>
            </a:r>
            <a:r>
              <a:rPr b="0" i="0" lang="pt-BR" sz="1400" u="none" cap="none" strike="noStrike">
                <a:solidFill>
                  <a:srgbClr val="000000"/>
                </a:solidFill>
                <a:latin typeface="Calibri"/>
                <a:ea typeface="Calibri"/>
                <a:cs typeface="Calibri"/>
                <a:sym typeface="Calibri"/>
              </a:rPr>
              <a:t> Trabalhamos juntos como um time, com diálogo aberto e direto.</a:t>
            </a:r>
            <a:endParaRPr/>
          </a:p>
          <a:p>
            <a:pPr indent="0" lvl="0" marL="0" marR="0" rtl="0" algn="l">
              <a:lnSpc>
                <a:spcPct val="150000"/>
              </a:lnSpc>
              <a:spcBef>
                <a:spcPts val="0"/>
              </a:spcBef>
              <a:spcAft>
                <a:spcPts val="0"/>
              </a:spcAft>
              <a:buClr>
                <a:srgbClr val="000000"/>
              </a:buClr>
              <a:buSzPts val="1400"/>
              <a:buFont typeface="Calibri"/>
              <a:buNone/>
            </a:pPr>
            <a:r>
              <a:rPr b="1" i="0" lang="pt-BR" sz="1400" u="none" cap="none" strike="noStrike">
                <a:solidFill>
                  <a:srgbClr val="000000"/>
                </a:solidFill>
                <a:latin typeface="Calibri"/>
                <a:ea typeface="Calibri"/>
                <a:cs typeface="Calibri"/>
                <a:sym typeface="Calibri"/>
              </a:rPr>
              <a:t>Foco em Resultado e Meritocracia:</a:t>
            </a:r>
            <a:r>
              <a:rPr b="0" i="0" lang="pt-BR" sz="1400" u="none" cap="none" strike="noStrike">
                <a:solidFill>
                  <a:srgbClr val="000000"/>
                </a:solidFill>
                <a:latin typeface="Calibri"/>
                <a:ea typeface="Calibri"/>
                <a:cs typeface="Calibri"/>
                <a:sym typeface="Calibri"/>
              </a:rPr>
              <a:t> Nossa equipe cresce por mérito através da superação de metas e dedicação de cada um.</a:t>
            </a:r>
            <a:endParaRPr/>
          </a:p>
        </p:txBody>
      </p:sp>
      <p:sp>
        <p:nvSpPr>
          <p:cNvPr id="116" name="Google Shape;116;p3"/>
          <p:cNvSpPr/>
          <p:nvPr/>
        </p:nvSpPr>
        <p:spPr>
          <a:xfrm rot="5400000">
            <a:off x="1400314" y="2611498"/>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 name="Google Shape;117;p3"/>
          <p:cNvSpPr/>
          <p:nvPr/>
        </p:nvSpPr>
        <p:spPr>
          <a:xfrm rot="5400000">
            <a:off x="1400314" y="3246828"/>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8" name="Google Shape;118;p3"/>
          <p:cNvSpPr/>
          <p:nvPr/>
        </p:nvSpPr>
        <p:spPr>
          <a:xfrm rot="5400000">
            <a:off x="1400314" y="3894033"/>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 name="Google Shape;119;p3"/>
          <p:cNvSpPr/>
          <p:nvPr/>
        </p:nvSpPr>
        <p:spPr>
          <a:xfrm rot="5400000">
            <a:off x="1400314" y="4523425"/>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 name="Google Shape;120;p3"/>
          <p:cNvSpPr/>
          <p:nvPr/>
        </p:nvSpPr>
        <p:spPr>
          <a:xfrm rot="5400000">
            <a:off x="1400314" y="4855934"/>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3"/>
          <p:cNvSpPr/>
          <p:nvPr/>
        </p:nvSpPr>
        <p:spPr>
          <a:xfrm rot="5400000">
            <a:off x="1400314" y="5176568"/>
            <a:ext cx="166870" cy="166870"/>
          </a:xfrm>
          <a:prstGeom prst="rtTriangl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22" name="Google Shape;122;p3"/>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23" name="Google Shape;123;p3"/>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4"/>
          <p:cNvSpPr/>
          <p:nvPr/>
        </p:nvSpPr>
        <p:spPr>
          <a:xfrm rot="10800000">
            <a:off x="8272130" y="-28946"/>
            <a:ext cx="3919868" cy="3580219"/>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0" name="Google Shape;130;p4"/>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31" name="Google Shape;131;p4"/>
          <p:cNvSpPr txBox="1"/>
          <p:nvPr>
            <p:ph type="title"/>
          </p:nvPr>
        </p:nvSpPr>
        <p:spPr>
          <a:xfrm>
            <a:off x="1106767" y="2849824"/>
            <a:ext cx="10515600" cy="11659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A59A"/>
              </a:buClr>
              <a:buSzPts val="4000"/>
              <a:buFont typeface="Calibri"/>
              <a:buNone/>
            </a:pPr>
            <a:r>
              <a:rPr lang="pt-BR" sz="4800">
                <a:solidFill>
                  <a:srgbClr val="00A59A"/>
                </a:solidFill>
              </a:rPr>
              <a:t>BANCO DE DADOS RELACIONAL</a:t>
            </a:r>
            <a:br>
              <a:rPr lang="pt-BR" sz="4800">
                <a:solidFill>
                  <a:srgbClr val="00A59A"/>
                </a:solidFill>
              </a:rPr>
            </a:br>
            <a:br>
              <a:rPr lang="pt-BR" sz="4800"/>
            </a:br>
            <a:r>
              <a:rPr lang="pt-BR" sz="4800">
                <a:solidFill>
                  <a:srgbClr val="00A59A"/>
                </a:solidFill>
              </a:rPr>
              <a:t>BENEFÍCIOS E LIMITAÇÕES DO BANCO DE DADOS RELACIONAL</a:t>
            </a:r>
            <a:endParaRPr sz="4800">
              <a:solidFill>
                <a:srgbClr val="00A59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5"/>
          <p:cNvSpPr/>
          <p:nvPr/>
        </p:nvSpPr>
        <p:spPr>
          <a:xfrm rot="10800000">
            <a:off x="8272130" y="-28946"/>
            <a:ext cx="3919868" cy="3580219"/>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38" name="Google Shape;138;p5"/>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39" name="Google Shape;139;p5"/>
          <p:cNvSpPr txBox="1"/>
          <p:nvPr>
            <p:ph type="title"/>
          </p:nvPr>
        </p:nvSpPr>
        <p:spPr>
          <a:xfrm>
            <a:off x="4381233" y="920543"/>
            <a:ext cx="34296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INTRODUÇÃO</a:t>
            </a:r>
            <a:endParaRPr sz="4800">
              <a:solidFill>
                <a:srgbClr val="FF0000"/>
              </a:solidFill>
            </a:endParaRPr>
          </a:p>
        </p:txBody>
      </p:sp>
      <p:sp>
        <p:nvSpPr>
          <p:cNvPr id="140" name="Google Shape;140;p5"/>
          <p:cNvSpPr txBox="1"/>
          <p:nvPr/>
        </p:nvSpPr>
        <p:spPr>
          <a:xfrm>
            <a:off x="2117575" y="2121221"/>
            <a:ext cx="7956900" cy="3580200"/>
          </a:xfrm>
          <a:prstGeom prst="rect">
            <a:avLst/>
          </a:prstGeom>
          <a:noFill/>
          <a:ln>
            <a:noFill/>
          </a:ln>
        </p:spPr>
        <p:txBody>
          <a:bodyPr anchorCtr="0" anchor="t" bIns="45700" lIns="91425" spcFirstLastPara="1" rIns="91425" wrap="square" tIns="45700">
            <a:noAutofit/>
          </a:bodyPr>
          <a:lstStyle/>
          <a:p>
            <a:pPr indent="450000" lvl="2" marL="0" marR="0" rtl="0" algn="just">
              <a:lnSpc>
                <a:spcPct val="90000"/>
              </a:lnSpc>
              <a:spcBef>
                <a:spcPts val="500"/>
              </a:spcBef>
              <a:spcAft>
                <a:spcPts val="0"/>
              </a:spcAft>
              <a:buClr>
                <a:schemeClr val="dk1"/>
              </a:buClr>
              <a:buSzPts val="2000"/>
              <a:buFont typeface="Arial"/>
              <a:buNone/>
            </a:pPr>
            <a:r>
              <a:rPr lang="pt-BR" sz="2300">
                <a:solidFill>
                  <a:schemeClr val="dk1"/>
                </a:solidFill>
                <a:latin typeface="Calibri"/>
                <a:ea typeface="Calibri"/>
                <a:cs typeface="Calibri"/>
                <a:sym typeface="Calibri"/>
              </a:rPr>
              <a:t>Muito usado e procurado por empresas do setor comercial, o Banco de Dados Relacional ganha conhecimento por merecer, facilitando e organizando as movimentações dos produtos. Apesar de bastante usado, algumas empresas, por falta de planejamento, se deparam com um ou outro banco de dados não qualificável. A partir </a:t>
            </a:r>
            <a:r>
              <a:rPr lang="pt-BR" sz="2300">
                <a:solidFill>
                  <a:schemeClr val="dk1"/>
                </a:solidFill>
                <a:latin typeface="Calibri"/>
                <a:ea typeface="Calibri"/>
                <a:cs typeface="Calibri"/>
                <a:sym typeface="Calibri"/>
              </a:rPr>
              <a:t>disso,</a:t>
            </a:r>
            <a:r>
              <a:rPr lang="pt-BR" sz="2300">
                <a:solidFill>
                  <a:schemeClr val="dk1"/>
                </a:solidFill>
                <a:latin typeface="Calibri"/>
                <a:ea typeface="Calibri"/>
                <a:cs typeface="Calibri"/>
                <a:sym typeface="Calibri"/>
              </a:rPr>
              <a:t> começam a surgir as mudanças, os planejamentos e as conclusões pelas empresas, optando por uma ferramenta melhor em consistência e segurança. A partir disso, começa o desenvolvimento da explicação do porquê algumas empresas escolhem o Banco de Dados Relacional do que outros sistemas de organização de dados.</a:t>
            </a:r>
            <a:endParaRPr b="0" i="1" sz="2300" u="none" cap="none" strike="noStrike">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3ca25b49fd_0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g13ca25b49fd_0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47" name="Google Shape;147;g13ca25b49fd_0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48" name="Google Shape;148;g13ca25b49fd_0_0"/>
          <p:cNvSpPr txBox="1"/>
          <p:nvPr>
            <p:ph type="title"/>
          </p:nvPr>
        </p:nvSpPr>
        <p:spPr>
          <a:xfrm>
            <a:off x="2614275" y="1038549"/>
            <a:ext cx="6281100" cy="88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FUNDAMENTAÇÃO TEÓRICA</a:t>
            </a:r>
            <a:br>
              <a:rPr lang="pt-BR" sz="4800"/>
            </a:br>
            <a:r>
              <a:rPr lang="pt-BR" sz="4800"/>
              <a:t> </a:t>
            </a:r>
            <a:endParaRPr sz="4800">
              <a:solidFill>
                <a:srgbClr val="FF0000"/>
              </a:solidFill>
            </a:endParaRPr>
          </a:p>
        </p:txBody>
      </p:sp>
      <p:sp>
        <p:nvSpPr>
          <p:cNvPr id="149" name="Google Shape;149;g13ca25b49fd_0_0"/>
          <p:cNvSpPr txBox="1"/>
          <p:nvPr/>
        </p:nvSpPr>
        <p:spPr>
          <a:xfrm>
            <a:off x="1790490" y="2301714"/>
            <a:ext cx="8889300" cy="3246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pt-BR" sz="2800">
                <a:solidFill>
                  <a:schemeClr val="dk1"/>
                </a:solidFill>
                <a:latin typeface="Calibri"/>
                <a:ea typeface="Calibri"/>
                <a:cs typeface="Calibri"/>
                <a:sym typeface="Calibri"/>
              </a:rPr>
              <a:t>Um sistema de banco de dados é basicamente um sistema computadorizado de manutenção de registros; em outras palavras, é um sistema computadorizado cuja finalidade geral é armazenar informações e permitir que os usuários busquem e atualizem essas informações quando as solicitar. (Date, 1941, p.40 ) </a:t>
            </a:r>
            <a:endParaRPr sz="2800">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1" sz="2800" u="none"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3c23350ba0_0_0"/>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g13c23350ba0_0_0"/>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57" name="Google Shape;157;g13c23350ba0_0_0"/>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58" name="Google Shape;158;g13c23350ba0_0_0"/>
          <p:cNvSpPr txBox="1"/>
          <p:nvPr>
            <p:ph type="title"/>
          </p:nvPr>
        </p:nvSpPr>
        <p:spPr>
          <a:xfrm>
            <a:off x="2614275" y="1038549"/>
            <a:ext cx="6281100" cy="882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a:solidFill>
                  <a:srgbClr val="00A59A"/>
                </a:solidFill>
              </a:rPr>
              <a:t>FUNDAMENTAÇÃO TEÓRICA</a:t>
            </a:r>
            <a:br>
              <a:rPr lang="pt-BR" sz="4800"/>
            </a:br>
            <a:r>
              <a:rPr lang="pt-BR" sz="4800"/>
              <a:t> </a:t>
            </a:r>
            <a:endParaRPr sz="4800">
              <a:solidFill>
                <a:srgbClr val="FF0000"/>
              </a:solidFill>
            </a:endParaRPr>
          </a:p>
        </p:txBody>
      </p:sp>
      <p:sp>
        <p:nvSpPr>
          <p:cNvPr id="159" name="Google Shape;159;g13c23350ba0_0_0"/>
          <p:cNvSpPr txBox="1"/>
          <p:nvPr/>
        </p:nvSpPr>
        <p:spPr>
          <a:xfrm>
            <a:off x="1790490" y="2301714"/>
            <a:ext cx="8889300" cy="3246900"/>
          </a:xfrm>
          <a:prstGeom prst="rect">
            <a:avLst/>
          </a:prstGeom>
          <a:noFill/>
          <a:ln>
            <a:noFill/>
          </a:ln>
        </p:spPr>
        <p:txBody>
          <a:bodyPr anchorCtr="0" anchor="t" bIns="45700" lIns="91425" spcFirstLastPara="1" rIns="91425" wrap="square" tIns="45700">
            <a:noAutofit/>
          </a:bodyPr>
          <a:lstStyle/>
          <a:p>
            <a:pPr indent="450000" lvl="0" marL="0" rtl="0" algn="just">
              <a:lnSpc>
                <a:spcPct val="100000"/>
              </a:lnSpc>
              <a:spcBef>
                <a:spcPts val="0"/>
              </a:spcBef>
              <a:spcAft>
                <a:spcPts val="0"/>
              </a:spcAft>
              <a:buClr>
                <a:schemeClr val="dk1"/>
              </a:buClr>
              <a:buSzPts val="1100"/>
              <a:buFont typeface="Arial"/>
              <a:buNone/>
            </a:pPr>
            <a:r>
              <a:rPr lang="pt-BR" sz="2800">
                <a:solidFill>
                  <a:schemeClr val="dk1"/>
                </a:solidFill>
                <a:latin typeface="Calibri"/>
                <a:ea typeface="Calibri"/>
                <a:cs typeface="Calibri"/>
                <a:sym typeface="Calibri"/>
              </a:rPr>
              <a:t>De maneira geral, quando se fala de banco de dados, tem a ver com sistemas que são integrados e compartilhados, que são coletânea de dados usados por empresas, bancos, hospitais, universidades ou governos (Date, 2004)</a:t>
            </a:r>
            <a:endParaRPr i="1" sz="4400" u="none" cap="none" strike="noStrik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3ca25b49fd_0_12"/>
          <p:cNvSpPr/>
          <p:nvPr/>
        </p:nvSpPr>
        <p:spPr>
          <a:xfrm rot="5400000">
            <a:off x="-374149" y="374100"/>
            <a:ext cx="3246900" cy="249870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g13ca25b49fd_0_12"/>
          <p:cNvSpPr/>
          <p:nvPr/>
        </p:nvSpPr>
        <p:spPr>
          <a:xfrm rot="10800000">
            <a:off x="8272198" y="-28927"/>
            <a:ext cx="3919800" cy="3580200"/>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66" name="Google Shape;166;g13ca25b49fd_0_12"/>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67" name="Google Shape;167;g13ca25b49fd_0_12"/>
          <p:cNvSpPr txBox="1"/>
          <p:nvPr>
            <p:ph type="title"/>
          </p:nvPr>
        </p:nvSpPr>
        <p:spPr>
          <a:xfrm>
            <a:off x="2621488" y="517860"/>
            <a:ext cx="6272400" cy="882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A59A"/>
              </a:buClr>
              <a:buSzPts val="4400"/>
              <a:buFont typeface="Calibri"/>
              <a:buNone/>
            </a:pPr>
            <a:r>
              <a:rPr b="1" lang="pt-BR" sz="3000">
                <a:solidFill>
                  <a:srgbClr val="00A59A"/>
                </a:solidFill>
              </a:rPr>
              <a:t>S</a:t>
            </a:r>
            <a:r>
              <a:rPr b="1" lang="pt-BR" sz="3000">
                <a:solidFill>
                  <a:srgbClr val="00A59A"/>
                </a:solidFill>
              </a:rPr>
              <a:t>oftware desenvolvimento de banco de dados relacional</a:t>
            </a:r>
            <a:r>
              <a:rPr b="1" lang="pt-BR">
                <a:solidFill>
                  <a:srgbClr val="00A59A"/>
                </a:solidFill>
              </a:rPr>
              <a:t> </a:t>
            </a:r>
            <a:br>
              <a:rPr lang="pt-BR" sz="4800"/>
            </a:br>
            <a:r>
              <a:rPr lang="pt-BR" sz="4800"/>
              <a:t> </a:t>
            </a:r>
            <a:endParaRPr sz="4800">
              <a:solidFill>
                <a:srgbClr val="FF0000"/>
              </a:solidFill>
            </a:endParaRPr>
          </a:p>
        </p:txBody>
      </p:sp>
      <p:pic>
        <p:nvPicPr>
          <p:cNvPr descr="https://community.qlik.com/t5/Brasil/d%C3%BAvida-sobre-Data-wareHouse/td-p/1356961" id="168" name="Google Shape;168;g13ca25b49fd_0_12"/>
          <p:cNvPicPr preferRelativeResize="0"/>
          <p:nvPr/>
        </p:nvPicPr>
        <p:blipFill>
          <a:blip r:embed="rId4">
            <a:alphaModFix/>
          </a:blip>
          <a:stretch>
            <a:fillRect/>
          </a:stretch>
        </p:blipFill>
        <p:spPr>
          <a:xfrm>
            <a:off x="1546928" y="1326125"/>
            <a:ext cx="4141900" cy="5270025"/>
          </a:xfrm>
          <a:prstGeom prst="rect">
            <a:avLst/>
          </a:prstGeom>
          <a:noFill/>
          <a:ln>
            <a:noFill/>
          </a:ln>
        </p:spPr>
      </p:pic>
      <p:sp>
        <p:nvSpPr>
          <p:cNvPr id="169" name="Google Shape;169;g13ca25b49fd_0_12"/>
          <p:cNvSpPr txBox="1"/>
          <p:nvPr/>
        </p:nvSpPr>
        <p:spPr>
          <a:xfrm>
            <a:off x="5688825" y="5531775"/>
            <a:ext cx="5741100" cy="954300"/>
          </a:xfrm>
          <a:prstGeom prst="rect">
            <a:avLst/>
          </a:prstGeom>
          <a:noFill/>
          <a:ln>
            <a:noFill/>
          </a:ln>
        </p:spPr>
        <p:txBody>
          <a:bodyPr anchorCtr="0" anchor="t" bIns="91425" lIns="91425" spcFirstLastPara="1" rIns="91425" wrap="square" tIns="91425">
            <a:spAutoFit/>
          </a:bodyPr>
          <a:lstStyle/>
          <a:p>
            <a:pPr indent="450000" lvl="0" marL="0" rtl="0" algn="ctr">
              <a:lnSpc>
                <a:spcPct val="150000"/>
              </a:lnSpc>
              <a:spcBef>
                <a:spcPts val="0"/>
              </a:spcBef>
              <a:spcAft>
                <a:spcPts val="0"/>
              </a:spcAft>
              <a:buClr>
                <a:schemeClr val="dk1"/>
              </a:buClr>
              <a:buSzPts val="1100"/>
              <a:buFont typeface="Arial"/>
              <a:buNone/>
            </a:pPr>
            <a:r>
              <a:rPr lang="pt-BR" sz="12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https://community.qlik.com/t5/Brasil/d%C3%BAvida-sobre-Data-wareHouse/td-p/1356961</a:t>
            </a:r>
            <a:r>
              <a:rPr lang="pt-BR" sz="1200">
                <a:solidFill>
                  <a:schemeClr val="dk1"/>
                </a:solidFill>
                <a:latin typeface="Times New Roman"/>
                <a:ea typeface="Times New Roman"/>
                <a:cs typeface="Times New Roman"/>
                <a:sym typeface="Times New Roman"/>
              </a:rPr>
              <a:t> acesso em 11-07-2022</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Calibri"/>
              <a:ea typeface="Calibri"/>
              <a:cs typeface="Calibri"/>
              <a:sym typeface="Calibri"/>
            </a:endParaRPr>
          </a:p>
        </p:txBody>
      </p:sp>
      <p:sp>
        <p:nvSpPr>
          <p:cNvPr id="170" name="Google Shape;170;g13ca25b49fd_0_12"/>
          <p:cNvSpPr txBox="1"/>
          <p:nvPr/>
        </p:nvSpPr>
        <p:spPr>
          <a:xfrm>
            <a:off x="6538275" y="2621700"/>
            <a:ext cx="39198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500">
                <a:latin typeface="Calibri"/>
                <a:ea typeface="Calibri"/>
                <a:cs typeface="Calibri"/>
                <a:sym typeface="Calibri"/>
              </a:rPr>
              <a:t>Alguns aplicativos comuns usados no desenvolvimento de banco de dados relacional</a:t>
            </a:r>
            <a:endParaRPr sz="2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p:nvPr/>
        </p:nvSpPr>
        <p:spPr>
          <a:xfrm rot="5400000">
            <a:off x="-374088" y="374089"/>
            <a:ext cx="3246828" cy="2498650"/>
          </a:xfrm>
          <a:prstGeom prst="rtTriangle">
            <a:avLst/>
          </a:prstGeom>
          <a:solidFill>
            <a:srgbClr val="00A5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8"/>
          <p:cNvSpPr/>
          <p:nvPr/>
        </p:nvSpPr>
        <p:spPr>
          <a:xfrm rot="10800000">
            <a:off x="8272130" y="-28946"/>
            <a:ext cx="3919868" cy="3580219"/>
          </a:xfrm>
          <a:prstGeom prst="rtTriangle">
            <a:avLst/>
          </a:prstGeom>
          <a:solidFill>
            <a:srgbClr val="FFDA1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b="0" l="0" r="0" t="0"/>
          <a:stretch/>
        </p:blipFill>
        <p:spPr>
          <a:xfrm>
            <a:off x="10957039" y="613457"/>
            <a:ext cx="665328" cy="307105"/>
          </a:xfrm>
          <a:prstGeom prst="rect">
            <a:avLst/>
          </a:prstGeom>
          <a:noFill/>
          <a:ln>
            <a:noFill/>
          </a:ln>
        </p:spPr>
      </p:pic>
      <p:sp>
        <p:nvSpPr>
          <p:cNvPr id="178" name="Google Shape;178;p8"/>
          <p:cNvSpPr txBox="1"/>
          <p:nvPr>
            <p:ph type="title"/>
          </p:nvPr>
        </p:nvSpPr>
        <p:spPr>
          <a:xfrm>
            <a:off x="2393022" y="533274"/>
            <a:ext cx="6272400" cy="8820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A59A"/>
              </a:buClr>
              <a:buSzPts val="4400"/>
              <a:buFont typeface="Calibri"/>
              <a:buNone/>
            </a:pPr>
            <a:r>
              <a:rPr b="1" lang="pt-BR">
                <a:solidFill>
                  <a:srgbClr val="00A59A"/>
                </a:solidFill>
              </a:rPr>
              <a:t>METODOLOGIA</a:t>
            </a:r>
            <a:br>
              <a:rPr lang="pt-BR" sz="4800"/>
            </a:br>
            <a:r>
              <a:rPr lang="pt-BR" sz="4800"/>
              <a:t> </a:t>
            </a:r>
            <a:endParaRPr sz="4800">
              <a:solidFill>
                <a:srgbClr val="FF0000"/>
              </a:solidFill>
            </a:endParaRPr>
          </a:p>
        </p:txBody>
      </p:sp>
      <p:sp>
        <p:nvSpPr>
          <p:cNvPr id="179" name="Google Shape;179;p8"/>
          <p:cNvSpPr txBox="1"/>
          <p:nvPr/>
        </p:nvSpPr>
        <p:spPr>
          <a:xfrm>
            <a:off x="1408147" y="2345520"/>
            <a:ext cx="8889300" cy="3246900"/>
          </a:xfrm>
          <a:prstGeom prst="rect">
            <a:avLst/>
          </a:prstGeom>
          <a:noFill/>
          <a:ln>
            <a:noFill/>
          </a:ln>
        </p:spPr>
        <p:txBody>
          <a:bodyPr anchorCtr="0" anchor="t" bIns="45700" lIns="91425" spcFirstLastPara="1" rIns="91425" wrap="square" tIns="45700">
            <a:normAutofit/>
          </a:bodyPr>
          <a:lstStyle/>
          <a:p>
            <a:pPr indent="457200" lvl="0" marL="0" rtl="0" algn="just">
              <a:lnSpc>
                <a:spcPct val="115000"/>
              </a:lnSpc>
              <a:spcBef>
                <a:spcPts val="1200"/>
              </a:spcBef>
              <a:spcAft>
                <a:spcPts val="0"/>
              </a:spcAft>
              <a:buClr>
                <a:schemeClr val="dk1"/>
              </a:buClr>
              <a:buSzPts val="1100"/>
              <a:buFont typeface="Arial"/>
              <a:buNone/>
            </a:pPr>
            <a:r>
              <a:rPr lang="pt-BR" sz="2801">
                <a:solidFill>
                  <a:schemeClr val="dk1"/>
                </a:solidFill>
                <a:latin typeface="Calibri"/>
                <a:ea typeface="Calibri"/>
                <a:cs typeface="Calibri"/>
                <a:sym typeface="Calibri"/>
              </a:rPr>
              <a:t>Foi utilizado o método de pesquisa em diferentes livros e periódicos de fontes eletrônicas, buscando artigos e sites que tratam do assunto de forma abrangente e confiante. Também foi utilizada a pesquisa em literatura impressa sobre o assunto</a:t>
            </a:r>
            <a:endParaRPr sz="2801">
              <a:latin typeface="Calibri"/>
              <a:ea typeface="Calibri"/>
              <a:cs typeface="Calibri"/>
              <a:sym typeface="Calibri"/>
            </a:endParaRPr>
          </a:p>
          <a:p>
            <a:pPr indent="0" lvl="0" marL="0" marR="0" rtl="0" algn="l">
              <a:lnSpc>
                <a:spcPct val="90000"/>
              </a:lnSpc>
              <a:spcBef>
                <a:spcPts val="1200"/>
              </a:spcBef>
              <a:spcAft>
                <a:spcPts val="0"/>
              </a:spcAft>
              <a:buClr>
                <a:schemeClr val="dk1"/>
              </a:buClr>
              <a:buSzPts val="2800"/>
              <a:buFont typeface="Arial"/>
              <a:buNone/>
            </a:pPr>
            <a:r>
              <a:t/>
            </a:r>
            <a:endParaRPr b="0" i="1" sz="2800" u="none" cap="none" strike="noStrike">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2020-02-19T16:58:33Z</dcterms:created>
  <dc:creator>Cláudia Rodrigues De Melo Schneider</dc:creator>
</cp:coreProperties>
</file>