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5" roundtripDataSignature="AMtx7miktwfj+L10YNUGVu28lgApx9uxL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6" d="100"/>
          <a:sy n="106" d="100"/>
        </p:scale>
        <p:origin x="-108" y="-1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0930430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o e Título Vertical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4" name="Google Shape;24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1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hyperlink" Target="https://www.ibge.gov.br/apps/populacao/projecao/index.html?utm_source=portal&amp;utm_medium=popclock&amp;utm_campaign=novo_popclock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treinaweb.com.br/blog/usabilidade-x-acessibilidade-quais-as-diferencas-e-relacoe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/>
          <p:nvPr/>
        </p:nvSpPr>
        <p:spPr>
          <a:xfrm rot="5400000">
            <a:off x="0" y="0"/>
            <a:ext cx="5486400" cy="5486400"/>
          </a:xfrm>
          <a:prstGeom prst="rtTriangle">
            <a:avLst/>
          </a:prstGeom>
          <a:solidFill>
            <a:srgbClr val="00A59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0" name="Google Shape;90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962656" y="4513760"/>
            <a:ext cx="2209800" cy="157589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"/>
          <p:cNvSpPr/>
          <p:nvPr/>
        </p:nvSpPr>
        <p:spPr>
          <a:xfrm rot="10800000">
            <a:off x="9115056" y="-28944"/>
            <a:ext cx="3076944" cy="3076944"/>
          </a:xfrm>
          <a:prstGeom prst="rtTriangle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2" name="Google Shape;92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957039" y="613457"/>
            <a:ext cx="665328" cy="307105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"/>
          <p:cNvSpPr txBox="1"/>
          <p:nvPr/>
        </p:nvSpPr>
        <p:spPr>
          <a:xfrm>
            <a:off x="2359750" y="2886900"/>
            <a:ext cx="6862891" cy="39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800" b="1" dirty="0">
                <a:latin typeface="Calibri"/>
                <a:ea typeface="Calibri"/>
                <a:cs typeface="Calibri"/>
                <a:sym typeface="Calibri"/>
              </a:rPr>
              <a:t>Socialização - Seminário Módulo </a:t>
            </a:r>
            <a:r>
              <a:rPr lang="pt-BR" sz="2800" b="1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III</a:t>
            </a:r>
            <a:endParaRPr sz="2800" b="1" dirty="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800" b="1" dirty="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800" b="1" dirty="0">
                <a:latin typeface="Calibri"/>
                <a:ea typeface="Calibri"/>
                <a:cs typeface="Calibri"/>
                <a:sym typeface="Calibri"/>
              </a:rPr>
              <a:t>Aluisio Anderson da Silveira</a:t>
            </a:r>
            <a:endParaRPr sz="2800" b="1" dirty="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800" b="1" dirty="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800" b="1" dirty="0">
                <a:latin typeface="Calibri"/>
                <a:ea typeface="Calibri"/>
                <a:cs typeface="Calibri"/>
                <a:sym typeface="Calibri"/>
              </a:rPr>
              <a:t>Alexandre </a:t>
            </a:r>
            <a:r>
              <a:rPr lang="pt-BR" sz="2800" b="1" dirty="0" err="1">
                <a:latin typeface="Calibri"/>
                <a:ea typeface="Calibri"/>
                <a:cs typeface="Calibri"/>
                <a:sym typeface="Calibri"/>
              </a:rPr>
              <a:t>Hauser</a:t>
            </a:r>
            <a:r>
              <a:rPr lang="pt-BR" sz="2800" b="1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2800" b="1" dirty="0" err="1" smtClean="0">
                <a:latin typeface="Calibri"/>
                <a:ea typeface="Calibri"/>
                <a:cs typeface="Calibri"/>
                <a:sym typeface="Calibri"/>
              </a:rPr>
              <a:t>Guil</a:t>
            </a:r>
            <a:endParaRPr sz="2800" b="1" dirty="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800" b="1" dirty="0">
                <a:latin typeface="Calibri"/>
                <a:ea typeface="Calibri"/>
                <a:cs typeface="Calibri"/>
                <a:sym typeface="Calibri"/>
              </a:rPr>
              <a:t>Anderson Meirelles Cabrera</a:t>
            </a:r>
            <a:endParaRPr sz="2800" b="1" dirty="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800" b="1" dirty="0">
                <a:latin typeface="Calibri"/>
                <a:ea typeface="Calibri"/>
                <a:cs typeface="Calibri"/>
                <a:sym typeface="Calibri"/>
              </a:rPr>
              <a:t>Everton </a:t>
            </a:r>
            <a:r>
              <a:rPr lang="pt-BR" sz="2800" b="1" dirty="0" err="1" smtClean="0">
                <a:latin typeface="Calibri"/>
                <a:ea typeface="Calibri"/>
                <a:cs typeface="Calibri"/>
                <a:sym typeface="Calibri"/>
              </a:rPr>
              <a:t>Silverio</a:t>
            </a:r>
            <a:endParaRPr sz="2800" b="1" dirty="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800" b="1" dirty="0">
                <a:latin typeface="Calibri"/>
                <a:ea typeface="Calibri"/>
                <a:cs typeface="Calibri"/>
                <a:sym typeface="Calibri"/>
              </a:rPr>
              <a:t>Felipe Lima Pacheco</a:t>
            </a:r>
            <a:endParaRPr sz="2800" b="1" dirty="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800" b="1" dirty="0">
                <a:latin typeface="Calibri"/>
                <a:ea typeface="Calibri"/>
                <a:cs typeface="Calibri"/>
                <a:sym typeface="Calibri"/>
              </a:rPr>
              <a:t>Nicolas Mikael </a:t>
            </a:r>
            <a:r>
              <a:rPr lang="pt-BR" sz="2800" b="1" dirty="0" err="1">
                <a:latin typeface="Calibri"/>
                <a:ea typeface="Calibri"/>
                <a:cs typeface="Calibri"/>
                <a:sym typeface="Calibri"/>
              </a:rPr>
              <a:t>Kastehlen</a:t>
            </a:r>
            <a:r>
              <a:rPr lang="pt-BR" sz="2800" b="1" dirty="0">
                <a:latin typeface="Calibri"/>
                <a:ea typeface="Calibri"/>
                <a:cs typeface="Calibri"/>
                <a:sym typeface="Calibri"/>
              </a:rPr>
              <a:t> Marcon</a:t>
            </a:r>
            <a:endParaRPr sz="2800" b="1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p10" descr="Uma imagem contendo faca, mesa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95578" y="10"/>
            <a:ext cx="7552944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10"/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FFDA1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5" name="Google Shape;185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959350" y="2618412"/>
            <a:ext cx="2273300" cy="1621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/>
          <p:nvPr/>
        </p:nvSpPr>
        <p:spPr>
          <a:xfrm rot="5400000">
            <a:off x="-353532" y="353532"/>
            <a:ext cx="3429000" cy="2721935"/>
          </a:xfrm>
          <a:prstGeom prst="rtTriangle">
            <a:avLst/>
          </a:prstGeom>
          <a:solidFill>
            <a:srgbClr val="00A59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2"/>
          <p:cNvSpPr txBox="1"/>
          <p:nvPr/>
        </p:nvSpPr>
        <p:spPr>
          <a:xfrm>
            <a:off x="1686094" y="2515323"/>
            <a:ext cx="6672809" cy="4385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alibri"/>
              <a:buNone/>
            </a:pPr>
            <a:r>
              <a:rPr lang="pt-BR" sz="15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Ser a </a:t>
            </a:r>
            <a:r>
              <a:rPr lang="pt-BR" sz="15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melhor solução de educação </a:t>
            </a:r>
            <a:r>
              <a:rPr lang="pt-BR" sz="15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para a construção da sua própria história.</a:t>
            </a:r>
            <a:endParaRPr/>
          </a:p>
        </p:txBody>
      </p:sp>
      <p:sp>
        <p:nvSpPr>
          <p:cNvPr id="100" name="Google Shape;100;p2"/>
          <p:cNvSpPr txBox="1"/>
          <p:nvPr/>
        </p:nvSpPr>
        <p:spPr>
          <a:xfrm>
            <a:off x="1613839" y="4564277"/>
            <a:ext cx="6911806" cy="784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alibri"/>
              <a:buNone/>
            </a:pPr>
            <a:r>
              <a:rPr lang="pt-BR" sz="15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Ser </a:t>
            </a:r>
            <a:r>
              <a:rPr lang="pt-BR" sz="15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líder </a:t>
            </a:r>
            <a:r>
              <a:rPr lang="pt-BR" sz="15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nas regiões onde atua</a:t>
            </a:r>
            <a:r>
              <a:rPr lang="pt-BR" sz="15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referência </a:t>
            </a:r>
            <a:r>
              <a:rPr lang="pt-BR" sz="15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 ensino para a melhoria de vida dos nossos alunos, com </a:t>
            </a:r>
            <a:r>
              <a:rPr lang="pt-BR" sz="15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rentabilidade e reconhecimento </a:t>
            </a:r>
            <a:r>
              <a:rPr lang="pt-BR" sz="15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 todos os públicos.</a:t>
            </a:r>
            <a:endParaRPr/>
          </a:p>
        </p:txBody>
      </p:sp>
      <p:sp>
        <p:nvSpPr>
          <p:cNvPr id="101" name="Google Shape;101;p2"/>
          <p:cNvSpPr/>
          <p:nvPr/>
        </p:nvSpPr>
        <p:spPr>
          <a:xfrm rot="5400000">
            <a:off x="1532553" y="2659854"/>
            <a:ext cx="166870" cy="166870"/>
          </a:xfrm>
          <a:prstGeom prst="rtTriangle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2"/>
          <p:cNvSpPr/>
          <p:nvPr/>
        </p:nvSpPr>
        <p:spPr>
          <a:xfrm rot="5400000">
            <a:off x="1532553" y="4701156"/>
            <a:ext cx="166870" cy="166870"/>
          </a:xfrm>
          <a:prstGeom prst="rtTriangle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2"/>
          <p:cNvSpPr txBox="1"/>
          <p:nvPr/>
        </p:nvSpPr>
        <p:spPr>
          <a:xfrm>
            <a:off x="1361209" y="1303131"/>
            <a:ext cx="4775821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59A"/>
              </a:buClr>
              <a:buSzPts val="6000"/>
              <a:buFont typeface="Calibri"/>
              <a:buNone/>
            </a:pPr>
            <a:r>
              <a:rPr lang="pt-BR" sz="6000" b="1" i="0" u="none" strike="noStrike" cap="none">
                <a:solidFill>
                  <a:srgbClr val="00A59A"/>
                </a:solidFill>
                <a:latin typeface="Calibri"/>
                <a:ea typeface="Calibri"/>
                <a:cs typeface="Calibri"/>
                <a:sym typeface="Calibri"/>
              </a:rPr>
              <a:t>MISSÃO</a:t>
            </a:r>
            <a:endParaRPr sz="3600" b="1" i="0" u="none" strike="noStrike" cap="none">
              <a:solidFill>
                <a:srgbClr val="00A59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2"/>
          <p:cNvSpPr txBox="1"/>
          <p:nvPr/>
        </p:nvSpPr>
        <p:spPr>
          <a:xfrm>
            <a:off x="1361209" y="3321680"/>
            <a:ext cx="4012755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59A"/>
              </a:buClr>
              <a:buSzPts val="6000"/>
              <a:buFont typeface="Calibri"/>
              <a:buNone/>
            </a:pPr>
            <a:r>
              <a:rPr lang="pt-BR" sz="6000" b="1" i="0" u="none" strike="noStrike" cap="none">
                <a:solidFill>
                  <a:srgbClr val="00A59A"/>
                </a:solidFill>
                <a:latin typeface="Calibri"/>
                <a:ea typeface="Calibri"/>
                <a:cs typeface="Calibri"/>
                <a:sym typeface="Calibri"/>
              </a:rPr>
              <a:t>VISÃO</a:t>
            </a:r>
            <a:endParaRPr sz="3600" b="1" i="0" u="none" strike="noStrike" cap="none">
              <a:solidFill>
                <a:srgbClr val="00A59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2"/>
          <p:cNvSpPr/>
          <p:nvPr/>
        </p:nvSpPr>
        <p:spPr>
          <a:xfrm rot="10800000">
            <a:off x="9384685" y="-28945"/>
            <a:ext cx="2807313" cy="2807313"/>
          </a:xfrm>
          <a:prstGeom prst="rtTriangle">
            <a:avLst/>
          </a:prstGeom>
          <a:solidFill>
            <a:srgbClr val="FFDA1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6" name="Google Shape;106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957039" y="613457"/>
            <a:ext cx="665328" cy="3071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"/>
          <p:cNvSpPr/>
          <p:nvPr/>
        </p:nvSpPr>
        <p:spPr>
          <a:xfrm rot="10800000">
            <a:off x="9384685" y="-28945"/>
            <a:ext cx="2807313" cy="2807313"/>
          </a:xfrm>
          <a:prstGeom prst="rtTriangle">
            <a:avLst/>
          </a:prstGeom>
          <a:solidFill>
            <a:srgbClr val="FFDA1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3"/>
          <p:cNvSpPr/>
          <p:nvPr/>
        </p:nvSpPr>
        <p:spPr>
          <a:xfrm rot="5400000">
            <a:off x="0" y="0"/>
            <a:ext cx="1925619" cy="1925619"/>
          </a:xfrm>
          <a:prstGeom prst="rtTriangle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3"/>
          <p:cNvSpPr txBox="1"/>
          <p:nvPr/>
        </p:nvSpPr>
        <p:spPr>
          <a:xfrm>
            <a:off x="1275557" y="1252895"/>
            <a:ext cx="5542086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59A"/>
              </a:buClr>
              <a:buSzPts val="6000"/>
              <a:buFont typeface="Calibri"/>
              <a:buNone/>
            </a:pPr>
            <a:r>
              <a:rPr lang="pt-BR" sz="6000" b="1" i="0" u="none" strike="noStrike" cap="none">
                <a:solidFill>
                  <a:srgbClr val="00A59A"/>
                </a:solidFill>
                <a:latin typeface="Calibri"/>
                <a:ea typeface="Calibri"/>
                <a:cs typeface="Calibri"/>
                <a:sym typeface="Calibri"/>
              </a:rPr>
              <a:t>VALORES</a:t>
            </a:r>
            <a:endParaRPr sz="3600" b="1" i="0" u="none" strike="noStrike" cap="none">
              <a:solidFill>
                <a:srgbClr val="00A59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3"/>
          <p:cNvSpPr txBox="1"/>
          <p:nvPr/>
        </p:nvSpPr>
        <p:spPr>
          <a:xfrm>
            <a:off x="1567184" y="2459036"/>
            <a:ext cx="7554974" cy="3290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rPr lang="pt-BR" sz="1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Ética e Respeito:</a:t>
            </a:r>
            <a:r>
              <a:rPr lang="pt-BR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Respeitar as regras sempre, com transparência e respeito, é a base do nosso relacionamento com alunos, funcionários e parceiros.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rPr lang="pt-BR" sz="1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Valorização do Conhecimento: </a:t>
            </a:r>
            <a:r>
              <a:rPr lang="pt-BR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Não basta saber, é preciso saber fazer. Valorizamos o conhecimento como forma de inspirar e aproximar as pessoas.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rPr lang="pt-BR" sz="1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Vocação para Ensinar:</a:t>
            </a:r>
            <a:r>
              <a:rPr lang="pt-BR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Nossos profissionais têm prazer em educar 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 contribuir para o crescimento dos nossos alunos.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rPr lang="pt-BR" sz="1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Atitude de Dono:</a:t>
            </a:r>
            <a:r>
              <a:rPr lang="pt-BR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Pensamos e agimos como donos do negócio.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rPr lang="pt-BR" sz="1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Simplicidade e Colaboração:</a:t>
            </a:r>
            <a:r>
              <a:rPr lang="pt-BR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Trabalhamos juntos como um time, com diálogo aberto e direto.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rPr lang="pt-BR" sz="1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Foco em Resultado e Meritocracia:</a:t>
            </a:r>
            <a:r>
              <a:rPr lang="pt-BR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Nossa equipe cresce por mérito através da superação de metas e dedicação de cada um.</a:t>
            </a:r>
            <a:endParaRPr/>
          </a:p>
        </p:txBody>
      </p:sp>
      <p:sp>
        <p:nvSpPr>
          <p:cNvPr id="116" name="Google Shape;116;p3"/>
          <p:cNvSpPr/>
          <p:nvPr/>
        </p:nvSpPr>
        <p:spPr>
          <a:xfrm rot="5400000">
            <a:off x="1400314" y="2611498"/>
            <a:ext cx="166870" cy="166870"/>
          </a:xfrm>
          <a:prstGeom prst="rtTriangle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3"/>
          <p:cNvSpPr/>
          <p:nvPr/>
        </p:nvSpPr>
        <p:spPr>
          <a:xfrm rot="5400000">
            <a:off x="1400314" y="3246828"/>
            <a:ext cx="166870" cy="166870"/>
          </a:xfrm>
          <a:prstGeom prst="rtTriangle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3"/>
          <p:cNvSpPr/>
          <p:nvPr/>
        </p:nvSpPr>
        <p:spPr>
          <a:xfrm rot="5400000">
            <a:off x="1400314" y="3894033"/>
            <a:ext cx="166870" cy="166870"/>
          </a:xfrm>
          <a:prstGeom prst="rtTriangle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3"/>
          <p:cNvSpPr/>
          <p:nvPr/>
        </p:nvSpPr>
        <p:spPr>
          <a:xfrm rot="5400000">
            <a:off x="1400314" y="4523425"/>
            <a:ext cx="166870" cy="166870"/>
          </a:xfrm>
          <a:prstGeom prst="rtTriangle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3"/>
          <p:cNvSpPr/>
          <p:nvPr/>
        </p:nvSpPr>
        <p:spPr>
          <a:xfrm rot="5400000">
            <a:off x="1400314" y="4855934"/>
            <a:ext cx="166870" cy="166870"/>
          </a:xfrm>
          <a:prstGeom prst="rtTriangle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3"/>
          <p:cNvSpPr/>
          <p:nvPr/>
        </p:nvSpPr>
        <p:spPr>
          <a:xfrm rot="5400000">
            <a:off x="1400314" y="5176568"/>
            <a:ext cx="166870" cy="166870"/>
          </a:xfrm>
          <a:prstGeom prst="rtTriangle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2" name="Google Shape;122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957039" y="613457"/>
            <a:ext cx="665328" cy="307105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3"/>
          <p:cNvSpPr/>
          <p:nvPr/>
        </p:nvSpPr>
        <p:spPr>
          <a:xfrm rot="5400000">
            <a:off x="-374088" y="374089"/>
            <a:ext cx="3246828" cy="2498650"/>
          </a:xfrm>
          <a:prstGeom prst="rtTriangle">
            <a:avLst/>
          </a:prstGeom>
          <a:solidFill>
            <a:srgbClr val="00A59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4"/>
          <p:cNvSpPr/>
          <p:nvPr/>
        </p:nvSpPr>
        <p:spPr>
          <a:xfrm rot="5400000">
            <a:off x="-374088" y="374089"/>
            <a:ext cx="3246828" cy="2498650"/>
          </a:xfrm>
          <a:prstGeom prst="rtTriangle">
            <a:avLst/>
          </a:prstGeom>
          <a:solidFill>
            <a:srgbClr val="00A59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4"/>
          <p:cNvSpPr/>
          <p:nvPr/>
        </p:nvSpPr>
        <p:spPr>
          <a:xfrm rot="10800000">
            <a:off x="8272130" y="-28946"/>
            <a:ext cx="3919868" cy="3580219"/>
          </a:xfrm>
          <a:prstGeom prst="rtTriangle">
            <a:avLst/>
          </a:prstGeom>
          <a:solidFill>
            <a:srgbClr val="FFDA1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0" name="Google Shape;130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957039" y="613457"/>
            <a:ext cx="665328" cy="307105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4"/>
          <p:cNvSpPr txBox="1">
            <a:spLocks noGrp="1"/>
          </p:cNvSpPr>
          <p:nvPr>
            <p:ph type="title"/>
          </p:nvPr>
        </p:nvSpPr>
        <p:spPr>
          <a:xfrm>
            <a:off x="838200" y="1338550"/>
            <a:ext cx="10515600" cy="43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b="1" dirty="0">
                <a:solidFill>
                  <a:srgbClr val="00A59A"/>
                </a:solidFill>
                <a:latin typeface="Arial"/>
                <a:ea typeface="Arial"/>
                <a:cs typeface="Arial"/>
                <a:sym typeface="Arial"/>
              </a:rPr>
              <a:t>ERGONOMIA DE SOFTWARE</a:t>
            </a:r>
            <a:endParaRPr b="1" dirty="0">
              <a:solidFill>
                <a:srgbClr val="00A59A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200" b="1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3200" b="1" dirty="0">
                <a:latin typeface="Arial"/>
                <a:ea typeface="Arial"/>
                <a:cs typeface="Arial"/>
                <a:sym typeface="Arial"/>
              </a:rPr>
              <a:t> </a:t>
            </a:r>
            <a:br>
              <a:rPr lang="pt-BR" sz="3200" b="1" dirty="0">
                <a:latin typeface="Arial"/>
                <a:ea typeface="Arial"/>
                <a:cs typeface="Arial"/>
                <a:sym typeface="Arial"/>
              </a:rPr>
            </a:br>
            <a:r>
              <a:rPr lang="pt-BR" sz="32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ACESSIBILIDADE E USABILIDADE DE APLICAÇÃO </a:t>
            </a:r>
            <a:r>
              <a:rPr lang="pt-BR" sz="3200" b="1" i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MOBILE </a:t>
            </a:r>
            <a:r>
              <a:rPr lang="pt-BR" sz="32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PARA O PÚBLICO IDOSO</a:t>
            </a:r>
            <a:endParaRPr sz="4000" b="1" dirty="0">
              <a:solidFill>
                <a:srgbClr val="00A59A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5"/>
          <p:cNvSpPr/>
          <p:nvPr/>
        </p:nvSpPr>
        <p:spPr>
          <a:xfrm rot="5400000">
            <a:off x="-374088" y="374089"/>
            <a:ext cx="3246828" cy="2498650"/>
          </a:xfrm>
          <a:prstGeom prst="rtTriangle">
            <a:avLst/>
          </a:prstGeom>
          <a:solidFill>
            <a:srgbClr val="00A59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5"/>
          <p:cNvSpPr/>
          <p:nvPr/>
        </p:nvSpPr>
        <p:spPr>
          <a:xfrm rot="10800000">
            <a:off x="8272130" y="-28946"/>
            <a:ext cx="3919868" cy="3580219"/>
          </a:xfrm>
          <a:prstGeom prst="rtTriangle">
            <a:avLst/>
          </a:prstGeom>
          <a:solidFill>
            <a:srgbClr val="FFDA1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8" name="Google Shape;138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957039" y="613457"/>
            <a:ext cx="665328" cy="307105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5"/>
          <p:cNvSpPr txBox="1">
            <a:spLocks noGrp="1"/>
          </p:cNvSpPr>
          <p:nvPr>
            <p:ph type="title"/>
          </p:nvPr>
        </p:nvSpPr>
        <p:spPr>
          <a:xfrm>
            <a:off x="4052358" y="1073718"/>
            <a:ext cx="3429545" cy="882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A59A"/>
              </a:buClr>
              <a:buSzPts val="4400"/>
              <a:buFont typeface="Calibri"/>
              <a:buNone/>
            </a:pPr>
            <a:r>
              <a:rPr lang="pt-BR" b="1">
                <a:solidFill>
                  <a:srgbClr val="00A59A"/>
                </a:solidFill>
              </a:rPr>
              <a:t>INTRODUÇÃO</a:t>
            </a:r>
            <a:r>
              <a:rPr lang="pt-BR" sz="4800"/>
              <a:t/>
            </a:r>
            <a:br>
              <a:rPr lang="pt-BR" sz="4800"/>
            </a:br>
            <a:r>
              <a:rPr lang="pt-BR" sz="4800"/>
              <a:t> </a:t>
            </a:r>
            <a:endParaRPr sz="4800">
              <a:solidFill>
                <a:srgbClr val="FF0000"/>
              </a:solidFill>
            </a:endParaRPr>
          </a:p>
        </p:txBody>
      </p:sp>
      <p:sp>
        <p:nvSpPr>
          <p:cNvPr id="140" name="Google Shape;140;p5"/>
          <p:cNvSpPr txBox="1"/>
          <p:nvPr/>
        </p:nvSpPr>
        <p:spPr>
          <a:xfrm>
            <a:off x="581745" y="1955750"/>
            <a:ext cx="10222800" cy="45828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457200" algn="just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</a:pPr>
            <a:r>
              <a:rPr lang="pt-BR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 objetivo deste trabalho é mostrar para o leitor que, como desenvolvedores, precisamos dar mais atenção aos softwares desenvolvidos para dispositivos móveis, no quesito usabilidade e acessibilidade, devido ao constante crescimento de usuários da terceira idade.</a:t>
            </a:r>
            <a:endParaRPr sz="2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457200" algn="just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</a:pPr>
            <a:r>
              <a:rPr lang="pt-BR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Existem inúmeras tecnologias desenvolvidas que auxiliam o idoso a interagir com outras pessoas, porém são tecnologias novas para ele e que, na maioria das vezes, não são totalmente compreendidas. Um fator negativo do crescimento do uso de telefones celulares e da internet é a exclusão de inúmeras pessoas, como os usuários idosos, que não estão familiarizados com essas tecnologias, ainda mais quando elas são difíceis de entender, utilizar e aprender.</a:t>
            </a:r>
            <a:endParaRPr sz="2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</a:pPr>
            <a:endParaRPr sz="2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marR="0" lvl="2" indent="0" algn="just" rtl="0">
              <a:lnSpc>
                <a:spcPct val="1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None/>
            </a:pPr>
            <a:endParaRPr sz="2000" b="0" i="1" u="none" strike="noStrike" cap="none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6"/>
          <p:cNvSpPr/>
          <p:nvPr/>
        </p:nvSpPr>
        <p:spPr>
          <a:xfrm rot="5400000">
            <a:off x="-374088" y="374089"/>
            <a:ext cx="3246828" cy="2498650"/>
          </a:xfrm>
          <a:prstGeom prst="rtTriangle">
            <a:avLst/>
          </a:prstGeom>
          <a:solidFill>
            <a:srgbClr val="00A59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6"/>
          <p:cNvSpPr/>
          <p:nvPr/>
        </p:nvSpPr>
        <p:spPr>
          <a:xfrm rot="10800000">
            <a:off x="8272130" y="-28946"/>
            <a:ext cx="3919868" cy="3580219"/>
          </a:xfrm>
          <a:prstGeom prst="rtTriangle">
            <a:avLst/>
          </a:prstGeom>
          <a:solidFill>
            <a:srgbClr val="FFDA1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7" name="Google Shape;147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957039" y="613457"/>
            <a:ext cx="665328" cy="307105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6"/>
          <p:cNvSpPr txBox="1">
            <a:spLocks noGrp="1"/>
          </p:cNvSpPr>
          <p:nvPr>
            <p:ph type="title"/>
          </p:nvPr>
        </p:nvSpPr>
        <p:spPr>
          <a:xfrm>
            <a:off x="2622938" y="1039585"/>
            <a:ext cx="6272487" cy="882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A59A"/>
              </a:buClr>
              <a:buSzPts val="4400"/>
              <a:buFont typeface="Calibri"/>
              <a:buNone/>
            </a:pPr>
            <a:r>
              <a:rPr lang="pt-BR" b="1">
                <a:solidFill>
                  <a:srgbClr val="00A59A"/>
                </a:solidFill>
              </a:rPr>
              <a:t>FUNDAMENTAÇÃO TEÓRICA</a:t>
            </a:r>
            <a:r>
              <a:rPr lang="pt-BR" sz="4800"/>
              <a:t/>
            </a:r>
            <a:br>
              <a:rPr lang="pt-BR" sz="4800"/>
            </a:br>
            <a:r>
              <a:rPr lang="pt-BR" sz="4800"/>
              <a:t> </a:t>
            </a:r>
            <a:endParaRPr sz="4800">
              <a:solidFill>
                <a:srgbClr val="FF0000"/>
              </a:solidFill>
            </a:endParaRPr>
          </a:p>
        </p:txBody>
      </p:sp>
      <p:sp>
        <p:nvSpPr>
          <p:cNvPr id="149" name="Google Shape;149;p6"/>
          <p:cNvSpPr txBox="1"/>
          <p:nvPr/>
        </p:nvSpPr>
        <p:spPr>
          <a:xfrm>
            <a:off x="841575" y="2301725"/>
            <a:ext cx="10278000" cy="36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 b="1" dirty="0">
                <a:solidFill>
                  <a:schemeClr val="dk1"/>
                </a:solidFill>
              </a:rPr>
              <a:t>Citação Direta Longa</a:t>
            </a:r>
            <a:endParaRPr sz="1800" b="1" dirty="0">
              <a:solidFill>
                <a:schemeClr val="dk1"/>
              </a:solidFill>
            </a:endParaRPr>
          </a:p>
          <a:p>
            <a:pPr marL="1435100" lvl="0" indent="0" algn="just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>
                <a:solidFill>
                  <a:schemeClr val="dk1"/>
                </a:solidFill>
              </a:rPr>
              <a:t>Em dezembro de 2020, o Brasil registrou mais de 234 milhões de acessos móveis à internet. Acesso móvel é o nome dado, por exemplo, para os chips de celular ou tablet que podem ser usados para serviços de voz ou de conexão à internet, como a tecnologia 3G e 4G. Os números de 2020 representam um aumento de 7,39 milhões em relação a 2019, o equivalente a 3,26% (GOV.BR, 2021).</a:t>
            </a:r>
            <a:endParaRPr dirty="0">
              <a:solidFill>
                <a:schemeClr val="dk1"/>
              </a:solidFill>
            </a:endParaRPr>
          </a:p>
          <a:p>
            <a:pPr marL="0" lvl="0" indent="0" algn="just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 algn="just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 algn="just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 b="1" dirty="0">
                <a:solidFill>
                  <a:schemeClr val="dk1"/>
                </a:solidFill>
              </a:rPr>
              <a:t>Citação Direta Curta</a:t>
            </a:r>
            <a:endParaRPr sz="1800" b="1" dirty="0">
              <a:solidFill>
                <a:schemeClr val="dk1"/>
              </a:solidFill>
            </a:endParaRPr>
          </a:p>
          <a:p>
            <a:pPr marL="0" lvl="0" indent="0" algn="just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“A usabilidade da web está relacionada a facilidade que o usuário tem ao utilizar um site, o quão rápido ele consegue realizar suas tarefas, a fim de ter uma experiência de acesso clara e fácil, por parte de qualquer pessoa” (GUEDES, 2020).</a:t>
            </a:r>
            <a:endParaRPr sz="1600" dirty="0">
              <a:solidFill>
                <a:schemeClr val="dk1"/>
              </a:solidFill>
            </a:endParaRPr>
          </a:p>
          <a:p>
            <a:pPr marL="1435100" lvl="0" indent="0" algn="just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 algn="just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3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7"/>
          <p:cNvSpPr/>
          <p:nvPr/>
        </p:nvSpPr>
        <p:spPr>
          <a:xfrm rot="5400000">
            <a:off x="-374088" y="374089"/>
            <a:ext cx="3246828" cy="2498650"/>
          </a:xfrm>
          <a:prstGeom prst="rtTriangle">
            <a:avLst/>
          </a:prstGeom>
          <a:solidFill>
            <a:srgbClr val="00A59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7"/>
          <p:cNvSpPr/>
          <p:nvPr/>
        </p:nvSpPr>
        <p:spPr>
          <a:xfrm rot="10800000">
            <a:off x="8272130" y="-28946"/>
            <a:ext cx="3919868" cy="3580219"/>
          </a:xfrm>
          <a:prstGeom prst="rtTriangle">
            <a:avLst/>
          </a:prstGeom>
          <a:solidFill>
            <a:srgbClr val="FFDA1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6" name="Google Shape;156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957039" y="613457"/>
            <a:ext cx="665328" cy="307105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7"/>
          <p:cNvSpPr txBox="1">
            <a:spLocks noGrp="1"/>
          </p:cNvSpPr>
          <p:nvPr>
            <p:ph type="title"/>
          </p:nvPr>
        </p:nvSpPr>
        <p:spPr>
          <a:xfrm>
            <a:off x="268600" y="236475"/>
            <a:ext cx="11728500" cy="88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A59A"/>
              </a:buClr>
              <a:buSzPts val="4400"/>
              <a:buFont typeface="Calibri"/>
              <a:buNone/>
            </a:pPr>
            <a:r>
              <a:rPr lang="pt-BR" b="1">
                <a:solidFill>
                  <a:srgbClr val="00A59A"/>
                </a:solidFill>
              </a:rPr>
              <a:t>FUNDAMENTAÇÃO TEÓRICA</a:t>
            </a:r>
            <a:r>
              <a:rPr lang="pt-BR" sz="4800"/>
              <a:t> </a:t>
            </a:r>
            <a:endParaRPr sz="4800">
              <a:solidFill>
                <a:srgbClr val="FF0000"/>
              </a:solidFill>
            </a:endParaRPr>
          </a:p>
        </p:txBody>
      </p:sp>
      <p:sp>
        <p:nvSpPr>
          <p:cNvPr id="158" name="Google Shape;158;p7"/>
          <p:cNvSpPr txBox="1"/>
          <p:nvPr/>
        </p:nvSpPr>
        <p:spPr>
          <a:xfrm>
            <a:off x="1676400" y="5845850"/>
            <a:ext cx="8332500" cy="7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lang="pt-BR" sz="1200" dirty="0">
                <a:solidFill>
                  <a:schemeClr val="dk1"/>
                </a:solidFill>
              </a:rPr>
              <a:t>Fonte: Disponível em:</a:t>
            </a:r>
            <a:endParaRPr sz="1200" dirty="0">
              <a:solidFill>
                <a:schemeClr val="dk1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lang="pt-BR" sz="1200" dirty="0">
                <a:solidFill>
                  <a:schemeClr val="dk1"/>
                </a:solidFill>
              </a:rPr>
              <a:t>&lt;</a:t>
            </a:r>
            <a:r>
              <a:rPr lang="pt-BR" sz="1200" dirty="0">
                <a:solidFill>
                  <a:schemeClr val="dk1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https://www.ibge.gov.br/apps/</a:t>
            </a:r>
            <a:r>
              <a:rPr lang="pt-BR" sz="1200" dirty="0" err="1">
                <a:solidFill>
                  <a:schemeClr val="dk1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populacao</a:t>
            </a:r>
            <a:r>
              <a:rPr lang="pt-BR" sz="1200" dirty="0">
                <a:solidFill>
                  <a:schemeClr val="dk1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/</a:t>
            </a:r>
            <a:r>
              <a:rPr lang="pt-BR" sz="1200" dirty="0" err="1">
                <a:solidFill>
                  <a:schemeClr val="dk1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projecao</a:t>
            </a:r>
            <a:r>
              <a:rPr lang="pt-BR" sz="1200" dirty="0">
                <a:solidFill>
                  <a:schemeClr val="dk1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/</a:t>
            </a:r>
            <a:r>
              <a:rPr lang="pt-BR" sz="1200" dirty="0" err="1">
                <a:solidFill>
                  <a:schemeClr val="dk1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index.html?utm_source</a:t>
            </a:r>
            <a:r>
              <a:rPr lang="pt-BR" sz="1200" dirty="0">
                <a:solidFill>
                  <a:schemeClr val="dk1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=</a:t>
            </a:r>
            <a:r>
              <a:rPr lang="pt-BR" sz="1200" dirty="0" err="1">
                <a:solidFill>
                  <a:schemeClr val="dk1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portal&amp;utm_medium</a:t>
            </a:r>
            <a:r>
              <a:rPr lang="pt-BR" sz="1200" dirty="0">
                <a:solidFill>
                  <a:schemeClr val="dk1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=</a:t>
            </a:r>
            <a:r>
              <a:rPr lang="pt-BR" sz="1200" dirty="0" err="1">
                <a:solidFill>
                  <a:schemeClr val="dk1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popclock&amp;utm_campaign</a:t>
            </a:r>
            <a:r>
              <a:rPr lang="pt-BR" sz="1200" dirty="0">
                <a:solidFill>
                  <a:schemeClr val="dk1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=</a:t>
            </a:r>
            <a:r>
              <a:rPr lang="pt-BR" sz="1200" dirty="0" err="1">
                <a:solidFill>
                  <a:schemeClr val="dk1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novo_popclock</a:t>
            </a:r>
            <a:r>
              <a:rPr lang="pt-BR" sz="1200" dirty="0">
                <a:solidFill>
                  <a:schemeClr val="dk1"/>
                </a:solidFill>
              </a:rPr>
              <a:t>&gt;. Acesso em: 05 nov. 2021.</a:t>
            </a:r>
            <a:endParaRPr sz="1200" i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9" name="Google Shape;159;p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10700" y="1921625"/>
            <a:ext cx="8298224" cy="3864375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7"/>
          <p:cNvSpPr txBox="1"/>
          <p:nvPr/>
        </p:nvSpPr>
        <p:spPr>
          <a:xfrm>
            <a:off x="1676400" y="1306976"/>
            <a:ext cx="8298300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buNone/>
            </a:pPr>
            <a:r>
              <a:rPr lang="pt-BR" sz="2000" dirty="0">
                <a:latin typeface="Calibri"/>
                <a:ea typeface="Calibri"/>
                <a:cs typeface="Calibri"/>
                <a:sym typeface="Calibri"/>
              </a:rPr>
              <a:t>Figura 01: Projeção </a:t>
            </a:r>
            <a:r>
              <a:rPr lang="pt-BR" sz="2000" dirty="0" smtClean="0">
                <a:latin typeface="Calibri"/>
                <a:ea typeface="Calibri"/>
                <a:cs typeface="Calibri"/>
                <a:sym typeface="Calibri"/>
              </a:rPr>
              <a:t>da População </a:t>
            </a:r>
            <a:r>
              <a:rPr lang="pt-BR" sz="2000" dirty="0">
                <a:latin typeface="Calibri"/>
                <a:ea typeface="Calibri"/>
                <a:cs typeface="Calibri"/>
                <a:sym typeface="Calibri"/>
              </a:rPr>
              <a:t>por Idade – 2021/2050</a:t>
            </a:r>
            <a:endParaRPr sz="20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8"/>
          <p:cNvSpPr/>
          <p:nvPr/>
        </p:nvSpPr>
        <p:spPr>
          <a:xfrm rot="5400000">
            <a:off x="-374088" y="374089"/>
            <a:ext cx="3246828" cy="2498650"/>
          </a:xfrm>
          <a:prstGeom prst="rtTriangle">
            <a:avLst/>
          </a:prstGeom>
          <a:solidFill>
            <a:srgbClr val="00A59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8"/>
          <p:cNvSpPr/>
          <p:nvPr/>
        </p:nvSpPr>
        <p:spPr>
          <a:xfrm rot="10800000">
            <a:off x="8272130" y="-28946"/>
            <a:ext cx="3919868" cy="3580219"/>
          </a:xfrm>
          <a:prstGeom prst="rtTriangle">
            <a:avLst/>
          </a:prstGeom>
          <a:solidFill>
            <a:srgbClr val="FFDA1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7" name="Google Shape;167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957039" y="613457"/>
            <a:ext cx="665328" cy="307105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8"/>
          <p:cNvSpPr txBox="1">
            <a:spLocks noGrp="1"/>
          </p:cNvSpPr>
          <p:nvPr>
            <p:ph type="title"/>
          </p:nvPr>
        </p:nvSpPr>
        <p:spPr>
          <a:xfrm>
            <a:off x="-86735" y="375456"/>
            <a:ext cx="11513700" cy="88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A59A"/>
              </a:buClr>
              <a:buSzPts val="4400"/>
              <a:buFont typeface="Calibri"/>
              <a:buNone/>
            </a:pPr>
            <a:r>
              <a:rPr lang="pt-BR" b="1" dirty="0">
                <a:solidFill>
                  <a:srgbClr val="00A59A"/>
                </a:solidFill>
              </a:rPr>
              <a:t>RESULTADOS E DISCUSSÕES</a:t>
            </a:r>
            <a:endParaRPr sz="4800" dirty="0">
              <a:solidFill>
                <a:srgbClr val="FF0000"/>
              </a:solidFill>
            </a:endParaRPr>
          </a:p>
        </p:txBody>
      </p:sp>
      <p:sp>
        <p:nvSpPr>
          <p:cNvPr id="169" name="Google Shape;169;p8"/>
          <p:cNvSpPr txBox="1"/>
          <p:nvPr/>
        </p:nvSpPr>
        <p:spPr>
          <a:xfrm>
            <a:off x="591877" y="1257456"/>
            <a:ext cx="10457100" cy="544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457200" algn="just" rtl="0">
              <a:lnSpc>
                <a:spcPct val="150000"/>
              </a:lnSpc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 dirty="0">
                <a:solidFill>
                  <a:schemeClr val="dk1"/>
                </a:solidFill>
              </a:rPr>
              <a:t>Os resultados dos estudos de caso demonstram que um aplicativo de </a:t>
            </a:r>
            <a:r>
              <a:rPr lang="pt-BR" sz="1800" i="1" dirty="0">
                <a:solidFill>
                  <a:schemeClr val="dk1"/>
                </a:solidFill>
              </a:rPr>
              <a:t>smartphone</a:t>
            </a:r>
            <a:r>
              <a:rPr lang="pt-BR" sz="1800" dirty="0">
                <a:solidFill>
                  <a:schemeClr val="dk1"/>
                </a:solidFill>
              </a:rPr>
              <a:t>, se for cuidadosamente projetado, pode ser utilizado efetivamente por pessoas da terceira idade. As diretrizes apresentadas em trabalhos relacionados à adaptação das </a:t>
            </a:r>
            <a:r>
              <a:rPr lang="pt-BR" sz="1800" i="1" dirty="0">
                <a:solidFill>
                  <a:schemeClr val="dk1"/>
                </a:solidFill>
              </a:rPr>
              <a:t>interfaces</a:t>
            </a:r>
            <a:r>
              <a:rPr lang="pt-BR" sz="1800" dirty="0">
                <a:solidFill>
                  <a:schemeClr val="dk1"/>
                </a:solidFill>
              </a:rPr>
              <a:t> de </a:t>
            </a:r>
            <a:r>
              <a:rPr lang="pt-BR" sz="1800" i="1" dirty="0">
                <a:solidFill>
                  <a:schemeClr val="dk1"/>
                </a:solidFill>
              </a:rPr>
              <a:t>software</a:t>
            </a:r>
            <a:r>
              <a:rPr lang="pt-BR" sz="1800" dirty="0">
                <a:solidFill>
                  <a:schemeClr val="dk1"/>
                </a:solidFill>
              </a:rPr>
              <a:t> para a terceira idade podem ser aplicadas a dispositivos móveis com tecnologia simplificada destinados ao público sênior, considerando os complementos apresentados na lista de recomendações deste trabalho. No estudo de caso do Hype50+, a empresa busca o desenvolvimento de produtos inclusivos, além disso tem em foco influenciar e incentivar as outras empresas a produzir produtos apropriados para o público sênior.</a:t>
            </a:r>
            <a:endParaRPr sz="1800" dirty="0">
              <a:solidFill>
                <a:schemeClr val="dk1"/>
              </a:solidFill>
            </a:endParaRPr>
          </a:p>
          <a:p>
            <a:pPr marL="0" lvl="0" indent="457200" algn="just" rtl="0">
              <a:lnSpc>
                <a:spcPct val="150000"/>
              </a:lnSpc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 dirty="0">
                <a:solidFill>
                  <a:schemeClr val="dk1"/>
                </a:solidFill>
              </a:rPr>
              <a:t>Como concluído nesse estudo, existe o interesse em aprender, além da preocupação das empresas de entender melhor esse nicho e criar soluções voltadas em atender as necessidade de acessibilidade e usabilidade do público idoso. O estudo estimula o desenvolvimento de aplicações para </a:t>
            </a:r>
            <a:r>
              <a:rPr lang="pt-BR" sz="1800" i="1" dirty="0">
                <a:solidFill>
                  <a:schemeClr val="dk1"/>
                </a:solidFill>
              </a:rPr>
              <a:t>smartphone</a:t>
            </a:r>
            <a:r>
              <a:rPr lang="pt-BR" sz="1800" dirty="0">
                <a:solidFill>
                  <a:schemeClr val="dk1"/>
                </a:solidFill>
              </a:rPr>
              <a:t> procurando respeitar as limitações da terceira idade e, assim, favorecer a aprendizagem contínua.</a:t>
            </a:r>
            <a:endParaRPr sz="1800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50000"/>
              </a:lnSpc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9"/>
          <p:cNvSpPr/>
          <p:nvPr/>
        </p:nvSpPr>
        <p:spPr>
          <a:xfrm rot="5400000">
            <a:off x="-374088" y="374089"/>
            <a:ext cx="3246828" cy="2498650"/>
          </a:xfrm>
          <a:prstGeom prst="rtTriangle">
            <a:avLst/>
          </a:prstGeom>
          <a:solidFill>
            <a:srgbClr val="00A59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9"/>
          <p:cNvSpPr/>
          <p:nvPr/>
        </p:nvSpPr>
        <p:spPr>
          <a:xfrm rot="10800000">
            <a:off x="8272130" y="-28946"/>
            <a:ext cx="3919868" cy="3580219"/>
          </a:xfrm>
          <a:prstGeom prst="rtTriangle">
            <a:avLst/>
          </a:prstGeom>
          <a:solidFill>
            <a:srgbClr val="FFDA1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6" name="Google Shape;176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957039" y="613457"/>
            <a:ext cx="665328" cy="307105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9"/>
          <p:cNvSpPr txBox="1">
            <a:spLocks noGrp="1"/>
          </p:cNvSpPr>
          <p:nvPr>
            <p:ph type="title"/>
          </p:nvPr>
        </p:nvSpPr>
        <p:spPr>
          <a:xfrm>
            <a:off x="4095401" y="325677"/>
            <a:ext cx="3429545" cy="1087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A59A"/>
              </a:buClr>
              <a:buSzPts val="4400"/>
              <a:buFont typeface="Calibri"/>
              <a:buNone/>
            </a:pPr>
            <a:r>
              <a:rPr lang="pt-BR" b="1" dirty="0">
                <a:solidFill>
                  <a:srgbClr val="00A59A"/>
                </a:solidFill>
              </a:rPr>
              <a:t>REFERÊNCIAS</a:t>
            </a:r>
            <a:endParaRPr sz="4800" dirty="0">
              <a:solidFill>
                <a:srgbClr val="FF0000"/>
              </a:solidFill>
            </a:endParaRPr>
          </a:p>
        </p:txBody>
      </p:sp>
      <p:sp>
        <p:nvSpPr>
          <p:cNvPr id="178" name="Google Shape;178;p9"/>
          <p:cNvSpPr txBox="1"/>
          <p:nvPr/>
        </p:nvSpPr>
        <p:spPr>
          <a:xfrm>
            <a:off x="1014608" y="1412976"/>
            <a:ext cx="10133556" cy="53260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500" dirty="0">
                <a:solidFill>
                  <a:schemeClr val="dk1"/>
                </a:solidFill>
              </a:rPr>
              <a:t>GOV.BR, </a:t>
            </a:r>
            <a:r>
              <a:rPr lang="pt-BR" sz="1500" b="1" dirty="0">
                <a:solidFill>
                  <a:schemeClr val="dk1"/>
                </a:solidFill>
              </a:rPr>
              <a:t>Brasil registrou mais de 234 milhões de acessos móveis em 2020</a:t>
            </a:r>
            <a:r>
              <a:rPr lang="pt-BR" sz="1500" dirty="0">
                <a:solidFill>
                  <a:schemeClr val="dk1"/>
                </a:solidFill>
              </a:rPr>
              <a:t>. 2021.</a:t>
            </a:r>
            <a:endParaRPr sz="15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500" dirty="0">
                <a:solidFill>
                  <a:schemeClr val="dk1"/>
                </a:solidFill>
              </a:rPr>
              <a:t>Disponível em:</a:t>
            </a:r>
            <a:endParaRPr sz="15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500" dirty="0">
                <a:solidFill>
                  <a:schemeClr val="dk1"/>
                </a:solidFill>
              </a:rPr>
              <a:t>https://www.gov.br/</a:t>
            </a:r>
            <a:r>
              <a:rPr lang="pt-BR" sz="1500" dirty="0" err="1">
                <a:solidFill>
                  <a:schemeClr val="dk1"/>
                </a:solidFill>
              </a:rPr>
              <a:t>pt-br</a:t>
            </a:r>
            <a:r>
              <a:rPr lang="pt-BR" sz="1500" dirty="0">
                <a:solidFill>
                  <a:schemeClr val="dk1"/>
                </a:solidFill>
              </a:rPr>
              <a:t>/noticias/transito-e-transportes/2021/05/brasil-registrou-mais-de-234-milhoes-de-acessos-moveis-em-2020. Acesso em: 31 out. 2021.</a:t>
            </a:r>
            <a:endParaRPr sz="15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500" dirty="0">
                <a:solidFill>
                  <a:schemeClr val="dk1"/>
                </a:solidFill>
              </a:rPr>
              <a:t>GUEDES, </a:t>
            </a:r>
            <a:r>
              <a:rPr lang="pt-BR" sz="1500" dirty="0" err="1">
                <a:solidFill>
                  <a:schemeClr val="dk1"/>
                </a:solidFill>
              </a:rPr>
              <a:t>Marylene</a:t>
            </a:r>
            <a:r>
              <a:rPr lang="pt-BR" sz="1500" dirty="0">
                <a:solidFill>
                  <a:schemeClr val="dk1"/>
                </a:solidFill>
              </a:rPr>
              <a:t>. </a:t>
            </a:r>
            <a:r>
              <a:rPr lang="pt-BR" sz="1500" b="1" dirty="0">
                <a:solidFill>
                  <a:schemeClr val="dk1"/>
                </a:solidFill>
              </a:rPr>
              <a:t>Usabilidade x Acessibilidade: quais as diferenças e relações</a:t>
            </a:r>
            <a:r>
              <a:rPr lang="pt-BR" sz="1500" dirty="0">
                <a:solidFill>
                  <a:schemeClr val="dk1"/>
                </a:solidFill>
              </a:rPr>
              <a:t>. 2020. Disponível em:</a:t>
            </a:r>
            <a:r>
              <a:rPr lang="pt-BR" sz="1500" dirty="0">
                <a:solidFill>
                  <a:schemeClr val="dk1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 https://www.treinaweb.com.br/blog/usabilidade-x-acessibilidade-quais-as-</a:t>
            </a:r>
            <a:r>
              <a:rPr lang="pt-BR" sz="1500" dirty="0" err="1">
                <a:solidFill>
                  <a:schemeClr val="dk1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diferencas</a:t>
            </a:r>
            <a:r>
              <a:rPr lang="pt-BR" sz="1500" dirty="0">
                <a:solidFill>
                  <a:schemeClr val="dk1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-e-</a:t>
            </a:r>
            <a:r>
              <a:rPr lang="pt-BR" sz="1500" dirty="0" err="1">
                <a:solidFill>
                  <a:schemeClr val="dk1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relacoes</a:t>
            </a:r>
            <a:r>
              <a:rPr lang="pt-BR" sz="1500" dirty="0">
                <a:solidFill>
                  <a:schemeClr val="dk1"/>
                </a:solidFill>
              </a:rPr>
              <a:t>. Acesso em: 02 nov. 2021.</a:t>
            </a:r>
            <a:endParaRPr sz="15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500" dirty="0">
                <a:solidFill>
                  <a:schemeClr val="dk1"/>
                </a:solidFill>
              </a:rPr>
              <a:t>Hype50+. </a:t>
            </a:r>
            <a:r>
              <a:rPr lang="pt-BR" sz="1500" b="1" dirty="0">
                <a:solidFill>
                  <a:schemeClr val="dk1"/>
                </a:solidFill>
              </a:rPr>
              <a:t>Guia UX60+: Como criar produtos digitais para os maduros.</a:t>
            </a:r>
            <a:r>
              <a:rPr lang="pt-BR" sz="1500" dirty="0">
                <a:solidFill>
                  <a:schemeClr val="dk1"/>
                </a:solidFill>
              </a:rPr>
              <a:t> 2020. Disponível em: https://hype50mais.com.br/2020/05/10/guia-ux60-como-criar-produtos-digitais-para-os-maduros/. Acesso em: 05 nov. 2021.</a:t>
            </a:r>
            <a:endParaRPr sz="15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500" dirty="0">
                <a:solidFill>
                  <a:schemeClr val="dk1"/>
                </a:solidFill>
              </a:rPr>
              <a:t>LUMMERTZ, Ramon. </a:t>
            </a:r>
            <a:r>
              <a:rPr lang="pt-BR" sz="1500" b="1" dirty="0" err="1">
                <a:solidFill>
                  <a:schemeClr val="dk1"/>
                </a:solidFill>
              </a:rPr>
              <a:t>Paper</a:t>
            </a:r>
            <a:r>
              <a:rPr lang="pt-BR" sz="1500" b="1" dirty="0">
                <a:solidFill>
                  <a:schemeClr val="dk1"/>
                </a:solidFill>
              </a:rPr>
              <a:t> Ergonomia de Software para idosos</a:t>
            </a:r>
            <a:r>
              <a:rPr lang="pt-BR" sz="1500" dirty="0">
                <a:solidFill>
                  <a:schemeClr val="dk1"/>
                </a:solidFill>
              </a:rPr>
              <a:t>. [Entrevista concedida a] Anderson Meirelles Cabrera. Disponível em: https://docs.google.com/</a:t>
            </a:r>
            <a:r>
              <a:rPr lang="pt-BR" sz="1500" dirty="0" err="1">
                <a:solidFill>
                  <a:schemeClr val="dk1"/>
                </a:solidFill>
              </a:rPr>
              <a:t>document</a:t>
            </a:r>
            <a:r>
              <a:rPr lang="pt-BR" sz="1500" dirty="0">
                <a:solidFill>
                  <a:schemeClr val="dk1"/>
                </a:solidFill>
              </a:rPr>
              <a:t>/d/1LBlkhx8NcRjiMYtduO3sGq7LxbGvMtlr5e_Pitnj5dY. Capão da Canoa. Acesso em: 12 nov. 2021.</a:t>
            </a:r>
            <a:endParaRPr sz="15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500" dirty="0">
                <a:solidFill>
                  <a:schemeClr val="dk1"/>
                </a:solidFill>
              </a:rPr>
              <a:t>MORO, Gláucio Henrique </a:t>
            </a:r>
            <a:r>
              <a:rPr lang="pt-BR" sz="1500" dirty="0" err="1">
                <a:solidFill>
                  <a:schemeClr val="dk1"/>
                </a:solidFill>
              </a:rPr>
              <a:t>Matsushita</a:t>
            </a:r>
            <a:r>
              <a:rPr lang="pt-BR" sz="1500" dirty="0">
                <a:solidFill>
                  <a:schemeClr val="dk1"/>
                </a:solidFill>
              </a:rPr>
              <a:t>. </a:t>
            </a:r>
            <a:r>
              <a:rPr lang="pt-BR" sz="1500" b="1" dirty="0">
                <a:solidFill>
                  <a:schemeClr val="dk1"/>
                </a:solidFill>
              </a:rPr>
              <a:t>Uma nova interface para a inclusão digital na terceira idade. </a:t>
            </a:r>
            <a:r>
              <a:rPr lang="pt-BR" sz="1500" dirty="0">
                <a:solidFill>
                  <a:schemeClr val="dk1"/>
                </a:solidFill>
              </a:rPr>
              <a:t>Tese (Mestrado em tecnologias da inteligência e design digital - TIDD) - Pontifícia Universidade Católica de São Paulo - PUC-SP. São Paulo, p. 16. 2010.</a:t>
            </a:r>
            <a:endParaRPr sz="15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500" dirty="0">
                <a:solidFill>
                  <a:schemeClr val="dk1"/>
                </a:solidFill>
              </a:rPr>
              <a:t>SPIRDUSO, W. W. </a:t>
            </a:r>
            <a:r>
              <a:rPr lang="pt-BR" sz="1500" b="1" dirty="0">
                <a:solidFill>
                  <a:schemeClr val="dk1"/>
                </a:solidFill>
              </a:rPr>
              <a:t>Dimensões físicas do envelhecimento</a:t>
            </a:r>
            <a:r>
              <a:rPr lang="pt-BR" sz="1500" dirty="0">
                <a:solidFill>
                  <a:schemeClr val="dk1"/>
                </a:solidFill>
              </a:rPr>
              <a:t>. Barueri: Manole, 2005.</a:t>
            </a:r>
            <a:endParaRPr sz="15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854</Words>
  <Application>Microsoft Office PowerPoint</Application>
  <PresentationFormat>Personalizar</PresentationFormat>
  <Paragraphs>58</Paragraphs>
  <Slides>10</Slides>
  <Notes>10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1" baseType="lpstr">
      <vt:lpstr>Tema do Office</vt:lpstr>
      <vt:lpstr>Apresentação do PowerPoint</vt:lpstr>
      <vt:lpstr>Apresentação do PowerPoint</vt:lpstr>
      <vt:lpstr>Apresentação do PowerPoint</vt:lpstr>
      <vt:lpstr>ERGONOMIA DE SOFTWARE    ACESSIBILIDADE E USABILIDADE DE APLICAÇÃO MOBILE PARA O PÚBLICO IDOSO</vt:lpstr>
      <vt:lpstr>INTRODUÇÃO  </vt:lpstr>
      <vt:lpstr>FUNDAMENTAÇÃO TEÓRICA  </vt:lpstr>
      <vt:lpstr>FUNDAMENTAÇÃO TEÓRICA </vt:lpstr>
      <vt:lpstr>RESULTADOS E DISCUSSÕES</vt:lpstr>
      <vt:lpstr>REFERÊNCIAS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Cláudia Rodrigues De Melo Schneider</dc:creator>
  <cp:lastModifiedBy>THPC-01</cp:lastModifiedBy>
  <cp:revision>3</cp:revision>
  <dcterms:created xsi:type="dcterms:W3CDTF">2020-02-19T16:58:33Z</dcterms:created>
  <dcterms:modified xsi:type="dcterms:W3CDTF">2021-11-25T00:26:33Z</dcterms:modified>
</cp:coreProperties>
</file>