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6" r:id="rId13"/>
    <p:sldId id="277" r:id="rId14"/>
    <p:sldId id="278" r:id="rId15"/>
    <p:sldId id="280" r:id="rId16"/>
    <p:sldId id="282" r:id="rId17"/>
    <p:sldId id="281" r:id="rId18"/>
    <p:sldId id="266" r:id="rId19"/>
    <p:sldId id="267" r:id="rId20"/>
    <p:sldId id="268" r:id="rId21"/>
    <p:sldId id="269" r:id="rId22"/>
    <p:sldId id="270" r:id="rId23"/>
    <p:sldId id="271" r:id="rId24"/>
    <p:sldId id="274" r:id="rId25"/>
    <p:sldId id="275" r:id="rId26"/>
    <p:sldId id="283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7" autoAdjust="0"/>
  </p:normalViewPr>
  <p:slideViewPr>
    <p:cSldViewPr>
      <p:cViewPr varScale="1">
        <p:scale>
          <a:sx n="67" d="100"/>
          <a:sy n="67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39CD9-62B1-4A18-8263-7B5EDE0B32CB}" type="datetimeFigureOut">
              <a:rPr lang="pt-BR" smtClean="0"/>
              <a:pPr/>
              <a:t>31/10/2012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F4C81-95C9-413B-91D7-3913A4CB0BD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6095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428-5E87-4156-A7E5-4841416AA2D7}" type="datetimeFigureOut">
              <a:rPr lang="pt-BR" smtClean="0"/>
              <a:pPr/>
              <a:t>31/10/2012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98AD-792B-43F7-8544-47AE288C4E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43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0F4788-55F8-46A5-A206-B847F3150ACA}" type="slidenum">
              <a:rPr lang="en-GB"/>
              <a:pPr/>
              <a:t>2</a:t>
            </a:fld>
            <a:endParaRPr lang="en-GB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52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t-BR"/>
          </a:p>
        </p:txBody>
      </p:sp>
      <p:sp>
        <p:nvSpPr>
          <p:cNvPr id="322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869002-9815-442F-A6F9-202FCF06C99A}" type="slidenum">
              <a:rPr lang="en-GB"/>
              <a:pPr/>
              <a:t>18</a:t>
            </a:fld>
            <a:endParaRPr lang="en-GB"/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29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4B6707-BD7B-4388-AAAE-E268E04A5B8F}" type="slidenum">
              <a:rPr lang="en-GB"/>
              <a:pPr/>
              <a:t>19</a:t>
            </a:fld>
            <a:endParaRPr lang="en-GB"/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939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D8B72E-0A18-467E-9EA1-C928F103213E}" type="slidenum">
              <a:rPr lang="en-GB"/>
              <a:pPr/>
              <a:t>20</a:t>
            </a:fld>
            <a:endParaRPr lang="en-GB"/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499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DE14A6-78B9-492C-8AFD-1D20926624D5}" type="slidenum">
              <a:rPr lang="en-GB"/>
              <a:pPr/>
              <a:t>21</a:t>
            </a:fld>
            <a:endParaRPr lang="en-GB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704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3D682C-104F-4564-A8D9-E0F72388D9A1}" type="slidenum">
              <a:rPr lang="en-GB"/>
              <a:pPr/>
              <a:t>22</a:t>
            </a:fld>
            <a:endParaRPr lang="en-GB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ED731D-A8D9-4464-9DEE-B0897FB8E06F}" type="slidenum">
              <a:rPr lang="en-GB"/>
              <a:pPr/>
              <a:t>23</a:t>
            </a:fld>
            <a:endParaRPr lang="en-GB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113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E5C2B6-0E81-4261-9BE9-51AD5DE41862}" type="slidenum">
              <a:rPr lang="en-GB"/>
              <a:pPr/>
              <a:t>4</a:t>
            </a:fld>
            <a:endParaRPr lang="en-GB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73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3EE52D-D434-4846-9720-CEDDDD1B23B9}" type="slidenum">
              <a:rPr lang="en-GB"/>
              <a:pPr/>
              <a:t>5</a:t>
            </a:fld>
            <a:endParaRPr lang="en-GB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270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FC3A12-2C57-45AC-ADF7-A3DC1476744F}" type="slidenum">
              <a:rPr lang="en-GB"/>
              <a:pPr/>
              <a:t>6</a:t>
            </a:fld>
            <a:endParaRPr lang="en-GB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475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767FFF-7CCB-42AF-BD04-ACA1B13192D7}" type="slidenum">
              <a:rPr lang="en-GB"/>
              <a:pPr/>
              <a:t>7</a:t>
            </a:fld>
            <a:endParaRPr lang="en-GB"/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08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794825-2275-4C39-87B7-92537B51578A}" type="slidenum">
              <a:rPr lang="en-GB"/>
              <a:pPr/>
              <a:t>8</a:t>
            </a:fld>
            <a:endParaRPr lang="en-GB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885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DE14A6-78B9-492C-8AFD-1D20926624D5}" type="slidenum">
              <a:rPr lang="en-GB"/>
              <a:pPr/>
              <a:t>12</a:t>
            </a:fld>
            <a:endParaRPr lang="en-GB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704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3D682C-104F-4564-A8D9-E0F72388D9A1}" type="slidenum">
              <a:rPr lang="en-GB"/>
              <a:pPr/>
              <a:t>13</a:t>
            </a:fld>
            <a:endParaRPr lang="en-GB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ED731D-A8D9-4464-9DEE-B0897FB8E06F}" type="slidenum">
              <a:rPr lang="en-GB"/>
              <a:pPr/>
              <a:t>14</a:t>
            </a:fld>
            <a:endParaRPr lang="en-GB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955397" y="685056"/>
            <a:ext cx="4945673" cy="3430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113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91" y="4342939"/>
            <a:ext cx="5023884" cy="4111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7772400" cy="16535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 smtClean="0"/>
              <a:t>Clique para editar o estilo do subtítulo mestre</a:t>
            </a:r>
            <a:endParaRPr kumimoji="0" lang="en-US" dirty="0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m 13" descr="LogoFasu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43174" y="847733"/>
            <a:ext cx="3848301" cy="1009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7200" y="142852"/>
            <a:ext cx="8186766" cy="928694"/>
          </a:xfrm>
        </p:spPr>
        <p:txBody>
          <a:bodyPr rtlCol="0"/>
          <a:lstStyle>
            <a:extLst/>
          </a:lstStyle>
          <a:p>
            <a:r>
              <a:rPr kumimoji="0" lang="pt-BR" dirty="0" smtClean="0"/>
              <a:t>Clique para editar</a:t>
            </a:r>
            <a:endParaRPr kumimoji="0" lang="en-US" dirty="0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000496" y="6429396"/>
            <a:ext cx="328614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1" u="none">
                <a:solidFill>
                  <a:schemeClr val="tx1"/>
                </a:solidFill>
              </a:defRPr>
            </a:lvl1pPr>
            <a:extLst/>
          </a:lstStyle>
          <a:p>
            <a:r>
              <a:rPr lang="pt-BR" dirty="0" smtClean="0"/>
              <a:t>Prof. Adriano Teixeira de Souza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142852"/>
            <a:ext cx="8186766" cy="92869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dirty="0" smtClean="0"/>
              <a:t>Clique para editar</a:t>
            </a:r>
            <a:endParaRPr kumimoji="0" lang="en-US" dirty="0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486430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000496" y="6429396"/>
            <a:ext cx="328614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1">
                <a:solidFill>
                  <a:schemeClr val="tx1"/>
                </a:solidFill>
              </a:defRPr>
            </a:lvl1pPr>
            <a:extLst/>
          </a:lstStyle>
          <a:p>
            <a:r>
              <a:rPr lang="pt-BR" smtClean="0"/>
              <a:t>Prof. Adriano Teixeira de Souza</a:t>
            </a:r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62E00A-12DC-468B-BD4D-7FBC7E03DC3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Imagem 10" descr="LogoFasul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358082" y="6389475"/>
            <a:ext cx="1785918" cy="468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85800" y="2562715"/>
            <a:ext cx="7772400" cy="1653560"/>
          </a:xfrm>
        </p:spPr>
        <p:txBody>
          <a:bodyPr/>
          <a:lstStyle/>
          <a:p>
            <a:r>
              <a:rPr lang="pt-BR" dirty="0" smtClean="0"/>
              <a:t>Estrutura de Dados</a:t>
            </a:r>
            <a:br>
              <a:rPr lang="pt-BR" dirty="0" smtClean="0"/>
            </a:br>
            <a:r>
              <a:rPr lang="pt-BR" sz="4000" dirty="0" smtClean="0">
                <a:solidFill>
                  <a:srgbClr val="FF0000"/>
                </a:solidFill>
              </a:rPr>
              <a:t>Pilhas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685800" y="4245520"/>
            <a:ext cx="7772400" cy="695648"/>
          </a:xfrm>
        </p:spPr>
        <p:txBody>
          <a:bodyPr/>
          <a:lstStyle/>
          <a:p>
            <a:r>
              <a:rPr lang="pt-BR" dirty="0" smtClean="0"/>
              <a:t>Prof. Adriano Teixeira de Souza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Pilhas</a:t>
            </a:r>
            <a:br>
              <a:rPr lang="pt-BR" sz="3200" dirty="0"/>
            </a:br>
            <a:r>
              <a:rPr lang="pt-BR" sz="3200" dirty="0"/>
              <a:t>:: Implementação de pilha </a:t>
            </a:r>
            <a:r>
              <a:rPr lang="pt-BR" sz="3200" dirty="0" smtClean="0"/>
              <a:t>com vetor</a:t>
            </a:r>
            <a:endParaRPr lang="pt-BR" sz="3200" dirty="0"/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1277069" y="1916832"/>
            <a:ext cx="6391275" cy="3371018"/>
          </a:xfrm>
          <a:prstGeom prst="roundRect">
            <a:avLst>
              <a:gd name="adj" fmla="val 7843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lIns="126000" tIns="144000" rIns="126000" bIns="144000" anchor="ctr">
            <a:spAutoFit/>
          </a:bodyPr>
          <a:lstStyle/>
          <a:p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Pilha {</a:t>
            </a:r>
          </a:p>
          <a:p>
            <a:endParaRPr lang="pt-BR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static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 = 50;</a:t>
            </a:r>
          </a:p>
          <a:p>
            <a:endParaRPr lang="pt-BR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n;//Elementos adicionados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= new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[MAX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endParaRPr lang="pt-BR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Pilha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Pilhas</a:t>
            </a:r>
            <a:br>
              <a:rPr lang="pt-BR" sz="3200" dirty="0" smtClean="0"/>
            </a:br>
            <a:r>
              <a:rPr lang="pt-BR" sz="3200" dirty="0" smtClean="0"/>
              <a:t>:: Cria estrutura de pilha</a:t>
            </a:r>
            <a:endParaRPr lang="pt-BR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Prof. Adriano Teixeira de Souza</a:t>
            </a:r>
            <a:endParaRPr lang="pt-BR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90500" y="2132856"/>
            <a:ext cx="8701088" cy="2735145"/>
          </a:xfrm>
          <a:prstGeom prst="roundRect">
            <a:avLst>
              <a:gd name="adj" fmla="val 5889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lIns="126000" tIns="36000" rIns="126000" bIns="36000" anchor="ctr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Pilha cria()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Pilha p;</a:t>
            </a:r>
          </a:p>
          <a:p>
            <a:pPr lvl="1"/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new Pilha();</a:t>
            </a:r>
          </a:p>
          <a:p>
            <a:pPr lvl="1"/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p.n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0;/*Inicializa com zero elementos*/</a:t>
            </a:r>
          </a:p>
          <a:p>
            <a:pPr lvl="1"/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Pilhas</a:t>
            </a:r>
            <a:br>
              <a:rPr lang="pt-BR" sz="3200" dirty="0"/>
            </a:br>
            <a:r>
              <a:rPr lang="pt-BR" sz="3200" dirty="0"/>
              <a:t>:: Inserir o elemento do topo - </a:t>
            </a:r>
            <a:r>
              <a:rPr lang="pt-BR" sz="3200" dirty="0">
                <a:solidFill>
                  <a:srgbClr val="FFFF00"/>
                </a:solidFill>
              </a:rPr>
              <a:t>push()</a:t>
            </a:r>
          </a:p>
        </p:txBody>
      </p:sp>
      <p:sp>
        <p:nvSpPr>
          <p:cNvPr id="86019" name="AutoShape 3"/>
          <p:cNvSpPr>
            <a:spLocks noChangeArrowheads="1"/>
          </p:cNvSpPr>
          <p:nvPr/>
        </p:nvSpPr>
        <p:spPr bwMode="auto">
          <a:xfrm>
            <a:off x="695325" y="1828012"/>
            <a:ext cx="7980363" cy="3783019"/>
          </a:xfrm>
          <a:prstGeom prst="roundRect">
            <a:avLst>
              <a:gd name="adj" fmla="val 6111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lIns="126000" tIns="144000" rIns="126000" bIns="144000" anchor="ctr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Pilha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p, float v)</a:t>
            </a:r>
          </a:p>
          <a:p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p.n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Pilha.MAX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("Capacidade da pilha 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	estourou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.");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/*aborta programa*/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pt-B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/*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insere elemento na próxima posição livre */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p.vet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p.n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v;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p.n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Pilhas</a:t>
            </a:r>
            <a:br>
              <a:rPr lang="pt-BR" sz="3200" dirty="0"/>
            </a:br>
            <a:r>
              <a:rPr lang="pt-BR" sz="3200" dirty="0"/>
              <a:t>:: Remover o elemento do topo - </a:t>
            </a:r>
            <a:r>
              <a:rPr lang="pt-BR" sz="3200" dirty="0">
                <a:solidFill>
                  <a:srgbClr val="FFFF00"/>
                </a:solidFill>
              </a:rPr>
              <a:t>pop()</a:t>
            </a:r>
          </a:p>
        </p:txBody>
      </p:sp>
      <p:sp>
        <p:nvSpPr>
          <p:cNvPr id="88067" name="AutoShape 3"/>
          <p:cNvSpPr>
            <a:spLocks noChangeArrowheads="1"/>
          </p:cNvSpPr>
          <p:nvPr/>
        </p:nvSpPr>
        <p:spPr bwMode="auto">
          <a:xfrm>
            <a:off x="869950" y="1628800"/>
            <a:ext cx="7575550" cy="3912975"/>
          </a:xfrm>
          <a:prstGeom prst="roundRect">
            <a:avLst>
              <a:gd name="adj" fmla="val 390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lIns="54000" tIns="72000" rIns="54000" bIns="72000" anchor="ctr">
            <a:spAutoFit/>
          </a:bodyPr>
          <a:lstStyle/>
          <a:p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pop(Pilha p)</a:t>
            </a:r>
          </a:p>
          <a:p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(vazia(p)) {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("Pilha vazia.");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/*aborta programa*/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pt-B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/*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retira elemento do topo*/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v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p.vet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[p.n-1];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p.n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Pilhas</a:t>
            </a:r>
            <a:br>
              <a:rPr lang="pt-BR" sz="3600" dirty="0"/>
            </a:br>
            <a:r>
              <a:rPr lang="pt-BR" sz="3600" dirty="0"/>
              <a:t>:: Verificar se a pilha está vazia</a:t>
            </a:r>
          </a:p>
        </p:txBody>
      </p:sp>
      <p:sp>
        <p:nvSpPr>
          <p:cNvPr id="90115" name="AutoShape 3"/>
          <p:cNvSpPr>
            <a:spLocks noChangeArrowheads="1"/>
          </p:cNvSpPr>
          <p:nvPr/>
        </p:nvSpPr>
        <p:spPr bwMode="auto">
          <a:xfrm>
            <a:off x="1223963" y="2501208"/>
            <a:ext cx="6291262" cy="1836540"/>
          </a:xfrm>
          <a:prstGeom prst="roundRect">
            <a:avLst>
              <a:gd name="adj" fmla="val 7843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lIns="126000" tIns="144000" rIns="126000" bIns="144000" anchor="ctr">
            <a:spAutoFit/>
          </a:bodyPr>
          <a:lstStyle/>
          <a:p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vazia(Pilha p)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p.n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0);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Pilhas</a:t>
            </a:r>
            <a:br>
              <a:rPr lang="pt-BR" dirty="0" smtClean="0"/>
            </a:br>
            <a:r>
              <a:rPr lang="pt-BR" dirty="0" smtClean="0"/>
              <a:t>:: Imprime estrutura de pilha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Prof. Adriano Teixeira de Souza</a:t>
            </a:r>
            <a:endParaRPr lang="pt-BR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55576" y="1724707"/>
            <a:ext cx="7632848" cy="3371018"/>
          </a:xfrm>
          <a:prstGeom prst="roundRect">
            <a:avLst>
              <a:gd name="adj" fmla="val 7843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wrap="square" lIns="126000" tIns="144000" rIns="126000" bIns="144000" anchor="ctr">
            <a:spAutoFit/>
          </a:bodyPr>
          <a:lstStyle/>
          <a:p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imprime (Pilha p) {</a:t>
            </a:r>
          </a:p>
          <a:p>
            <a:endParaRPr lang="pt-BR" sz="2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i;</a:t>
            </a:r>
          </a:p>
          <a:p>
            <a:r>
              <a:rPr lang="nn-NO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nn-NO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nn-NO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(i=p.n-1; i&gt;=0; i--)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p.vet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[i]);</a:t>
            </a:r>
          </a:p>
          <a:p>
            <a:endParaRPr lang="pt-BR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Pilhas</a:t>
            </a:r>
            <a:br>
              <a:rPr lang="pt-BR" dirty="0" smtClean="0"/>
            </a:br>
            <a:r>
              <a:rPr lang="pt-BR" dirty="0" smtClean="0"/>
              <a:t>:: Teste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Prof. Adriano Teixeira de Souza</a:t>
            </a:r>
            <a:endParaRPr lang="pt-BR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79512" y="620688"/>
            <a:ext cx="8856984" cy="5736670"/>
          </a:xfrm>
          <a:prstGeom prst="roundRect">
            <a:avLst>
              <a:gd name="adj" fmla="val 7843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wrap="square" lIns="126000" tIns="144000" rIns="126000" bIns="144000" anchor="ctr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pt-B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ManipuladorPilha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ManipuladorPilha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Pilha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.cria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maninula.push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(p,20.0f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maninula.push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(p,20.8f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maninula.push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(p,20.3f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maninula.push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(p,44.5f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maninula.push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(p,33.3f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maninula.push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(p,20.9f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maninula.imprime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("Retirado: 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.pop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("Retirado: "+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maninula.pop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Configuracao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 fila:");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			 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maninula.imprime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 </a:t>
            </a:r>
            <a:endParaRPr lang="pt-B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Implementação de pilha com lista</a:t>
            </a:r>
          </a:p>
        </p:txBody>
      </p:sp>
      <p:sp>
        <p:nvSpPr>
          <p:cNvPr id="321539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r>
              <a:rPr lang="pt-BR" dirty="0">
                <a:latin typeface="TimesNewRomanPSMT" charset="0"/>
              </a:rPr>
              <a:t>Quando o número máximo de elementos que serão armazenados na pilha não é conhecido, devemos implementar a pilha usando uma estrutura de dados dinâmica, no caso, empregando uma lista encadeada. </a:t>
            </a:r>
            <a:endParaRPr lang="pt-BR" dirty="0" smtClean="0">
              <a:latin typeface="TimesNewRomanPSMT" charset="0"/>
            </a:endParaRPr>
          </a:p>
          <a:p>
            <a:r>
              <a:rPr lang="pt-BR" dirty="0" smtClean="0">
                <a:latin typeface="TimesNewRomanPSMT" charset="0"/>
              </a:rPr>
              <a:t>Os </a:t>
            </a:r>
            <a:r>
              <a:rPr lang="pt-BR" dirty="0">
                <a:latin typeface="TimesNewRomanPSMT" charset="0"/>
              </a:rPr>
              <a:t>elementos são armazenados na lista e a pilha pode ser representada simplesmente por um ponteiro para o primeiro nó da lista.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Pilhas</a:t>
            </a:r>
            <a:br>
              <a:rPr lang="pt-BR" sz="2800" dirty="0"/>
            </a:br>
            <a:r>
              <a:rPr lang="pt-BR" sz="2800" dirty="0"/>
              <a:t>:: Implementação de pilha </a:t>
            </a:r>
            <a:r>
              <a:rPr lang="pt-BR" sz="2800" dirty="0" smtClean="0"/>
              <a:t>com lista</a:t>
            </a:r>
            <a:endParaRPr lang="pt-BR" sz="2800" dirty="0"/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1763713" y="1714407"/>
            <a:ext cx="5040312" cy="3754637"/>
          </a:xfrm>
          <a:prstGeom prst="roundRect">
            <a:avLst>
              <a:gd name="adj" fmla="val 7843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lIns="126000" tIns="144000" rIns="126000" bIns="144000" anchor="ctr">
            <a:spAutoFit/>
          </a:bodyPr>
          <a:lstStyle/>
          <a:p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No {</a:t>
            </a:r>
          </a:p>
          <a:p>
            <a:endParaRPr lang="pt-BR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No   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anterior;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sz="2400" b="1" dirty="0" smtClean="0"/>
          </a:p>
          <a:p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Pilha {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No 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topo;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Pilhas</a:t>
            </a:r>
            <a:br>
              <a:rPr lang="pt-BR" sz="3600" dirty="0"/>
            </a:br>
            <a:r>
              <a:rPr lang="pt-BR" sz="3600" dirty="0"/>
              <a:t>:: Operações básicas</a:t>
            </a:r>
            <a:endParaRPr lang="pt-BR" sz="3600" dirty="0">
              <a:solidFill>
                <a:srgbClr val="FFFF00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Criar </a:t>
            </a:r>
            <a:r>
              <a:rPr lang="pt-BR" dirty="0">
                <a:solidFill>
                  <a:schemeClr val="tx1"/>
                </a:solidFill>
              </a:rPr>
              <a:t>uma estrutura de pilha;</a:t>
            </a:r>
          </a:p>
          <a:p>
            <a:r>
              <a:rPr lang="pt-BR" dirty="0">
                <a:solidFill>
                  <a:schemeClr val="tx1"/>
                </a:solidFill>
              </a:rPr>
              <a:t>Inserir um elemento no topo (push);</a:t>
            </a:r>
          </a:p>
          <a:p>
            <a:r>
              <a:rPr lang="pt-BR" dirty="0">
                <a:solidFill>
                  <a:schemeClr val="tx1"/>
                </a:solidFill>
              </a:rPr>
              <a:t>Remover o elemento do topo (pop);</a:t>
            </a:r>
          </a:p>
          <a:p>
            <a:r>
              <a:rPr lang="pt-BR" dirty="0">
                <a:solidFill>
                  <a:schemeClr val="tx1"/>
                </a:solidFill>
              </a:rPr>
              <a:t>Verificar se a pilha está vazia;</a:t>
            </a:r>
          </a:p>
          <a:p>
            <a:r>
              <a:rPr lang="pt-BR" dirty="0">
                <a:solidFill>
                  <a:schemeClr val="tx1"/>
                </a:solidFill>
              </a:rPr>
              <a:t>Liberar a estrutura de pilha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/>
              <a:t>Pilhas</a:t>
            </a:r>
            <a:endParaRPr lang="pt-BR" sz="3600">
              <a:solidFill>
                <a:srgbClr val="FFFF00"/>
              </a:solidFill>
            </a:endParaRP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É </a:t>
            </a:r>
            <a:r>
              <a:rPr lang="pt-BR" sz="2400" dirty="0">
                <a:solidFill>
                  <a:schemeClr val="tx1"/>
                </a:solidFill>
              </a:rPr>
              <a:t>uma das estruturas de dados mais simples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A </a:t>
            </a:r>
            <a:r>
              <a:rPr lang="pt-BR" sz="2400" dirty="0">
                <a:solidFill>
                  <a:schemeClr val="tx1"/>
                </a:solidFill>
              </a:rPr>
              <a:t>idéia fundamental da pilha é que todo o acesso a seus elementos é feito através do seu topo. 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Assim</a:t>
            </a:r>
            <a:r>
              <a:rPr lang="pt-BR" sz="2400" dirty="0">
                <a:solidFill>
                  <a:schemeClr val="tx1"/>
                </a:solidFill>
              </a:rPr>
              <a:t>, quando um elemento novo é introduzido na pilha, passa a ser o elemento do topo, e o único elemento que pode ser removido da pilha é o do topo.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Pilhas</a:t>
            </a:r>
            <a:br>
              <a:rPr lang="pt-BR" sz="3600" dirty="0"/>
            </a:br>
            <a:r>
              <a:rPr lang="pt-BR" sz="3600" dirty="0"/>
              <a:t>:: Criar uma estrutura de pilha</a:t>
            </a:r>
            <a:endParaRPr lang="pt-BR" sz="3600" dirty="0">
              <a:solidFill>
                <a:srgbClr val="FFFF00"/>
              </a:solidFill>
            </a:endParaRP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971600" y="2618167"/>
            <a:ext cx="7056784" cy="2355098"/>
          </a:xfrm>
          <a:prstGeom prst="roundRect">
            <a:avLst>
              <a:gd name="adj" fmla="val 5889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wrap="square" lIns="126000" tIns="36000" rIns="126000" bIns="36000" anchor="ctr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Pilha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cria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Pilha 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new Pilha();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p.topo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p;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Pilhas</a:t>
            </a:r>
            <a:br>
              <a:rPr lang="pt-BR" sz="3200" dirty="0"/>
            </a:br>
            <a:r>
              <a:rPr lang="pt-BR" sz="3200" dirty="0"/>
              <a:t>:: Inserir o elemento do topo - </a:t>
            </a:r>
            <a:r>
              <a:rPr lang="pt-BR" sz="3200" dirty="0">
                <a:solidFill>
                  <a:srgbClr val="FFFF00"/>
                </a:solidFill>
              </a:rPr>
              <a:t>push()</a:t>
            </a:r>
          </a:p>
        </p:txBody>
      </p:sp>
      <p:sp>
        <p:nvSpPr>
          <p:cNvPr id="86019" name="AutoShape 3"/>
          <p:cNvSpPr>
            <a:spLocks noChangeArrowheads="1"/>
          </p:cNvSpPr>
          <p:nvPr/>
        </p:nvSpPr>
        <p:spPr bwMode="auto">
          <a:xfrm>
            <a:off x="695325" y="2132856"/>
            <a:ext cx="7980363" cy="2959583"/>
          </a:xfrm>
          <a:prstGeom prst="roundRect">
            <a:avLst>
              <a:gd name="adj" fmla="val 6111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lIns="126000" tIns="144000" rIns="126000" bIns="144000" anchor="ctr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Pilha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p, float v)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No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 No();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aux.info 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v;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aux.anterior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p.topo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p.topo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Pilhas</a:t>
            </a:r>
            <a:br>
              <a:rPr lang="pt-BR" sz="3200" dirty="0"/>
            </a:br>
            <a:r>
              <a:rPr lang="pt-BR" sz="3200" dirty="0"/>
              <a:t>:: Remover o elemento do topo - </a:t>
            </a:r>
            <a:r>
              <a:rPr lang="pt-BR" sz="3200" dirty="0">
                <a:solidFill>
                  <a:srgbClr val="FFFF00"/>
                </a:solidFill>
              </a:rPr>
              <a:t>pop()</a:t>
            </a:r>
          </a:p>
        </p:txBody>
      </p:sp>
      <p:sp>
        <p:nvSpPr>
          <p:cNvPr id="88067" name="AutoShape 3"/>
          <p:cNvSpPr>
            <a:spLocks noChangeArrowheads="1"/>
          </p:cNvSpPr>
          <p:nvPr/>
        </p:nvSpPr>
        <p:spPr bwMode="auto">
          <a:xfrm>
            <a:off x="869950" y="1556792"/>
            <a:ext cx="7575550" cy="4226705"/>
          </a:xfrm>
          <a:prstGeom prst="roundRect">
            <a:avLst>
              <a:gd name="adj" fmla="val 390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lIns="54000" tIns="72000" rIns="54000" bIns="72000" anchor="ctr">
            <a:spAutoFit/>
          </a:bodyPr>
          <a:lstStyle/>
          <a:p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pop(Pilha p)</a:t>
            </a:r>
          </a:p>
          <a:p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(vazia(p)) 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{</a:t>
            </a:r>
            <a:endParaRPr lang="pt-B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("Pilha vazia.");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/*aborta o programa*/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pt-B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v   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p.topo.info;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No </a:t>
            </a:r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p.topo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p.topo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aux.anterior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v;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Pilhas</a:t>
            </a:r>
            <a:br>
              <a:rPr lang="pt-BR" sz="3600" dirty="0"/>
            </a:br>
            <a:r>
              <a:rPr lang="pt-BR" sz="3600" dirty="0"/>
              <a:t>:: Verificar se a pilha está vazia</a:t>
            </a:r>
          </a:p>
        </p:txBody>
      </p:sp>
      <p:sp>
        <p:nvSpPr>
          <p:cNvPr id="90115" name="AutoShape 3"/>
          <p:cNvSpPr>
            <a:spLocks noChangeArrowheads="1"/>
          </p:cNvSpPr>
          <p:nvPr/>
        </p:nvSpPr>
        <p:spPr bwMode="auto">
          <a:xfrm>
            <a:off x="1305074" y="2501208"/>
            <a:ext cx="6291262" cy="1836540"/>
          </a:xfrm>
          <a:prstGeom prst="roundRect">
            <a:avLst>
              <a:gd name="adj" fmla="val 7843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lIns="126000" tIns="144000" rIns="126000" bIns="144000" anchor="ctr">
            <a:spAutoFit/>
          </a:bodyPr>
          <a:lstStyle/>
          <a:p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vazia(Pilha p)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p.topo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Pilhas</a:t>
            </a:r>
            <a:br>
              <a:rPr lang="pt-BR" dirty="0" smtClean="0"/>
            </a:br>
            <a:r>
              <a:rPr lang="pt-BR" dirty="0" smtClean="0"/>
              <a:t>:: Imprime estrutura de pilha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Prof. Adriano Teixeira de Souza</a:t>
            </a:r>
            <a:endParaRPr lang="pt-BR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67544" y="2108326"/>
            <a:ext cx="8208912" cy="2603779"/>
          </a:xfrm>
          <a:prstGeom prst="roundRect">
            <a:avLst>
              <a:gd name="adj" fmla="val 7843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wrap="square" lIns="126000" tIns="144000" rIns="126000" bIns="144000" anchor="ctr">
            <a:spAutoFit/>
          </a:bodyPr>
          <a:lstStyle/>
          <a:p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imprime (Pilha p) {</a:t>
            </a:r>
          </a:p>
          <a:p>
            <a:endParaRPr lang="pt-BR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(No q=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p.topo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q!=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q=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q.anterior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(q.info</a:t>
            </a:r>
            <a:r>
              <a:rPr lang="pt-BR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BR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Pilhas</a:t>
            </a:r>
            <a:br>
              <a:rPr lang="pt-BR" dirty="0" smtClean="0"/>
            </a:br>
            <a:r>
              <a:rPr lang="pt-BR" dirty="0" smtClean="0"/>
              <a:t>:: Teste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Prof. Adriano Teixeira de Souza</a:t>
            </a:r>
            <a:endParaRPr lang="pt-BR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55576" y="1115793"/>
            <a:ext cx="7632848" cy="4905495"/>
          </a:xfrm>
          <a:prstGeom prst="roundRect">
            <a:avLst>
              <a:gd name="adj" fmla="val 7843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dist="80950" dir="2700000" algn="ctr" rotWithShape="0">
              <a:srgbClr val="C0C0C0"/>
            </a:outerShdw>
          </a:effectLst>
        </p:spPr>
        <p:txBody>
          <a:bodyPr wrap="square" lIns="126000" tIns="144000" rIns="126000" bIns="144000" anchor="ctr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ManipulaPilha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 = new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ManipulaPilha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Pilha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manipula.cria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manipula.push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(p,20.0f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manipula.push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(p,20.8f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manipula.push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(p,20.3f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manipula.push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(p,44.5f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manipula.push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(p,33.3f);</a:t>
            </a:r>
            <a:endParaRPr lang="pt-B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manipula.push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(p,20.9f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manipula.imprime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("Retirado: "+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manipula.pop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(p));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("Retirado: "+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manipula.pop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(p));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Configuracao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 fila:\n");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manipula.imprime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smtClean="0"/>
              <a:t>algoritmo </a:t>
            </a:r>
            <a:r>
              <a:rPr lang="pt-BR" dirty="0" smtClean="0"/>
              <a:t>anteriormente apresentado implemente um programa que insira dados em uma pilha A e em seguida remova-os elementos da pilha A e insira-os na pilha B com sua ordem invertida.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700" dirty="0"/>
              <a:t>Exercício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Prof. Adriano Teixeira de Souza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Pilhas</a:t>
            </a:r>
            <a:br>
              <a:rPr lang="pt-BR" sz="3600" dirty="0"/>
            </a:br>
            <a:r>
              <a:rPr lang="pt-BR" sz="3600" dirty="0"/>
              <a:t>:: Aplicações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endParaRPr lang="pt-BR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dirty="0" smtClean="0"/>
              <a:t>Verificação </a:t>
            </a:r>
            <a:r>
              <a:rPr lang="pt-BR" dirty="0"/>
              <a:t>de parênteses.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pt-BR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dirty="0"/>
              <a:t>Retirada de vagões de um trem.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pt-BR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dirty="0"/>
              <a:t>Retirada de mercadorias em um caminhão de entregas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2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Pilhas</a:t>
            </a:r>
            <a:endParaRPr lang="pt-BR" sz="3600" dirty="0">
              <a:solidFill>
                <a:srgbClr val="FFFF00"/>
              </a:solidFill>
            </a:endParaRPr>
          </a:p>
        </p:txBody>
      </p:sp>
      <p:sp>
        <p:nvSpPr>
          <p:cNvPr id="56333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Os elementos da pilha são retirados na ordem inversa à ordem em que foram introduzidos: o primeiro que sai é o último que entrou (LIFO – last in, first out).</a:t>
            </a:r>
          </a:p>
          <a:p>
            <a:r>
              <a:rPr lang="pt-BR">
                <a:solidFill>
                  <a:schemeClr val="tx1"/>
                </a:solidFill>
              </a:rPr>
              <a:t>Existem duas operações básicas que devem ser implementadas numa estrutura de pilha: </a:t>
            </a:r>
          </a:p>
          <a:p>
            <a:pPr lvl="1"/>
            <a:r>
              <a:rPr lang="pt-BR">
                <a:solidFill>
                  <a:schemeClr val="tx1"/>
                </a:solidFill>
              </a:rPr>
              <a:t>operação para </a:t>
            </a:r>
            <a:r>
              <a:rPr lang="pt-BR">
                <a:solidFill>
                  <a:srgbClr val="0000FF"/>
                </a:solidFill>
              </a:rPr>
              <a:t>empilhar</a:t>
            </a:r>
            <a:r>
              <a:rPr lang="pt-BR">
                <a:solidFill>
                  <a:schemeClr val="tx1"/>
                </a:solidFill>
              </a:rPr>
              <a:t> (</a:t>
            </a:r>
            <a:r>
              <a:rPr lang="pt-BR">
                <a:solidFill>
                  <a:srgbClr val="0000FF"/>
                </a:solidFill>
              </a:rPr>
              <a:t>push</a:t>
            </a:r>
            <a:r>
              <a:rPr lang="pt-BR">
                <a:solidFill>
                  <a:schemeClr val="tx1"/>
                </a:solidFill>
              </a:rPr>
              <a:t>) um novo elemento, inserindo-o no topo, </a:t>
            </a:r>
          </a:p>
          <a:p>
            <a:pPr lvl="1"/>
            <a:r>
              <a:rPr lang="pt-BR">
                <a:solidFill>
                  <a:schemeClr val="tx1"/>
                </a:solidFill>
              </a:rPr>
              <a:t>operação para </a:t>
            </a:r>
            <a:r>
              <a:rPr lang="pt-BR">
                <a:solidFill>
                  <a:srgbClr val="0000FF"/>
                </a:solidFill>
              </a:rPr>
              <a:t>desempilhar</a:t>
            </a:r>
            <a:r>
              <a:rPr lang="pt-BR">
                <a:solidFill>
                  <a:schemeClr val="tx1"/>
                </a:solidFill>
              </a:rPr>
              <a:t> (</a:t>
            </a:r>
            <a:r>
              <a:rPr lang="pt-BR">
                <a:solidFill>
                  <a:srgbClr val="0000FF"/>
                </a:solidFill>
              </a:rPr>
              <a:t>pop</a:t>
            </a:r>
            <a:r>
              <a:rPr lang="pt-BR">
                <a:solidFill>
                  <a:schemeClr val="tx1"/>
                </a:solidFill>
              </a:rPr>
              <a:t>) um elemento, removendo-o do topo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6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Pilhas</a:t>
            </a:r>
            <a:br>
              <a:rPr lang="pt-BR" sz="3600" dirty="0"/>
            </a:br>
            <a:r>
              <a:rPr lang="pt-BR" sz="3600" dirty="0"/>
              <a:t>:: </a:t>
            </a:r>
            <a:r>
              <a:rPr lang="pt-BR" sz="3600" dirty="0">
                <a:solidFill>
                  <a:srgbClr val="FFFF00"/>
                </a:solidFill>
              </a:rPr>
              <a:t>Push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59113" y="4770438"/>
            <a:ext cx="1079500" cy="457200"/>
            <a:chOff x="1655" y="2746"/>
            <a:chExt cx="680" cy="288"/>
          </a:xfrm>
        </p:grpSpPr>
        <p:sp>
          <p:nvSpPr>
            <p:cNvPr id="71684" name="AutoShape 4"/>
            <p:cNvSpPr>
              <a:spLocks/>
            </p:cNvSpPr>
            <p:nvPr/>
          </p:nvSpPr>
          <p:spPr bwMode="auto">
            <a:xfrm>
              <a:off x="2230" y="2746"/>
              <a:ext cx="105" cy="288"/>
            </a:xfrm>
            <a:prstGeom prst="leftBrace">
              <a:avLst>
                <a:gd name="adj1" fmla="val 22857"/>
                <a:gd name="adj2" fmla="val 50000"/>
              </a:avLst>
            </a:prstGeom>
            <a:noFill/>
            <a:ln w="360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1655" y="2750"/>
              <a:ext cx="499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97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rgbClr val="000000"/>
                  </a:solidFill>
                  <a:latin typeface="Tahoma" pitchFamily="34" charset="0"/>
                </a:rPr>
                <a:t>topo</a:t>
              </a:r>
            </a:p>
          </p:txBody>
        </p:sp>
      </p:grp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900113" y="1412875"/>
            <a:ext cx="162083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push(a)</a:t>
            </a:r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4211638" y="5640388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k</a:t>
            </a:r>
          </a:p>
        </p:txBody>
      </p:sp>
      <p:sp>
        <p:nvSpPr>
          <p:cNvPr id="71688" name="AutoShape 8"/>
          <p:cNvSpPr>
            <a:spLocks noChangeArrowheads="1"/>
          </p:cNvSpPr>
          <p:nvPr/>
        </p:nvSpPr>
        <p:spPr bwMode="auto">
          <a:xfrm>
            <a:off x="4211638" y="5137150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4211638" y="4633913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827088" y="2976563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900113" y="1412875"/>
            <a:ext cx="162083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push(b)</a:t>
            </a:r>
          </a:p>
        </p:txBody>
      </p:sp>
      <p:sp>
        <p:nvSpPr>
          <p:cNvPr id="71693" name="AutoShape 13"/>
          <p:cNvSpPr>
            <a:spLocks noChangeArrowheads="1"/>
          </p:cNvSpPr>
          <p:nvPr/>
        </p:nvSpPr>
        <p:spPr bwMode="auto">
          <a:xfrm>
            <a:off x="827088" y="2420938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139 C 0.00677 -0.00718 0.03126 -0.0125 0.03976 -0.0125 C 0.09358 -0.0125 0.14914 0.07685 0.14914 0.16643 C 0.14914 0.12083 0.17674 0.07685 0.20296 0.07685 C 0.23073 0.07685 0.25695 0.12176 0.25695 0.16643 C 0.25695 0.14375 0.28837 0.12754 0.30226 0.12754 C 0.31789 0.12569 0.33751 0.14791 0.35053 0.15463 C 0.35348 0.1537 0.3606 0.15926 0.36285 0.16111 C 0.36667 0.16296 0.36823 0.16481 0.37032 0.16574 " pathEditMode="relative" rAng="0" ptsTypes="fffffffff">
                                      <p:cBhvr>
                                        <p:cTn id="19" dur="2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3.61111E-6 -0.0715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139 C 0.00677 -0.00718 0.03126 -0.0125 0.03976 -0.0125 C 0.09358 -0.0125 0.14914 0.07685 0.14914 0.16643 C 0.14914 0.12083 0.17674 0.07685 0.20296 0.07685 C 0.23073 0.07685 0.25695 0.12176 0.25695 0.16643 C 0.25695 0.14375 0.28837 0.12754 0.30226 0.12754 C 0.31789 0.12569 0.33751 0.14791 0.35053 0.15463 C 0.35348 0.1537 0.3606 0.15926 0.36285 0.16111 C 0.36667 0.16296 0.36823 0.16481 0.37032 0.16574 " pathEditMode="relative" rAng="0" ptsTypes="fffffffff">
                                      <p:cBhvr>
                                        <p:cTn id="38" dur="2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7153 L 3.61111E-6 -0.1553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  <p:bldP spid="71686" grpId="1"/>
      <p:bldP spid="71690" grpId="0" animBg="1"/>
      <p:bldP spid="71690" grpId="1" animBg="1"/>
      <p:bldP spid="71692" grpId="0"/>
      <p:bldP spid="71693" grpId="0" animBg="1"/>
      <p:bldP spid="7169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/>
              <a:t>Pilhas</a:t>
            </a:r>
            <a:br>
              <a:rPr lang="pt-BR" sz="3600"/>
            </a:br>
            <a:r>
              <a:rPr lang="pt-BR" sz="3600"/>
              <a:t>:: </a:t>
            </a:r>
            <a:r>
              <a:rPr lang="pt-BR" sz="360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73732" name="AutoShape 4"/>
          <p:cNvSpPr>
            <a:spLocks/>
          </p:cNvSpPr>
          <p:nvPr/>
        </p:nvSpPr>
        <p:spPr bwMode="auto">
          <a:xfrm>
            <a:off x="876300" y="4051300"/>
            <a:ext cx="166688" cy="457200"/>
          </a:xfrm>
          <a:prstGeom prst="leftBrace">
            <a:avLst>
              <a:gd name="adj1" fmla="val 22857"/>
              <a:gd name="adj2" fmla="val 50000"/>
            </a:avLst>
          </a:prstGeom>
          <a:noFill/>
          <a:ln w="360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07950" y="4046538"/>
            <a:ext cx="792163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algn="r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  <a:latin typeface="Tahoma" pitchFamily="34" charset="0"/>
              </a:rPr>
              <a:t>topo</a:t>
            </a:r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1116013" y="4921250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k</a:t>
            </a:r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>
            <a:off x="1116013" y="4418013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73737" name="AutoShape 9"/>
          <p:cNvSpPr>
            <a:spLocks noChangeArrowheads="1"/>
          </p:cNvSpPr>
          <p:nvPr/>
        </p:nvSpPr>
        <p:spPr bwMode="auto">
          <a:xfrm>
            <a:off x="1116013" y="3914775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x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203575" y="3409950"/>
            <a:ext cx="2449513" cy="2270125"/>
            <a:chOff x="2063" y="2148"/>
            <a:chExt cx="1543" cy="1430"/>
          </a:xfrm>
        </p:grpSpPr>
        <p:sp>
          <p:nvSpPr>
            <p:cNvPr id="73741" name="AutoShape 13"/>
            <p:cNvSpPr>
              <a:spLocks/>
            </p:cNvSpPr>
            <p:nvPr/>
          </p:nvSpPr>
          <p:spPr bwMode="auto">
            <a:xfrm>
              <a:off x="2547" y="2254"/>
              <a:ext cx="105" cy="288"/>
            </a:xfrm>
            <a:prstGeom prst="leftBrace">
              <a:avLst>
                <a:gd name="adj1" fmla="val 22857"/>
                <a:gd name="adj2" fmla="val 50000"/>
              </a:avLst>
            </a:prstGeom>
            <a:noFill/>
            <a:ln w="360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2063" y="2251"/>
              <a:ext cx="499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97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rgbClr val="000000"/>
                  </a:solidFill>
                  <a:latin typeface="Tahoma" pitchFamily="34" charset="0"/>
                </a:rPr>
                <a:t>topo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auto">
            <a:xfrm>
              <a:off x="2698" y="3112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k</a:t>
              </a:r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auto">
            <a:xfrm>
              <a:off x="2698" y="2795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auto">
            <a:xfrm>
              <a:off x="2698" y="2478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auto">
            <a:xfrm>
              <a:off x="2699" y="2148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a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300788" y="2905125"/>
            <a:ext cx="2447925" cy="2794000"/>
            <a:chOff x="4014" y="1830"/>
            <a:chExt cx="1542" cy="1760"/>
          </a:xfrm>
        </p:grpSpPr>
        <p:sp>
          <p:nvSpPr>
            <p:cNvPr id="73746" name="AutoShape 18"/>
            <p:cNvSpPr>
              <a:spLocks/>
            </p:cNvSpPr>
            <p:nvPr/>
          </p:nvSpPr>
          <p:spPr bwMode="auto">
            <a:xfrm>
              <a:off x="4498" y="1936"/>
              <a:ext cx="105" cy="288"/>
            </a:xfrm>
            <a:prstGeom prst="leftBrace">
              <a:avLst>
                <a:gd name="adj1" fmla="val 22857"/>
                <a:gd name="adj2" fmla="val 50000"/>
              </a:avLst>
            </a:prstGeom>
            <a:noFill/>
            <a:ln w="360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3747" name="Text Box 19"/>
            <p:cNvSpPr txBox="1">
              <a:spLocks noChangeArrowheads="1"/>
            </p:cNvSpPr>
            <p:nvPr/>
          </p:nvSpPr>
          <p:spPr bwMode="auto">
            <a:xfrm>
              <a:off x="4014" y="1933"/>
              <a:ext cx="499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97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rgbClr val="000000"/>
                  </a:solidFill>
                  <a:latin typeface="Tahoma" pitchFamily="34" charset="0"/>
                </a:rPr>
                <a:t>topo</a:t>
              </a:r>
            </a:p>
          </p:txBody>
        </p:sp>
        <p:sp>
          <p:nvSpPr>
            <p:cNvPr id="73748" name="AutoShape 20"/>
            <p:cNvSpPr>
              <a:spLocks noChangeArrowheads="1"/>
            </p:cNvSpPr>
            <p:nvPr/>
          </p:nvSpPr>
          <p:spPr bwMode="auto">
            <a:xfrm>
              <a:off x="4649" y="3124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k</a:t>
              </a: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auto">
            <a:xfrm>
              <a:off x="4649" y="2807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73750" name="AutoShape 22"/>
            <p:cNvSpPr>
              <a:spLocks noChangeArrowheads="1"/>
            </p:cNvSpPr>
            <p:nvPr/>
          </p:nvSpPr>
          <p:spPr bwMode="auto">
            <a:xfrm>
              <a:off x="4649" y="2490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3751" name="AutoShape 23"/>
            <p:cNvSpPr>
              <a:spLocks noChangeArrowheads="1"/>
            </p:cNvSpPr>
            <p:nvPr/>
          </p:nvSpPr>
          <p:spPr bwMode="auto">
            <a:xfrm>
              <a:off x="4649" y="2160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73740" name="AutoShape 12"/>
            <p:cNvSpPr>
              <a:spLocks noChangeArrowheads="1"/>
            </p:cNvSpPr>
            <p:nvPr/>
          </p:nvSpPr>
          <p:spPr bwMode="auto">
            <a:xfrm>
              <a:off x="4649" y="1830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b</a:t>
              </a:r>
            </a:p>
          </p:txBody>
        </p:sp>
      </p:grpSp>
      <p:sp>
        <p:nvSpPr>
          <p:cNvPr id="73752" name="AutoShape 24"/>
          <p:cNvSpPr>
            <a:spLocks noChangeArrowheads="1"/>
          </p:cNvSpPr>
          <p:nvPr/>
        </p:nvSpPr>
        <p:spPr bwMode="auto">
          <a:xfrm>
            <a:off x="2771775" y="4976813"/>
            <a:ext cx="1223963" cy="684212"/>
          </a:xfrm>
          <a:prstGeom prst="rightArrow">
            <a:avLst>
              <a:gd name="adj1" fmla="val 67056"/>
              <a:gd name="adj2" fmla="val 48101"/>
            </a:avLst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>
                <a:latin typeface="Tahoma" pitchFamily="34" charset="0"/>
              </a:rPr>
              <a:t>push(a)</a:t>
            </a:r>
          </a:p>
        </p:txBody>
      </p:sp>
      <p:sp>
        <p:nvSpPr>
          <p:cNvPr id="73753" name="AutoShape 25"/>
          <p:cNvSpPr>
            <a:spLocks noChangeArrowheads="1"/>
          </p:cNvSpPr>
          <p:nvPr/>
        </p:nvSpPr>
        <p:spPr bwMode="auto">
          <a:xfrm>
            <a:off x="5868988" y="4976813"/>
            <a:ext cx="1223962" cy="684212"/>
          </a:xfrm>
          <a:prstGeom prst="rightArrow">
            <a:avLst>
              <a:gd name="adj1" fmla="val 67056"/>
              <a:gd name="adj2" fmla="val 48101"/>
            </a:avLst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>
                <a:latin typeface="Tahoma" pitchFamily="34" charset="0"/>
              </a:rPr>
              <a:t>push(b)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2" grpId="0" animBg="1"/>
      <p:bldP spid="737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Pilhas</a:t>
            </a:r>
            <a:br>
              <a:rPr lang="pt-BR" sz="3600" dirty="0"/>
            </a:br>
            <a:r>
              <a:rPr lang="pt-BR" sz="3600" dirty="0"/>
              <a:t>:: </a:t>
            </a:r>
            <a:r>
              <a:rPr lang="pt-BR" sz="3600" dirty="0">
                <a:solidFill>
                  <a:srgbClr val="FFFF00"/>
                </a:solidFill>
              </a:rPr>
              <a:t>Pop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75013" y="3789363"/>
            <a:ext cx="1079500" cy="457200"/>
            <a:chOff x="1655" y="2746"/>
            <a:chExt cx="680" cy="288"/>
          </a:xfrm>
        </p:grpSpPr>
        <p:sp>
          <p:nvSpPr>
            <p:cNvPr id="79876" name="AutoShape 4"/>
            <p:cNvSpPr>
              <a:spLocks/>
            </p:cNvSpPr>
            <p:nvPr/>
          </p:nvSpPr>
          <p:spPr bwMode="auto">
            <a:xfrm>
              <a:off x="2230" y="2746"/>
              <a:ext cx="105" cy="288"/>
            </a:xfrm>
            <a:prstGeom prst="leftBrace">
              <a:avLst>
                <a:gd name="adj1" fmla="val 22857"/>
                <a:gd name="adj2" fmla="val 50000"/>
              </a:avLst>
            </a:prstGeom>
            <a:noFill/>
            <a:ln w="360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1655" y="2750"/>
              <a:ext cx="499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97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rgbClr val="000000"/>
                  </a:solidFill>
                  <a:latin typeface="Tahoma" pitchFamily="34" charset="0"/>
                </a:rPr>
                <a:t>topo</a:t>
              </a:r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116013" y="1484313"/>
            <a:ext cx="1620837" cy="50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pop(b)</a:t>
            </a:r>
          </a:p>
        </p:txBody>
      </p:sp>
      <p:sp>
        <p:nvSpPr>
          <p:cNvPr id="79879" name="AutoShape 7"/>
          <p:cNvSpPr>
            <a:spLocks noChangeArrowheads="1"/>
          </p:cNvSpPr>
          <p:nvPr/>
        </p:nvSpPr>
        <p:spPr bwMode="auto">
          <a:xfrm>
            <a:off x="4427538" y="5711825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k</a:t>
            </a:r>
          </a:p>
        </p:txBody>
      </p:sp>
      <p:sp>
        <p:nvSpPr>
          <p:cNvPr id="79880" name="AutoShape 8"/>
          <p:cNvSpPr>
            <a:spLocks noChangeArrowheads="1"/>
          </p:cNvSpPr>
          <p:nvPr/>
        </p:nvSpPr>
        <p:spPr bwMode="auto">
          <a:xfrm>
            <a:off x="4427538" y="5208588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4427538" y="4705350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79882" name="AutoShape 10"/>
          <p:cNvSpPr>
            <a:spLocks noChangeArrowheads="1"/>
          </p:cNvSpPr>
          <p:nvPr/>
        </p:nvSpPr>
        <p:spPr bwMode="auto">
          <a:xfrm>
            <a:off x="4427538" y="4168775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1116013" y="1484313"/>
            <a:ext cx="1620837" cy="50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pop(a)</a:t>
            </a:r>
          </a:p>
        </p:txBody>
      </p:sp>
      <p:sp>
        <p:nvSpPr>
          <p:cNvPr id="79884" name="AutoShape 12"/>
          <p:cNvSpPr>
            <a:spLocks noChangeArrowheads="1"/>
          </p:cNvSpPr>
          <p:nvPr/>
        </p:nvSpPr>
        <p:spPr bwMode="auto">
          <a:xfrm>
            <a:off x="4427538" y="3644900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97 -0.16898 C -0.3632 -0.17477 -0.33872 -0.18009 -0.33021 -0.18009 C -0.27639 -0.18009 -0.22084 -0.09074 -0.22084 -0.00116 C -0.22084 -0.04676 -0.19323 -0.09074 -0.16702 -0.09074 C -0.13924 -0.09074 -0.11302 -0.04583 -0.11302 -0.00116 C -0.11302 -0.02384 -0.0816 -0.04004 -0.06771 -0.04004 C -0.05209 -0.0419 -0.03247 -0.01967 -0.01945 -0.01296 C -0.0165 -0.01389 -0.00938 -0.00833 -0.00712 -0.00648 C -0.0033 -0.00463 -0.00174 -0.00278 0.00034 -0.00185 " pathEditMode="relative" rAng="0" ptsTypes="fffffffff">
                                      <p:cBhvr>
                                        <p:cTn id="10" dur="2000" spd="-1000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8403 L 0.00087 0.00024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62 -0.16944 C -0.36285 -0.17523 -0.33837 -0.18056 -0.32986 -0.18056 C -0.27604 -0.18056 -0.22049 -0.0912 -0.22049 -0.00162 C -0.22049 -0.04722 -0.19288 -0.0912 -0.16667 -0.0912 C -0.13889 -0.0912 -0.11268 -0.0463 -0.11268 -0.00162 C -0.11268 -0.02431 -0.08125 -0.04051 -0.06736 -0.04051 C -0.05174 -0.04236 -0.03212 -0.02014 -0.0191 -0.01343 C -0.01615 -0.01435 -0.00903 -0.0088 -0.00677 -0.00694 C -0.00295 -0.00509 -0.00139 -0.00324 0.00069 -0.00231 " pathEditMode="relative" rAng="0" ptsTypes="fffffffff">
                                      <p:cBhvr>
                                        <p:cTn id="31" dur="2000" spd="-1000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15556 L 0.00087 0.08403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  <p:bldP spid="79878" grpId="1"/>
      <p:bldP spid="79882" grpId="0" animBg="1"/>
      <p:bldP spid="79882" grpId="1" animBg="1"/>
      <p:bldP spid="79883" grpId="0"/>
      <p:bldP spid="79884" grpId="0" animBg="1"/>
      <p:bldP spid="7988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Pilhas</a:t>
            </a:r>
            <a:br>
              <a:rPr lang="pt-BR" sz="3600" dirty="0"/>
            </a:br>
            <a:r>
              <a:rPr lang="pt-BR" sz="3600" dirty="0"/>
              <a:t>:: </a:t>
            </a:r>
            <a:r>
              <a:rPr lang="pt-BR" sz="3600" dirty="0">
                <a:solidFill>
                  <a:srgbClr val="FFFF00"/>
                </a:solidFill>
              </a:rPr>
              <a:t>Pop</a:t>
            </a:r>
          </a:p>
        </p:txBody>
      </p:sp>
      <p:sp>
        <p:nvSpPr>
          <p:cNvPr id="77829" name="AutoShape 5"/>
          <p:cNvSpPr>
            <a:spLocks noChangeArrowheads="1"/>
          </p:cNvSpPr>
          <p:nvPr/>
        </p:nvSpPr>
        <p:spPr bwMode="auto">
          <a:xfrm>
            <a:off x="1116013" y="4776788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k</a:t>
            </a:r>
          </a:p>
        </p:txBody>
      </p:sp>
      <p:sp>
        <p:nvSpPr>
          <p:cNvPr id="77830" name="AutoShape 6"/>
          <p:cNvSpPr>
            <a:spLocks noChangeArrowheads="1"/>
          </p:cNvSpPr>
          <p:nvPr/>
        </p:nvSpPr>
        <p:spPr bwMode="auto">
          <a:xfrm>
            <a:off x="1116013" y="4273550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1116013" y="3770313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77837" name="AutoShape 13"/>
          <p:cNvSpPr>
            <a:spLocks/>
          </p:cNvSpPr>
          <p:nvPr/>
        </p:nvSpPr>
        <p:spPr bwMode="auto">
          <a:xfrm>
            <a:off x="876300" y="2876550"/>
            <a:ext cx="166688" cy="457200"/>
          </a:xfrm>
          <a:prstGeom prst="leftBrace">
            <a:avLst>
              <a:gd name="adj1" fmla="val 22857"/>
              <a:gd name="adj2" fmla="val 50000"/>
            </a:avLst>
          </a:prstGeom>
          <a:noFill/>
          <a:ln w="360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107950" y="2871788"/>
            <a:ext cx="792163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algn="r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  <a:latin typeface="Tahoma" pitchFamily="34" charset="0"/>
              </a:rPr>
              <a:t>topo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302375" y="3808413"/>
            <a:ext cx="2446338" cy="1746250"/>
            <a:chOff x="4015" y="2490"/>
            <a:chExt cx="1541" cy="1100"/>
          </a:xfrm>
        </p:grpSpPr>
        <p:sp>
          <p:nvSpPr>
            <p:cNvPr id="77827" name="AutoShape 3"/>
            <p:cNvSpPr>
              <a:spLocks/>
            </p:cNvSpPr>
            <p:nvPr/>
          </p:nvSpPr>
          <p:spPr bwMode="auto">
            <a:xfrm>
              <a:off x="4499" y="2571"/>
              <a:ext cx="105" cy="288"/>
            </a:xfrm>
            <a:prstGeom prst="leftBrace">
              <a:avLst>
                <a:gd name="adj1" fmla="val 22857"/>
                <a:gd name="adj2" fmla="val 50000"/>
              </a:avLst>
            </a:prstGeom>
            <a:noFill/>
            <a:ln w="360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4015" y="2568"/>
              <a:ext cx="499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97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rgbClr val="000000"/>
                  </a:solidFill>
                  <a:latin typeface="Tahoma" pitchFamily="34" charset="0"/>
                </a:rPr>
                <a:t>topo</a:t>
              </a:r>
            </a:p>
          </p:txBody>
        </p:sp>
        <p:sp>
          <p:nvSpPr>
            <p:cNvPr id="77839" name="AutoShape 15"/>
            <p:cNvSpPr>
              <a:spLocks noChangeArrowheads="1"/>
            </p:cNvSpPr>
            <p:nvPr/>
          </p:nvSpPr>
          <p:spPr bwMode="auto">
            <a:xfrm>
              <a:off x="4649" y="3124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k</a:t>
              </a:r>
            </a:p>
          </p:txBody>
        </p:sp>
        <p:sp>
          <p:nvSpPr>
            <p:cNvPr id="77840" name="AutoShape 16"/>
            <p:cNvSpPr>
              <a:spLocks noChangeArrowheads="1"/>
            </p:cNvSpPr>
            <p:nvPr/>
          </p:nvSpPr>
          <p:spPr bwMode="auto">
            <a:xfrm>
              <a:off x="4649" y="2807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77841" name="AutoShape 17"/>
            <p:cNvSpPr>
              <a:spLocks noChangeArrowheads="1"/>
            </p:cNvSpPr>
            <p:nvPr/>
          </p:nvSpPr>
          <p:spPr bwMode="auto">
            <a:xfrm>
              <a:off x="4649" y="2490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x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203575" y="3265488"/>
            <a:ext cx="2449513" cy="2270125"/>
            <a:chOff x="2063" y="2148"/>
            <a:chExt cx="1543" cy="1430"/>
          </a:xfrm>
        </p:grpSpPr>
        <p:sp>
          <p:nvSpPr>
            <p:cNvPr id="77832" name="AutoShape 8"/>
            <p:cNvSpPr>
              <a:spLocks/>
            </p:cNvSpPr>
            <p:nvPr/>
          </p:nvSpPr>
          <p:spPr bwMode="auto">
            <a:xfrm>
              <a:off x="2547" y="2254"/>
              <a:ext cx="105" cy="288"/>
            </a:xfrm>
            <a:prstGeom prst="leftBrace">
              <a:avLst>
                <a:gd name="adj1" fmla="val 22857"/>
                <a:gd name="adj2" fmla="val 50000"/>
              </a:avLst>
            </a:prstGeom>
            <a:noFill/>
            <a:ln w="360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063" y="2251"/>
              <a:ext cx="499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97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rgbClr val="000000"/>
                  </a:solidFill>
                  <a:latin typeface="Tahoma" pitchFamily="34" charset="0"/>
                </a:rPr>
                <a:t>topo</a:t>
              </a:r>
            </a:p>
          </p:txBody>
        </p:sp>
        <p:sp>
          <p:nvSpPr>
            <p:cNvPr id="77834" name="AutoShape 10"/>
            <p:cNvSpPr>
              <a:spLocks noChangeArrowheads="1"/>
            </p:cNvSpPr>
            <p:nvPr/>
          </p:nvSpPr>
          <p:spPr bwMode="auto">
            <a:xfrm>
              <a:off x="2698" y="3112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k</a:t>
              </a:r>
            </a:p>
          </p:txBody>
        </p:sp>
        <p:sp>
          <p:nvSpPr>
            <p:cNvPr id="77835" name="AutoShape 11"/>
            <p:cNvSpPr>
              <a:spLocks noChangeArrowheads="1"/>
            </p:cNvSpPr>
            <p:nvPr/>
          </p:nvSpPr>
          <p:spPr bwMode="auto">
            <a:xfrm>
              <a:off x="2698" y="2795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>
              <a:off x="2698" y="2478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7842" name="AutoShape 18"/>
            <p:cNvSpPr>
              <a:spLocks noChangeArrowheads="1"/>
            </p:cNvSpPr>
            <p:nvPr/>
          </p:nvSpPr>
          <p:spPr bwMode="auto">
            <a:xfrm>
              <a:off x="2699" y="2148"/>
              <a:ext cx="907" cy="466"/>
            </a:xfrm>
            <a:prstGeom prst="can">
              <a:avLst>
                <a:gd name="adj" fmla="val 35884"/>
              </a:avLst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118800" anchor="ctr"/>
            <a:lstStyle/>
            <a:p>
              <a:pPr algn="ctr"/>
              <a:r>
                <a:rPr lang="pt-BR">
                  <a:solidFill>
                    <a:srgbClr val="0000FF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77843" name="AutoShape 19"/>
          <p:cNvSpPr>
            <a:spLocks noChangeArrowheads="1"/>
          </p:cNvSpPr>
          <p:nvPr/>
        </p:nvSpPr>
        <p:spPr bwMode="auto">
          <a:xfrm>
            <a:off x="1116013" y="3232150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77844" name="AutoShape 20"/>
          <p:cNvSpPr>
            <a:spLocks noChangeArrowheads="1"/>
          </p:cNvSpPr>
          <p:nvPr/>
        </p:nvSpPr>
        <p:spPr bwMode="auto">
          <a:xfrm>
            <a:off x="1116013" y="2708275"/>
            <a:ext cx="1439862" cy="739775"/>
          </a:xfrm>
          <a:prstGeom prst="can">
            <a:avLst>
              <a:gd name="adj" fmla="val 35884"/>
            </a:avLst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118800" anchor="ctr"/>
          <a:lstStyle/>
          <a:p>
            <a:pPr algn="ctr"/>
            <a:r>
              <a:rPr lang="pt-BR">
                <a:solidFill>
                  <a:srgbClr val="0000FF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77845" name="AutoShape 21"/>
          <p:cNvSpPr>
            <a:spLocks noChangeArrowheads="1"/>
          </p:cNvSpPr>
          <p:nvPr/>
        </p:nvSpPr>
        <p:spPr bwMode="auto">
          <a:xfrm>
            <a:off x="2771775" y="4832350"/>
            <a:ext cx="1223963" cy="684213"/>
          </a:xfrm>
          <a:prstGeom prst="rightArrow">
            <a:avLst>
              <a:gd name="adj1" fmla="val 67056"/>
              <a:gd name="adj2" fmla="val 48101"/>
            </a:avLst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>
                <a:latin typeface="Tahoma" pitchFamily="34" charset="0"/>
              </a:rPr>
              <a:t>pop(b)</a:t>
            </a:r>
          </a:p>
        </p:txBody>
      </p:sp>
      <p:sp>
        <p:nvSpPr>
          <p:cNvPr id="77846" name="AutoShape 22"/>
          <p:cNvSpPr>
            <a:spLocks noChangeArrowheads="1"/>
          </p:cNvSpPr>
          <p:nvPr/>
        </p:nvSpPr>
        <p:spPr bwMode="auto">
          <a:xfrm>
            <a:off x="5868988" y="4832350"/>
            <a:ext cx="1223962" cy="684213"/>
          </a:xfrm>
          <a:prstGeom prst="rightArrow">
            <a:avLst>
              <a:gd name="adj1" fmla="val 67056"/>
              <a:gd name="adj2" fmla="val 48100"/>
            </a:avLst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>
                <a:latin typeface="Tahoma" pitchFamily="34" charset="0"/>
              </a:rPr>
              <a:t>pop(a)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5" grpId="0" animBg="1"/>
      <p:bldP spid="778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Pilhas</a:t>
            </a:r>
            <a:br>
              <a:rPr lang="pt-BR" sz="3200" dirty="0"/>
            </a:br>
            <a:r>
              <a:rPr lang="pt-BR" sz="3200" dirty="0"/>
              <a:t>:: Implementação de pilha </a:t>
            </a:r>
            <a:r>
              <a:rPr lang="pt-BR" sz="3200" dirty="0" smtClean="0"/>
              <a:t>com vetor</a:t>
            </a:r>
            <a:endParaRPr lang="pt-BR" sz="3200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Supondo a pilha está armazenada em um vetor  pilha[0..n-1].  </a:t>
            </a:r>
          </a:p>
          <a:p>
            <a:r>
              <a:rPr lang="pt-BR" dirty="0" smtClean="0"/>
              <a:t>A </a:t>
            </a:r>
            <a:r>
              <a:rPr lang="pt-BR" dirty="0"/>
              <a:t>parte do vetor ocupada pela pilha será: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79500" y="4005064"/>
            <a:ext cx="6948488" cy="1309687"/>
            <a:chOff x="1079500" y="4005064"/>
            <a:chExt cx="6948488" cy="1309687"/>
          </a:xfrm>
        </p:grpSpPr>
        <p:grpSp>
          <p:nvGrpSpPr>
            <p:cNvPr id="2" name="Group 17"/>
            <p:cNvGrpSpPr>
              <a:grpSpLocks/>
            </p:cNvGrpSpPr>
            <p:nvPr/>
          </p:nvGrpSpPr>
          <p:grpSpPr bwMode="auto">
            <a:xfrm>
              <a:off x="1079500" y="4005064"/>
              <a:ext cx="6948488" cy="1309687"/>
              <a:chOff x="680" y="3059"/>
              <a:chExt cx="4377" cy="825"/>
            </a:xfrm>
          </p:grpSpPr>
          <p:sp>
            <p:nvSpPr>
              <p:cNvPr id="125956" name="AutoShape 4"/>
              <p:cNvSpPr>
                <a:spLocks noChangeArrowheads="1"/>
              </p:cNvSpPr>
              <p:nvPr/>
            </p:nvSpPr>
            <p:spPr bwMode="auto">
              <a:xfrm>
                <a:off x="680" y="3331"/>
                <a:ext cx="454" cy="227"/>
              </a:xfrm>
              <a:prstGeom prst="roundRect">
                <a:avLst>
                  <a:gd name="adj" fmla="val 440"/>
                </a:avLst>
              </a:prstGeom>
              <a:solidFill>
                <a:srgbClr val="FF33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957" name="AutoShape 5"/>
              <p:cNvSpPr>
                <a:spLocks noChangeArrowheads="1"/>
              </p:cNvSpPr>
              <p:nvPr/>
            </p:nvSpPr>
            <p:spPr bwMode="auto">
              <a:xfrm>
                <a:off x="1156" y="3331"/>
                <a:ext cx="454" cy="227"/>
              </a:xfrm>
              <a:prstGeom prst="roundRect">
                <a:avLst>
                  <a:gd name="adj" fmla="val 440"/>
                </a:avLst>
              </a:prstGeom>
              <a:solidFill>
                <a:srgbClr val="FF33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958" name="AutoShape 6"/>
              <p:cNvSpPr>
                <a:spLocks noChangeArrowheads="1"/>
              </p:cNvSpPr>
              <p:nvPr/>
            </p:nvSpPr>
            <p:spPr bwMode="auto">
              <a:xfrm>
                <a:off x="1632" y="3331"/>
                <a:ext cx="454" cy="227"/>
              </a:xfrm>
              <a:prstGeom prst="roundRect">
                <a:avLst>
                  <a:gd name="adj" fmla="val 440"/>
                </a:avLst>
              </a:prstGeom>
              <a:solidFill>
                <a:srgbClr val="FF3300"/>
              </a:solidFill>
              <a:ln w="2857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959" name="AutoShape 7"/>
              <p:cNvSpPr>
                <a:spLocks noChangeArrowheads="1"/>
              </p:cNvSpPr>
              <p:nvPr/>
            </p:nvSpPr>
            <p:spPr bwMode="auto">
              <a:xfrm>
                <a:off x="2109" y="3331"/>
                <a:ext cx="454" cy="227"/>
              </a:xfrm>
              <a:prstGeom prst="roundRect">
                <a:avLst>
                  <a:gd name="adj" fmla="val 440"/>
                </a:avLst>
              </a:prstGeom>
              <a:solidFill>
                <a:srgbClr val="FF3300"/>
              </a:solidFill>
              <a:ln w="2857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960" name="AutoShape 8"/>
              <p:cNvSpPr>
                <a:spLocks noChangeArrowheads="1"/>
              </p:cNvSpPr>
              <p:nvPr/>
            </p:nvSpPr>
            <p:spPr bwMode="auto">
              <a:xfrm>
                <a:off x="2585" y="3331"/>
                <a:ext cx="454" cy="227"/>
              </a:xfrm>
              <a:prstGeom prst="roundRect">
                <a:avLst>
                  <a:gd name="adj" fmla="val 440"/>
                </a:avLst>
              </a:prstGeom>
              <a:solidFill>
                <a:srgbClr val="FF3300"/>
              </a:solidFill>
              <a:ln w="2857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962" name="AutoShape 10"/>
              <p:cNvSpPr>
                <a:spLocks noChangeArrowheads="1"/>
              </p:cNvSpPr>
              <p:nvPr/>
            </p:nvSpPr>
            <p:spPr bwMode="auto">
              <a:xfrm>
                <a:off x="3537" y="3331"/>
                <a:ext cx="454" cy="227"/>
              </a:xfrm>
              <a:prstGeom prst="roundRect">
                <a:avLst>
                  <a:gd name="adj" fmla="val 440"/>
                </a:avLst>
              </a:prstGeom>
              <a:solidFill>
                <a:srgbClr val="B3B3B3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963" name="AutoShape 11"/>
              <p:cNvSpPr>
                <a:spLocks noChangeArrowheads="1"/>
              </p:cNvSpPr>
              <p:nvPr/>
            </p:nvSpPr>
            <p:spPr bwMode="auto">
              <a:xfrm>
                <a:off x="4013" y="3331"/>
                <a:ext cx="454" cy="227"/>
              </a:xfrm>
              <a:prstGeom prst="roundRect">
                <a:avLst>
                  <a:gd name="adj" fmla="val 440"/>
                </a:avLst>
              </a:prstGeom>
              <a:solidFill>
                <a:srgbClr val="B3B3B3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964" name="AutoShape 12"/>
              <p:cNvSpPr>
                <a:spLocks noChangeArrowheads="1"/>
              </p:cNvSpPr>
              <p:nvPr/>
            </p:nvSpPr>
            <p:spPr bwMode="auto">
              <a:xfrm>
                <a:off x="4490" y="3331"/>
                <a:ext cx="454" cy="227"/>
              </a:xfrm>
              <a:prstGeom prst="roundRect">
                <a:avLst>
                  <a:gd name="adj" fmla="val 440"/>
                </a:avLst>
              </a:prstGeom>
              <a:solidFill>
                <a:srgbClr val="B3B3B3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965" name="Text Box 13"/>
              <p:cNvSpPr txBox="1">
                <a:spLocks noChangeArrowheads="1"/>
              </p:cNvSpPr>
              <p:nvPr/>
            </p:nvSpPr>
            <p:spPr bwMode="auto">
              <a:xfrm>
                <a:off x="793" y="3059"/>
                <a:ext cx="227" cy="28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97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pt-BR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10 Pitch" pitchFamily="1" charset="0"/>
                  </a:rPr>
                  <a:t>0</a:t>
                </a:r>
              </a:p>
            </p:txBody>
          </p:sp>
          <p:sp>
            <p:nvSpPr>
              <p:cNvPr id="125966" name="Text Box 14"/>
              <p:cNvSpPr txBox="1">
                <a:spLocks noChangeArrowheads="1"/>
              </p:cNvSpPr>
              <p:nvPr/>
            </p:nvSpPr>
            <p:spPr bwMode="auto">
              <a:xfrm>
                <a:off x="3174" y="3074"/>
                <a:ext cx="227" cy="28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97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pt-BR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10 Pitch" pitchFamily="1" charset="0"/>
                  </a:rPr>
                  <a:t>t</a:t>
                </a:r>
              </a:p>
            </p:txBody>
          </p:sp>
          <p:sp>
            <p:nvSpPr>
              <p:cNvPr id="125967" name="Text Box 15"/>
              <p:cNvSpPr txBox="1">
                <a:spLocks noChangeArrowheads="1"/>
              </p:cNvSpPr>
              <p:nvPr/>
            </p:nvSpPr>
            <p:spPr bwMode="auto">
              <a:xfrm>
                <a:off x="4490" y="3074"/>
                <a:ext cx="567" cy="28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97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pt-BR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10 Pitch" pitchFamily="1" charset="0"/>
                  </a:rPr>
                  <a:t>n-1</a:t>
                </a:r>
              </a:p>
            </p:txBody>
          </p:sp>
          <p:sp>
            <p:nvSpPr>
              <p:cNvPr id="125968" name="Text Box 16"/>
              <p:cNvSpPr txBox="1">
                <a:spLocks noChangeArrowheads="1"/>
              </p:cNvSpPr>
              <p:nvPr/>
            </p:nvSpPr>
            <p:spPr bwMode="auto">
              <a:xfrm>
                <a:off x="2063" y="3604"/>
                <a:ext cx="1701" cy="28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97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pt-BR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10 Pitch" pitchFamily="1" charset="0"/>
                  </a:rPr>
                  <a:t>pilha[0..n-1]</a:t>
                </a:r>
              </a:p>
            </p:txBody>
          </p:sp>
        </p:grpSp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4860032" y="4437112"/>
              <a:ext cx="720725" cy="360362"/>
            </a:xfrm>
            <a:prstGeom prst="roundRect">
              <a:avLst>
                <a:gd name="adj" fmla="val 440"/>
              </a:avLst>
            </a:prstGeom>
            <a:solidFill>
              <a:srgbClr val="B3B3B3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1895</TotalTime>
  <Words>928</Words>
  <Application>Microsoft Office PowerPoint</Application>
  <PresentationFormat>Apresentação na tela (4:3)</PresentationFormat>
  <Paragraphs>256</Paragraphs>
  <Slides>26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Concurso</vt:lpstr>
      <vt:lpstr>Estrutura de Dados Pilhas</vt:lpstr>
      <vt:lpstr>Pilhas</vt:lpstr>
      <vt:lpstr>Pilhas :: Aplicações</vt:lpstr>
      <vt:lpstr>Pilhas</vt:lpstr>
      <vt:lpstr>Pilhas :: Push</vt:lpstr>
      <vt:lpstr>Pilhas :: Push</vt:lpstr>
      <vt:lpstr>Pilhas :: Pop</vt:lpstr>
      <vt:lpstr>Pilhas :: Pop</vt:lpstr>
      <vt:lpstr>Pilhas :: Implementação de pilha com vetor</vt:lpstr>
      <vt:lpstr>Pilhas :: Implementação de pilha com vetor</vt:lpstr>
      <vt:lpstr>Pilhas :: Cria estrutura de pilha</vt:lpstr>
      <vt:lpstr>Pilhas :: Inserir o elemento do topo - push()</vt:lpstr>
      <vt:lpstr>Pilhas :: Remover o elemento do topo - pop()</vt:lpstr>
      <vt:lpstr>Pilhas :: Verificar se a pilha está vazia</vt:lpstr>
      <vt:lpstr>Pilhas :: Imprime estrutura de pilha</vt:lpstr>
      <vt:lpstr>Pilhas :: Teste</vt:lpstr>
      <vt:lpstr>Implementação de pilha com lista</vt:lpstr>
      <vt:lpstr>Pilhas :: Implementação de pilha com lista</vt:lpstr>
      <vt:lpstr>Pilhas :: Operações básicas</vt:lpstr>
      <vt:lpstr>Pilhas :: Criar uma estrutura de pilha</vt:lpstr>
      <vt:lpstr>Pilhas :: Inserir o elemento do topo - push()</vt:lpstr>
      <vt:lpstr>Pilhas :: Remover o elemento do topo - pop()</vt:lpstr>
      <vt:lpstr>Pilhas :: Verificar se a pilha está vazia</vt:lpstr>
      <vt:lpstr>Pilhas :: Imprime estrutura de pilha</vt:lpstr>
      <vt:lpstr>Pilhas :: Teste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adriano</dc:creator>
  <cp:lastModifiedBy>Windows User</cp:lastModifiedBy>
  <cp:revision>393</cp:revision>
  <dcterms:created xsi:type="dcterms:W3CDTF">2010-07-20T22:07:43Z</dcterms:created>
  <dcterms:modified xsi:type="dcterms:W3CDTF">2012-10-31T21:53:12Z</dcterms:modified>
</cp:coreProperties>
</file>