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ustomXml" Target="../customXml/item3.xml"/><Relationship Id="rId7" Type="http://schemas.openxmlformats.org/officeDocument/2006/relationships/slide" Target="slides/slide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1" Type="http://schemas.openxmlformats.org/officeDocument/2006/relationships/customXml" Target="../customXml/item2.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f168f2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f168f2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f168f292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f168f292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048434e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048434e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048434e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048434e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048434e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48434e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048434ec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048434e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048434ec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48434ec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048434ec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048434ec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048434ec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48434ec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048434ec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048434ec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1327447a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1327447a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13275aa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13275aa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1327447a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1327447a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1327447a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1327447a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13275aa6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13275aa6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13275aa6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13275aa6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13275aa6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13275aa6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13275aa6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13275aa6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13275aa6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13275aa6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13275aa6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13275aa6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13275aa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13275aa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13275aa6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13275aa6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13275aa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13275aa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13275aa6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13275aa6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13275aa6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13275aa6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1327447a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1327447a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048434ec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048434ec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048434ec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048434ec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13275aa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13275aa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13275aa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13275aa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13275aa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13275aa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13275aa6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13275aa6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f168f292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f168f292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13275aa6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13275aa6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4800"/>
              <a:t>REQUISITOS, MODELAGEM E ANÁLISE DE DADOS</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ENGENHARIA DE REQUISITOS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pt-BR"/>
              <a:t>Professor Joe Jonas Vogel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pt-BR"/>
              <a:t>Levantamento de Requisitos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Levantamento / elicitação de requisitos = entendimento</a:t>
            </a:r>
            <a:endParaRPr/>
          </a:p>
          <a:p>
            <a:pPr indent="-342900" lvl="0" marL="457200" rtl="0" algn="l">
              <a:spcBef>
                <a:spcPts val="0"/>
              </a:spcBef>
              <a:spcAft>
                <a:spcPts val="0"/>
              </a:spcAft>
              <a:buSzPts val="1800"/>
              <a:buChar char="●"/>
            </a:pPr>
            <a:r>
              <a:rPr lang="pt-BR"/>
              <a:t>Fase do projeto onde são extraídas informações do cliente sobre o que ele deseja que seja construído</a:t>
            </a:r>
            <a:endParaRPr/>
          </a:p>
          <a:p>
            <a:pPr indent="-342900" lvl="0" marL="457200" rtl="0" algn="l">
              <a:spcBef>
                <a:spcPts val="0"/>
              </a:spcBef>
              <a:spcAft>
                <a:spcPts val="0"/>
              </a:spcAft>
              <a:buSzPts val="1800"/>
              <a:buChar char="●"/>
            </a:pPr>
            <a:r>
              <a:rPr lang="pt-BR"/>
              <a:t>É a fase em que o profissional de TI entende a necessidade do cliente e o orienta</a:t>
            </a:r>
            <a:endParaRPr/>
          </a:p>
          <a:p>
            <a:pPr indent="-342900" lvl="0" marL="457200" rtl="0" algn="l">
              <a:spcBef>
                <a:spcPts val="0"/>
              </a:spcBef>
              <a:spcAft>
                <a:spcPts val="0"/>
              </a:spcAft>
              <a:buSzPts val="1800"/>
              <a:buChar char="●"/>
            </a:pPr>
            <a:r>
              <a:rPr lang="pt-BR"/>
              <a:t>Na elicitação de requisitos são percebidas as necessidades do sistema e as características que esse sistema deve ter.</a:t>
            </a:r>
            <a:endParaRPr/>
          </a:p>
          <a:p>
            <a:pPr indent="-342900" lvl="0" marL="457200" rtl="0" algn="l">
              <a:spcBef>
                <a:spcPts val="0"/>
              </a:spcBef>
              <a:spcAft>
                <a:spcPts val="0"/>
              </a:spcAft>
              <a:buSzPts val="1800"/>
              <a:buChar char="●"/>
            </a:pPr>
            <a:r>
              <a:rPr lang="pt-BR"/>
              <a:t>Nessa fase, o profissional de TI busca informações como: funcionalidades que o sistema deve ter, as regras de negócio dessas funcionalidades, restrições, usabilidade do software, e assim por diante.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Apesar de parecer uma etapa relativamente simples do projeto, não é.</a:t>
            </a:r>
            <a:endParaRPr/>
          </a:p>
          <a:p>
            <a:pPr indent="-342900" lvl="0" marL="457200" rtl="0" algn="l">
              <a:spcBef>
                <a:spcPts val="0"/>
              </a:spcBef>
              <a:spcAft>
                <a:spcPts val="0"/>
              </a:spcAft>
              <a:buSzPts val="1800"/>
              <a:buChar char="●"/>
            </a:pPr>
            <a:r>
              <a:rPr lang="pt-BR"/>
              <a:t>É nesse momento que o analista recebe a função de solucionar um problema que o cliente tem</a:t>
            </a:r>
            <a:endParaRPr/>
          </a:p>
          <a:p>
            <a:pPr indent="-342900" lvl="0" marL="457200" rtl="0" algn="l">
              <a:spcBef>
                <a:spcPts val="0"/>
              </a:spcBef>
              <a:spcAft>
                <a:spcPts val="0"/>
              </a:spcAft>
              <a:buSzPts val="1800"/>
              <a:buChar char="●"/>
            </a:pPr>
            <a:r>
              <a:rPr lang="pt-BR"/>
              <a:t>Em muitas vezes, o cliente deseja um sistema mas não sabe exatamente o que quer, ou ele sabe bem o que quer mas não consegue passar as informações de uma forma compreensível</a:t>
            </a:r>
            <a:endParaRPr/>
          </a:p>
          <a:p>
            <a:pPr indent="-342900" lvl="0" marL="457200" rtl="0" algn="l">
              <a:spcBef>
                <a:spcPts val="0"/>
              </a:spcBef>
              <a:spcAft>
                <a:spcPts val="0"/>
              </a:spcAft>
              <a:buSzPts val="1800"/>
              <a:buChar char="●"/>
            </a:pPr>
            <a:r>
              <a:rPr lang="pt-BR"/>
              <a:t>Nesse caso, a ajuda do analista é fundamental, pois este profissional possui mais experiência em sistemas do que o cliente, podendo assim, ajudá-lo a definir os requisitos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1.1 Processo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Sommerville (2003) propõe um processo genérico de levantamento e análise que contém as seguintes atividades:</a:t>
            </a:r>
            <a:endParaRPr/>
          </a:p>
          <a:p>
            <a:pPr indent="-342900" lvl="0" marL="457200" rtl="0" algn="l">
              <a:spcBef>
                <a:spcPts val="1600"/>
              </a:spcBef>
              <a:spcAft>
                <a:spcPts val="0"/>
              </a:spcAft>
              <a:buSzPts val="1800"/>
              <a:buChar char="●"/>
            </a:pPr>
            <a:r>
              <a:rPr lang="pt-BR"/>
              <a:t>Compreensão do domínio: Os analistas devem desenvolver sua compreensão do domínio da aplicação;</a:t>
            </a:r>
            <a:endParaRPr/>
          </a:p>
          <a:p>
            <a:pPr indent="-342900" lvl="0" marL="457200" rtl="0" algn="l">
              <a:spcBef>
                <a:spcPts val="0"/>
              </a:spcBef>
              <a:spcAft>
                <a:spcPts val="0"/>
              </a:spcAft>
              <a:buSzPts val="1800"/>
              <a:buChar char="●"/>
            </a:pPr>
            <a:r>
              <a:rPr lang="pt-BR"/>
              <a:t>Coleta de requisitos: É o processo de interagir com os stakeholders do sistema para descobrir seus requisitos. A compreensão do domínio se desenvolve mais durante essa atividade;</a:t>
            </a:r>
            <a:endParaRPr/>
          </a:p>
          <a:p>
            <a:pPr indent="-342900" lvl="0" marL="457200" rtl="0" algn="l">
              <a:spcBef>
                <a:spcPts val="0"/>
              </a:spcBef>
              <a:spcAft>
                <a:spcPts val="0"/>
              </a:spcAft>
              <a:buSzPts val="1800"/>
              <a:buChar char="●"/>
            </a:pPr>
            <a:r>
              <a:rPr lang="pt-BR"/>
              <a:t>Classificação: Essa atividade considera o conjunto não estruturado dos requisitos e os organiza em grupos coerentes;</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Resolução de conflitos: Quando múltiplos stakeholders estão envolvidos, os requisitos apresentarão conflitos. Essa atividade tem por objetivo solucionar esses conflitos;</a:t>
            </a:r>
            <a:endParaRPr/>
          </a:p>
          <a:p>
            <a:pPr indent="-342900" lvl="0" marL="457200" rtl="0" algn="l">
              <a:spcBef>
                <a:spcPts val="0"/>
              </a:spcBef>
              <a:spcAft>
                <a:spcPts val="0"/>
              </a:spcAft>
              <a:buSzPts val="1800"/>
              <a:buChar char="●"/>
            </a:pPr>
            <a:r>
              <a:rPr lang="pt-BR"/>
              <a:t>Definição das prioridades: Em qualquer conjunto de requisitos, alguns serão mais importantes do que outros. Esse estágio envolve interação com os stakeholders para a definição dos requisitos mais importantes;</a:t>
            </a:r>
            <a:endParaRPr/>
          </a:p>
          <a:p>
            <a:pPr indent="-342900" lvl="0" marL="457200" rtl="0" algn="l">
              <a:spcBef>
                <a:spcPts val="0"/>
              </a:spcBef>
              <a:spcAft>
                <a:spcPts val="0"/>
              </a:spcAft>
              <a:buSzPts val="1800"/>
              <a:buChar char="●"/>
            </a:pPr>
            <a:r>
              <a:rPr lang="pt-BR"/>
              <a:t>Verificação de requisitos: Os requisitos são verificados para descobrir se estão completos e consistentes e se estão em concordância com o que os stakeholders desejam do sistema.</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levantamento e análise de requisitos é um processo iterativo, com uma contínua validação de uma atividade para outra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pt-BR" sz="1000"/>
              <a:t>Figura 1. Processo de levantamento e análise de requisitos (SOMMERVILLE, 2003)</a:t>
            </a:r>
            <a:endParaRPr sz="1000"/>
          </a:p>
          <a:p>
            <a:pPr indent="0" lvl="0" marL="0" rtl="0" algn="l">
              <a:spcBef>
                <a:spcPts val="1600"/>
              </a:spcBef>
              <a:spcAft>
                <a:spcPts val="1600"/>
              </a:spcAft>
              <a:buNone/>
            </a:pPr>
            <a:r>
              <a:t/>
            </a:r>
            <a:endParaRPr/>
          </a:p>
        </p:txBody>
      </p:sp>
      <p:pic>
        <p:nvPicPr>
          <p:cNvPr id="137" name="Google Shape;137;p26"/>
          <p:cNvPicPr preferRelativeResize="0"/>
          <p:nvPr/>
        </p:nvPicPr>
        <p:blipFill>
          <a:blip r:embed="rId3">
            <a:alphaModFix/>
          </a:blip>
          <a:stretch>
            <a:fillRect/>
          </a:stretch>
        </p:blipFill>
        <p:spPr>
          <a:xfrm>
            <a:off x="2119313" y="1871663"/>
            <a:ext cx="4905375" cy="277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1.2 </a:t>
            </a:r>
            <a:r>
              <a:rPr lang="pt-BR"/>
              <a:t>Dificuldades encontradas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pt-BR"/>
              <a:t>Baixo grau de satisfação do cliente</a:t>
            </a:r>
            <a:endParaRPr b="1"/>
          </a:p>
          <a:p>
            <a:pPr indent="-342900" lvl="0" marL="457200" rtl="0" algn="l">
              <a:spcBef>
                <a:spcPts val="0"/>
              </a:spcBef>
              <a:spcAft>
                <a:spcPts val="0"/>
              </a:spcAft>
              <a:buSzPts val="1800"/>
              <a:buChar char="●"/>
            </a:pPr>
            <a:r>
              <a:rPr lang="pt-BR"/>
              <a:t>Algumas das razões para o baixo grau de satisfação dos usuários para os sistemas destacam-se:</a:t>
            </a:r>
            <a:endParaRPr/>
          </a:p>
          <a:p>
            <a:pPr indent="-317500" lvl="1" marL="914400" rtl="0" algn="l">
              <a:spcBef>
                <a:spcPts val="0"/>
              </a:spcBef>
              <a:spcAft>
                <a:spcPts val="0"/>
              </a:spcAft>
              <a:buSzPts val="1400"/>
              <a:buChar char="○"/>
            </a:pPr>
            <a:r>
              <a:rPr lang="pt-BR"/>
              <a:t>Na fase de levantamento de requisitos do projeto, onde não é utilizada uma técnica adequada para extrair os requisitos do sistema;</a:t>
            </a:r>
            <a:endParaRPr/>
          </a:p>
          <a:p>
            <a:pPr indent="-317500" lvl="1" marL="914400" rtl="0" algn="l">
              <a:spcBef>
                <a:spcPts val="0"/>
              </a:spcBef>
              <a:spcAft>
                <a:spcPts val="0"/>
              </a:spcAft>
              <a:buSzPts val="1400"/>
              <a:buChar char="○"/>
            </a:pPr>
            <a:r>
              <a:rPr lang="pt-BR"/>
              <a:t>A falha do analista em não descrever os requisitos do sistema de modo claro, sem ambigüidades, conciso e consistente com todos os aspectos significativos do sistema proposto.</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Entre as dificuldades encontradas na fase de levantamento de requisitos estão:</a:t>
            </a:r>
            <a:endParaRPr/>
          </a:p>
          <a:p>
            <a:pPr indent="-317500" lvl="1" marL="914400" rtl="0" algn="l">
              <a:spcBef>
                <a:spcPts val="0"/>
              </a:spcBef>
              <a:spcAft>
                <a:spcPts val="0"/>
              </a:spcAft>
              <a:buSzPts val="1400"/>
              <a:buChar char="○"/>
            </a:pPr>
            <a:r>
              <a:rPr lang="pt-BR"/>
              <a:t>usuário principal do sistema não sabe o que quer que o sistema faça ou sabe e não consegue transmitir para o analista; </a:t>
            </a:r>
            <a:endParaRPr/>
          </a:p>
          <a:p>
            <a:pPr indent="-317500" lvl="1" marL="914400" rtl="0" algn="l">
              <a:spcBef>
                <a:spcPts val="0"/>
              </a:spcBef>
              <a:spcAft>
                <a:spcPts val="0"/>
              </a:spcAft>
              <a:buSzPts val="1400"/>
              <a:buChar char="○"/>
            </a:pPr>
            <a:r>
              <a:rPr lang="pt-BR"/>
              <a:t>requisitos identificados, mas que não são realistas e não identificam os requisitos similares informados por pessoas diferentes.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Identifica-se um levantamento de requisitos adequado através:</a:t>
            </a:r>
            <a:endParaRPr/>
          </a:p>
          <a:p>
            <a:pPr indent="-342900" lvl="0" marL="457200" rtl="0" algn="l">
              <a:spcBef>
                <a:spcPts val="1600"/>
              </a:spcBef>
              <a:spcAft>
                <a:spcPts val="0"/>
              </a:spcAft>
              <a:buSzPts val="1800"/>
              <a:buChar char="●"/>
            </a:pPr>
            <a:r>
              <a:rPr lang="pt-BR"/>
              <a:t>da boa definição do projeto; </a:t>
            </a:r>
            <a:endParaRPr/>
          </a:p>
          <a:p>
            <a:pPr indent="-342900" lvl="0" marL="457200" rtl="0" algn="l">
              <a:spcBef>
                <a:spcPts val="0"/>
              </a:spcBef>
              <a:spcAft>
                <a:spcPts val="0"/>
              </a:spcAft>
              <a:buSzPts val="1800"/>
              <a:buChar char="●"/>
            </a:pPr>
            <a:r>
              <a:rPr lang="pt-BR"/>
              <a:t>da efetividade do projeto;</a:t>
            </a:r>
            <a:endParaRPr/>
          </a:p>
          <a:p>
            <a:pPr indent="-342900" lvl="0" marL="457200" rtl="0" algn="l">
              <a:spcBef>
                <a:spcPts val="0"/>
              </a:spcBef>
              <a:spcAft>
                <a:spcPts val="0"/>
              </a:spcAft>
              <a:buSzPts val="1800"/>
              <a:buChar char="●"/>
            </a:pPr>
            <a:r>
              <a:rPr lang="pt-BR"/>
              <a:t>de informações necessárias a um perfeito diagnóstico</a:t>
            </a:r>
            <a:endParaRPr/>
          </a:p>
          <a:p>
            <a:pPr indent="-342900" lvl="0" marL="457200" rtl="0" algn="l">
              <a:spcBef>
                <a:spcPts val="0"/>
              </a:spcBef>
              <a:spcAft>
                <a:spcPts val="0"/>
              </a:spcAft>
              <a:buSzPts val="1800"/>
              <a:buChar char="●"/>
            </a:pPr>
            <a:r>
              <a:rPr lang="pt-BR"/>
              <a:t>de soluções inteligentes.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Quanto ao levantamento de requisitos inadequado, o resultado é: </a:t>
            </a:r>
            <a:endParaRPr/>
          </a:p>
          <a:p>
            <a:pPr indent="-342900" lvl="0" marL="457200" rtl="0" algn="l">
              <a:spcBef>
                <a:spcPts val="1600"/>
              </a:spcBef>
              <a:spcAft>
                <a:spcPts val="0"/>
              </a:spcAft>
              <a:buSzPts val="1800"/>
              <a:buChar char="●"/>
            </a:pPr>
            <a:r>
              <a:rPr lang="pt-BR"/>
              <a:t>um diagnóstico pobre com conclusões comprometidas </a:t>
            </a:r>
            <a:endParaRPr/>
          </a:p>
          <a:p>
            <a:pPr indent="-342900" lvl="0" marL="457200" rtl="0" algn="l">
              <a:spcBef>
                <a:spcPts val="0"/>
              </a:spcBef>
              <a:spcAft>
                <a:spcPts val="0"/>
              </a:spcAft>
              <a:buSzPts val="1800"/>
              <a:buChar char="●"/>
            </a:pPr>
            <a:r>
              <a:rPr lang="pt-BR"/>
              <a:t>não identificação das causas dos problemas</a:t>
            </a:r>
            <a:endParaRPr/>
          </a:p>
          <a:p>
            <a:pPr indent="-342900" lvl="0" marL="457200" rtl="0" algn="l">
              <a:spcBef>
                <a:spcPts val="0"/>
              </a:spcBef>
              <a:spcAft>
                <a:spcPts val="0"/>
              </a:spcAft>
              <a:buSzPts val="1800"/>
              <a:buChar char="●"/>
            </a:pPr>
            <a:r>
              <a:rPr lang="pt-BR"/>
              <a:t>custos elevados </a:t>
            </a:r>
            <a:endParaRPr/>
          </a:p>
          <a:p>
            <a:pPr indent="-342900" lvl="0" marL="457200" rtl="0" algn="l">
              <a:spcBef>
                <a:spcPts val="0"/>
              </a:spcBef>
              <a:spcAft>
                <a:spcPts val="0"/>
              </a:spcAft>
              <a:buSzPts val="1800"/>
              <a:buChar char="●"/>
            </a:pPr>
            <a:r>
              <a:rPr lang="pt-BR"/>
              <a:t>prazos vencidos ou comprometedores</a:t>
            </a:r>
            <a:endParaRPr/>
          </a:p>
          <a:p>
            <a:pPr indent="-342900" lvl="0" marL="457200" rtl="0" algn="l">
              <a:spcBef>
                <a:spcPts val="0"/>
              </a:spcBef>
              <a:spcAft>
                <a:spcPts val="0"/>
              </a:spcAft>
              <a:buSzPts val="1800"/>
              <a:buChar char="●"/>
            </a:pPr>
            <a:r>
              <a:rPr lang="pt-BR"/>
              <a:t>omissão de processos fundamentais</a:t>
            </a:r>
            <a:endParaRPr/>
          </a:p>
          <a:p>
            <a:pPr indent="-342900" lvl="0" marL="457200" rtl="0" algn="l">
              <a:spcBef>
                <a:spcPts val="0"/>
              </a:spcBef>
              <a:spcAft>
                <a:spcPts val="0"/>
              </a:spcAft>
              <a:buSzPts val="1800"/>
              <a:buChar char="●"/>
            </a:pPr>
            <a:r>
              <a:rPr lang="pt-BR"/>
              <a:t>descréditos.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2. Registro</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Uma vez identificados e negociados, os requisitos devem ser documentados para que possam servir de base para o restante do processo de desenvolvimento.</a:t>
            </a:r>
            <a:endParaRPr/>
          </a:p>
          <a:p>
            <a:pPr indent="-342900" lvl="0" marL="457200" rtl="0" algn="l">
              <a:spcBef>
                <a:spcPts val="0"/>
              </a:spcBef>
              <a:spcAft>
                <a:spcPts val="0"/>
              </a:spcAft>
              <a:buSzPts val="1800"/>
              <a:buChar char="●"/>
            </a:pPr>
            <a:r>
              <a:rPr lang="pt-BR"/>
              <a:t>Em geral é produzido um documento de especificação de requisitos, de forma que todos os stakeholders possam entendê-lo.</a:t>
            </a:r>
            <a:endParaRPr/>
          </a:p>
          <a:p>
            <a:pPr indent="-342900" lvl="0" marL="457200" rtl="0" algn="l">
              <a:spcBef>
                <a:spcPts val="0"/>
              </a:spcBef>
              <a:spcAft>
                <a:spcPts val="0"/>
              </a:spcAft>
              <a:buSzPts val="1800"/>
              <a:buChar char="●"/>
            </a:pPr>
            <a:r>
              <a:rPr lang="pt-BR"/>
              <a:t>O registro dos requisitos num documento próprio facilita o controle de alterações de todos os envolvidos na manutenção dos requisitos, bem como a geração de versões do documento e a facilidade de acesso por todos os envolvidos.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Engenharia de requisitos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Engenharia de Requisitos é termo usado para descrever as atividades relacionadas à produção (levantamento, registro, validação e verificação) e gerência (controle de mudanças, gerência de configuração, rastreabilidade, gerência de qualidade dos requisitos) de requisitos.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pt-BR" sz="1000"/>
              <a:t>Figura 4. Engenharia de Requisitos</a:t>
            </a:r>
            <a:endParaRPr sz="1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2567401" y="2478025"/>
            <a:ext cx="3800750" cy="2237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3. Verificação</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Visa assegurar que todos os requisitos foram definidos sem ambiguidades, inconsistências ou omissões, detectando e corrigindo possíveis problemas ainda durante a fase de definição dos requisitos</a:t>
            </a:r>
            <a:endParaRPr/>
          </a:p>
          <a:p>
            <a:pPr indent="-342900" lvl="0" marL="457200" rtl="0" algn="l">
              <a:spcBef>
                <a:spcPts val="0"/>
              </a:spcBef>
              <a:spcAft>
                <a:spcPts val="0"/>
              </a:spcAft>
              <a:buSzPts val="1800"/>
              <a:buChar char="●"/>
            </a:pPr>
            <a:r>
              <a:rPr lang="pt-BR"/>
              <a:t>Sabe-se que o custo da correção de defeitos aumenta na medida em que o processo de desenvolvimento progride</a:t>
            </a:r>
            <a:endParaRPr/>
          </a:p>
          <a:p>
            <a:pPr indent="-342900" lvl="0" marL="457200" rtl="0" algn="l">
              <a:spcBef>
                <a:spcPts val="0"/>
              </a:spcBef>
              <a:spcAft>
                <a:spcPts val="0"/>
              </a:spcAft>
              <a:buSzPts val="1800"/>
              <a:buChar char="●"/>
            </a:pPr>
            <a:r>
              <a:rPr lang="pt-BR"/>
              <a:t>Revisões de artefatos de software têm se mostrado uma abordagem eficiente e de baixo custo para encontrar defeitos logo após terem sido introduzidos, reduzindo o retrabalho e melhorando a qualidade dos produtos</a:t>
            </a:r>
            <a:endParaRPr/>
          </a:p>
          <a:p>
            <a:pPr indent="-342900" lvl="0" marL="457200" rtl="0" algn="l">
              <a:spcBef>
                <a:spcPts val="0"/>
              </a:spcBef>
              <a:spcAft>
                <a:spcPts val="0"/>
              </a:spcAft>
              <a:buSzPts val="1800"/>
              <a:buChar char="●"/>
            </a:pPr>
            <a:r>
              <a:rPr lang="pt-BR"/>
              <a:t>Um tipo particular de revisão de software são as inspeções. Inspeções possuem um processo de detecção de defeitos rigoroso e bem definido. Os benefícios de se aplicar inspeções são maiores para artefatos desenvolvidos no início do processo, como o documento de requisitos.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4. Validação</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Atividade em que obtemos o aceite do cliente sob determinado artefato</a:t>
            </a:r>
            <a:endParaRPr/>
          </a:p>
          <a:p>
            <a:pPr indent="-342900" lvl="0" marL="457200" rtl="0" algn="l">
              <a:spcBef>
                <a:spcPts val="0"/>
              </a:spcBef>
              <a:spcAft>
                <a:spcPts val="0"/>
              </a:spcAft>
              <a:buSzPts val="1800"/>
              <a:buChar char="●"/>
            </a:pPr>
            <a:r>
              <a:rPr lang="pt-BR"/>
              <a:t>Significa aprovar junto ao cliente os requisitos que foram especificados</a:t>
            </a:r>
            <a:endParaRPr/>
          </a:p>
          <a:p>
            <a:pPr indent="-342900" lvl="0" marL="457200" rtl="0" algn="l">
              <a:spcBef>
                <a:spcPts val="0"/>
              </a:spcBef>
              <a:spcAft>
                <a:spcPts val="0"/>
              </a:spcAft>
              <a:buSzPts val="1800"/>
              <a:buChar char="●"/>
            </a:pPr>
            <a:r>
              <a:rPr lang="pt-BR"/>
              <a:t>Embora aparentemente simples, esta atividade pode ser bastante dificultada pelo cliente ou mesmo por um processo de validação inadequado utilizado pela empresa.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GERENCIAMENTO DE REQUISITOS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Conceito</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Requisitos são por natureza voláteis. Diversos fatores contribuem para sua instabilidade ao longo do tempo.</a:t>
            </a:r>
            <a:endParaRPr/>
          </a:p>
          <a:p>
            <a:pPr indent="-342900" lvl="0" marL="457200" rtl="0" algn="l">
              <a:spcBef>
                <a:spcPts val="0"/>
              </a:spcBef>
              <a:spcAft>
                <a:spcPts val="0"/>
              </a:spcAft>
              <a:buSzPts val="1800"/>
              <a:buChar char="●"/>
            </a:pPr>
            <a:r>
              <a:rPr lang="pt-BR"/>
              <a:t>Mudanças externas no ambiente (mudanças de legislação, mudanças no mercado, mudança no posicionamento estratégico da empresa), erros incorridos no processo de requisitos, entre outros.</a:t>
            </a:r>
            <a:endParaRPr/>
          </a:p>
          <a:p>
            <a:pPr indent="-342900" lvl="0" marL="457200" rtl="0" algn="l">
              <a:spcBef>
                <a:spcPts val="0"/>
              </a:spcBef>
              <a:spcAft>
                <a:spcPts val="0"/>
              </a:spcAft>
              <a:buSzPts val="1800"/>
              <a:buChar char="●"/>
            </a:pPr>
            <a:r>
              <a:rPr lang="pt-BR"/>
              <a:t>Todos esses fatores fazem com que seja necessário alterar os requisitos. </a:t>
            </a:r>
            <a:endParaRPr/>
          </a:p>
          <a:p>
            <a:pPr indent="-342900" lvl="0" marL="457200" rtl="0" algn="l">
              <a:spcBef>
                <a:spcPts val="0"/>
              </a:spcBef>
              <a:spcAft>
                <a:spcPts val="0"/>
              </a:spcAft>
              <a:buSzPts val="1800"/>
              <a:buChar char="●"/>
            </a:pPr>
            <a:r>
              <a:rPr lang="pt-BR"/>
              <a:t>Tais alterações precisam ser conduzidas de forma ordenada para que não se perca controle sobre o prazo e o custo do desenvolvimento.</a:t>
            </a:r>
            <a:endParaRPr/>
          </a:p>
          <a:p>
            <a:pPr indent="-342900" lvl="0" marL="457200" rtl="0" algn="l">
              <a:spcBef>
                <a:spcPts val="0"/>
              </a:spcBef>
              <a:spcAft>
                <a:spcPts val="0"/>
              </a:spcAft>
              <a:buSzPts val="1800"/>
              <a:buChar char="●"/>
            </a:pPr>
            <a:r>
              <a:rPr lang="pt-BR"/>
              <a:t>Denominamos a atividade de administrar os requisitos ao longo do tempo de gerenciamento de requisitos.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segundo grupo de atividades da Engenharia de Requisitos é dividido nas seguintes atividades:</a:t>
            </a:r>
            <a:endParaRPr/>
          </a:p>
          <a:p>
            <a:pPr indent="0" lvl="0" marL="457200" rtl="0" algn="l">
              <a:spcBef>
                <a:spcPts val="1600"/>
              </a:spcBef>
              <a:spcAft>
                <a:spcPts val="0"/>
              </a:spcAft>
              <a:buClr>
                <a:schemeClr val="dk1"/>
              </a:buClr>
              <a:buSzPts val="1100"/>
              <a:buFont typeface="Arial"/>
              <a:buNone/>
            </a:pPr>
            <a:r>
              <a:t/>
            </a:r>
            <a:endParaRPr/>
          </a:p>
          <a:p>
            <a:pPr indent="0" lvl="0" marL="457200" rtl="0" algn="l">
              <a:spcBef>
                <a:spcPts val="1600"/>
              </a:spcBef>
              <a:spcAft>
                <a:spcPts val="0"/>
              </a:spcAft>
              <a:buClr>
                <a:schemeClr val="dk1"/>
              </a:buClr>
              <a:buSzPts val="1100"/>
              <a:buFont typeface="Arial"/>
              <a:buNone/>
            </a:pPr>
            <a:r>
              <a:t/>
            </a:r>
            <a:endParaRPr/>
          </a:p>
          <a:p>
            <a:pPr indent="0" lvl="0" marL="457200" rtl="0" algn="l">
              <a:spcBef>
                <a:spcPts val="1600"/>
              </a:spcBef>
              <a:spcAft>
                <a:spcPts val="0"/>
              </a:spcAft>
              <a:buClr>
                <a:schemeClr val="dk1"/>
              </a:buClr>
              <a:buSzPts val="1100"/>
              <a:buFont typeface="Arial"/>
              <a:buNone/>
            </a:pPr>
            <a:r>
              <a:t/>
            </a:r>
            <a:endParaRPr/>
          </a:p>
          <a:p>
            <a:pPr indent="-342900" lvl="0" marL="457200" rtl="0" algn="l">
              <a:spcBef>
                <a:spcPts val="1600"/>
              </a:spcBef>
              <a:spcAft>
                <a:spcPts val="0"/>
              </a:spcAft>
              <a:buSzPts val="1800"/>
              <a:buChar char="●"/>
            </a:pPr>
            <a:r>
              <a:rPr lang="pt-BR"/>
              <a:t>A seguir entenderemos cada uma delas</a:t>
            </a:r>
            <a:endParaRPr/>
          </a:p>
        </p:txBody>
      </p:sp>
      <p:pic>
        <p:nvPicPr>
          <p:cNvPr id="197" name="Google Shape;197;p36"/>
          <p:cNvPicPr preferRelativeResize="0"/>
          <p:nvPr/>
        </p:nvPicPr>
        <p:blipFill>
          <a:blip r:embed="rId3">
            <a:alphaModFix/>
          </a:blip>
          <a:stretch>
            <a:fillRect/>
          </a:stretch>
        </p:blipFill>
        <p:spPr>
          <a:xfrm>
            <a:off x="3677400" y="1894655"/>
            <a:ext cx="1789200" cy="1695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Controle de Mudanças</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Nos permite diferenciar o que era o requisito original, o que foi introduzido e o que foi descartado.</a:t>
            </a:r>
            <a:endParaRPr/>
          </a:p>
          <a:p>
            <a:pPr indent="-342900" lvl="0" marL="457200" rtl="0" algn="l">
              <a:spcBef>
                <a:spcPts val="0"/>
              </a:spcBef>
              <a:spcAft>
                <a:spcPts val="0"/>
              </a:spcAft>
              <a:buSzPts val="1800"/>
              <a:buChar char="●"/>
            </a:pPr>
            <a:r>
              <a:rPr lang="pt-BR"/>
              <a:t>Interessante estabelecer um único canal para controle de mudanças, bem como utilizar um sistema para este controle.</a:t>
            </a:r>
            <a:endParaRPr/>
          </a:p>
          <a:p>
            <a:pPr indent="-342900" lvl="0" marL="457200" rtl="0" algn="l">
              <a:spcBef>
                <a:spcPts val="0"/>
              </a:spcBef>
              <a:spcAft>
                <a:spcPts val="0"/>
              </a:spcAft>
              <a:buSzPts val="1800"/>
              <a:buChar char="●"/>
            </a:pPr>
            <a:r>
              <a:rPr lang="pt-BR"/>
              <a:t>Passos que devem ser seguidos para um processo de controle de mudança:</a:t>
            </a:r>
            <a:endParaRPr/>
          </a:p>
          <a:p>
            <a:pPr indent="-317500" lvl="1" marL="914400" rtl="0" algn="l">
              <a:spcBef>
                <a:spcPts val="0"/>
              </a:spcBef>
              <a:spcAft>
                <a:spcPts val="0"/>
              </a:spcAft>
              <a:buSzPts val="1400"/>
              <a:buChar char="○"/>
            </a:pPr>
            <a:r>
              <a:rPr lang="pt-BR"/>
              <a:t>Checar validade da solicitação de mudança;</a:t>
            </a:r>
            <a:endParaRPr/>
          </a:p>
          <a:p>
            <a:pPr indent="-317500" lvl="1" marL="914400" rtl="0" algn="l">
              <a:spcBef>
                <a:spcPts val="0"/>
              </a:spcBef>
              <a:spcAft>
                <a:spcPts val="0"/>
              </a:spcAft>
              <a:buSzPts val="1400"/>
              <a:buChar char="○"/>
            </a:pPr>
            <a:r>
              <a:rPr lang="pt-BR"/>
              <a:t>Identificar os requisitos diretamente afetados com a mudança;</a:t>
            </a:r>
            <a:endParaRPr/>
          </a:p>
          <a:p>
            <a:pPr indent="-317500" lvl="1" marL="914400" rtl="0" algn="l">
              <a:spcBef>
                <a:spcPts val="0"/>
              </a:spcBef>
              <a:spcAft>
                <a:spcPts val="0"/>
              </a:spcAft>
              <a:buSzPts val="1400"/>
              <a:buChar char="○"/>
            </a:pPr>
            <a:r>
              <a:rPr lang="pt-BR"/>
              <a:t>Identificar dependências entre requisitos para buscar os requisitos afetados indiretamente;</a:t>
            </a:r>
            <a:endParaRPr/>
          </a:p>
          <a:p>
            <a:pPr indent="-317500" lvl="1" marL="914400" rtl="0" algn="l">
              <a:spcBef>
                <a:spcPts val="0"/>
              </a:spcBef>
              <a:spcAft>
                <a:spcPts val="0"/>
              </a:spcAft>
              <a:buSzPts val="1400"/>
              <a:buChar char="○"/>
            </a:pPr>
            <a:r>
              <a:rPr lang="pt-BR"/>
              <a:t>Assegurar com solicitante a mudança a ser realizada;</a:t>
            </a:r>
            <a:endParaRPr/>
          </a:p>
          <a:p>
            <a:pPr indent="-317500" lvl="1" marL="914400" rtl="0" algn="l">
              <a:spcBef>
                <a:spcPts val="0"/>
              </a:spcBef>
              <a:spcAft>
                <a:spcPts val="0"/>
              </a:spcAft>
              <a:buSzPts val="1400"/>
              <a:buChar char="○"/>
            </a:pPr>
            <a:r>
              <a:rPr lang="pt-BR"/>
              <a:t>Estimar custos da mudança;</a:t>
            </a:r>
            <a:endParaRPr/>
          </a:p>
          <a:p>
            <a:pPr indent="-317500" lvl="1" marL="914400" rtl="0" algn="l">
              <a:spcBef>
                <a:spcPts val="0"/>
              </a:spcBef>
              <a:spcAft>
                <a:spcPts val="0"/>
              </a:spcAft>
              <a:buSzPts val="1400"/>
              <a:buChar char="○"/>
            </a:pPr>
            <a:r>
              <a:rPr lang="pt-BR"/>
              <a:t>Obter acordo com usuário sobre o custo da mudança.</a:t>
            </a:r>
            <a:endParaRPr/>
          </a:p>
          <a:p>
            <a:pPr indent="-342900" lvl="0" marL="457200" rtl="0" algn="l">
              <a:spcBef>
                <a:spcPts val="0"/>
              </a:spcBef>
              <a:spcAft>
                <a:spcPts val="0"/>
              </a:spcAft>
              <a:buSzPts val="1800"/>
              <a:buChar char="●"/>
            </a:pPr>
            <a:r>
              <a:rPr lang="pt-BR"/>
              <a:t>Após a realização desta análise, podemos aceitar ou rejeitar a mudança, conforme os impactos e custos que ela pode ter no sistema.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Gerência de Configuração</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Durante o ciclo de vida do desenvolvimento, o software passa por uma série de modificações, desde a especificação dos requisitos até a implantação do sistema. A gerência de configuração de software existe no intuito de definir critérios que permitam realizar tais modificações mantendo-se a consistência e a integridade do software com as especificações, minimizando problemas decorrentes ao processo de desenvolvimento, através de um controle sistemático sobre as modificações.</a:t>
            </a:r>
            <a:endParaRPr/>
          </a:p>
          <a:p>
            <a:pPr indent="-342900" lvl="0" marL="457200" rtl="0" algn="l">
              <a:spcBef>
                <a:spcPts val="0"/>
              </a:spcBef>
              <a:spcAft>
                <a:spcPts val="0"/>
              </a:spcAft>
              <a:buSzPts val="1800"/>
              <a:buChar char="●"/>
            </a:pPr>
            <a:r>
              <a:rPr lang="pt-BR"/>
              <a:t>A criação de um plano de gerência de configuração consiste em estabelecer normas, ferramentas e templates que permitam gerenciar de maneira satisfatória os itens de configuração de um sistema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Em cada fase do processo de desenvolvimento, um conjunto bem definido de itens de configuração deve ser estabelecido. A este conjunto é dado o nome de baselines. Estas baselines servem como marco no processo de desenvolvimento, pois ao final de cada fase é estabelecida uma nova baseline e, portanto, todos os itens de configuração estão sob total controle de seus desenvolvedores. Desta forma, nesta baseline é guardada “uma foto” dos artefatos criados até aquele momento:</a:t>
            </a:r>
            <a:endParaRPr/>
          </a:p>
          <a:p>
            <a:pPr indent="-317500" lvl="1" marL="914400" rtl="0" algn="l">
              <a:spcBef>
                <a:spcPts val="0"/>
              </a:spcBef>
              <a:spcAft>
                <a:spcPts val="0"/>
              </a:spcAft>
              <a:buSzPts val="1400"/>
              <a:buChar char="○"/>
            </a:pPr>
            <a:r>
              <a:rPr lang="pt-BR"/>
              <a:t>tornando mais fácil realizar modificações nos artefatos de maneira controlada;</a:t>
            </a:r>
            <a:endParaRPr/>
          </a:p>
          <a:p>
            <a:pPr indent="-317500" lvl="1" marL="914400" rtl="0" algn="l">
              <a:spcBef>
                <a:spcPts val="0"/>
              </a:spcBef>
              <a:spcAft>
                <a:spcPts val="0"/>
              </a:spcAft>
              <a:buSzPts val="1400"/>
              <a:buChar char="○"/>
            </a:pPr>
            <a:r>
              <a:rPr lang="pt-BR"/>
              <a:t>possibilitando ter um controle sistemático sobre todos os itens de configuração abordados em cada fase do ciclo de vida do software, e;</a:t>
            </a:r>
            <a:endParaRPr/>
          </a:p>
          <a:p>
            <a:pPr indent="-317500" lvl="1" marL="914400" rtl="0" algn="l">
              <a:spcBef>
                <a:spcPts val="0"/>
              </a:spcBef>
              <a:spcAft>
                <a:spcPts val="0"/>
              </a:spcAft>
              <a:buSzPts val="1400"/>
              <a:buChar char="○"/>
            </a:pPr>
            <a:r>
              <a:rPr lang="pt-BR"/>
              <a:t>tornando possível que sejam realizadas, mais facilmente, avaliações sobre seu grau de evolução.</a:t>
            </a:r>
            <a:endParaRPr/>
          </a:p>
          <a:p>
            <a:pPr indent="0" lvl="0" marL="45720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Rastreabilidade</a:t>
            </a:r>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No centro da atividade de gerenciamento de requisitos está a rastreabilidade. </a:t>
            </a:r>
            <a:endParaRPr/>
          </a:p>
          <a:p>
            <a:pPr indent="-342900" lvl="0" marL="457200" rtl="0" algn="l">
              <a:spcBef>
                <a:spcPts val="0"/>
              </a:spcBef>
              <a:spcAft>
                <a:spcPts val="0"/>
              </a:spcAft>
              <a:buSzPts val="1800"/>
              <a:buChar char="●"/>
            </a:pPr>
            <a:r>
              <a:rPr lang="pt-BR"/>
              <a:t>Esta é definida como a habilidade de se acompanhar a vida de um requisito em ambas as direções </a:t>
            </a:r>
            <a:endParaRPr/>
          </a:p>
          <a:p>
            <a:pPr indent="-317500" lvl="1" marL="914400" rtl="0" algn="l">
              <a:spcBef>
                <a:spcPts val="0"/>
              </a:spcBef>
              <a:spcAft>
                <a:spcPts val="0"/>
              </a:spcAft>
              <a:buSzPts val="1400"/>
              <a:buChar char="○"/>
            </a:pPr>
            <a:r>
              <a:rPr lang="pt-BR"/>
              <a:t>por exemplo: partindo de requisitos e chegando a projeto ou partindo de projeto e chegando a requisitos do processo de software e durante todo o seu ciclo de vida.</a:t>
            </a:r>
            <a:endParaRPr/>
          </a:p>
          <a:p>
            <a:pPr indent="-342900" lvl="0" marL="457200" rtl="0" algn="l">
              <a:spcBef>
                <a:spcPts val="0"/>
              </a:spcBef>
              <a:spcAft>
                <a:spcPts val="0"/>
              </a:spcAft>
              <a:buSzPts val="1800"/>
              <a:buChar char="●"/>
            </a:pPr>
            <a:r>
              <a:rPr lang="pt-BR"/>
              <a:t>Para implementar a rastreabilidade, usualmente é confeccionado em conjunto com a especificação de requisitos um artefato chamado matriz de rastreabilidade, que tem como objetivo mapear os rastros dos requisitos descritos na especificação.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Os rastros dos requisitos podem ser de dois tipos:</a:t>
            </a:r>
            <a:endParaRPr/>
          </a:p>
          <a:p>
            <a:pPr indent="-317500" lvl="1" marL="914400" rtl="0" algn="l">
              <a:spcBef>
                <a:spcPts val="0"/>
              </a:spcBef>
              <a:spcAft>
                <a:spcPts val="0"/>
              </a:spcAft>
              <a:buSzPts val="1400"/>
              <a:buChar char="○"/>
            </a:pPr>
            <a:r>
              <a:rPr lang="pt-BR"/>
              <a:t>Pré-rastreabilidade: os rastros (artefatos: plano de negócio, atas de reunião com o usuário) que fundamentaram a criação do requisito.</a:t>
            </a:r>
            <a:endParaRPr/>
          </a:p>
          <a:p>
            <a:pPr indent="-317500" lvl="1" marL="914400" rtl="0" algn="l">
              <a:spcBef>
                <a:spcPts val="0"/>
              </a:spcBef>
              <a:spcAft>
                <a:spcPts val="0"/>
              </a:spcAft>
              <a:buSzPts val="1400"/>
              <a:buChar char="○"/>
            </a:pPr>
            <a:r>
              <a:rPr lang="pt-BR"/>
              <a:t>Pós-rastreabilidade: os rastros (artefatos: código, documentos) que se formaram a partir do requisito criado.</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Os principais objetivos da Engenharia de Requisitos são:</a:t>
            </a:r>
            <a:endParaRPr/>
          </a:p>
          <a:p>
            <a:pPr indent="-342900" lvl="0" marL="457200" rtl="0" algn="l">
              <a:spcBef>
                <a:spcPts val="1600"/>
              </a:spcBef>
              <a:spcAft>
                <a:spcPts val="0"/>
              </a:spcAft>
              <a:buSzPts val="1800"/>
              <a:buChar char="●"/>
            </a:pPr>
            <a:r>
              <a:rPr lang="pt-BR"/>
              <a:t>estabelecer uma visão comum entre o cliente e a equipe de projeto em relação aos requisitos que serão atendidos pelo projeto de software;</a:t>
            </a:r>
            <a:endParaRPr/>
          </a:p>
          <a:p>
            <a:pPr indent="-342900" lvl="0" marL="457200" rtl="0" algn="l">
              <a:spcBef>
                <a:spcPts val="0"/>
              </a:spcBef>
              <a:spcAft>
                <a:spcPts val="0"/>
              </a:spcAft>
              <a:buSzPts val="1800"/>
              <a:buChar char="●"/>
            </a:pPr>
            <a:r>
              <a:rPr lang="pt-BR"/>
              <a:t>registrar e acompanhar requisitos ao longo de todo o processo de desenvolvimento;</a:t>
            </a:r>
            <a:endParaRPr/>
          </a:p>
          <a:p>
            <a:pPr indent="-342900" lvl="0" marL="457200" rtl="0" algn="l">
              <a:spcBef>
                <a:spcPts val="0"/>
              </a:spcBef>
              <a:spcAft>
                <a:spcPts val="0"/>
              </a:spcAft>
              <a:buSzPts val="1800"/>
              <a:buChar char="●"/>
            </a:pPr>
            <a:r>
              <a:rPr lang="pt-BR"/>
              <a:t>documentar e controlar os requisitos alocados para estabelecer uma baseline para uso gerencial e da engenharia de software;</a:t>
            </a:r>
            <a:endParaRPr/>
          </a:p>
          <a:p>
            <a:pPr indent="-342900" lvl="0" marL="457200" rtl="0" algn="l">
              <a:spcBef>
                <a:spcPts val="0"/>
              </a:spcBef>
              <a:spcAft>
                <a:spcPts val="0"/>
              </a:spcAft>
              <a:buSzPts val="1800"/>
              <a:buChar char="●"/>
            </a:pPr>
            <a:r>
              <a:rPr lang="pt-BR"/>
              <a:t>manter planos, artefatos e atividades de software consistentes com os requisitos alocados.</a:t>
            </a:r>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Gerência de qualidade dos requisitos</a:t>
            </a:r>
            <a:endParaRPr/>
          </a:p>
        </p:txBody>
      </p:sp>
      <p:sp>
        <p:nvSpPr>
          <p:cNvPr id="233" name="Google Shape;23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Segundo o padrão IEEE 830, devemos considerar alguns critérios de qualidade ao trabalharmos com requisitos:</a:t>
            </a:r>
            <a:endParaRPr/>
          </a:p>
          <a:p>
            <a:pPr indent="-317500" lvl="1" marL="914400" rtl="0" algn="l">
              <a:spcBef>
                <a:spcPts val="0"/>
              </a:spcBef>
              <a:spcAft>
                <a:spcPts val="0"/>
              </a:spcAft>
              <a:buSzPts val="1400"/>
              <a:buChar char="○"/>
            </a:pPr>
            <a:r>
              <a:rPr lang="pt-BR"/>
              <a:t>Correção: um documento de requisitos é considerado correto se todos os requisitos representam algo que deve estar presente no sistema que está sendo desenvolvido, ou seja, os requisitos reais do usuário devem coincidir com os requisitos identificados.</a:t>
            </a:r>
            <a:endParaRPr/>
          </a:p>
          <a:p>
            <a:pPr indent="-317500" lvl="1" marL="914400" rtl="0" algn="l">
              <a:spcBef>
                <a:spcPts val="0"/>
              </a:spcBef>
              <a:spcAft>
                <a:spcPts val="0"/>
              </a:spcAft>
              <a:buSzPts val="1400"/>
              <a:buChar char="○"/>
            </a:pPr>
            <a:r>
              <a:rPr lang="pt-BR"/>
              <a:t>Não ambiguidade: um conjunto de requisitos é não ambíguo quando somente pode ser interpretado por todos os envolvidos em um projeto de uma única maneira.</a:t>
            </a:r>
            <a:endParaRPr/>
          </a:p>
          <a:p>
            <a:pPr indent="-317500" lvl="1" marL="914400" rtl="0" algn="l">
              <a:spcBef>
                <a:spcPts val="0"/>
              </a:spcBef>
              <a:spcAft>
                <a:spcPts val="0"/>
              </a:spcAft>
              <a:buSzPts val="1400"/>
              <a:buChar char="○"/>
            </a:pPr>
            <a:r>
              <a:rPr lang="pt-BR"/>
              <a:t>Completude: um conjunto de requisitos é dito completo quando descreve todas as demandas de interesse dos usuários. Estas demandas incluem requisitos funcionais, de desempenho, restrições, atributos e interfaces externas.</a:t>
            </a:r>
            <a:endParaRPr/>
          </a:p>
          <a:p>
            <a:pPr indent="-317500" lvl="1" marL="914400" rtl="0" algn="l">
              <a:spcBef>
                <a:spcPts val="0"/>
              </a:spcBef>
              <a:spcAft>
                <a:spcPts val="0"/>
              </a:spcAft>
              <a:buSzPts val="1400"/>
              <a:buChar char="○"/>
            </a:pPr>
            <a:r>
              <a:rPr lang="pt-BR"/>
              <a:t>Consistência: um conjunto de requisitos é dito consistente se nenhum subconjunto destes requisitos entra em conflito com os demais requisitos do sistema.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Char char="○"/>
            </a:pPr>
            <a:r>
              <a:rPr lang="pt-BR"/>
              <a:t>Verificabilidade: um requisito é verificável se existe uma forma efetiva, em termos de tempo e custo, para que pessoas ou ferramentas indiquem se um sistema cumpre o requisito (IEEE). Em quase todas as situações, é difícil provar de forma conclusiva que um requisito é cumprido por um software. Entretanto, escrever bem o requisito pode ajudar a aumentar a confiança na avaliação.</a:t>
            </a:r>
            <a:endParaRPr/>
          </a:p>
          <a:p>
            <a:pPr indent="-317500" lvl="1" marL="914400" rtl="0" algn="l">
              <a:spcBef>
                <a:spcPts val="0"/>
              </a:spcBef>
              <a:spcAft>
                <a:spcPts val="0"/>
              </a:spcAft>
              <a:buSzPts val="1400"/>
              <a:buChar char="○"/>
            </a:pPr>
            <a:r>
              <a:rPr lang="pt-BR"/>
              <a:t>Modificabilidade: um conjunto de requisitos é modificável quando seu estilo e estrutura é tal que as alterações podem ser realizadas de forma simples e consistente com os demais requisitos.</a:t>
            </a:r>
            <a:endParaRPr/>
          </a:p>
          <a:p>
            <a:pPr indent="-342900" lvl="0" marL="457200" rtl="0" algn="l">
              <a:spcBef>
                <a:spcPts val="0"/>
              </a:spcBef>
              <a:spcAft>
                <a:spcPts val="0"/>
              </a:spcAft>
              <a:buSzPts val="1800"/>
              <a:buChar char="●"/>
            </a:pPr>
            <a:r>
              <a:rPr lang="pt-BR"/>
              <a:t>A gerência, neste cenário, é responsável por manter uma infra-estrutura necessária para atividades de verificação que tornem possível investigarmos a qualidade dos requisitos que estamos definindo.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TÉCNICAS</a:t>
            </a:r>
            <a:r>
              <a:rPr lang="pt-BR"/>
              <a:t> DE LEVANTAMENTO DE REQUISITOS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As técnicas de levantamento de requisitos têm por objetivo superar as dificuldades que vimos na fase de Levantamento de Requisitos. </a:t>
            </a:r>
            <a:endParaRPr/>
          </a:p>
          <a:p>
            <a:pPr indent="0" lvl="0" marL="0" rtl="0" algn="l">
              <a:spcBef>
                <a:spcPts val="1600"/>
              </a:spcBef>
              <a:spcAft>
                <a:spcPts val="1600"/>
              </a:spcAft>
              <a:buNone/>
            </a:pPr>
            <a:r>
              <a:rPr lang="pt-BR"/>
              <a:t>Todas as técnicas possuem um conceito próprio e suas respectivas vantagens e desvantagens, que podem ser utilizadas em conjunto pelo analista.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Trabalho</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Trabalho Sobre Técnicas de Levantamento de Requisitos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Para apoiar o alcance destes objetivos, é importante que se tenha um processo de engenharia de requisitos bem definido.</a:t>
            </a:r>
            <a:endParaRPr/>
          </a:p>
          <a:p>
            <a:pPr indent="-342900" lvl="0" marL="457200" rtl="0" algn="l">
              <a:spcBef>
                <a:spcPts val="0"/>
              </a:spcBef>
              <a:spcAft>
                <a:spcPts val="0"/>
              </a:spcAft>
              <a:buSzPts val="1800"/>
              <a:buChar char="●"/>
            </a:pPr>
            <a:r>
              <a:rPr lang="pt-BR"/>
              <a:t>Um processo de engenharia de requisitos é um conjunto estruturado de atividades a serem seguidas para criar, validar e manter um documento de requisitos.</a:t>
            </a:r>
            <a:endParaRPr/>
          </a:p>
          <a:p>
            <a:pPr indent="-342900" lvl="0" marL="457200" rtl="0" algn="l">
              <a:spcBef>
                <a:spcPts val="0"/>
              </a:spcBef>
              <a:spcAft>
                <a:spcPts val="0"/>
              </a:spcAft>
              <a:buSzPts val="1800"/>
              <a:buChar char="●"/>
            </a:pPr>
            <a:r>
              <a:rPr lang="pt-BR"/>
              <a:t>Cada organização tem um processo de ER adequado à sua realidade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seguir temos um modelo genérico de atividades que pode descrever a maioria dos processos de engenharia de requisitos.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pt-BR" sz="1000"/>
              <a:t>Figura 5. Processo de ER</a:t>
            </a:r>
            <a:endParaRPr sz="1000"/>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3206562" y="1840910"/>
            <a:ext cx="2730875" cy="280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Como entradas para o processo são consideradas:</a:t>
            </a:r>
            <a:endParaRPr/>
          </a:p>
          <a:p>
            <a:pPr indent="-342900" lvl="0" marL="457200" rtl="0" algn="l">
              <a:spcBef>
                <a:spcPts val="1600"/>
              </a:spcBef>
              <a:spcAft>
                <a:spcPts val="0"/>
              </a:spcAft>
              <a:buSzPts val="1800"/>
              <a:buChar char="●"/>
            </a:pPr>
            <a:r>
              <a:rPr lang="pt-BR"/>
              <a:t>Descrições do que os stakeholders necessitam para suportar suas atividades;</a:t>
            </a:r>
            <a:endParaRPr/>
          </a:p>
          <a:p>
            <a:pPr indent="-342900" lvl="0" marL="457200" rtl="0" algn="l">
              <a:spcBef>
                <a:spcPts val="0"/>
              </a:spcBef>
              <a:spcAft>
                <a:spcPts val="0"/>
              </a:spcAft>
              <a:buSzPts val="1800"/>
              <a:buChar char="●"/>
            </a:pPr>
            <a:r>
              <a:rPr lang="pt-BR"/>
              <a:t>Informações a respeito do sistema que será substituído ou de qualquer sistema com o qual o sistema sendo definido terá que interagir;</a:t>
            </a:r>
            <a:endParaRPr/>
          </a:p>
          <a:p>
            <a:pPr indent="-342900" lvl="0" marL="457200" rtl="0" algn="l">
              <a:spcBef>
                <a:spcPts val="0"/>
              </a:spcBef>
              <a:spcAft>
                <a:spcPts val="0"/>
              </a:spcAft>
              <a:buSzPts val="1800"/>
              <a:buChar char="●"/>
            </a:pPr>
            <a:r>
              <a:rPr lang="pt-BR"/>
              <a:t>Padrões vigentes na organização a respeito de práticas de desenvolvimento de sistemas, gerência de qualidade, etc.;</a:t>
            </a:r>
            <a:endParaRPr/>
          </a:p>
          <a:p>
            <a:pPr indent="-342900" lvl="0" marL="457200" rtl="0" algn="l">
              <a:spcBef>
                <a:spcPts val="0"/>
              </a:spcBef>
              <a:spcAft>
                <a:spcPts val="0"/>
              </a:spcAft>
              <a:buSzPts val="1800"/>
              <a:buChar char="●"/>
            </a:pPr>
            <a:r>
              <a:rPr lang="pt-BR"/>
              <a:t>Regulamentos externos, tais como leis, regulamentos de segurança ou saúde;</a:t>
            </a:r>
            <a:endParaRPr/>
          </a:p>
          <a:p>
            <a:pPr indent="-342900" lvl="0" marL="457200" rtl="0" algn="l">
              <a:spcBef>
                <a:spcPts val="0"/>
              </a:spcBef>
              <a:spcAft>
                <a:spcPts val="0"/>
              </a:spcAft>
              <a:buSzPts val="1800"/>
              <a:buChar char="●"/>
            </a:pPr>
            <a:r>
              <a:rPr lang="pt-BR"/>
              <a:t>Informações gerais sobre o domínio de aplicação.</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Em paralelo à execução das atividades definidas no processo de levantamento de requisitos, está o processo de gerência dos requisitos (atividades vistas na Figura 4), voltado ao endereçamento de modificações nos requisitos. </a:t>
            </a:r>
            <a:endParaRPr/>
          </a:p>
        </p:txBody>
      </p:sp>
      <p:pic>
        <p:nvPicPr>
          <p:cNvPr id="94" name="Google Shape;94;p19"/>
          <p:cNvPicPr preferRelativeResize="0"/>
          <p:nvPr/>
        </p:nvPicPr>
        <p:blipFill>
          <a:blip r:embed="rId3">
            <a:alphaModFix/>
          </a:blip>
          <a:stretch>
            <a:fillRect/>
          </a:stretch>
        </p:blipFill>
        <p:spPr>
          <a:xfrm>
            <a:off x="2276475" y="2319338"/>
            <a:ext cx="4591050" cy="187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PRODUÇÃO DE REQUISITOS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primeiro grupo de atividades da Engenharia de Requisitos é dividido nas seguintes atividades: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pt-BR"/>
              <a:t>A seguir entenderemos cada uma delas</a:t>
            </a:r>
            <a:endParaRPr/>
          </a:p>
        </p:txBody>
      </p:sp>
      <p:pic>
        <p:nvPicPr>
          <p:cNvPr id="106" name="Google Shape;106;p21"/>
          <p:cNvPicPr preferRelativeResize="0"/>
          <p:nvPr/>
        </p:nvPicPr>
        <p:blipFill>
          <a:blip r:embed="rId3">
            <a:alphaModFix/>
          </a:blip>
          <a:stretch>
            <a:fillRect/>
          </a:stretch>
        </p:blipFill>
        <p:spPr>
          <a:xfrm>
            <a:off x="3518420" y="1965525"/>
            <a:ext cx="2107175" cy="159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60DDA19E479A04780454C97181E8AB6" ma:contentTypeVersion="4" ma:contentTypeDescription="Crie um novo documento." ma:contentTypeScope="" ma:versionID="80a32cbd6434a0e0e011c20d54e5a6f3">
  <xsd:schema xmlns:xsd="http://www.w3.org/2001/XMLSchema" xmlns:xs="http://www.w3.org/2001/XMLSchema" xmlns:p="http://schemas.microsoft.com/office/2006/metadata/properties" xmlns:ns2="12c557a7-1c7b-4af9-9ba2-7d8bd1953df6" targetNamespace="http://schemas.microsoft.com/office/2006/metadata/properties" ma:root="true" ma:fieldsID="42eb6dacf0244959651db5576796791f" ns2:_="">
    <xsd:import namespace="12c557a7-1c7b-4af9-9ba2-7d8bd1953df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557a7-1c7b-4af9-9ba2-7d8bd1953d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AEBE9C-618F-4C3B-84F2-CF2E4A2FDD0C}"/>
</file>

<file path=customXml/itemProps2.xml><?xml version="1.0" encoding="utf-8"?>
<ds:datastoreItem xmlns:ds="http://schemas.openxmlformats.org/officeDocument/2006/customXml" ds:itemID="{3406A307-2321-4566-B775-BAF3FAAB12B0}"/>
</file>

<file path=customXml/itemProps3.xml><?xml version="1.0" encoding="utf-8"?>
<ds:datastoreItem xmlns:ds="http://schemas.openxmlformats.org/officeDocument/2006/customXml" ds:itemID="{7E7D06AA-745B-4DE3-98B0-FD590AA9751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0x010100E60DDA19E479A04780454C97181E8AB6</vt:lpwstr>
  </property>
</Properties>
</file>