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4.xml"/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34" Type="http://schemas.openxmlformats.org/officeDocument/2006/relationships/slide" Target="slides/slide29.xml"/><Relationship Id="rId21" Type="http://schemas.openxmlformats.org/officeDocument/2006/relationships/slide" Target="slides/slide16.xml"/><Relationship Id="rId50" Type="http://schemas.openxmlformats.org/officeDocument/2006/relationships/slide" Target="slides/slide45.xml"/><Relationship Id="rId55" Type="http://schemas.openxmlformats.org/officeDocument/2006/relationships/customXml" Target="../customXml/item3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24" Type="http://schemas.openxmlformats.org/officeDocument/2006/relationships/slide" Target="slides/slide19.xml"/><Relationship Id="rId11" Type="http://schemas.openxmlformats.org/officeDocument/2006/relationships/slide" Target="slides/slide6.xml"/><Relationship Id="rId53" Type="http://schemas.openxmlformats.org/officeDocument/2006/relationships/customXml" Target="../customXml/item1.xml"/><Relationship Id="rId5" Type="http://schemas.openxmlformats.org/officeDocument/2006/relationships/notesMaster" Target="notesMasters/notesMaster1.xml"/><Relationship Id="rId44" Type="http://schemas.openxmlformats.org/officeDocument/2006/relationships/slide" Target="slides/slide39.xml"/><Relationship Id="rId31" Type="http://schemas.openxmlformats.org/officeDocument/2006/relationships/slide" Target="slides/slide26.xml"/><Relationship Id="rId52" Type="http://schemas.openxmlformats.org/officeDocument/2006/relationships/slide" Target="slides/slide47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3" Type="http://schemas.openxmlformats.org/officeDocument/2006/relationships/slide" Target="slides/slide3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14" Type="http://schemas.openxmlformats.org/officeDocument/2006/relationships/slide" Target="slides/slide9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presProps" Target="presProps.xml"/><Relationship Id="rId46" Type="http://schemas.openxmlformats.org/officeDocument/2006/relationships/slide" Target="slides/slide41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5" Type="http://schemas.openxmlformats.org/officeDocument/2006/relationships/slide" Target="slides/slide2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41" Type="http://schemas.openxmlformats.org/officeDocument/2006/relationships/slide" Target="slides/slide36.xml"/><Relationship Id="rId20" Type="http://schemas.openxmlformats.org/officeDocument/2006/relationships/slide" Target="slides/slide15.xml"/><Relationship Id="rId54" Type="http://schemas.openxmlformats.org/officeDocument/2006/relationships/customXml" Target="../customXml/item2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49" Type="http://schemas.openxmlformats.org/officeDocument/2006/relationships/slide" Target="slides/slide44.xml"/><Relationship Id="rId36" Type="http://schemas.openxmlformats.org/officeDocument/2006/relationships/slide" Target="slides/slide3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5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168f29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f168f29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d2708f86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d2708f86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d2708f86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d2708f86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d2708f86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d2708f86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d2708f86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d2708f86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d2708f86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d2708f86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d2708f86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d2708f86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d2708f86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d2708f86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d2708f86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d2708f86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d2708f86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d2708f86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d2708f86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d2708f86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13275aa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13275aa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d2708f86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d2708f86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d2708f86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d2708f86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d2708f86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d2708f86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d2708f86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d2708f86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d2708f86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d2708f86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d2708f86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d2708f86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d2708f86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d2708f86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d2708f86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d2708f86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d2708f86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d2708f86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d2708f86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d2708f86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d2708f86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d2708f86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d2708f86e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d2708f86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d2708f86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d2708f86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d2708f86e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ed2708f86e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d2708f86e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d2708f86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d2708f86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d2708f86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d2708f86e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d2708f86e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d2708f86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ed2708f86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d2708f86e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d2708f86e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d2708f86e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d2708f86e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d2708f86e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ed2708f86e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2708f86e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2708f86e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d2708f86e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d2708f86e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d2708f86e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d2708f86e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d2708f86e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ed2708f86e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ed2708f86e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ed2708f86e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d2708f86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d2708f86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d2708f86e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ed2708f86e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d2708f86e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ed2708f86e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048434ec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048434ec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d2708f86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d2708f86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2708f86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d2708f86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d2708f86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d2708f86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d2708f86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d2708f86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d2708f86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d2708f86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.png"/><Relationship Id="rId5" Type="http://schemas.openxmlformats.org/officeDocument/2006/relationships/image" Target="../media/image16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ocs.google.com/document/d/13drrskfyAqoCDDC8fuYI56Kcd-L3oKbMKsLXcdDiEwI/edit?usp=sharing" TargetMode="External"/><Relationship Id="rId4" Type="http://schemas.openxmlformats.org/officeDocument/2006/relationships/hyperlink" Target="https://docs.google.com/document/d/13drrskfyAqoCDDC8fuYI56Kcd-L3oKbMKsLXcdDiEwI/edit?usp=sharing" TargetMode="External"/><Relationship Id="rId5" Type="http://schemas.openxmlformats.org/officeDocument/2006/relationships/hyperlink" Target="https://docs.google.com/document/d/13drrskfyAqoCDDC8fuYI56Kcd-L3oKbMKsLXcdDiEwI/edit?usp=sharing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REQUISITOS, MODELAGEM E ANÁLISE DE DADOS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ESTUDO DE VIABILIDADE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 Joe Jonas Vogel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Viabilidade Operacional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Avalia a urgência do problema (visão e fases de estudo) ou a aceitação da solução (definição, seleção, aquisição, e fases do projeto).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Existem dois aspectos da viabilidade operacional a serem considerados: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 problema vale a pena ser resolvido ou a solução proposta para o problema funcionará?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Como o usuário final e a gerência sentem sobre o problema (solução)?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O problema vale a pena ser resolvido ou a solução proposta para o problema funcionará?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Estrutura PIECES:</a:t>
            </a:r>
            <a:endParaRPr sz="1700"/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pt-BR" sz="1300"/>
              <a:t>Performance</a:t>
            </a:r>
            <a:r>
              <a:rPr lang="pt-BR" sz="1300"/>
              <a:t> -- O modo atual de operação oferece vazão (throughput) adequado e tempo de resposta também?</a:t>
            </a:r>
            <a:endParaRPr sz="1300"/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pt-BR" sz="1300"/>
              <a:t>Informação</a:t>
            </a:r>
            <a:r>
              <a:rPr lang="pt-BR" sz="1300"/>
              <a:t> -- O modo atual de operação oferece ao usuário final e gerentes informações formatadas corretas, úteis, pertinentes e com tempo adequado?</a:t>
            </a:r>
            <a:endParaRPr sz="1300"/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pt-BR" sz="1300"/>
              <a:t>Economia</a:t>
            </a:r>
            <a:r>
              <a:rPr lang="pt-BR" sz="1300"/>
              <a:t> -- O modo atual de operação oferece serviços de informação com custo/eficiência adequados para a organização? Poderia haver uma redução nos custos e/ou um crescimento nos benefícios?</a:t>
            </a:r>
            <a:endParaRPr sz="1300"/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pt-BR" sz="1300"/>
              <a:t>Controle</a:t>
            </a:r>
            <a:r>
              <a:rPr lang="pt-BR" sz="1300"/>
              <a:t> -- O modo atual de operação oferece controles eficientes para evitar fraudes e para garantir corretude e segurança dos dados e informações?</a:t>
            </a:r>
            <a:endParaRPr sz="1300"/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pt-BR" sz="1300"/>
              <a:t>Eficiência</a:t>
            </a:r>
            <a:r>
              <a:rPr lang="pt-BR" sz="1300"/>
              <a:t> -- O modo atual de operação faz o máximo uso dos recursos disponíveis, incluindo pessoas, tempo e fluxo de modelos,...?</a:t>
            </a:r>
            <a:endParaRPr sz="1300"/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pt-BR" sz="1300"/>
              <a:t>Serviços</a:t>
            </a:r>
            <a:r>
              <a:rPr lang="pt-BR" sz="1300"/>
              <a:t> -- O modo atual de operação oferece serviços confiáveis? É flexível e extensível?</a:t>
            </a:r>
            <a:endParaRPr sz="1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o usuário final e gerentes sentem sobre o problema (solução)?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é importante apenas avaliar se o sistema pode ou não funcionar, mas também avaliar se o sistema irá ou não funcionar.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solução que funciona pode falhar por causa da resistência do usuário final ou da gerência.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Gerenciamento dá apoio ao sistema?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Como o usuário final sente sobre seu papel no novo sistema?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 que o usuário final (ou gerente) pode resistir ou não usar no sistema? Pessoas têm resistência a mudança. Esse problema pode ser superado? Se pode, como?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Como mudará o ambiente de trabalho do usuário final? O usuário final e gerente conseguem se adaptar às mudanças?</a:t>
            </a:r>
            <a:endParaRPr/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Viabilidade Técnica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solução ou a tecnologia proposta é prática?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Já possuímos a tecnologia necessária?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Já possuímos o conhecimento técnico necessário. O cronograma está razoável?</a:t>
            </a:r>
            <a:endParaRPr/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 Solução ou a Tecnologia proposta é prática?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tecnologia para alguma solução definida está normalmente disponível.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 questão é se a tecnologia é ou não madura o suficiente para ser facilmente aplicada aos nossos problemas.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Algumas firmas gostam de usar tecnologia do estado da arte, mas a maioria das firmas preferem usar tecnologia madura e utilizada anteriormente.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tecnologia madura tem uma grande base de clientes para obter recomendações a respeito de problemas e melhorias.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Já possuímos a tecnologia necessária?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 Assumindo que a tecnologia para solução seja prática: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“A tecnologia está disponível nas lojas?''</a:t>
            </a:r>
            <a:endParaRPr/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Se a tecnologia está disponível, ela tem a capacidade de lidar com a solução proposta.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 a tecnologia não está disponível: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“A tecnologia pode ser adquirida?''</a:t>
            </a:r>
            <a:endParaRPr/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Já possuímos o conhecimento técnico necessário?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Nós podemos ter a tecnologia, mas isso não significa que temos as habilidades requeridas para aplicar a tecnologia.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Na verdade, todos os profissionais de sistemas de informação podem aprender novas tecnologias.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Todavia, a curva de aprendizagem terá impacto na viabilidade técnica do projeto; especificamente, terá impacto no cronograma.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Viabilidade de Cronograma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Dado nosso conhecimento técnico, os prazos dos projetos são razoáveis?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Alguns projetos são iniciados com prazos específicos. </a:t>
            </a:r>
            <a:endParaRPr/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Você precisa determinar se os prazos são obrigatórios ou desejáveis.</a:t>
            </a:r>
            <a:endParaRPr/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Se são mais desejáveis que obrigatórios, o analista pode propor outros cronogramas.</a:t>
            </a:r>
            <a:endParaRPr/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preferível (a não ser que o cronograma seja absolutamente obrigatório) entregar um sistema de informação funcionando excelentemente dois meses mais tarde do que entregar um sistema com erros e inútil no tempo certo!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Não cumprir o cronograma é ruim.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Entregar sistemas inadequados é pior!</a:t>
            </a:r>
            <a:endParaRPr/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Viabilidade Econômica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Talvez a mais crítica 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Durante as fases iniciais do projeto, a análise da viabilidade econômica consiste em julgar se os possíveis benefícios de solucionar o problema são ou não vantajosos.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Tão logo os requisitos específicos e soluções sejam identificados, o analista pode levar em consideração os custos e benefícios de cada alternativa.</a:t>
            </a:r>
            <a:endParaRPr/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Isso é chamado de análise de custo-benefício.</a:t>
            </a:r>
            <a:endParaRPr/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que é um estudo de viabilidade?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que estudar e concluir?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Benefícios e custos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Análise de Custo/Benefício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Alternativas de comparação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Custos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Custos de desenvolvimento de sistemas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Custos de desenvolvimento e aquisição</a:t>
            </a:r>
            <a:r>
              <a:rPr lang="pt-BR"/>
              <a:t>: quem constrói o sistema (internamente ou contratado por fora)? software usado (comprado ou construído)? hardware (o que comprar, compra/aluguel)? Facilidades (lugar, comunicações, poder,...)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Custos de instalação</a:t>
            </a:r>
            <a:r>
              <a:rPr lang="pt-BR"/>
              <a:t> </a:t>
            </a:r>
            <a:r>
              <a:rPr b="1" lang="pt-BR"/>
              <a:t>e de conversão</a:t>
            </a:r>
            <a:r>
              <a:rPr lang="pt-BR"/>
              <a:t>: instalando o sistema, treinamento do pessoal, conversão de arquivo,....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Custos operacionais (contínuo)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Manutenção</a:t>
            </a:r>
            <a:r>
              <a:rPr lang="pt-BR"/>
              <a:t>: hardware (manutenção, aluguel, materiais,...), software (pagamento para manutenção e contratos), facilidades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Pessoal</a:t>
            </a:r>
            <a:r>
              <a:rPr lang="pt-BR"/>
              <a:t>: operação, manutenção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Custos de Desenvolvimento de Sistemas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São custos que ocorrem somente uma vez.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Alguns custos de desenvolvimento de sistemas: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Custos com o pessoal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Uso do computador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Treinamento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Custos de equipamentos, duplicação e suprimentos.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Custo de alguns novos equipamentos de computadores e software.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Custos da operação de Sistemas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Contínuos durante todo tempo de vida do sistema.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custos de operação de um sistema sobre o seu tempo de vida podem ser classificados como fixos e variáveis.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Depois de determinar os custos e benefícios para uma possível solução, você pode realizar a análise de custo-benefício.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Custos Fixos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Ocorrem em intervalos regulares, mas com taxas relativamente fixas.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Pagamentos de aluguel e pagamentos de licença de software.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Salários dos operadores de sistemas de informação e do pessoal de suporte (mesmo que o salário aumente, o aumento é gradual e não muda drasticamente de um mês para o outro).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Custos Variáveis</a:t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Ocorrem em proporção por algum fator habitual.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Custos de uso de computador (tempo de CPU, tempo de conexão de um terminal, armazenamento) que variam com a carga do trabalho.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Suprimentos (formulários, papel da impressora, disquetes, fitas magnéticas), que variam com a carga do trabalho.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Custos adicionais (manutenção, telefone, energia, água, etc).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Exemplo de Custo Estimado para Desenvolvimento de Sistema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199" name="Google Shape;1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250" y="1017725"/>
            <a:ext cx="4366075" cy="317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000" y="4295275"/>
            <a:ext cx="260032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125" y="1586800"/>
            <a:ext cx="22193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9450" y="3275025"/>
            <a:ext cx="19050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2550" y="4481013"/>
            <a:ext cx="3590925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25" y="608150"/>
            <a:ext cx="143827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9025" y="875815"/>
            <a:ext cx="6096251" cy="9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25" y="1984578"/>
            <a:ext cx="238125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7874" y="2292885"/>
            <a:ext cx="4035150" cy="6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7925" y="3121310"/>
            <a:ext cx="115252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29025" y="3477235"/>
            <a:ext cx="31432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43399" y="3329664"/>
            <a:ext cx="260985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 Benefícios o Sistema Oferecerá?</a:t>
            </a:r>
            <a:endParaRPr/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Benefícios</a:t>
            </a:r>
            <a:r>
              <a:rPr lang="pt-BR"/>
              <a:t>, normalmente, aumentam os lucros ou diminuem os custos (ambos são características altamente desejáveis para um novo sistema de informação).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Tanto quanto possível, benefícios devem ser quantificados em dólares.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Benefícios são classificados como </a:t>
            </a:r>
            <a:r>
              <a:rPr b="1" lang="pt-BR"/>
              <a:t>tangíveis</a:t>
            </a:r>
            <a:r>
              <a:rPr lang="pt-BR"/>
              <a:t> ou </a:t>
            </a:r>
            <a:r>
              <a:rPr b="1" lang="pt-BR"/>
              <a:t>intangíveis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Benefícios Tangíveis</a:t>
            </a:r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Aqueles que podem ser facilmente quantificados.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Benefícios tangíveis são, usualmente, medidos em termos de economia mensal ou anual ou de vantagens para a firma.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Exemplos incluem: diminuição de erros de processamento, redução de despesas, e crescimento de vendas.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Benefícios Intangíveis</a:t>
            </a:r>
            <a:endParaRPr/>
          </a:p>
        </p:txBody>
      </p:sp>
      <p:sp>
        <p:nvSpPr>
          <p:cNvPr id="232" name="Google Shape;23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Aqueles benefícios que são difíceis ou impossíveis de serem quantificados.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Exemplos: melhoria da satisfação do cliente e melhoria da moral do empregado.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Infelizmente, se um benefício não pode ser quantificado, é difícil aceitar a validade de uma análise de custo-benefício que está baseada em dados incompletos.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Ideias Chave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Projetos começam quando alguém tiver uma oportunidade para criar um negócio com uso da tecnologia de informação.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Análise de viabilidade é usada para ajudar na decisão se deve ir adiante ou não o projeto de SI.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Sistema Proposto é efetivo em relação ao custo?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Três técnicas populares para estimar o valor da viabilidade econômica, também chamada de custo-eficiência.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Análise do retorno financeiro</a:t>
            </a:r>
            <a:r>
              <a:rPr lang="pt-BR"/>
              <a:t> (payback analysis).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Retorno do investimento</a:t>
            </a:r>
            <a:r>
              <a:rPr lang="pt-BR"/>
              <a:t> (return on investments).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Valor atual líquido</a:t>
            </a:r>
            <a:r>
              <a:rPr lang="pt-BR"/>
              <a:t> (Net present value).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conceito que deve ser aplicado para cada técnica é o ajuste de custo e benefícios para refletir o </a:t>
            </a:r>
            <a:r>
              <a:rPr lang="pt-BR" u="sng"/>
              <a:t>valor atual da moeda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Valor atual da moeda</a:t>
            </a:r>
            <a:endParaRPr/>
          </a:p>
        </p:txBody>
      </p:sp>
      <p:sp>
        <p:nvSpPr>
          <p:cNvPr id="244" name="Google Shape;24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Real hoje vale menos que um Real daqui a um ano.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Alguns dos custos de um sistema serão recuperados depois da implementação.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Todos os benefícios do novo sistema surgirão no futuro.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Antes da análise de custo-benefício, esses custos devem ser convertidos para o Real corrente.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Por q</a:t>
            </a:r>
            <a:r>
              <a:rPr lang="pt-BR"/>
              <a:t>u</a:t>
            </a:r>
            <a:r>
              <a:rPr lang="pt-BR"/>
              <a:t>e toda essa inconveniência?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Porque, geralmente o projeto é comparado com outros projetos que têm durações diferentes.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Retorno (</a:t>
            </a:r>
            <a:r>
              <a:rPr i="1" lang="pt-BR"/>
              <a:t>Payback Analysis</a:t>
            </a:r>
            <a:r>
              <a:rPr lang="pt-BR"/>
              <a:t>)</a:t>
            </a:r>
            <a:endParaRPr/>
          </a:p>
        </p:txBody>
      </p:sp>
      <p:sp>
        <p:nvSpPr>
          <p:cNvPr id="250" name="Google Shape;25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método simples e popular para determinar </a:t>
            </a:r>
            <a:r>
              <a:rPr b="1" lang="pt-BR"/>
              <a:t>se</a:t>
            </a:r>
            <a:r>
              <a:rPr lang="pt-BR"/>
              <a:t> e </a:t>
            </a:r>
            <a:r>
              <a:rPr b="1" lang="pt-BR"/>
              <a:t>quando</a:t>
            </a:r>
            <a:r>
              <a:rPr lang="pt-BR"/>
              <a:t> um investimento trará retorno.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Porque custos de desenvolvimento de sistemas ocorrem muito antes dos benefícios começarem a surgir (pois leva algum tempo para os benefícios superarem os custos).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Depois da implementação, você irá encontrar despesas operacionais adicionais que deverão ser recuperadas.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Análise de retorno (</a:t>
            </a:r>
            <a:r>
              <a:rPr i="1" lang="pt-BR"/>
              <a:t>payback analysis</a:t>
            </a:r>
            <a:r>
              <a:rPr lang="pt-BR"/>
              <a:t>) determina quanto tempo será necessário para que os benefícios superem os custos.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Esse período de tempo é chamado de </a:t>
            </a:r>
            <a:r>
              <a:rPr b="1" lang="pt-BR"/>
              <a:t>período de retorno (</a:t>
            </a:r>
            <a:r>
              <a:rPr b="1" i="1" lang="pt-BR"/>
              <a:t>payback period</a:t>
            </a:r>
            <a:r>
              <a:rPr b="1" lang="pt-BR"/>
              <a:t>)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determinar o período de retorno</a:t>
            </a:r>
            <a:endParaRPr/>
          </a:p>
        </p:txBody>
      </p:sp>
      <p:sp>
        <p:nvSpPr>
          <p:cNvPr id="256" name="Google Shape;25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Ajustar os custos e benefícios para o valor atual da moeda (Real corrente).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 valor atual no ano n depende de uma taxa de desconto.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 taxa de desconto é um percentual similar à taxa de juros que você ganha na sua poupança.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 taxa de desconto para um negócio é o </a:t>
            </a:r>
            <a:r>
              <a:rPr b="1" lang="pt-BR"/>
              <a:t>custo de oportunidade</a:t>
            </a:r>
            <a:r>
              <a:rPr lang="pt-BR"/>
              <a:t> de poder investir em outros projetos.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determinar o período de retorno (cont.)</a:t>
            </a:r>
            <a:endParaRPr/>
          </a:p>
        </p:txBody>
      </p:sp>
      <p:sp>
        <p:nvSpPr>
          <p:cNvPr id="262" name="Google Shape;26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valor corrente, também chamado de valor presente, pode ser calculado usando a seguinte fórmula:</a:t>
            </a:r>
            <a:endParaRPr sz="16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pt-BR" sz="1700"/>
              <a:t>PVn = 1/(1 + Taxa de Desconto)^n</a:t>
            </a:r>
            <a:endParaRPr b="1" sz="17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Onde PVn é o valor presente de R$1.00 daqui a n anos.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Ex: Se a taxa de desconto é 8%, então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Valor Presente (1) = 1/(1 + 0.08)^1 = R$ 0.925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Valor Presente (2) = 1/(1 + 0.08)^2 = R$ 0.857</a:t>
            </a:r>
            <a:endParaRPr sz="1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913" y="113350"/>
            <a:ext cx="6264174" cy="3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1975" y="3629175"/>
            <a:ext cx="2760041" cy="13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determinar o período de retorno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Determinar o período do tempo quando os benefícios superam os custos.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Esse é o ponto em que os custos de desenvolvimento se igualam aos benefícios.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Determinando a fração de um ano quando o período de retorno realmente acontece: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700"/>
              <a:t>|quantia começo do ano| / (quantia fim do ano + |quantia começo do ano|)</a:t>
            </a:r>
            <a:endParaRPr b="1" sz="17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Ex: 1875,62 / (1791,74 + 1875,62) = 0.51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Ex: Período de retorno 3.51 anos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Valor Atual Líquido (</a:t>
            </a:r>
            <a:r>
              <a:rPr i="1" lang="pt-BR"/>
              <a:t>Net present value</a:t>
            </a:r>
            <a:r>
              <a:rPr lang="pt-BR"/>
              <a:t>)</a:t>
            </a:r>
            <a:endParaRPr/>
          </a:p>
        </p:txBody>
      </p:sp>
      <p:sp>
        <p:nvSpPr>
          <p:cNvPr id="280" name="Google Shape;28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Considerada a técnica preferida de custo-benefício pela maioria dos gerentes.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Custos</a:t>
            </a:r>
            <a:r>
              <a:rPr lang="pt-BR"/>
              <a:t> são representados por fluxos de caixa </a:t>
            </a:r>
            <a:r>
              <a:rPr b="1" lang="pt-BR"/>
              <a:t>negativos</a:t>
            </a:r>
            <a:r>
              <a:rPr lang="pt-BR"/>
              <a:t> enquanto </a:t>
            </a:r>
            <a:r>
              <a:rPr b="1" lang="pt-BR"/>
              <a:t>benefícios</a:t>
            </a:r>
            <a:r>
              <a:rPr lang="pt-BR"/>
              <a:t> são representados por fluxos de caixa </a:t>
            </a:r>
            <a:r>
              <a:rPr b="1" lang="pt-BR"/>
              <a:t>positivos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Descontando todos os custos e benefícios, subtrai a soma dos custos atualizados da soma dos benefícios atualizados para determinar o valor atual líquido.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Se é positivo, o investimento é bom.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Se é negativo, o investimento é ruim.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Quando comparamos múltiplas soluções ou projetos, o que tem o valor atual líquido (</a:t>
            </a:r>
            <a:r>
              <a:rPr i="1" lang="pt-BR"/>
              <a:t>net present value</a:t>
            </a:r>
            <a:r>
              <a:rPr lang="pt-BR"/>
              <a:t>) maior é o melhor investimento.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51"/>
          <p:cNvGrpSpPr/>
          <p:nvPr/>
        </p:nvGrpSpPr>
        <p:grpSpPr>
          <a:xfrm>
            <a:off x="1640225" y="252731"/>
            <a:ext cx="5863544" cy="2846443"/>
            <a:chOff x="152400" y="304800"/>
            <a:chExt cx="4991100" cy="2209800"/>
          </a:xfrm>
        </p:grpSpPr>
        <p:pic>
          <p:nvPicPr>
            <p:cNvPr id="292" name="Google Shape;292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0341" y="304800"/>
              <a:ext cx="4829175" cy="1857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5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2162175"/>
              <a:ext cx="4991100" cy="3524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4" name="Google Shape;294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0225" y="3381801"/>
            <a:ext cx="2413025" cy="3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objetivo de um estudo de viabilidade, como o próprio nome já diz, é avaliar sob o ponto de vista operacional, técnico, econômico e organizacional se o projeto é viável.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documento destina-se ao </a:t>
            </a:r>
            <a:r>
              <a:rPr i="1" lang="pt-BR"/>
              <a:t>stakeholder</a:t>
            </a:r>
            <a:r>
              <a:rPr lang="pt-BR"/>
              <a:t> do sistema (alguém que tenha alguma influência direta ou indireta sobre os requisitos do sistema). (SOMMERVILLE,2011, p. 70).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estudo de viabilidade acontece após a especificação de requisitos de negócio, ou seja, é o segundo passo do processo de engenharia de requisitos.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/>
              <a:t>Análise de Retorno do Investimento (</a:t>
            </a:r>
            <a:r>
              <a:rPr i="1" lang="pt-BR" sz="2400"/>
              <a:t>Return on Investments</a:t>
            </a:r>
            <a:r>
              <a:rPr lang="pt-BR" sz="2400"/>
              <a:t>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00" name="Google Shape;300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técnica de </a:t>
            </a:r>
            <a:r>
              <a:rPr b="1" lang="pt-BR"/>
              <a:t>análise de retorno do investimento (ROI)</a:t>
            </a:r>
            <a:r>
              <a:rPr lang="pt-BR"/>
              <a:t> comprara os benefícios das diferentes soluções ou projetos.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ROI para uma solução ou projeto é a taxa percentual que mede a relação entre a quantia que a empresa obtém de retorno ao seu investimento e a quantia investida.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Retorno do Investimento</a:t>
            </a:r>
            <a:endParaRPr/>
          </a:p>
        </p:txBody>
      </p:sp>
      <p:sp>
        <p:nvSpPr>
          <p:cNvPr id="306" name="Google Shape;306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ROI para uma solução ou projeto potencial é calculado como a seguir: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ROI = (Benefícios totais - Custos totais) / Custos totais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ROI = valor atual líquido / Custos totais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Ex:  ROI = (22.508,64-17.321,20)/ 17.321,20= 29,95%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EX: ROI = 5.187,44/ 17.321,20 = 29,95%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solução que oferecer o ROI mais alto é a melhor alternativa.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/>
              <a:t>Comparando Alternativas com a Matriz da Análise de Viabilidade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12" name="Google Shape;312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nós comparamos alternativas quando existem vários critérios de seleção e nenhuma das alternativas é superior em todos os aspectos?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Use uma </a:t>
            </a:r>
            <a:r>
              <a:rPr lang="pt-BR" u="sng"/>
              <a:t>Matriz de Análise de Viabilidade</a:t>
            </a:r>
            <a:r>
              <a:rPr lang="pt-BR"/>
              <a:t>!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Matriz de Análise de Viabilidade</a:t>
            </a:r>
            <a:endParaRPr/>
          </a:p>
        </p:txBody>
      </p:sp>
      <p:sp>
        <p:nvSpPr>
          <p:cNvPr id="318" name="Google Shape;318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As colunas da matriz correspondem às soluções do mesmo candidato As linhas correspondem ao mesmo critério de viabilidade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As células contêm as notas da avaliação de viabilidade de cada candidato.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cada linha pode ser atribuída um rank ou uma nota (ex. viabilidade operacional, candidatos podem ter ranks 1, 2, 3, etc.).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Depois que todos os candidatos têm seus ranks, uma nota final é registrada na última linha.</a:t>
            </a:r>
            <a:endParaRPr/>
          </a:p>
        </p:txBody>
      </p:sp>
      <p:pic>
        <p:nvPicPr>
          <p:cNvPr id="319" name="Google Shape;31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6900" y="3331575"/>
            <a:ext cx="6287800" cy="168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Documento de Estudo de Viabilidade </a:t>
            </a:r>
            <a:endParaRPr/>
          </a:p>
        </p:txBody>
      </p:sp>
      <p:sp>
        <p:nvSpPr>
          <p:cNvPr id="325" name="Google Shape;325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Tem como objetivo documentar a avaliação sob o ponto de vista operacional, técnico, econômico e organizacional se o projeto de desenvolvimento de software é viável.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Ele pode ser apresentado com um relatório e deve ser utilizado pelos </a:t>
            </a:r>
            <a:r>
              <a:rPr i="1" lang="pt-BR" sz="1600"/>
              <a:t>stakeholders</a:t>
            </a:r>
            <a:r>
              <a:rPr lang="pt-BR" sz="1600"/>
              <a:t> do projeto.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documento deve conter pelo menos os seguintes itens:</a:t>
            </a:r>
            <a:endParaRPr sz="16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Introdução</a:t>
            </a: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Objetivo</a:t>
            </a: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Escopo</a:t>
            </a: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Diagnóstico Atual</a:t>
            </a: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Requisitos</a:t>
            </a: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Alternativas Propostas</a:t>
            </a: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Alternativas Recomendadas</a:t>
            </a: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Cronograma</a:t>
            </a: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Conclusão</a:t>
            </a:r>
            <a:endParaRPr sz="1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Documento</a:t>
            </a:r>
            <a:endParaRPr/>
          </a:p>
        </p:txBody>
      </p:sp>
      <p:sp>
        <p:nvSpPr>
          <p:cNvPr id="331" name="Google Shape;331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Exemplo de Documento de Viabilidade baseado no RUP (</a:t>
            </a:r>
            <a:r>
              <a:rPr i="1" lang="pt-BR" u="sng">
                <a:solidFill>
                  <a:schemeClr val="hlink"/>
                </a:solidFill>
                <a:hlinkClick r:id="rId4"/>
              </a:rPr>
              <a:t>Rational Unified Process</a:t>
            </a:r>
            <a:r>
              <a:rPr lang="pt-BR" u="sng">
                <a:solidFill>
                  <a:schemeClr val="hlink"/>
                </a:solidFill>
                <a:hlinkClick r:id="rId5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337" name="Google Shape;337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estudo de viabilidade é de suma importância para avaliação de projetos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Seja uma startup ou uma grande empresa, avaliar a viabilidade de projetos é fundamental para o sucesso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As técnicas demonstradas na aula são muito comuns para avaliação de projetos, inclusive para outras finalidades que não sejam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importante ter em mente que a razão deve falar mais alto do que o sentimento na escolha de projetos.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Tarefa</a:t>
            </a:r>
            <a:endParaRPr/>
          </a:p>
        </p:txBody>
      </p:sp>
      <p:sp>
        <p:nvSpPr>
          <p:cNvPr id="343" name="Google Shape;343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Faça uma resenha contendo a sua percepção sobre o Estudo de Viabilidade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Entregar hoje no Teams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Fase do Estudo de Viabilidade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estudo de viabilidade visa tanto a tomada de decisão como a sugestão de possíveis alternativas de solução se um sistema de informação pode ser feito (... é possível? ... é justificado? 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estudo de viabilidade deve oferecer a gerência de informações para ajudar a decisão: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 se o projeto pode ou não ser feito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 se o produto final irá ou não beneficiar os usuários interessados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 escolha das alternativas entre as possíveis soluções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 a melhor alternativa?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Estudar?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</a:t>
            </a:r>
            <a:r>
              <a:rPr lang="pt-BR"/>
              <a:t> sistema organizacional apresentado, incluindo usuários, políticas, funções, objetivos,...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Problemas com o sistema apresentado ( inconsistências, funcionalidades inadequadas, performance,...,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Objetivos e outros requisitos para o novo sistema (o que precisa mudar?)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Restrições, incluindo requisitos não-funcionais do sistema (superficialmente)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Alternativas possíveis (o sistema atual é geralmente uma das alternativas)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Vantagens e desvantagens das alternativas</a:t>
            </a:r>
            <a:endParaRPr/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concluir?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Viabilidade do projeto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alternativa preferida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Teste de Viabilidade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Viabilidade operacional</a:t>
            </a:r>
            <a:r>
              <a:rPr lang="pt-BR"/>
              <a:t> é uma medida do grau de adequação da solução para a organização. É também uma avaliação de como as pessoas se sentem sobre o sistema/projeto.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Viabilidade técnica</a:t>
            </a:r>
            <a:r>
              <a:rPr lang="pt-BR"/>
              <a:t> é uma avaliação da praticidade de uma solução técnica específica e a disponibilidade dos recursos técnicos e dos especialistas.</a:t>
            </a:r>
            <a:endParaRPr/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Teste de Viabilidade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Viabilidade de cronograma</a:t>
            </a:r>
            <a:r>
              <a:rPr lang="pt-BR"/>
              <a:t> é uma avaliação de quão razoável está o cronograma do projeto.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Viabilidade econômica</a:t>
            </a:r>
            <a:r>
              <a:rPr lang="pt-BR"/>
              <a:t> é uma avaliação de custo-eficiência de um projeto ou solução. Conhecida como análise de custo-benefício.</a:t>
            </a:r>
            <a:endParaRPr/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60DDA19E479A04780454C97181E8AB6" ma:contentTypeVersion="4" ma:contentTypeDescription="Crie um novo documento." ma:contentTypeScope="" ma:versionID="80a32cbd6434a0e0e011c20d54e5a6f3">
  <xsd:schema xmlns:xsd="http://www.w3.org/2001/XMLSchema" xmlns:xs="http://www.w3.org/2001/XMLSchema" xmlns:p="http://schemas.microsoft.com/office/2006/metadata/properties" xmlns:ns2="12c557a7-1c7b-4af9-9ba2-7d8bd1953df6" targetNamespace="http://schemas.microsoft.com/office/2006/metadata/properties" ma:root="true" ma:fieldsID="42eb6dacf0244959651db5576796791f" ns2:_="">
    <xsd:import namespace="12c557a7-1c7b-4af9-9ba2-7d8bd1953d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c557a7-1c7b-4af9-9ba2-7d8bd1953d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2ECFB7-798A-4E09-934D-73C9575E00A9}"/>
</file>

<file path=customXml/itemProps2.xml><?xml version="1.0" encoding="utf-8"?>
<ds:datastoreItem xmlns:ds="http://schemas.openxmlformats.org/officeDocument/2006/customXml" ds:itemID="{6F7254F5-1702-4790-8600-D411CF1C8DA9}"/>
</file>

<file path=customXml/itemProps3.xml><?xml version="1.0" encoding="utf-8"?>
<ds:datastoreItem xmlns:ds="http://schemas.openxmlformats.org/officeDocument/2006/customXml" ds:itemID="{00E2BAA0-12B6-4E7A-AF07-CFBB9C28B0A6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0x010100E60DDA19E479A04780454C97181E8AB6</vt:lpwstr>
  </property>
</Properties>
</file>