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CA84B-56F4-F5CA-93E1-0CEE7ECDF6E9}" v="5" dt="2024-10-22T01:40:09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EDD37-12E8-D403-284D-804AAF71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58E849C-E106-5F23-A7E8-FB5E5865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1680"/>
            <a:ext cx="12212170" cy="6854639"/>
          </a:xfrm>
          <a:prstGeom prst="rect">
            <a:avLst/>
          </a:prstGeom>
        </p:spPr>
      </p:pic>
      <p:sp>
        <p:nvSpPr>
          <p:cNvPr id="30" name="CustomShape 8">
            <a:extLst>
              <a:ext uri="{FF2B5EF4-FFF2-40B4-BE49-F238E27FC236}">
                <a16:creationId xmlns:a16="http://schemas.microsoft.com/office/drawing/2014/main" id="{AF94E591-96A6-80FA-7E0F-E74C6724EC61}"/>
              </a:ext>
            </a:extLst>
          </p:cNvPr>
          <p:cNvSpPr/>
          <p:nvPr/>
        </p:nvSpPr>
        <p:spPr>
          <a:xfrm>
            <a:off x="7872219" y="6270199"/>
            <a:ext cx="373968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5000"/>
              </a:lnSpc>
              <a:tabLst>
                <a:tab pos="0" algn="l"/>
              </a:tabLst>
            </a:pPr>
            <a:r>
              <a:rPr lang="pt-BR" sz="900" b="0" strike="noStrike" spc="-1">
                <a:solidFill>
                  <a:srgbClr val="646363"/>
                </a:solidFill>
                <a:latin typeface="Lato"/>
                <a:ea typeface="Lato"/>
              </a:rPr>
              <a:t>JAVASCRIPT IMPRESSIONADOR  I  HASHTAG PROGRAMAÇÃO </a:t>
            </a:r>
            <a:endParaRPr lang="pt-BR" sz="900" b="0" strike="noStrike" spc="-1">
              <a:latin typeface="Arial"/>
            </a:endParaRPr>
          </a:p>
        </p:txBody>
      </p:sp>
      <p:pic>
        <p:nvPicPr>
          <p:cNvPr id="31" name="Google Shape;968;p44">
            <a:extLst>
              <a:ext uri="{FF2B5EF4-FFF2-40B4-BE49-F238E27FC236}">
                <a16:creationId xmlns:a16="http://schemas.microsoft.com/office/drawing/2014/main" id="{56FFAE45-8246-1316-62FD-3F325A44535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483419" y="6204679"/>
            <a:ext cx="326520" cy="326520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176A2CC-1520-7522-B3A8-C7CD0B53EB58}"/>
              </a:ext>
            </a:extLst>
          </p:cNvPr>
          <p:cNvSpPr txBox="1"/>
          <p:nvPr/>
        </p:nvSpPr>
        <p:spPr>
          <a:xfrm>
            <a:off x="403885" y="911756"/>
            <a:ext cx="11376771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500" b="1">
                <a:solidFill>
                  <a:srgbClr val="FFC000"/>
                </a:solidFill>
                <a:ea typeface="Calibri"/>
                <a:cs typeface="Calibri"/>
              </a:rPr>
              <a:t>Tecnologias comuns utilizadas no </a:t>
            </a:r>
            <a:r>
              <a:rPr lang="pt-BR" sz="3500" b="1" err="1">
                <a:solidFill>
                  <a:srgbClr val="FFC000"/>
                </a:solidFill>
                <a:ea typeface="Calibri"/>
                <a:cs typeface="Calibri"/>
              </a:rPr>
              <a:t>Backend</a:t>
            </a:r>
            <a:r>
              <a:rPr lang="pt-BR" sz="3500" b="1">
                <a:solidFill>
                  <a:srgbClr val="FFC000"/>
                </a:solidFill>
                <a:ea typeface="Calibri"/>
                <a:cs typeface="Calibri"/>
              </a:rPr>
              <a:t>:</a:t>
            </a:r>
            <a:endParaRPr lang="pt-BR"/>
          </a:p>
          <a:p>
            <a:pPr marL="171450" indent="-171450">
              <a:buFont typeface="Arial"/>
              <a:buChar char="•"/>
            </a:pPr>
            <a:endParaRPr lang="pt-BR">
              <a:solidFill>
                <a:srgbClr val="000000"/>
              </a:solidFill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sz="2000" b="1">
                <a:solidFill>
                  <a:srgbClr val="000000"/>
                </a:solidFill>
                <a:ea typeface="+mn-lt"/>
                <a:cs typeface="+mn-lt"/>
              </a:rPr>
              <a:t> Python</a:t>
            </a:r>
            <a:endParaRPr lang="pt-BR" sz="2000">
              <a:solidFill>
                <a:srgbClr val="0D0D0D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pt-BR" sz="2000" b="1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pt-BR" sz="2000" b="1">
                <a:solidFill>
                  <a:srgbClr val="000000"/>
                </a:solidFill>
                <a:ea typeface="+mn-lt"/>
                <a:cs typeface="+mn-lt"/>
              </a:rPr>
              <a:t> Ruby </a:t>
            </a:r>
            <a:r>
              <a:rPr lang="pt-BR" sz="2000" b="1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pt-BR" sz="2000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2000" b="1" err="1">
                <a:solidFill>
                  <a:srgbClr val="000000"/>
                </a:solidFill>
                <a:ea typeface="+mn-lt"/>
                <a:cs typeface="+mn-lt"/>
              </a:rPr>
              <a:t>Rails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pt-BR" sz="2000" b="1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PHP</a:t>
            </a:r>
          </a:p>
          <a:p>
            <a:pPr marL="285750" indent="-285750">
              <a:buFont typeface="Arial,Sans-Serif"/>
              <a:buChar char="•"/>
            </a:pPr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500" b="1">
                <a:solidFill>
                  <a:srgbClr val="000000"/>
                </a:solidFill>
                <a:ea typeface="Calibri" panose="020F0502020204030204"/>
                <a:cs typeface="Calibri" panose="020F0502020204030204"/>
              </a:rPr>
              <a:t>Node.js - </a:t>
            </a:r>
            <a:r>
              <a:rPr lang="en-US">
                <a:solidFill>
                  <a:srgbClr val="0D0D0D"/>
                </a:solidFill>
                <a:ea typeface="+mn-lt"/>
                <a:cs typeface="+mn-lt"/>
              </a:rPr>
              <a:t>Node.js é um </a:t>
            </a:r>
            <a:r>
              <a:rPr lang="en-US" err="1">
                <a:solidFill>
                  <a:srgbClr val="0D0D0D"/>
                </a:solidFill>
                <a:ea typeface="+mn-lt"/>
                <a:cs typeface="+mn-lt"/>
              </a:rPr>
              <a:t>ambiente</a:t>
            </a:r>
            <a:r>
              <a:rPr lang="en-US">
                <a:solidFill>
                  <a:srgbClr val="0D0D0D"/>
                </a:solidFill>
                <a:ea typeface="+mn-lt"/>
                <a:cs typeface="+mn-lt"/>
              </a:rPr>
              <a:t> de tempo de </a:t>
            </a:r>
            <a:r>
              <a:rPr lang="en-US" err="1">
                <a:solidFill>
                  <a:srgbClr val="0D0D0D"/>
                </a:solidFill>
                <a:ea typeface="+mn-lt"/>
                <a:cs typeface="+mn-lt"/>
              </a:rPr>
              <a:t>execução</a:t>
            </a:r>
            <a:r>
              <a:rPr lang="en-US">
                <a:solidFill>
                  <a:srgbClr val="0D0D0D"/>
                </a:solidFill>
                <a:ea typeface="+mn-lt"/>
                <a:cs typeface="+mn-lt"/>
              </a:rPr>
              <a:t> JavaScript que </a:t>
            </a:r>
            <a:r>
              <a:rPr lang="en-US" err="1">
                <a:solidFill>
                  <a:srgbClr val="0D0D0D"/>
                </a:solidFill>
                <a:ea typeface="+mn-lt"/>
                <a:cs typeface="+mn-lt"/>
              </a:rPr>
              <a:t>permite</a:t>
            </a:r>
            <a:r>
              <a:rPr lang="en-US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D0D0D"/>
                </a:solidFill>
                <a:ea typeface="+mn-lt"/>
                <a:cs typeface="+mn-lt"/>
              </a:rPr>
              <a:t>aos</a:t>
            </a:r>
            <a:r>
              <a:rPr lang="en-US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D0D0D"/>
                </a:solidFill>
                <a:ea typeface="+mn-lt"/>
                <a:cs typeface="+mn-lt"/>
              </a:rPr>
              <a:t>desenvolvedores</a:t>
            </a:r>
            <a:r>
              <a:rPr lang="en-US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D0D0D"/>
                </a:solidFill>
                <a:ea typeface="+mn-lt"/>
                <a:cs typeface="+mn-lt"/>
              </a:rPr>
              <a:t>executar</a:t>
            </a:r>
            <a:r>
              <a:rPr lang="en-US">
                <a:solidFill>
                  <a:srgbClr val="0D0D0D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D0D0D"/>
                </a:solidFill>
                <a:ea typeface="+mn-lt"/>
                <a:cs typeface="+mn-lt"/>
              </a:rPr>
              <a:t>código</a:t>
            </a:r>
            <a:r>
              <a:rPr lang="en-US">
                <a:solidFill>
                  <a:srgbClr val="0D0D0D"/>
                </a:solidFill>
                <a:ea typeface="+mn-lt"/>
                <a:cs typeface="+mn-lt"/>
              </a:rPr>
              <a:t> JavaScript no </a:t>
            </a:r>
            <a:r>
              <a:rPr lang="en-US" err="1">
                <a:solidFill>
                  <a:srgbClr val="0D0D0D"/>
                </a:solidFill>
                <a:ea typeface="+mn-lt"/>
                <a:cs typeface="+mn-lt"/>
              </a:rPr>
              <a:t>lado</a:t>
            </a:r>
            <a:r>
              <a:rPr lang="en-US">
                <a:solidFill>
                  <a:srgbClr val="0D0D0D"/>
                </a:solidFill>
                <a:ea typeface="+mn-lt"/>
                <a:cs typeface="+mn-lt"/>
              </a:rPr>
              <a:t> do </a:t>
            </a:r>
            <a:r>
              <a:rPr lang="en-US" err="1">
                <a:solidFill>
                  <a:srgbClr val="0D0D0D"/>
                </a:solidFill>
                <a:ea typeface="+mn-lt"/>
                <a:cs typeface="+mn-lt"/>
              </a:rPr>
              <a:t>servidor</a:t>
            </a:r>
            <a:r>
              <a:rPr lang="en-US">
                <a:solidFill>
                  <a:srgbClr val="0D0D0D"/>
                </a:solidFill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endParaRPr lang="pt-BR" sz="2500" b="1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pt-BR" sz="2500" b="1">
              <a:solidFill>
                <a:srgbClr val="000000"/>
              </a:solidFill>
              <a:ea typeface="+mn-lt"/>
              <a:cs typeface="+mn-lt"/>
            </a:endParaRPr>
          </a:p>
          <a:p>
            <a:endParaRPr lang="pt-BR" sz="2500" b="1">
              <a:solidFill>
                <a:srgbClr val="000000"/>
              </a:solidFill>
              <a:ea typeface="+mn-lt"/>
              <a:cs typeface="+mn-lt"/>
            </a:endParaRPr>
          </a:p>
          <a:p>
            <a:endParaRPr lang="pt-BR" sz="2500" b="1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938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EDD37-12E8-D403-284D-804AAF71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58E849C-E106-5F23-A7E8-FB5E58650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1680"/>
            <a:ext cx="12212170" cy="6854639"/>
          </a:xfrm>
          <a:prstGeom prst="rect">
            <a:avLst/>
          </a:prstGeom>
        </p:spPr>
      </p:pic>
      <p:sp>
        <p:nvSpPr>
          <p:cNvPr id="30" name="CustomShape 8">
            <a:extLst>
              <a:ext uri="{FF2B5EF4-FFF2-40B4-BE49-F238E27FC236}">
                <a16:creationId xmlns:a16="http://schemas.microsoft.com/office/drawing/2014/main" id="{AF94E591-96A6-80FA-7E0F-E74C6724EC61}"/>
              </a:ext>
            </a:extLst>
          </p:cNvPr>
          <p:cNvSpPr/>
          <p:nvPr/>
        </p:nvSpPr>
        <p:spPr>
          <a:xfrm>
            <a:off x="7872219" y="6270199"/>
            <a:ext cx="3739680" cy="21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5000"/>
              </a:lnSpc>
              <a:tabLst>
                <a:tab pos="0" algn="l"/>
              </a:tabLst>
            </a:pPr>
            <a:r>
              <a:rPr lang="pt-BR" sz="900" b="0" strike="noStrike" spc="-1">
                <a:solidFill>
                  <a:srgbClr val="646363"/>
                </a:solidFill>
                <a:latin typeface="Lato"/>
                <a:ea typeface="Lato"/>
              </a:rPr>
              <a:t>JAVASCRIPT IMPRESSIONADOR  I  HASHTAG PROGRAMAÇÃO </a:t>
            </a:r>
            <a:endParaRPr lang="pt-BR" sz="900" b="0" strike="noStrike" spc="-1">
              <a:latin typeface="Arial"/>
            </a:endParaRPr>
          </a:p>
        </p:txBody>
      </p:sp>
      <p:pic>
        <p:nvPicPr>
          <p:cNvPr id="31" name="Google Shape;968;p44">
            <a:extLst>
              <a:ext uri="{FF2B5EF4-FFF2-40B4-BE49-F238E27FC236}">
                <a16:creationId xmlns:a16="http://schemas.microsoft.com/office/drawing/2014/main" id="{56FFAE45-8246-1316-62FD-3F325A44535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483419" y="6204679"/>
            <a:ext cx="326520" cy="326520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176A2CC-1520-7522-B3A8-C7CD0B53EB58}"/>
              </a:ext>
            </a:extLst>
          </p:cNvPr>
          <p:cNvSpPr txBox="1"/>
          <p:nvPr/>
        </p:nvSpPr>
        <p:spPr>
          <a:xfrm>
            <a:off x="403885" y="114587"/>
            <a:ext cx="11376771" cy="85408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500" b="1">
                <a:solidFill>
                  <a:srgbClr val="FFC000"/>
                </a:solidFill>
                <a:ea typeface="+mn-lt"/>
                <a:cs typeface="+mn-lt"/>
              </a:rPr>
              <a:t>Exemplos de funcionalidades comuns do </a:t>
            </a:r>
            <a:r>
              <a:rPr lang="pt-BR" sz="2500" b="1" err="1">
                <a:solidFill>
                  <a:srgbClr val="FFC000"/>
                </a:solidFill>
                <a:ea typeface="+mn-lt"/>
                <a:cs typeface="+mn-lt"/>
              </a:rPr>
              <a:t>Backend</a:t>
            </a:r>
            <a:r>
              <a:rPr lang="pt-BR" sz="2500" b="1">
                <a:solidFill>
                  <a:srgbClr val="FFC000"/>
                </a:solidFill>
                <a:ea typeface="+mn-lt"/>
                <a:cs typeface="+mn-lt"/>
              </a:rPr>
              <a:t>:</a:t>
            </a:r>
          </a:p>
          <a:p>
            <a:endParaRPr lang="pt-BR" b="1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pt-BR" b="1">
                <a:ea typeface="+mn-lt"/>
                <a:cs typeface="+mn-lt"/>
              </a:rPr>
              <a:t>Processamento de Dados:</a:t>
            </a:r>
            <a:r>
              <a:rPr lang="pt-BR">
                <a:ea typeface="+mn-lt"/>
                <a:cs typeface="+mn-lt"/>
              </a:rPr>
              <a:t> Validar e processar formulários enviados pelo usuário, realizar cálculos complexos, transformar e formatar dados para apresentação.</a:t>
            </a:r>
            <a:endParaRPr lang="pt-BR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pt-BR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pt-BR" b="1">
                <a:ea typeface="+mn-lt"/>
                <a:cs typeface="+mn-lt"/>
              </a:rPr>
              <a:t>Acesso a Banco de Dados:</a:t>
            </a:r>
            <a:r>
              <a:rPr lang="pt-BR">
                <a:ea typeface="+mn-lt"/>
                <a:cs typeface="+mn-lt"/>
              </a:rPr>
              <a:t> Consultar, inserir, atualizar e excluir registros em um banco de dados, executar consultas complexas para recuperar informações específicas.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pt-BR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pt-BR" b="1">
                <a:ea typeface="+mn-lt"/>
                <a:cs typeface="+mn-lt"/>
              </a:rPr>
              <a:t>Autenticação de Usuário:</a:t>
            </a:r>
            <a:r>
              <a:rPr lang="pt-BR">
                <a:ea typeface="+mn-lt"/>
                <a:cs typeface="+mn-lt"/>
              </a:rPr>
              <a:t> Gerenciar o processo de login e logout de usuários, verificar credenciais, gerar tokens de acesso para autenticação de API.</a:t>
            </a:r>
          </a:p>
          <a:p>
            <a:pPr marL="171450" indent="-171450">
              <a:buFont typeface="Arial"/>
              <a:buChar char="•"/>
            </a:pPr>
            <a:endParaRPr lang="pt-BR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pt-BR" b="1">
                <a:ea typeface="+mn-lt"/>
                <a:cs typeface="+mn-lt"/>
              </a:rPr>
              <a:t>Autorização de Acesso:</a:t>
            </a:r>
            <a:r>
              <a:rPr lang="pt-BR">
                <a:ea typeface="+mn-lt"/>
                <a:cs typeface="+mn-lt"/>
              </a:rPr>
              <a:t> Controlar e gerenciar permissões de acesso dos usuários a diferentes recursos e funcionalidades da aplicação.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pt-BR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pt-BR" b="1">
                <a:ea typeface="+mn-lt"/>
                <a:cs typeface="+mn-lt"/>
              </a:rPr>
              <a:t>Envio de </a:t>
            </a:r>
            <a:r>
              <a:rPr lang="pt-BR" b="1" err="1">
                <a:ea typeface="+mn-lt"/>
                <a:cs typeface="+mn-lt"/>
              </a:rPr>
              <a:t>Emails</a:t>
            </a:r>
            <a:r>
              <a:rPr lang="pt-BR" b="1">
                <a:ea typeface="+mn-lt"/>
                <a:cs typeface="+mn-lt"/>
              </a:rPr>
              <a:t>:</a:t>
            </a:r>
            <a:r>
              <a:rPr lang="pt-BR">
                <a:ea typeface="+mn-lt"/>
                <a:cs typeface="+mn-lt"/>
              </a:rPr>
              <a:t> Enviar notificações por </a:t>
            </a:r>
            <a:r>
              <a:rPr lang="pt-BR" err="1">
                <a:ea typeface="+mn-lt"/>
                <a:cs typeface="+mn-lt"/>
              </a:rPr>
              <a:t>email</a:t>
            </a:r>
            <a:r>
              <a:rPr lang="pt-BR">
                <a:ea typeface="+mn-lt"/>
                <a:cs typeface="+mn-lt"/>
              </a:rPr>
              <a:t> para os usuários, como confirmações de cadastro, redefinições de senha e alertas de atividade.</a:t>
            </a:r>
            <a:endParaRPr lang="en-US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pt-BR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pt-BR" b="1">
                <a:ea typeface="+mn-lt"/>
                <a:cs typeface="+mn-lt"/>
              </a:rPr>
              <a:t>Processamento de Arquivos:</a:t>
            </a:r>
            <a:r>
              <a:rPr lang="pt-BR">
                <a:ea typeface="+mn-lt"/>
                <a:cs typeface="+mn-lt"/>
              </a:rPr>
              <a:t> Manipular uploads de arquivos, redimensionar imagens, armazenar e recuperar arquivos de forma eficiente.</a:t>
            </a:r>
          </a:p>
          <a:p>
            <a:pPr marL="171450" indent="-171450">
              <a:buFont typeface="Arial"/>
              <a:buChar char="•"/>
            </a:pPr>
            <a:endParaRPr lang="pt-BR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pt-BR" b="1">
                <a:ea typeface="+mn-lt"/>
                <a:cs typeface="+mn-lt"/>
              </a:rPr>
              <a:t>Agendamento de Tarefas:</a:t>
            </a:r>
            <a:r>
              <a:rPr lang="pt-BR">
                <a:ea typeface="+mn-lt"/>
                <a:cs typeface="+mn-lt"/>
              </a:rPr>
              <a:t> Executar tarefas em segundo plano de forma programada, como processamento de filas, geração de relatórios e limpeza de dados obsoletos.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pt-BR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</a:rPr>
              <a:t>.</a:t>
            </a:r>
          </a:p>
          <a:p>
            <a:endParaRPr lang="pt-BR" sz="3500" b="1">
              <a:solidFill>
                <a:srgbClr val="FFC000"/>
              </a:solidFill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pt-BR" sz="2500" b="1">
              <a:solidFill>
                <a:srgbClr val="000000"/>
              </a:solidFill>
              <a:ea typeface="+mn-lt"/>
              <a:cs typeface="+mn-lt"/>
            </a:endParaRPr>
          </a:p>
          <a:p>
            <a:endParaRPr lang="pt-BR" sz="2500" b="1">
              <a:solidFill>
                <a:srgbClr val="000000"/>
              </a:solidFill>
              <a:ea typeface="+mn-lt"/>
              <a:cs typeface="+mn-lt"/>
            </a:endParaRPr>
          </a:p>
          <a:p>
            <a:endParaRPr lang="pt-BR" sz="2500" b="1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0039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2024-10-22T01:37:49Z</dcterms:created>
  <dcterms:modified xsi:type="dcterms:W3CDTF">2024-10-22T01:40:18Z</dcterms:modified>
</cp:coreProperties>
</file>