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6860904-65F7-4930-AC9D-C612137913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4E773B-9052-4609-98AC-09719489C657}">
      <dgm:prSet/>
      <dgm:spPr/>
      <dgm:t>
        <a:bodyPr/>
        <a:lstStyle/>
        <a:p>
          <a:r>
            <a:rPr lang="es-CO" baseline="0" dirty="0"/>
            <a:t>No negativa: La función de densidad de probabilidad siempre es no negativa para todos los valores de la variable aleatoria.</a:t>
          </a:r>
          <a:endParaRPr lang="en-US" dirty="0"/>
        </a:p>
      </dgm:t>
    </dgm:pt>
    <dgm:pt modelId="{165DD4B8-8DA3-4A24-8D04-23045209795C}" type="parTrans" cxnId="{E533B985-3DDD-4C01-B8FB-6CC80733867B}">
      <dgm:prSet/>
      <dgm:spPr/>
      <dgm:t>
        <a:bodyPr/>
        <a:lstStyle/>
        <a:p>
          <a:endParaRPr lang="en-US"/>
        </a:p>
      </dgm:t>
    </dgm:pt>
    <dgm:pt modelId="{62B1A8CB-B9D7-4760-8BC4-50E3F2CF1036}" type="sibTrans" cxnId="{E533B985-3DDD-4C01-B8FB-6CC80733867B}">
      <dgm:prSet/>
      <dgm:spPr/>
      <dgm:t>
        <a:bodyPr/>
        <a:lstStyle/>
        <a:p>
          <a:endParaRPr lang="en-US"/>
        </a:p>
      </dgm:t>
    </dgm:pt>
    <dgm:pt modelId="{30B65AE5-828D-4866-BA13-C908855E0708}">
      <dgm:prSet/>
      <dgm:spPr/>
      <dgm:t>
        <a:bodyPr/>
        <a:lstStyle/>
        <a:p>
          <a:r>
            <a:rPr lang="es-CO" baseline="0" dirty="0"/>
            <a:t>Integral total igual a 1: La integral de la función de densidad de probabilidad sobre todos los posibles valores de la variable aleatoria es igual a 1.</a:t>
          </a:r>
          <a:endParaRPr lang="en-US" dirty="0"/>
        </a:p>
      </dgm:t>
    </dgm:pt>
    <dgm:pt modelId="{F679FA80-7D21-4C43-8F5F-A35FA9808700}" type="parTrans" cxnId="{C93F39C1-1019-4FF8-BAAB-0C89B5B77DDF}">
      <dgm:prSet/>
      <dgm:spPr/>
      <dgm:t>
        <a:bodyPr/>
        <a:lstStyle/>
        <a:p>
          <a:endParaRPr lang="en-US"/>
        </a:p>
      </dgm:t>
    </dgm:pt>
    <dgm:pt modelId="{D597A26F-91F6-4F32-84C5-551B7529C816}" type="sibTrans" cxnId="{C93F39C1-1019-4FF8-BAAB-0C89B5B77DDF}">
      <dgm:prSet/>
      <dgm:spPr/>
      <dgm:t>
        <a:bodyPr/>
        <a:lstStyle/>
        <a:p>
          <a:endParaRPr lang="en-US"/>
        </a:p>
      </dgm:t>
    </dgm:pt>
    <dgm:pt modelId="{E5B279BC-0387-4F11-A1B0-3DCC30A3C5DE}">
      <dgm:prSet/>
      <dgm:spPr/>
      <dgm:t>
        <a:bodyPr/>
        <a:lstStyle/>
        <a:p>
          <a:r>
            <a:rPr lang="es-CO" baseline="0"/>
            <a:t>Probabilidad acumulativa: La probabilidad de que la variable aleatoria caiga dentro de un intervalo particular se calcula como la integral de la función de densidad de probabilidad sobre ese intervalo.</a:t>
          </a:r>
          <a:endParaRPr lang="en-US"/>
        </a:p>
      </dgm:t>
    </dgm:pt>
    <dgm:pt modelId="{25FA516B-F4DB-4928-A386-38881C664CBB}" type="parTrans" cxnId="{0F925D25-CFB4-42D4-8C93-CF2E4E06B3A0}">
      <dgm:prSet/>
      <dgm:spPr/>
      <dgm:t>
        <a:bodyPr/>
        <a:lstStyle/>
        <a:p>
          <a:endParaRPr lang="en-US"/>
        </a:p>
      </dgm:t>
    </dgm:pt>
    <dgm:pt modelId="{2EC9521E-1C67-4310-996B-6F1BA7ADDF03}" type="sibTrans" cxnId="{0F925D25-CFB4-42D4-8C93-CF2E4E06B3A0}">
      <dgm:prSet/>
      <dgm:spPr/>
      <dgm:t>
        <a:bodyPr/>
        <a:lstStyle/>
        <a:p>
          <a:endParaRPr lang="en-US"/>
        </a:p>
      </dgm:t>
    </dgm:pt>
    <dgm:pt modelId="{04ABA914-9A4E-405B-9DAB-B248003B994C}">
      <dgm:prSet/>
      <dgm:spPr/>
      <dgm:t>
        <a:bodyPr/>
        <a:lstStyle/>
        <a:p>
          <a:r>
            <a:rPr lang="es-CO" baseline="0"/>
            <a:t>La probabilidad de que la variable aleatoria tome un valor es de 0</a:t>
          </a:r>
          <a:endParaRPr lang="en-US"/>
        </a:p>
      </dgm:t>
    </dgm:pt>
    <dgm:pt modelId="{F1D642D2-404F-4487-818D-5E17B8028489}" type="parTrans" cxnId="{8588F367-5C1D-47CE-ABFA-D1FDF60B48E6}">
      <dgm:prSet/>
      <dgm:spPr/>
      <dgm:t>
        <a:bodyPr/>
        <a:lstStyle/>
        <a:p>
          <a:endParaRPr lang="en-US"/>
        </a:p>
      </dgm:t>
    </dgm:pt>
    <dgm:pt modelId="{58FADFC4-49A4-47BA-B98B-47E6165C6E97}" type="sibTrans" cxnId="{8588F367-5C1D-47CE-ABFA-D1FDF60B48E6}">
      <dgm:prSet/>
      <dgm:spPr/>
      <dgm:t>
        <a:bodyPr/>
        <a:lstStyle/>
        <a:p>
          <a:endParaRPr lang="en-US"/>
        </a:p>
      </dgm:t>
    </dgm:pt>
    <dgm:pt modelId="{AEBFB462-7EE2-4B64-8AF9-E71752E1B765}" type="pres">
      <dgm:prSet presAssocID="{D6860904-65F7-4930-AC9D-C6121379139A}" presName="root" presStyleCnt="0">
        <dgm:presLayoutVars>
          <dgm:dir/>
          <dgm:resizeHandles val="exact"/>
        </dgm:presLayoutVars>
      </dgm:prSet>
      <dgm:spPr/>
    </dgm:pt>
    <dgm:pt modelId="{1CA09116-4ED6-4F0E-AAD2-53D38E7CE3BA}" type="pres">
      <dgm:prSet presAssocID="{634E773B-9052-4609-98AC-09719489C657}" presName="compNode" presStyleCnt="0"/>
      <dgm:spPr/>
    </dgm:pt>
    <dgm:pt modelId="{2CA583BA-F602-4DEB-850E-3F315520842C}" type="pres">
      <dgm:prSet presAssocID="{634E773B-9052-4609-98AC-09719489C657}" presName="bgRect" presStyleLbl="bgShp" presStyleIdx="0" presStyleCnt="4"/>
      <dgm:spPr/>
    </dgm:pt>
    <dgm:pt modelId="{E886FF5D-67D1-4DA8-9007-B80C0DBB593E}" type="pres">
      <dgm:prSet presAssocID="{634E773B-9052-4609-98AC-09719489C6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CFE9D31B-5510-410B-BB34-4004D2C24B26}" type="pres">
      <dgm:prSet presAssocID="{634E773B-9052-4609-98AC-09719489C657}" presName="spaceRect" presStyleCnt="0"/>
      <dgm:spPr/>
    </dgm:pt>
    <dgm:pt modelId="{D76FCAE2-FB3E-4B25-BE97-2C2803D87A57}" type="pres">
      <dgm:prSet presAssocID="{634E773B-9052-4609-98AC-09719489C657}" presName="parTx" presStyleLbl="revTx" presStyleIdx="0" presStyleCnt="4">
        <dgm:presLayoutVars>
          <dgm:chMax val="0"/>
          <dgm:chPref val="0"/>
        </dgm:presLayoutVars>
      </dgm:prSet>
      <dgm:spPr/>
    </dgm:pt>
    <dgm:pt modelId="{5AC53B3C-DA4C-4981-93F0-907EEA95FC66}" type="pres">
      <dgm:prSet presAssocID="{62B1A8CB-B9D7-4760-8BC4-50E3F2CF1036}" presName="sibTrans" presStyleCnt="0"/>
      <dgm:spPr/>
    </dgm:pt>
    <dgm:pt modelId="{3537E7B2-087F-4FA1-B703-CA4CE39BA36A}" type="pres">
      <dgm:prSet presAssocID="{30B65AE5-828D-4866-BA13-C908855E0708}" presName="compNode" presStyleCnt="0"/>
      <dgm:spPr/>
    </dgm:pt>
    <dgm:pt modelId="{C86388D1-6380-41C7-812B-9C655C0BAD84}" type="pres">
      <dgm:prSet presAssocID="{30B65AE5-828D-4866-BA13-C908855E0708}" presName="bgRect" presStyleLbl="bgShp" presStyleIdx="1" presStyleCnt="4"/>
      <dgm:spPr/>
    </dgm:pt>
    <dgm:pt modelId="{6F91D182-F51A-4125-B9B4-0FEDBE599EB3}" type="pres">
      <dgm:prSet presAssocID="{30B65AE5-828D-4866-BA13-C908855E07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upo"/>
        </a:ext>
      </dgm:extLst>
    </dgm:pt>
    <dgm:pt modelId="{DA510F08-D7E8-4E76-B769-ABF894E47B4A}" type="pres">
      <dgm:prSet presAssocID="{30B65AE5-828D-4866-BA13-C908855E0708}" presName="spaceRect" presStyleCnt="0"/>
      <dgm:spPr/>
    </dgm:pt>
    <dgm:pt modelId="{3467BB44-589E-4532-91E5-C4F7C79DA115}" type="pres">
      <dgm:prSet presAssocID="{30B65AE5-828D-4866-BA13-C908855E0708}" presName="parTx" presStyleLbl="revTx" presStyleIdx="1" presStyleCnt="4">
        <dgm:presLayoutVars>
          <dgm:chMax val="0"/>
          <dgm:chPref val="0"/>
        </dgm:presLayoutVars>
      </dgm:prSet>
      <dgm:spPr/>
    </dgm:pt>
    <dgm:pt modelId="{3E639FE2-9265-4399-BBBF-1659E0CFBBFE}" type="pres">
      <dgm:prSet presAssocID="{D597A26F-91F6-4F32-84C5-551B7529C816}" presName="sibTrans" presStyleCnt="0"/>
      <dgm:spPr/>
    </dgm:pt>
    <dgm:pt modelId="{002BF857-C93D-4211-8089-8E2776634F36}" type="pres">
      <dgm:prSet presAssocID="{E5B279BC-0387-4F11-A1B0-3DCC30A3C5DE}" presName="compNode" presStyleCnt="0"/>
      <dgm:spPr/>
    </dgm:pt>
    <dgm:pt modelId="{D1DA94F0-6F2C-4DEF-884C-B9DEC2EBCD4C}" type="pres">
      <dgm:prSet presAssocID="{E5B279BC-0387-4F11-A1B0-3DCC30A3C5DE}" presName="bgRect" presStyleLbl="bgShp" presStyleIdx="2" presStyleCnt="4"/>
      <dgm:spPr/>
    </dgm:pt>
    <dgm:pt modelId="{A477D802-E635-4FDE-B7D9-41560AAC04E1}" type="pres">
      <dgm:prSet presAssocID="{E5B279BC-0387-4F11-A1B0-3DCC30A3C5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dora"/>
        </a:ext>
      </dgm:extLst>
    </dgm:pt>
    <dgm:pt modelId="{14C14CEE-AE2B-4136-AE16-D962D7D589A3}" type="pres">
      <dgm:prSet presAssocID="{E5B279BC-0387-4F11-A1B0-3DCC30A3C5DE}" presName="spaceRect" presStyleCnt="0"/>
      <dgm:spPr/>
    </dgm:pt>
    <dgm:pt modelId="{49F7AA70-74A8-4FA6-A25C-91A4B87207CC}" type="pres">
      <dgm:prSet presAssocID="{E5B279BC-0387-4F11-A1B0-3DCC30A3C5DE}" presName="parTx" presStyleLbl="revTx" presStyleIdx="2" presStyleCnt="4">
        <dgm:presLayoutVars>
          <dgm:chMax val="0"/>
          <dgm:chPref val="0"/>
        </dgm:presLayoutVars>
      </dgm:prSet>
      <dgm:spPr/>
    </dgm:pt>
    <dgm:pt modelId="{6BFFC4E7-1917-4738-AC56-13F1990CC675}" type="pres">
      <dgm:prSet presAssocID="{2EC9521E-1C67-4310-996B-6F1BA7ADDF03}" presName="sibTrans" presStyleCnt="0"/>
      <dgm:spPr/>
    </dgm:pt>
    <dgm:pt modelId="{71E33FCB-87A6-4F6B-BF06-11BF860843CF}" type="pres">
      <dgm:prSet presAssocID="{04ABA914-9A4E-405B-9DAB-B248003B994C}" presName="compNode" presStyleCnt="0"/>
      <dgm:spPr/>
    </dgm:pt>
    <dgm:pt modelId="{765AB2C1-778B-4D41-B159-2D6EB2BFCBF8}" type="pres">
      <dgm:prSet presAssocID="{04ABA914-9A4E-405B-9DAB-B248003B994C}" presName="bgRect" presStyleLbl="bgShp" presStyleIdx="3" presStyleCnt="4"/>
      <dgm:spPr/>
    </dgm:pt>
    <dgm:pt modelId="{38687439-0502-461F-A513-1305A11AD54E}" type="pres">
      <dgm:prSet presAssocID="{04ABA914-9A4E-405B-9DAB-B248003B994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B323E055-C4C7-48C8-AD3D-2AABED03A16E}" type="pres">
      <dgm:prSet presAssocID="{04ABA914-9A4E-405B-9DAB-B248003B994C}" presName="spaceRect" presStyleCnt="0"/>
      <dgm:spPr/>
    </dgm:pt>
    <dgm:pt modelId="{8E35B72C-B195-4495-9234-441FD7C8D6EC}" type="pres">
      <dgm:prSet presAssocID="{04ABA914-9A4E-405B-9DAB-B248003B994C}" presName="parTx" presStyleLbl="revTx" presStyleIdx="3" presStyleCnt="4">
        <dgm:presLayoutVars>
          <dgm:chMax val="0"/>
          <dgm:chPref val="0"/>
        </dgm:presLayoutVars>
      </dgm:prSet>
      <dgm:spPr/>
    </dgm:pt>
  </dgm:ptLst>
  <dgm:cxnLst>
    <dgm:cxn modelId="{430C7911-C122-46D4-BE49-BE3457AB7A1A}" type="presOf" srcId="{04ABA914-9A4E-405B-9DAB-B248003B994C}" destId="{8E35B72C-B195-4495-9234-441FD7C8D6EC}" srcOrd="0" destOrd="0" presId="urn:microsoft.com/office/officeart/2018/2/layout/IconVerticalSolidList"/>
    <dgm:cxn modelId="{0F925D25-CFB4-42D4-8C93-CF2E4E06B3A0}" srcId="{D6860904-65F7-4930-AC9D-C6121379139A}" destId="{E5B279BC-0387-4F11-A1B0-3DCC30A3C5DE}" srcOrd="2" destOrd="0" parTransId="{25FA516B-F4DB-4928-A386-38881C664CBB}" sibTransId="{2EC9521E-1C67-4310-996B-6F1BA7ADDF03}"/>
    <dgm:cxn modelId="{38B6D142-4579-4759-8EBB-0BB6C1D1BCE7}" type="presOf" srcId="{D6860904-65F7-4930-AC9D-C6121379139A}" destId="{AEBFB462-7EE2-4B64-8AF9-E71752E1B765}" srcOrd="0" destOrd="0" presId="urn:microsoft.com/office/officeart/2018/2/layout/IconVerticalSolidList"/>
    <dgm:cxn modelId="{8588F367-5C1D-47CE-ABFA-D1FDF60B48E6}" srcId="{D6860904-65F7-4930-AC9D-C6121379139A}" destId="{04ABA914-9A4E-405B-9DAB-B248003B994C}" srcOrd="3" destOrd="0" parTransId="{F1D642D2-404F-4487-818D-5E17B8028489}" sibTransId="{58FADFC4-49A4-47BA-B98B-47E6165C6E97}"/>
    <dgm:cxn modelId="{C45DA185-5057-474F-A0DC-0923449CDA95}" type="presOf" srcId="{634E773B-9052-4609-98AC-09719489C657}" destId="{D76FCAE2-FB3E-4B25-BE97-2C2803D87A57}" srcOrd="0" destOrd="0" presId="urn:microsoft.com/office/officeart/2018/2/layout/IconVerticalSolidList"/>
    <dgm:cxn modelId="{E533B985-3DDD-4C01-B8FB-6CC80733867B}" srcId="{D6860904-65F7-4930-AC9D-C6121379139A}" destId="{634E773B-9052-4609-98AC-09719489C657}" srcOrd="0" destOrd="0" parTransId="{165DD4B8-8DA3-4A24-8D04-23045209795C}" sibTransId="{62B1A8CB-B9D7-4760-8BC4-50E3F2CF1036}"/>
    <dgm:cxn modelId="{113D0B9B-C8F7-481E-B050-CCC3CBC17B30}" type="presOf" srcId="{30B65AE5-828D-4866-BA13-C908855E0708}" destId="{3467BB44-589E-4532-91E5-C4F7C79DA115}" srcOrd="0" destOrd="0" presId="urn:microsoft.com/office/officeart/2018/2/layout/IconVerticalSolidList"/>
    <dgm:cxn modelId="{C93F39C1-1019-4FF8-BAAB-0C89B5B77DDF}" srcId="{D6860904-65F7-4930-AC9D-C6121379139A}" destId="{30B65AE5-828D-4866-BA13-C908855E0708}" srcOrd="1" destOrd="0" parTransId="{F679FA80-7D21-4C43-8F5F-A35FA9808700}" sibTransId="{D597A26F-91F6-4F32-84C5-551B7529C816}"/>
    <dgm:cxn modelId="{A57A00EA-FB48-4CCA-B773-9E019EA2FEDD}" type="presOf" srcId="{E5B279BC-0387-4F11-A1B0-3DCC30A3C5DE}" destId="{49F7AA70-74A8-4FA6-A25C-91A4B87207CC}" srcOrd="0" destOrd="0" presId="urn:microsoft.com/office/officeart/2018/2/layout/IconVerticalSolidList"/>
    <dgm:cxn modelId="{D2D28EF2-7064-44C7-A9B9-971A48A955CC}" type="presParOf" srcId="{AEBFB462-7EE2-4B64-8AF9-E71752E1B765}" destId="{1CA09116-4ED6-4F0E-AAD2-53D38E7CE3BA}" srcOrd="0" destOrd="0" presId="urn:microsoft.com/office/officeart/2018/2/layout/IconVerticalSolidList"/>
    <dgm:cxn modelId="{B023B74B-7FAB-4258-9E83-CA661F69476A}" type="presParOf" srcId="{1CA09116-4ED6-4F0E-AAD2-53D38E7CE3BA}" destId="{2CA583BA-F602-4DEB-850E-3F315520842C}" srcOrd="0" destOrd="0" presId="urn:microsoft.com/office/officeart/2018/2/layout/IconVerticalSolidList"/>
    <dgm:cxn modelId="{F07B925A-D1F3-453E-8135-482C9AF1C288}" type="presParOf" srcId="{1CA09116-4ED6-4F0E-AAD2-53D38E7CE3BA}" destId="{E886FF5D-67D1-4DA8-9007-B80C0DBB593E}" srcOrd="1" destOrd="0" presId="urn:microsoft.com/office/officeart/2018/2/layout/IconVerticalSolidList"/>
    <dgm:cxn modelId="{18B3E77A-226F-4BB5-9832-8559004862D9}" type="presParOf" srcId="{1CA09116-4ED6-4F0E-AAD2-53D38E7CE3BA}" destId="{CFE9D31B-5510-410B-BB34-4004D2C24B26}" srcOrd="2" destOrd="0" presId="urn:microsoft.com/office/officeart/2018/2/layout/IconVerticalSolidList"/>
    <dgm:cxn modelId="{1DFA25ED-053C-4754-8B54-712F0726E29D}" type="presParOf" srcId="{1CA09116-4ED6-4F0E-AAD2-53D38E7CE3BA}" destId="{D76FCAE2-FB3E-4B25-BE97-2C2803D87A57}" srcOrd="3" destOrd="0" presId="urn:microsoft.com/office/officeart/2018/2/layout/IconVerticalSolidList"/>
    <dgm:cxn modelId="{CD10B1BC-00DB-42B1-A56B-8314A28E15B6}" type="presParOf" srcId="{AEBFB462-7EE2-4B64-8AF9-E71752E1B765}" destId="{5AC53B3C-DA4C-4981-93F0-907EEA95FC66}" srcOrd="1" destOrd="0" presId="urn:microsoft.com/office/officeart/2018/2/layout/IconVerticalSolidList"/>
    <dgm:cxn modelId="{7427393C-B0A0-4161-911E-4988B199D9F3}" type="presParOf" srcId="{AEBFB462-7EE2-4B64-8AF9-E71752E1B765}" destId="{3537E7B2-087F-4FA1-B703-CA4CE39BA36A}" srcOrd="2" destOrd="0" presId="urn:microsoft.com/office/officeart/2018/2/layout/IconVerticalSolidList"/>
    <dgm:cxn modelId="{0A24A8B0-DF1F-4287-9B62-5DE733677B83}" type="presParOf" srcId="{3537E7B2-087F-4FA1-B703-CA4CE39BA36A}" destId="{C86388D1-6380-41C7-812B-9C655C0BAD84}" srcOrd="0" destOrd="0" presId="urn:microsoft.com/office/officeart/2018/2/layout/IconVerticalSolidList"/>
    <dgm:cxn modelId="{BC865398-3E5B-456F-B11C-70A93FBC0AE2}" type="presParOf" srcId="{3537E7B2-087F-4FA1-B703-CA4CE39BA36A}" destId="{6F91D182-F51A-4125-B9B4-0FEDBE599EB3}" srcOrd="1" destOrd="0" presId="urn:microsoft.com/office/officeart/2018/2/layout/IconVerticalSolidList"/>
    <dgm:cxn modelId="{0EF95562-48AD-447C-B7DA-A313F1F132BE}" type="presParOf" srcId="{3537E7B2-087F-4FA1-B703-CA4CE39BA36A}" destId="{DA510F08-D7E8-4E76-B769-ABF894E47B4A}" srcOrd="2" destOrd="0" presId="urn:microsoft.com/office/officeart/2018/2/layout/IconVerticalSolidList"/>
    <dgm:cxn modelId="{D699BEB0-700D-43C1-B30F-45B012794402}" type="presParOf" srcId="{3537E7B2-087F-4FA1-B703-CA4CE39BA36A}" destId="{3467BB44-589E-4532-91E5-C4F7C79DA115}" srcOrd="3" destOrd="0" presId="urn:microsoft.com/office/officeart/2018/2/layout/IconVerticalSolidList"/>
    <dgm:cxn modelId="{6204A364-9C49-4776-9622-DD24A12E314D}" type="presParOf" srcId="{AEBFB462-7EE2-4B64-8AF9-E71752E1B765}" destId="{3E639FE2-9265-4399-BBBF-1659E0CFBBFE}" srcOrd="3" destOrd="0" presId="urn:microsoft.com/office/officeart/2018/2/layout/IconVerticalSolidList"/>
    <dgm:cxn modelId="{442032CB-D00A-4FA9-A27D-C80A60F70C8D}" type="presParOf" srcId="{AEBFB462-7EE2-4B64-8AF9-E71752E1B765}" destId="{002BF857-C93D-4211-8089-8E2776634F36}" srcOrd="4" destOrd="0" presId="urn:microsoft.com/office/officeart/2018/2/layout/IconVerticalSolidList"/>
    <dgm:cxn modelId="{047C0415-FAF0-4F6E-BE86-6B8AC1D1723E}" type="presParOf" srcId="{002BF857-C93D-4211-8089-8E2776634F36}" destId="{D1DA94F0-6F2C-4DEF-884C-B9DEC2EBCD4C}" srcOrd="0" destOrd="0" presId="urn:microsoft.com/office/officeart/2018/2/layout/IconVerticalSolidList"/>
    <dgm:cxn modelId="{5C973892-5832-4C3E-8312-5EE383556914}" type="presParOf" srcId="{002BF857-C93D-4211-8089-8E2776634F36}" destId="{A477D802-E635-4FDE-B7D9-41560AAC04E1}" srcOrd="1" destOrd="0" presId="urn:microsoft.com/office/officeart/2018/2/layout/IconVerticalSolidList"/>
    <dgm:cxn modelId="{FE4C9632-AC67-4610-B259-6416D0A9CB8D}" type="presParOf" srcId="{002BF857-C93D-4211-8089-8E2776634F36}" destId="{14C14CEE-AE2B-4136-AE16-D962D7D589A3}" srcOrd="2" destOrd="0" presId="urn:microsoft.com/office/officeart/2018/2/layout/IconVerticalSolidList"/>
    <dgm:cxn modelId="{831C44A7-42A7-4F75-A2AB-39CB1CD38374}" type="presParOf" srcId="{002BF857-C93D-4211-8089-8E2776634F36}" destId="{49F7AA70-74A8-4FA6-A25C-91A4B87207CC}" srcOrd="3" destOrd="0" presId="urn:microsoft.com/office/officeart/2018/2/layout/IconVerticalSolidList"/>
    <dgm:cxn modelId="{DD7055A7-80C5-4B04-9D69-3D684AE0326E}" type="presParOf" srcId="{AEBFB462-7EE2-4B64-8AF9-E71752E1B765}" destId="{6BFFC4E7-1917-4738-AC56-13F1990CC675}" srcOrd="5" destOrd="0" presId="urn:microsoft.com/office/officeart/2018/2/layout/IconVerticalSolidList"/>
    <dgm:cxn modelId="{5607E103-EE36-47AB-9673-D60C1060A7C1}" type="presParOf" srcId="{AEBFB462-7EE2-4B64-8AF9-E71752E1B765}" destId="{71E33FCB-87A6-4F6B-BF06-11BF860843CF}" srcOrd="6" destOrd="0" presId="urn:microsoft.com/office/officeart/2018/2/layout/IconVerticalSolidList"/>
    <dgm:cxn modelId="{EE504C71-CC99-4FAD-91A8-1E4D10B3DDDE}" type="presParOf" srcId="{71E33FCB-87A6-4F6B-BF06-11BF860843CF}" destId="{765AB2C1-778B-4D41-B159-2D6EB2BFCBF8}" srcOrd="0" destOrd="0" presId="urn:microsoft.com/office/officeart/2018/2/layout/IconVerticalSolidList"/>
    <dgm:cxn modelId="{DFDF1E02-407D-420E-826E-123F565DA572}" type="presParOf" srcId="{71E33FCB-87A6-4F6B-BF06-11BF860843CF}" destId="{38687439-0502-461F-A513-1305A11AD54E}" srcOrd="1" destOrd="0" presId="urn:microsoft.com/office/officeart/2018/2/layout/IconVerticalSolidList"/>
    <dgm:cxn modelId="{96B4DD7E-1E55-45BB-9D7D-DB9CB1425B89}" type="presParOf" srcId="{71E33FCB-87A6-4F6B-BF06-11BF860843CF}" destId="{B323E055-C4C7-48C8-AD3D-2AABED03A16E}" srcOrd="2" destOrd="0" presId="urn:microsoft.com/office/officeart/2018/2/layout/IconVerticalSolidList"/>
    <dgm:cxn modelId="{4B71DF98-0F6D-405A-A4B0-D5BCAD6BF0BC}" type="presParOf" srcId="{71E33FCB-87A6-4F6B-BF06-11BF860843CF}" destId="{8E35B72C-B195-4495-9234-441FD7C8D6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583BA-F602-4DEB-850E-3F315520842C}">
      <dsp:nvSpPr>
        <dsp:cNvPr id="0" name=""/>
        <dsp:cNvSpPr/>
      </dsp:nvSpPr>
      <dsp:spPr>
        <a:xfrm>
          <a:off x="0" y="2245"/>
          <a:ext cx="6188689" cy="1137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6FF5D-67D1-4DA8-9007-B80C0DBB593E}">
      <dsp:nvSpPr>
        <dsp:cNvPr id="0" name=""/>
        <dsp:cNvSpPr/>
      </dsp:nvSpPr>
      <dsp:spPr>
        <a:xfrm>
          <a:off x="344203" y="258264"/>
          <a:ext cx="625824" cy="625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FCAE2-FB3E-4B25-BE97-2C2803D87A57}">
      <dsp:nvSpPr>
        <dsp:cNvPr id="0" name=""/>
        <dsp:cNvSpPr/>
      </dsp:nvSpPr>
      <dsp:spPr>
        <a:xfrm>
          <a:off x="1314230" y="2245"/>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s-CO" sz="1500" kern="1200" baseline="0" dirty="0"/>
            <a:t>No negativa: La función de densidad de probabilidad siempre es no negativa para todos los valores de la variable aleatoria.</a:t>
          </a:r>
          <a:endParaRPr lang="en-US" sz="1500" kern="1200" dirty="0"/>
        </a:p>
      </dsp:txBody>
      <dsp:txXfrm>
        <a:off x="1314230" y="2245"/>
        <a:ext cx="4874458" cy="1137862"/>
      </dsp:txXfrm>
    </dsp:sp>
    <dsp:sp modelId="{C86388D1-6380-41C7-812B-9C655C0BAD84}">
      <dsp:nvSpPr>
        <dsp:cNvPr id="0" name=""/>
        <dsp:cNvSpPr/>
      </dsp:nvSpPr>
      <dsp:spPr>
        <a:xfrm>
          <a:off x="0" y="1424572"/>
          <a:ext cx="6188689" cy="1137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1D182-F51A-4125-B9B4-0FEDBE599EB3}">
      <dsp:nvSpPr>
        <dsp:cNvPr id="0" name=""/>
        <dsp:cNvSpPr/>
      </dsp:nvSpPr>
      <dsp:spPr>
        <a:xfrm>
          <a:off x="344203" y="1680591"/>
          <a:ext cx="625824" cy="625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7BB44-589E-4532-91E5-C4F7C79DA115}">
      <dsp:nvSpPr>
        <dsp:cNvPr id="0" name=""/>
        <dsp:cNvSpPr/>
      </dsp:nvSpPr>
      <dsp:spPr>
        <a:xfrm>
          <a:off x="1314230" y="1424572"/>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s-CO" sz="1500" kern="1200" baseline="0" dirty="0"/>
            <a:t>Integral total igual a 1: La integral de la función de densidad de probabilidad sobre todos los posibles valores de la variable aleatoria es igual a 1.</a:t>
          </a:r>
          <a:endParaRPr lang="en-US" sz="1500" kern="1200" dirty="0"/>
        </a:p>
      </dsp:txBody>
      <dsp:txXfrm>
        <a:off x="1314230" y="1424572"/>
        <a:ext cx="4874458" cy="1137862"/>
      </dsp:txXfrm>
    </dsp:sp>
    <dsp:sp modelId="{D1DA94F0-6F2C-4DEF-884C-B9DEC2EBCD4C}">
      <dsp:nvSpPr>
        <dsp:cNvPr id="0" name=""/>
        <dsp:cNvSpPr/>
      </dsp:nvSpPr>
      <dsp:spPr>
        <a:xfrm>
          <a:off x="0" y="2846900"/>
          <a:ext cx="6188689" cy="1137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7D802-E635-4FDE-B7D9-41560AAC04E1}">
      <dsp:nvSpPr>
        <dsp:cNvPr id="0" name=""/>
        <dsp:cNvSpPr/>
      </dsp:nvSpPr>
      <dsp:spPr>
        <a:xfrm>
          <a:off x="344203" y="3102919"/>
          <a:ext cx="625824" cy="625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F7AA70-74A8-4FA6-A25C-91A4B87207CC}">
      <dsp:nvSpPr>
        <dsp:cNvPr id="0" name=""/>
        <dsp:cNvSpPr/>
      </dsp:nvSpPr>
      <dsp:spPr>
        <a:xfrm>
          <a:off x="1314230" y="2846900"/>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s-CO" sz="1500" kern="1200" baseline="0"/>
            <a:t>Probabilidad acumulativa: La probabilidad de que la variable aleatoria caiga dentro de un intervalo particular se calcula como la integral de la función de densidad de probabilidad sobre ese intervalo.</a:t>
          </a:r>
          <a:endParaRPr lang="en-US" sz="1500" kern="1200"/>
        </a:p>
      </dsp:txBody>
      <dsp:txXfrm>
        <a:off x="1314230" y="2846900"/>
        <a:ext cx="4874458" cy="1137862"/>
      </dsp:txXfrm>
    </dsp:sp>
    <dsp:sp modelId="{765AB2C1-778B-4D41-B159-2D6EB2BFCBF8}">
      <dsp:nvSpPr>
        <dsp:cNvPr id="0" name=""/>
        <dsp:cNvSpPr/>
      </dsp:nvSpPr>
      <dsp:spPr>
        <a:xfrm>
          <a:off x="0" y="4269228"/>
          <a:ext cx="6188689" cy="11378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87439-0502-461F-A513-1305A11AD54E}">
      <dsp:nvSpPr>
        <dsp:cNvPr id="0" name=""/>
        <dsp:cNvSpPr/>
      </dsp:nvSpPr>
      <dsp:spPr>
        <a:xfrm>
          <a:off x="344203" y="4525247"/>
          <a:ext cx="625824" cy="625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5B72C-B195-4495-9234-441FD7C8D6EC}">
      <dsp:nvSpPr>
        <dsp:cNvPr id="0" name=""/>
        <dsp:cNvSpPr/>
      </dsp:nvSpPr>
      <dsp:spPr>
        <a:xfrm>
          <a:off x="1314230" y="4269228"/>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s-CO" sz="1500" kern="1200" baseline="0"/>
            <a:t>La probabilidad de que la variable aleatoria tome un valor es de 0</a:t>
          </a:r>
          <a:endParaRPr lang="en-US" sz="1500" kern="1200"/>
        </a:p>
      </dsp:txBody>
      <dsp:txXfrm>
        <a:off x="1314230" y="4269228"/>
        <a:ext cx="4874458" cy="11378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March 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47813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March 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90912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March 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26448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March 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23192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March 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94660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March 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00811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March 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11345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March 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56833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March 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514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March 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4856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March 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407483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March 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26032353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0">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8DFDEC-C851-32D7-EAB7-1EB659ED0B6B}"/>
              </a:ext>
            </a:extLst>
          </p:cNvPr>
          <p:cNvSpPr>
            <a:spLocks noGrp="1"/>
          </p:cNvSpPr>
          <p:nvPr>
            <p:ph type="ctrTitle"/>
          </p:nvPr>
        </p:nvSpPr>
        <p:spPr>
          <a:xfrm>
            <a:off x="6480000" y="619200"/>
            <a:ext cx="4991961" cy="1477328"/>
          </a:xfrm>
        </p:spPr>
        <p:txBody>
          <a:bodyPr vert="horz" wrap="square" lIns="0" tIns="0" rIns="0" bIns="0" rtlCol="0" anchor="ctr" anchorCtr="0">
            <a:normAutofit/>
          </a:bodyPr>
          <a:lstStyle/>
          <a:p>
            <a:pPr algn="l"/>
            <a:r>
              <a:rPr lang="en-US" sz="3200"/>
              <a:t>La función de densidad de probabilidad </a:t>
            </a:r>
          </a:p>
        </p:txBody>
      </p:sp>
      <p:pic>
        <p:nvPicPr>
          <p:cNvPr id="30" name="Picture 3">
            <a:extLst>
              <a:ext uri="{FF2B5EF4-FFF2-40B4-BE49-F238E27FC236}">
                <a16:creationId xmlns:a16="http://schemas.microsoft.com/office/drawing/2014/main" id="{464352AE-EEE4-A449-D540-48A1E0451063}"/>
              </a:ext>
            </a:extLst>
          </p:cNvPr>
          <p:cNvPicPr>
            <a:picLocks noChangeAspect="1"/>
          </p:cNvPicPr>
          <p:nvPr/>
        </p:nvPicPr>
        <p:blipFill rotWithShape="1">
          <a:blip r:embed="rId2"/>
          <a:srcRect l="7399" r="6516"/>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Subtítulo 2">
            <a:extLst>
              <a:ext uri="{FF2B5EF4-FFF2-40B4-BE49-F238E27FC236}">
                <a16:creationId xmlns:a16="http://schemas.microsoft.com/office/drawing/2014/main" id="{9B6F1E9C-4FBF-A663-09FF-3D4865DC301B}"/>
              </a:ext>
            </a:extLst>
          </p:cNvPr>
          <p:cNvSpPr>
            <a:spLocks noGrp="1"/>
          </p:cNvSpPr>
          <p:nvPr>
            <p:ph type="subTitle" idx="1"/>
          </p:nvPr>
        </p:nvSpPr>
        <p:spPr>
          <a:xfrm>
            <a:off x="6480000" y="2541600"/>
            <a:ext cx="4991962" cy="3216273"/>
          </a:xfrm>
        </p:spPr>
        <p:txBody>
          <a:bodyPr vert="horz" lIns="0" tIns="0" rIns="0" bIns="0" rtlCol="0">
            <a:normAutofit/>
          </a:bodyPr>
          <a:lstStyle/>
          <a:p>
            <a:pPr indent="-228600" algn="l">
              <a:buFont typeface="The Hand Extrablack" panose="03070A02030502020204" pitchFamily="66" charset="0"/>
              <a:buChar char="•"/>
            </a:pPr>
            <a:r>
              <a:rPr lang="en-US" sz="2000" dirty="0" err="1"/>
              <a:t>Probabilidad</a:t>
            </a:r>
            <a:r>
              <a:rPr lang="en-US" sz="2000" dirty="0"/>
              <a:t> y </a:t>
            </a:r>
            <a:r>
              <a:rPr lang="en-US" sz="2000" dirty="0" err="1"/>
              <a:t>sistemas</a:t>
            </a:r>
            <a:r>
              <a:rPr lang="en-US" sz="2000" dirty="0"/>
              <a:t> </a:t>
            </a:r>
            <a:r>
              <a:rPr lang="en-US" sz="2000" dirty="0" err="1"/>
              <a:t>estocásticos</a:t>
            </a:r>
            <a:r>
              <a:rPr lang="en-US" sz="2000" dirty="0"/>
              <a:t> S8A</a:t>
            </a:r>
          </a:p>
          <a:p>
            <a:pPr indent="-228600" algn="l">
              <a:buFont typeface="The Hand Extrablack" panose="03070A02030502020204" pitchFamily="66" charset="0"/>
              <a:buChar char="•"/>
            </a:pPr>
            <a:r>
              <a:rPr lang="en-US" sz="2000" dirty="0" err="1"/>
              <a:t>Integrantes</a:t>
            </a:r>
            <a:r>
              <a:rPr lang="en-US" sz="2000" dirty="0"/>
              <a:t>: </a:t>
            </a:r>
          </a:p>
          <a:p>
            <a:pPr marL="342900" indent="-228600" algn="l">
              <a:buFont typeface="The Hand Extrablack" panose="03070A02030502020204" pitchFamily="66" charset="0"/>
              <a:buChar char="•"/>
            </a:pPr>
            <a:r>
              <a:rPr lang="en-US" sz="2000" dirty="0"/>
              <a:t>Anderson Rene Gómez Aza</a:t>
            </a:r>
          </a:p>
          <a:p>
            <a:pPr marL="342900" indent="-228600" algn="l">
              <a:buFont typeface="The Hand Extrablack" panose="03070A02030502020204" pitchFamily="66" charset="0"/>
              <a:buChar char="•"/>
            </a:pPr>
            <a:r>
              <a:rPr lang="en-US" sz="2000" dirty="0"/>
              <a:t>Sebastian Misael Rodriguez Bernal</a:t>
            </a:r>
            <a:br>
              <a:rPr lang="en-US" sz="2000" dirty="0"/>
            </a:br>
            <a:endParaRPr lang="en-US" sz="2000" dirty="0"/>
          </a:p>
        </p:txBody>
      </p:sp>
    </p:spTree>
    <p:extLst>
      <p:ext uri="{BB962C8B-B14F-4D97-AF65-F5344CB8AC3E}">
        <p14:creationId xmlns:p14="http://schemas.microsoft.com/office/powerpoint/2010/main" val="214558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957084-A5E5-9A22-CA9F-058ED4E4ADA5}"/>
              </a:ext>
            </a:extLst>
          </p:cNvPr>
          <p:cNvSpPr>
            <a:spLocks noGrp="1"/>
          </p:cNvSpPr>
          <p:nvPr>
            <p:ph type="title"/>
          </p:nvPr>
        </p:nvSpPr>
        <p:spPr>
          <a:xfrm>
            <a:off x="720000" y="619200"/>
            <a:ext cx="4991961" cy="1477328"/>
          </a:xfrm>
        </p:spPr>
        <p:txBody>
          <a:bodyPr wrap="square" anchor="ctr">
            <a:normAutofit/>
          </a:bodyPr>
          <a:lstStyle/>
          <a:p>
            <a:r>
              <a:rPr lang="es-CO" dirty="0"/>
              <a:t>Definición:</a:t>
            </a:r>
          </a:p>
        </p:txBody>
      </p:sp>
      <p:sp>
        <p:nvSpPr>
          <p:cNvPr id="3" name="Marcador de contenido 2">
            <a:extLst>
              <a:ext uri="{FF2B5EF4-FFF2-40B4-BE49-F238E27FC236}">
                <a16:creationId xmlns:a16="http://schemas.microsoft.com/office/drawing/2014/main" id="{D28D625A-AE90-0505-117D-0916544B5C77}"/>
              </a:ext>
            </a:extLst>
          </p:cNvPr>
          <p:cNvSpPr>
            <a:spLocks noGrp="1"/>
          </p:cNvSpPr>
          <p:nvPr>
            <p:ph idx="1"/>
          </p:nvPr>
        </p:nvSpPr>
        <p:spPr>
          <a:xfrm>
            <a:off x="720000" y="2541600"/>
            <a:ext cx="4991962" cy="3216273"/>
          </a:xfrm>
        </p:spPr>
        <p:txBody>
          <a:bodyPr>
            <a:normAutofit/>
          </a:bodyPr>
          <a:lstStyle/>
          <a:p>
            <a:pPr>
              <a:lnSpc>
                <a:spcPct val="110000"/>
              </a:lnSpc>
            </a:pPr>
            <a:r>
              <a:rPr lang="es-MX" sz="1900" dirty="0">
                <a:latin typeface="Avenir Next LT Pro (Cuerpo)"/>
              </a:rPr>
              <a:t>La función de densidad de probabilidad (integral) es una función matemática que describe la distribución de probabilidades de una variable aleatoria continua. Esta función asigna probabilidades a intervalos de valores en lugar de valores individuales, y se utiliza para calcular la probabilidad de que una variable aleatoria caiga dentro de un rango específico.</a:t>
            </a:r>
            <a:endParaRPr lang="es-CO" sz="1900" dirty="0">
              <a:latin typeface="Avenir Next LT Pro (Cuerpo)"/>
            </a:endParaRPr>
          </a:p>
        </p:txBody>
      </p:sp>
      <p:pic>
        <p:nvPicPr>
          <p:cNvPr id="8" name="Imagen 7">
            <a:extLst>
              <a:ext uri="{FF2B5EF4-FFF2-40B4-BE49-F238E27FC236}">
                <a16:creationId xmlns:a16="http://schemas.microsoft.com/office/drawing/2014/main" id="{5963904C-386E-2398-BF27-99FAE5463DAD}"/>
              </a:ext>
            </a:extLst>
          </p:cNvPr>
          <p:cNvPicPr>
            <a:picLocks noChangeAspect="1"/>
          </p:cNvPicPr>
          <p:nvPr/>
        </p:nvPicPr>
        <p:blipFill>
          <a:blip r:embed="rId2"/>
          <a:stretch>
            <a:fillRect/>
          </a:stretch>
        </p:blipFill>
        <p:spPr>
          <a:xfrm>
            <a:off x="6444525" y="1287821"/>
            <a:ext cx="5014800" cy="4273696"/>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79120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C0C554-E4EB-0041-33FA-4103B0439680}"/>
              </a:ext>
            </a:extLst>
          </p:cNvPr>
          <p:cNvSpPr>
            <a:spLocks noGrp="1"/>
          </p:cNvSpPr>
          <p:nvPr>
            <p:ph type="title"/>
          </p:nvPr>
        </p:nvSpPr>
        <p:spPr>
          <a:xfrm>
            <a:off x="720000" y="619200"/>
            <a:ext cx="3107463" cy="5510138"/>
          </a:xfrm>
        </p:spPr>
        <p:txBody>
          <a:bodyPr>
            <a:normAutofit/>
          </a:bodyPr>
          <a:lstStyle/>
          <a:p>
            <a:br>
              <a:rPr lang="es-CO"/>
            </a:br>
            <a:r>
              <a:rPr lang="es-CO"/>
              <a:t>Propiedades</a:t>
            </a:r>
            <a:br>
              <a:rPr lang="es-CO"/>
            </a:br>
            <a:endParaRPr lang="es-CO" dirty="0"/>
          </a:p>
        </p:txBody>
      </p:sp>
      <p:sp useBgFill="1">
        <p:nvSpPr>
          <p:cNvPr id="17"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Marcador de contenido 2">
            <a:extLst>
              <a:ext uri="{FF2B5EF4-FFF2-40B4-BE49-F238E27FC236}">
                <a16:creationId xmlns:a16="http://schemas.microsoft.com/office/drawing/2014/main" id="{5997ADF0-16CB-4533-9D49-22BEB72353FE}"/>
              </a:ext>
            </a:extLst>
          </p:cNvPr>
          <p:cNvGraphicFramePr>
            <a:graphicFrameLocks noGrp="1"/>
          </p:cNvGraphicFramePr>
          <p:nvPr>
            <p:ph idx="1"/>
            <p:extLst>
              <p:ext uri="{D42A27DB-BD31-4B8C-83A1-F6EECF244321}">
                <p14:modId xmlns:p14="http://schemas.microsoft.com/office/powerpoint/2010/main" val="2790137610"/>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676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B0229-65E0-6BE7-B091-07D630F44D43}"/>
              </a:ext>
            </a:extLst>
          </p:cNvPr>
          <p:cNvSpPr>
            <a:spLocks noGrp="1"/>
          </p:cNvSpPr>
          <p:nvPr>
            <p:ph type="title"/>
          </p:nvPr>
        </p:nvSpPr>
        <p:spPr/>
        <p:txBody>
          <a:bodyPr/>
          <a:lstStyle/>
          <a:p>
            <a:r>
              <a:rPr lang="es-CO"/>
              <a:t>Fórmula</a:t>
            </a:r>
            <a:endParaRPr lang="es-CO" dirty="0"/>
          </a:p>
        </p:txBody>
      </p:sp>
      <p:sp>
        <p:nvSpPr>
          <p:cNvPr id="8" name="Marcador de texto 7">
            <a:extLst>
              <a:ext uri="{FF2B5EF4-FFF2-40B4-BE49-F238E27FC236}">
                <a16:creationId xmlns:a16="http://schemas.microsoft.com/office/drawing/2014/main" id="{C14E51D7-EB26-4AF9-B1C0-A935884D20BD}"/>
              </a:ext>
            </a:extLst>
          </p:cNvPr>
          <p:cNvSpPr>
            <a:spLocks noGrp="1"/>
          </p:cNvSpPr>
          <p:nvPr>
            <p:ph type="body" sz="half" idx="2"/>
          </p:nvPr>
        </p:nvSpPr>
        <p:spPr/>
        <p:txBody>
          <a:bodyPr/>
          <a:lstStyle/>
          <a:p>
            <a:r>
              <a:rPr lang="es-CO" sz="2000" kern="100" dirty="0">
                <a:effectLst/>
                <a:latin typeface="Avenir Next LT Pro (Cuerpo)\"/>
                <a:ea typeface="Calibri" panose="020F0502020204030204" pitchFamily="34" charset="0"/>
                <a:cs typeface="Times New Roman" panose="02020603050405020304" pitchFamily="18" charset="0"/>
              </a:rPr>
              <a:t>La fórmula general de la función de densidad de probabilidad (integral) para una </a:t>
            </a:r>
            <a:r>
              <a:rPr lang="es-CO" sz="2000" kern="100" dirty="0">
                <a:effectLst/>
                <a:latin typeface="Avenir Next LT Pro (Cuerpo)"/>
                <a:ea typeface="Calibri" panose="020F0502020204030204" pitchFamily="34" charset="0"/>
                <a:cs typeface="Times New Roman" panose="02020603050405020304" pitchFamily="18" charset="0"/>
              </a:rPr>
              <a:t>variable</a:t>
            </a:r>
            <a:r>
              <a:rPr lang="es-CO" sz="2000" kern="100" dirty="0">
                <a:effectLst/>
                <a:latin typeface="Avenir Next LT Pro (Cuerpo)\"/>
                <a:ea typeface="Calibri" panose="020F0502020204030204" pitchFamily="34" charset="0"/>
                <a:cs typeface="Times New Roman" panose="02020603050405020304" pitchFamily="18" charset="0"/>
              </a:rPr>
              <a:t> aleatoria continua X es: </a:t>
            </a:r>
          </a:p>
          <a:p>
            <a:endParaRPr lang="es-CO" dirty="0"/>
          </a:p>
        </p:txBody>
      </p:sp>
      <mc:AlternateContent xmlns:mc="http://schemas.openxmlformats.org/markup-compatibility/2006">
        <mc:Choice xmlns:a14="http://schemas.microsoft.com/office/drawing/2010/main" Requires="a14">
          <p:sp>
            <p:nvSpPr>
              <p:cNvPr id="13" name="Marcador de contenido 12">
                <a:extLst>
                  <a:ext uri="{FF2B5EF4-FFF2-40B4-BE49-F238E27FC236}">
                    <a16:creationId xmlns:a16="http://schemas.microsoft.com/office/drawing/2014/main" id="{887B4DDC-DA84-F43E-1936-C88A0E7FE7D4}"/>
                  </a:ext>
                </a:extLst>
              </p:cNvPr>
              <p:cNvSpPr>
                <a:spLocks noGrp="1"/>
              </p:cNvSpPr>
              <p:nvPr>
                <p:ph idx="1"/>
              </p:nvPr>
            </p:nvSpPr>
            <p:spPr>
              <a:xfrm>
                <a:off x="4548188" y="584662"/>
                <a:ext cx="6822177" cy="5188775"/>
              </a:xfrm>
            </p:spPr>
            <p:txBody>
              <a:bodyPr>
                <a:normAutofit fontScale="85000" lnSpcReduction="10000"/>
              </a:bodyPr>
              <a:lstStyle/>
              <a:p>
                <a:r>
                  <a:rPr lang="es-MX" dirty="0">
                    <a:latin typeface="Avenir Next LT Pro (Cuerpo)"/>
                  </a:rPr>
                  <a:t>Donde: </a:t>
                </a:r>
              </a:p>
              <a:p>
                <a:r>
                  <a:rPr lang="es-MX" dirty="0">
                    <a:latin typeface="Avenir Next LT Pro (Cuerpo)"/>
                  </a:rPr>
                  <a:t>1.P(</a:t>
                </a:r>
                <a14:m>
                  <m:oMath xmlns:m="http://schemas.openxmlformats.org/officeDocument/2006/math">
                    <m:r>
                      <a:rPr lang="en-US" b="0" i="1" smtClean="0">
                        <a:latin typeface="Avenir Next LT Pro (Cuerpo)"/>
                      </a:rPr>
                      <m:t>𝑎</m:t>
                    </m:r>
                    <m:r>
                      <a:rPr lang="en-US" b="0" i="1" smtClean="0">
                        <a:latin typeface="Avenir Next LT Pro (Cuerpo)"/>
                        <a:ea typeface="Cambria Math" panose="02040503050406030204" pitchFamily="18" charset="0"/>
                      </a:rPr>
                      <m:t>≤</m:t>
                    </m:r>
                    <m:r>
                      <a:rPr lang="en-US" b="0" i="1" smtClean="0">
                        <a:latin typeface="Avenir Next LT Pro (Cuerpo)"/>
                        <a:ea typeface="Cambria Math" panose="02040503050406030204" pitchFamily="18" charset="0"/>
                      </a:rPr>
                      <m:t>𝑥</m:t>
                    </m:r>
                    <m:r>
                      <a:rPr lang="en-US" b="0" i="1" smtClean="0">
                        <a:latin typeface="Avenir Next LT Pro (Cuerpo)"/>
                        <a:ea typeface="Cambria Math" panose="02040503050406030204" pitchFamily="18" charset="0"/>
                      </a:rPr>
                      <m:t>≤</m:t>
                    </m:r>
                    <m:r>
                      <a:rPr lang="en-US" b="0" i="1" smtClean="0">
                        <a:latin typeface="Avenir Next LT Pro (Cuerpo)"/>
                        <a:ea typeface="Cambria Math" panose="02040503050406030204" pitchFamily="18" charset="0"/>
                      </a:rPr>
                      <m:t>𝑏</m:t>
                    </m:r>
                  </m:oMath>
                </a14:m>
                <a:r>
                  <a:rPr lang="es-MX" dirty="0">
                    <a:latin typeface="Avenir Next LT Pro (Cuerpo)"/>
                  </a:rPr>
                  <a:t>)es la probabilidad de que X esté en el intervalo [</a:t>
                </a:r>
                <a:r>
                  <a:rPr lang="es-MX" dirty="0" err="1">
                    <a:latin typeface="Avenir Next LT Pro (Cuerpo)"/>
                  </a:rPr>
                  <a:t>a,b</a:t>
                </a:r>
                <a:r>
                  <a:rPr lang="es-MX" dirty="0">
                    <a:latin typeface="Avenir Next LT Pro (Cuerpo)"/>
                  </a:rPr>
                  <a:t>].</a:t>
                </a:r>
              </a:p>
              <a:p>
                <a:r>
                  <a:rPr lang="es-MX" dirty="0">
                    <a:latin typeface="Avenir Next LT Pro (Cuerpo)"/>
                  </a:rPr>
                  <a:t>2.	f(x) es la función de densidad de probabilidad.</a:t>
                </a:r>
              </a:p>
              <a:p>
                <a:r>
                  <a:rPr lang="es-MX" dirty="0">
                    <a:latin typeface="Avenir Next LT Pro (Cuerpo)"/>
                  </a:rPr>
                  <a:t>3.	</a:t>
                </a:r>
                <a:r>
                  <a:rPr lang="es-MX" dirty="0" err="1">
                    <a:latin typeface="Avenir Next LT Pro (Cuerpo)"/>
                  </a:rPr>
                  <a:t>dx</a:t>
                </a:r>
                <a:r>
                  <a:rPr lang="es-MX" dirty="0">
                    <a:latin typeface="Avenir Next LT Pro (Cuerpo)"/>
                  </a:rPr>
                  <a:t> es el elemento diferencial de x</a:t>
                </a:r>
              </a:p>
            </p:txBody>
          </p:sp>
        </mc:Choice>
        <mc:Fallback>
          <p:sp>
            <p:nvSpPr>
              <p:cNvPr id="13" name="Marcador de contenido 12">
                <a:extLst>
                  <a:ext uri="{FF2B5EF4-FFF2-40B4-BE49-F238E27FC236}">
                    <a16:creationId xmlns:a16="http://schemas.microsoft.com/office/drawing/2014/main" id="{887B4DDC-DA84-F43E-1936-C88A0E7FE7D4}"/>
                  </a:ext>
                </a:extLst>
              </p:cNvPr>
              <p:cNvSpPr>
                <a:spLocks noGrp="1" noRot="1" noChangeAspect="1" noMove="1" noResize="1" noEditPoints="1" noAdjustHandles="1" noChangeArrowheads="1" noChangeShapeType="1" noTextEdit="1"/>
              </p:cNvSpPr>
              <p:nvPr>
                <p:ph idx="1"/>
              </p:nvPr>
            </p:nvSpPr>
            <p:spPr>
              <a:xfrm>
                <a:off x="4548188" y="584662"/>
                <a:ext cx="6822177" cy="5188775"/>
              </a:xfrm>
              <a:blipFill>
                <a:blip r:embed="rId2"/>
                <a:stretch>
                  <a:fillRect l="-4558" t="-4230" r="-2860"/>
                </a:stretch>
              </a:blipFill>
            </p:spPr>
            <p:txBody>
              <a:bodyPr/>
              <a:lstStyle/>
              <a:p>
                <a:r>
                  <a:rPr lang="es-CO">
                    <a:noFill/>
                  </a:rPr>
                  <a:t> </a:t>
                </a:r>
              </a:p>
            </p:txBody>
          </p:sp>
        </mc:Fallback>
      </mc:AlternateContent>
      <p:pic>
        <p:nvPicPr>
          <p:cNvPr id="15" name="Marcador de contenido 4">
            <a:extLst>
              <a:ext uri="{FF2B5EF4-FFF2-40B4-BE49-F238E27FC236}">
                <a16:creationId xmlns:a16="http://schemas.microsoft.com/office/drawing/2014/main" id="{75A209EC-88BF-4FDC-15D4-B7BD5C20C40E}"/>
              </a:ext>
            </a:extLst>
          </p:cNvPr>
          <p:cNvPicPr>
            <a:picLocks noChangeAspect="1"/>
          </p:cNvPicPr>
          <p:nvPr/>
        </p:nvPicPr>
        <p:blipFill>
          <a:blip r:embed="rId3"/>
          <a:stretch>
            <a:fillRect/>
          </a:stretch>
        </p:blipFill>
        <p:spPr>
          <a:xfrm>
            <a:off x="720000" y="4713606"/>
            <a:ext cx="3378930" cy="560759"/>
          </a:xfrm>
          <a:prstGeom prst="rect">
            <a:avLst/>
          </a:prstGeom>
        </p:spPr>
      </p:pic>
    </p:spTree>
    <p:extLst>
      <p:ext uri="{BB962C8B-B14F-4D97-AF65-F5344CB8AC3E}">
        <p14:creationId xmlns:p14="http://schemas.microsoft.com/office/powerpoint/2010/main" val="195341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66CF44-F3D5-F89E-6D5E-C62CF64AC760}"/>
              </a:ext>
            </a:extLst>
          </p:cNvPr>
          <p:cNvSpPr>
            <a:spLocks noGrp="1"/>
          </p:cNvSpPr>
          <p:nvPr>
            <p:ph type="title"/>
          </p:nvPr>
        </p:nvSpPr>
        <p:spPr>
          <a:xfrm>
            <a:off x="720000" y="619200"/>
            <a:ext cx="10728322" cy="681586"/>
          </a:xfrm>
        </p:spPr>
        <p:txBody>
          <a:bodyPr vert="horz" wrap="square" lIns="0" tIns="0" rIns="0" bIns="0" rtlCol="0" anchor="t" anchorCtr="0">
            <a:normAutofit/>
          </a:bodyPr>
          <a:lstStyle/>
          <a:p>
            <a:r>
              <a:rPr lang="en-US"/>
              <a:t>Ejemplo de Aplicación:</a:t>
            </a:r>
          </a:p>
        </p:txBody>
      </p:sp>
      <p:sp useBgFill="1">
        <p:nvSpPr>
          <p:cNvPr id="18" name="Freeform: Shape 17">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 name="Marcador de contenido 2">
            <a:extLst>
              <a:ext uri="{FF2B5EF4-FFF2-40B4-BE49-F238E27FC236}">
                <a16:creationId xmlns:a16="http://schemas.microsoft.com/office/drawing/2014/main" id="{2CEB571E-4A40-5010-91A9-E6FAD0580A5B}"/>
              </a:ext>
            </a:extLst>
          </p:cNvPr>
          <p:cNvSpPr>
            <a:spLocks/>
          </p:cNvSpPr>
          <p:nvPr/>
        </p:nvSpPr>
        <p:spPr>
          <a:xfrm>
            <a:off x="720725" y="2720264"/>
            <a:ext cx="4997336" cy="3230397"/>
          </a:xfrm>
          <a:prstGeom prst="rect">
            <a:avLst/>
          </a:prstGeom>
        </p:spPr>
        <p:txBody>
          <a:bodyPr>
            <a:normAutofit/>
          </a:bodyPr>
          <a:lstStyle/>
          <a:p>
            <a:pPr defTabSz="905256">
              <a:lnSpc>
                <a:spcPct val="110000"/>
              </a:lnSpc>
              <a:spcAft>
                <a:spcPts val="600"/>
              </a:spcAft>
            </a:pPr>
            <a:r>
              <a:rPr lang="es-CO" sz="1782" kern="100">
                <a:solidFill>
                  <a:schemeClr val="tx1"/>
                </a:solidFill>
                <a:latin typeface="Avenir Next LT Pro (Cuerpo)"/>
                <a:ea typeface="+mn-ea"/>
                <a:cs typeface="Times New Roman" panose="02020603050405020304" pitchFamily="18" charset="0"/>
              </a:rPr>
              <a:t>Supongamos que tenemos una variable aleatoria X que sigue una distribución normal estándar. La función de densidad de probabilidad de una distribución normal estándar es:</a:t>
            </a:r>
          </a:p>
          <a:p>
            <a:pPr>
              <a:lnSpc>
                <a:spcPct val="110000"/>
              </a:lnSpc>
              <a:spcAft>
                <a:spcPts val="600"/>
              </a:spcAft>
            </a:pPr>
            <a:endParaRPr lang="es-CO" sz="3000"/>
          </a:p>
        </p:txBody>
      </p:sp>
      <p:sp>
        <p:nvSpPr>
          <p:cNvPr id="6" name="Marcador de contenido 5">
            <a:extLst>
              <a:ext uri="{FF2B5EF4-FFF2-40B4-BE49-F238E27FC236}">
                <a16:creationId xmlns:a16="http://schemas.microsoft.com/office/drawing/2014/main" id="{D068273D-F540-759E-6BD3-BFEFD4224606}"/>
              </a:ext>
            </a:extLst>
          </p:cNvPr>
          <p:cNvSpPr>
            <a:spLocks/>
          </p:cNvSpPr>
          <p:nvPr/>
        </p:nvSpPr>
        <p:spPr>
          <a:xfrm>
            <a:off x="6451713" y="2720264"/>
            <a:ext cx="4997337" cy="3230398"/>
          </a:xfrm>
          <a:prstGeom prst="rect">
            <a:avLst/>
          </a:prstGeom>
        </p:spPr>
        <p:txBody>
          <a:bodyPr>
            <a:normAutofit/>
          </a:bodyPr>
          <a:lstStyle/>
          <a:p>
            <a:pPr defTabSz="905256">
              <a:spcAft>
                <a:spcPts val="600"/>
              </a:spcAft>
            </a:pPr>
            <a:r>
              <a:rPr lang="es-MX" sz="1782" kern="1200" dirty="0">
                <a:solidFill>
                  <a:schemeClr val="tx1"/>
                </a:solidFill>
                <a:latin typeface="+mn-lt"/>
                <a:ea typeface="+mn-ea"/>
                <a:cs typeface="+mn-cs"/>
              </a:rPr>
              <a:t> Si queremos calcular la probabilidad de que X esté entre -1 y 1, usaríamos la fórmula de la función de densidad de probabilidad:</a:t>
            </a:r>
          </a:p>
          <a:p>
            <a:pPr defTabSz="905256">
              <a:spcAft>
                <a:spcPts val="600"/>
              </a:spcAft>
            </a:pPr>
            <a:endParaRPr lang="es-MX" sz="1782" dirty="0"/>
          </a:p>
          <a:p>
            <a:pPr defTabSz="905256">
              <a:spcAft>
                <a:spcPts val="600"/>
              </a:spcAft>
            </a:pPr>
            <a:endParaRPr lang="es-MX" sz="1782" kern="1200" dirty="0">
              <a:solidFill>
                <a:schemeClr val="tx1"/>
              </a:solidFill>
              <a:latin typeface="+mn-lt"/>
              <a:ea typeface="+mn-ea"/>
              <a:cs typeface="+mn-cs"/>
            </a:endParaRPr>
          </a:p>
          <a:p>
            <a:pPr defTabSz="905256">
              <a:spcAft>
                <a:spcPts val="600"/>
              </a:spcAft>
            </a:pPr>
            <a:endParaRPr lang="es-MX" sz="1782" dirty="0"/>
          </a:p>
          <a:p>
            <a:pPr defTabSz="905256">
              <a:spcAft>
                <a:spcPts val="600"/>
              </a:spcAft>
            </a:pPr>
            <a:r>
              <a:rPr lang="es-CO" sz="1800" kern="100" dirty="0">
                <a:effectLst/>
                <a:latin typeface="Calibri" panose="020F0502020204030204" pitchFamily="34" charset="0"/>
                <a:ea typeface="Calibri" panose="020F0502020204030204" pitchFamily="34" charset="0"/>
                <a:cs typeface="Times New Roman" panose="02020603050405020304" pitchFamily="18" charset="0"/>
              </a:rPr>
              <a:t>Esta integral nos daría la probabilidad acumulada de que X esté entre -1 y 1 en una distribución normal estándar.</a:t>
            </a:r>
          </a:p>
          <a:p>
            <a:pPr defTabSz="905256">
              <a:spcAft>
                <a:spcPts val="600"/>
              </a:spcAft>
            </a:pPr>
            <a:endParaRPr lang="es-MX" sz="1782" kern="1200" dirty="0">
              <a:solidFill>
                <a:schemeClr val="tx1"/>
              </a:solidFill>
              <a:latin typeface="+mn-lt"/>
              <a:ea typeface="+mn-ea"/>
              <a:cs typeface="+mn-cs"/>
            </a:endParaRPr>
          </a:p>
          <a:p>
            <a:pPr>
              <a:spcAft>
                <a:spcPts val="600"/>
              </a:spcAft>
            </a:pPr>
            <a:endParaRPr lang="es-CO" dirty="0"/>
          </a:p>
        </p:txBody>
      </p:sp>
      <p:pic>
        <p:nvPicPr>
          <p:cNvPr id="4" name="Imagen 3">
            <a:extLst>
              <a:ext uri="{FF2B5EF4-FFF2-40B4-BE49-F238E27FC236}">
                <a16:creationId xmlns:a16="http://schemas.microsoft.com/office/drawing/2014/main" id="{D77CEB17-6504-5A2B-1507-215DFCE6EAB0}"/>
              </a:ext>
            </a:extLst>
          </p:cNvPr>
          <p:cNvPicPr>
            <a:picLocks noChangeAspect="1"/>
          </p:cNvPicPr>
          <p:nvPr/>
        </p:nvPicPr>
        <p:blipFill>
          <a:blip r:embed="rId2"/>
          <a:stretch>
            <a:fillRect/>
          </a:stretch>
        </p:blipFill>
        <p:spPr>
          <a:xfrm>
            <a:off x="1447446" y="4483277"/>
            <a:ext cx="3091627" cy="1055677"/>
          </a:xfrm>
          <a:custGeom>
            <a:avLst/>
            <a:gdLst/>
            <a:ahLst/>
            <a:cxnLst/>
            <a:rect l="l" t="t" r="r" b="b"/>
            <a:pathLst>
              <a:path w="3095626" h="1376543">
                <a:moveTo>
                  <a:pt x="0" y="0"/>
                </a:moveTo>
                <a:lnTo>
                  <a:pt x="3095626" y="0"/>
                </a:lnTo>
                <a:lnTo>
                  <a:pt x="3095626" y="1376543"/>
                </a:lnTo>
                <a:lnTo>
                  <a:pt x="0" y="1376543"/>
                </a:lnTo>
                <a:close/>
              </a:path>
            </a:pathLst>
          </a:custGeom>
        </p:spPr>
      </p:pic>
      <p:pic>
        <p:nvPicPr>
          <p:cNvPr id="7" name="Imagen 6">
            <a:extLst>
              <a:ext uri="{FF2B5EF4-FFF2-40B4-BE49-F238E27FC236}">
                <a16:creationId xmlns:a16="http://schemas.microsoft.com/office/drawing/2014/main" id="{60F785D3-14E8-4EF2-935D-E7EB25681A2E}"/>
              </a:ext>
            </a:extLst>
          </p:cNvPr>
          <p:cNvPicPr>
            <a:picLocks noChangeAspect="1"/>
          </p:cNvPicPr>
          <p:nvPr/>
        </p:nvPicPr>
        <p:blipFill>
          <a:blip r:embed="rId3"/>
          <a:stretch>
            <a:fillRect/>
          </a:stretch>
        </p:blipFill>
        <p:spPr>
          <a:xfrm>
            <a:off x="7404567" y="3807624"/>
            <a:ext cx="3091627" cy="675653"/>
          </a:xfrm>
          <a:custGeom>
            <a:avLst/>
            <a:gdLst/>
            <a:ahLst/>
            <a:cxnLst/>
            <a:rect l="l" t="t" r="r" b="b"/>
            <a:pathLst>
              <a:path w="3095626" h="1376544">
                <a:moveTo>
                  <a:pt x="0" y="0"/>
                </a:moveTo>
                <a:lnTo>
                  <a:pt x="3095626" y="0"/>
                </a:lnTo>
                <a:lnTo>
                  <a:pt x="3095626" y="1376544"/>
                </a:lnTo>
                <a:lnTo>
                  <a:pt x="0" y="1376544"/>
                </a:lnTo>
                <a:close/>
              </a:path>
            </a:pathLst>
          </a:custGeom>
        </p:spPr>
      </p:pic>
    </p:spTree>
    <p:extLst>
      <p:ext uri="{BB962C8B-B14F-4D97-AF65-F5344CB8AC3E}">
        <p14:creationId xmlns:p14="http://schemas.microsoft.com/office/powerpoint/2010/main" val="70088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ítulo 1">
            <a:extLst>
              <a:ext uri="{FF2B5EF4-FFF2-40B4-BE49-F238E27FC236}">
                <a16:creationId xmlns:a16="http://schemas.microsoft.com/office/drawing/2014/main" id="{61E426BB-7F60-493A-74D9-F12E963B1716}"/>
              </a:ext>
            </a:extLst>
          </p:cNvPr>
          <p:cNvSpPr>
            <a:spLocks noGrp="1"/>
          </p:cNvSpPr>
          <p:nvPr>
            <p:ph type="title"/>
          </p:nvPr>
        </p:nvSpPr>
        <p:spPr>
          <a:xfrm>
            <a:off x="720000" y="619201"/>
            <a:ext cx="3095626" cy="1477328"/>
          </a:xfrm>
        </p:spPr>
        <p:txBody>
          <a:bodyPr>
            <a:normAutofit/>
          </a:bodyPr>
          <a:lstStyle/>
          <a:p>
            <a:r>
              <a:rPr lang="es-CO" dirty="0"/>
              <a:t>Conclusión:</a:t>
            </a:r>
          </a:p>
        </p:txBody>
      </p:sp>
      <p:sp>
        <p:nvSpPr>
          <p:cNvPr id="3" name="Marcador de contenido 2">
            <a:extLst>
              <a:ext uri="{FF2B5EF4-FFF2-40B4-BE49-F238E27FC236}">
                <a16:creationId xmlns:a16="http://schemas.microsoft.com/office/drawing/2014/main" id="{2AD88987-912A-76BA-9DCA-6E792B537383}"/>
              </a:ext>
            </a:extLst>
          </p:cNvPr>
          <p:cNvSpPr>
            <a:spLocks noGrp="1"/>
          </p:cNvSpPr>
          <p:nvPr>
            <p:ph idx="1"/>
          </p:nvPr>
        </p:nvSpPr>
        <p:spPr>
          <a:xfrm>
            <a:off x="6444000" y="633600"/>
            <a:ext cx="4991962" cy="5135374"/>
          </a:xfrm>
        </p:spPr>
        <p:txBody>
          <a:bodyPr>
            <a:normAutofit/>
          </a:bodyPr>
          <a:lstStyle/>
          <a:p>
            <a:pPr>
              <a:lnSpc>
                <a:spcPct val="110000"/>
              </a:lnSpc>
            </a:pPr>
            <a:r>
              <a:rPr lang="es-MX"/>
              <a:t>La función de densidad de probabilidad (integral) es una herramienta fundamental en el análisis de variables aleatorias continuas. Permite calcular probabilidades acumuladas sobre intervalos de valores, lo que es esencial para comprender y modelar una amplia gama de fenómenos en estadística, ingeniería, ciencias sociales y muchos otros campos. Su aplicación proporciona una comprensión profunda de la distribución de probabilidades de una variable aleatoria, lo que facilita la toma de decisiones fundamentadas en diversos contextos.</a:t>
            </a:r>
            <a:endParaRPr lang="es-CO"/>
          </a:p>
        </p:txBody>
      </p:sp>
    </p:spTree>
    <p:extLst>
      <p:ext uri="{BB962C8B-B14F-4D97-AF65-F5344CB8AC3E}">
        <p14:creationId xmlns:p14="http://schemas.microsoft.com/office/powerpoint/2010/main" val="3812737810"/>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223B2F"/>
      </a:dk2>
      <a:lt2>
        <a:srgbClr val="E2E8E6"/>
      </a:lt2>
      <a:accent1>
        <a:srgbClr val="B13B6A"/>
      </a:accent1>
      <a:accent2>
        <a:srgbClr val="C34DAE"/>
      </a:accent2>
      <a:accent3>
        <a:srgbClr val="C34F4D"/>
      </a:accent3>
      <a:accent4>
        <a:srgbClr val="3BB149"/>
      </a:accent4>
      <a:accent5>
        <a:srgbClr val="48B683"/>
      </a:accent5>
      <a:accent6>
        <a:srgbClr val="3BB1AB"/>
      </a:accent6>
      <a:hlink>
        <a:srgbClr val="31946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25</TotalTime>
  <Words>420</Words>
  <Application>Microsoft Office PowerPoint</Application>
  <PresentationFormat>Panorámica</PresentationFormat>
  <Paragraphs>27</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Avenir Next LT Pro</vt:lpstr>
      <vt:lpstr>Avenir Next LT Pro (Cuerpo)</vt:lpstr>
      <vt:lpstr>Avenir Next LT Pro (Cuerpo)\</vt:lpstr>
      <vt:lpstr>Calibri</vt:lpstr>
      <vt:lpstr>Sagona Book</vt:lpstr>
      <vt:lpstr>The Hand Extrablack</vt:lpstr>
      <vt:lpstr>BlobVTI</vt:lpstr>
      <vt:lpstr>La función de densidad de probabilidad </vt:lpstr>
      <vt:lpstr>Definición:</vt:lpstr>
      <vt:lpstr> Propiedades </vt:lpstr>
      <vt:lpstr>Fórmula</vt:lpstr>
      <vt:lpstr>Ejemplo de Aplicación:</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función de densidad de probabilidad </dc:title>
  <dc:creator>SEBASTIAN MISAEL RODRIGUEZ BERNAL</dc:creator>
  <cp:lastModifiedBy>SEBASTIAN MISAEL RODRIGUEZ BERNAL</cp:lastModifiedBy>
  <cp:revision>1</cp:revision>
  <dcterms:created xsi:type="dcterms:W3CDTF">2024-03-01T15:39:58Z</dcterms:created>
  <dcterms:modified xsi:type="dcterms:W3CDTF">2024-03-01T16:05:19Z</dcterms:modified>
</cp:coreProperties>
</file>