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1" r:id="rId2"/>
    <p:sldId id="283" r:id="rId3"/>
    <p:sldId id="280" r:id="rId4"/>
    <p:sldId id="284" r:id="rId5"/>
    <p:sldId id="294" r:id="rId6"/>
    <p:sldId id="265" r:id="rId7"/>
    <p:sldId id="285" r:id="rId8"/>
    <p:sldId id="286" r:id="rId9"/>
    <p:sldId id="287" r:id="rId10"/>
    <p:sldId id="296" r:id="rId11"/>
    <p:sldId id="301" r:id="rId12"/>
    <p:sldId id="299" r:id="rId13"/>
    <p:sldId id="272" r:id="rId14"/>
    <p:sldId id="291" r:id="rId15"/>
    <p:sldId id="302" r:id="rId16"/>
    <p:sldId id="274" r:id="rId17"/>
    <p:sldId id="292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100"/>
    <a:srgbClr val="FAE82D"/>
    <a:srgbClr val="F4E34B"/>
    <a:srgbClr val="F4E14B"/>
    <a:srgbClr val="F4E253"/>
    <a:srgbClr val="F2E052"/>
    <a:srgbClr val="F9E72D"/>
    <a:srgbClr val="F2DF4A"/>
    <a:srgbClr val="FFD101"/>
    <a:srgbClr val="F18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85" autoAdjust="0"/>
    <p:restoredTop sz="91740"/>
  </p:normalViewPr>
  <p:slideViewPr>
    <p:cSldViewPr snapToGrid="0">
      <p:cViewPr>
        <p:scale>
          <a:sx n="109" d="100"/>
          <a:sy n="109" d="100"/>
        </p:scale>
        <p:origin x="264" y="336"/>
      </p:cViewPr>
      <p:guideLst>
        <p:guide orient="horz" pos="2455"/>
        <p:guide pos="3840"/>
        <p:guide pos="2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92"/>
    </p:cViewPr>
  </p:sorterViewPr>
  <p:notesViewPr>
    <p:cSldViewPr snapToGrid="0">
      <p:cViewPr varScale="1">
        <p:scale>
          <a:sx n="99" d="100"/>
          <a:sy n="99" d="100"/>
        </p:scale>
        <p:origin x="37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0E633-7709-4778-881C-3556F3C04EDA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8BFD6-8149-4478-BA19-0EED99C33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3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1FCDC-125F-BC48-8661-5F4C1D81B7A7}" type="datetimeFigureOut">
              <a:rPr kumimoji="1" lang="zh-CN" altLang="en-US" smtClean="0"/>
              <a:t>2020/9/2</a:t>
            </a:fld>
            <a:endParaRPr kumimoji="1"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7788C-0752-F24D-8BBA-4F430CC053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928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95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90550" y="385456"/>
            <a:ext cx="11229975" cy="6250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 Text Here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90549" y="1067629"/>
            <a:ext cx="11229975" cy="3227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 Title Text Here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90549" y="1415224"/>
            <a:ext cx="11229975" cy="395220"/>
          </a:xfrm>
          <a:prstGeom prst="rect">
            <a:avLst/>
          </a:prstGeo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atinLnBrk="0">
              <a:spcBef>
                <a:spcPts val="0"/>
              </a:spcBef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is simply dummy text of the printing and typesetting industry.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has been the industry's standard dummy text ever since the 1500s, </a:t>
            </a:r>
          </a:p>
          <a:p>
            <a:pPr latinLnBrk="0">
              <a:spcBef>
                <a:spcPts val="0"/>
              </a:spcBef>
            </a:pPr>
            <a:r>
              <a:rPr lang="en-US" dirty="0"/>
              <a:t>when an unknown printer took a galley of type and scrambled it to make a type specimen book.</a:t>
            </a:r>
          </a:p>
        </p:txBody>
      </p:sp>
      <p:sp>
        <p:nvSpPr>
          <p:cNvPr id="2" name="Rounded Rectangle 1"/>
          <p:cNvSpPr/>
          <p:nvPr userDrawn="1"/>
        </p:nvSpPr>
        <p:spPr>
          <a:xfrm>
            <a:off x="374647" y="385456"/>
            <a:ext cx="146050" cy="947805"/>
          </a:xfrm>
          <a:prstGeom prst="roundRect">
            <a:avLst>
              <a:gd name="adj" fmla="val 50000"/>
            </a:avLst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Parallelogram 21"/>
          <p:cNvSpPr/>
          <p:nvPr userDrawn="1"/>
        </p:nvSpPr>
        <p:spPr>
          <a:xfrm rot="5400000">
            <a:off x="324704" y="592392"/>
            <a:ext cx="245935" cy="146050"/>
          </a:xfrm>
          <a:prstGeom prst="parallelogram">
            <a:avLst>
              <a:gd name="adj" fmla="val 4815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187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pos="744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#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531951" y="571500"/>
            <a:ext cx="5602158" cy="6286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45169"/>
      </p:ext>
    </p:extLst>
  </p:cSld>
  <p:clrMapOvr>
    <a:masterClrMapping/>
  </p:clrMapOvr>
  <p:transition spd="slow" advClick="0" advTm="1000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9">
            <a:extLst>
              <a:ext uri="{FF2B5EF4-FFF2-40B4-BE49-F238E27FC236}">
                <a16:creationId xmlns:a16="http://schemas.microsoft.com/office/drawing/2014/main" xmlns="" id="{99AFD6A1-0557-4EA4-89E6-2FC03DC25645}"/>
              </a:ext>
            </a:extLst>
          </p:cNvPr>
          <p:cNvCxnSpPr/>
          <p:nvPr userDrawn="1"/>
        </p:nvCxnSpPr>
        <p:spPr>
          <a:xfrm>
            <a:off x="0" y="942263"/>
            <a:ext cx="771132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21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#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0" y="1981200"/>
            <a:ext cx="12192000" cy="24003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46622"/>
      </p:ext>
    </p:extLst>
  </p:cSld>
  <p:clrMapOvr>
    <a:masterClrMapping/>
  </p:clrMapOvr>
  <p:transition spd="slow" advClick="0" advTm="1000">
    <p:push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05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1" r:id="rId3"/>
    <p:sldLayoutId id="2147483662" r:id="rId4"/>
    <p:sldLayoutId id="214748366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emf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24" b="538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" y="0"/>
            <a:ext cx="12189291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69351" y="3830872"/>
            <a:ext cx="81417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b="1" dirty="0" smtClean="0">
                <a:latin typeface="Microsoft YaHei" charset="-122"/>
                <a:ea typeface="Microsoft YaHei" charset="-122"/>
                <a:cs typeface="Microsoft YaHei" charset="-122"/>
              </a:rPr>
              <a:t>基于</a:t>
            </a:r>
            <a:r>
              <a:rPr kumimoji="1" lang="en-US" altLang="zh-CN" sz="4800" b="1" dirty="0" smtClean="0">
                <a:latin typeface="Microsoft YaHei" charset="-122"/>
                <a:ea typeface="Microsoft YaHei" charset="-122"/>
                <a:cs typeface="Microsoft YaHei" charset="-122"/>
              </a:rPr>
              <a:t>RFM</a:t>
            </a:r>
            <a:r>
              <a:rPr kumimoji="1" lang="zh-CN" altLang="en-US" sz="4800" b="1" dirty="0" smtClean="0">
                <a:latin typeface="Microsoft YaHei" charset="-122"/>
                <a:ea typeface="Microsoft YaHei" charset="-122"/>
                <a:cs typeface="Microsoft YaHei" charset="-122"/>
              </a:rPr>
              <a:t>的</a:t>
            </a:r>
            <a:endParaRPr kumimoji="1" lang="en-US" altLang="zh-CN" sz="4800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4800" b="1" dirty="0" smtClean="0">
                <a:latin typeface="Microsoft YaHei" charset="-122"/>
                <a:ea typeface="Microsoft YaHei" charset="-122"/>
                <a:cs typeface="Microsoft YaHei" charset="-122"/>
              </a:rPr>
              <a:t>用户精细化管理</a:t>
            </a:r>
            <a:endParaRPr kumimoji="1" lang="zh-CN" altLang="en-US" sz="48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86284" y="5490937"/>
            <a:ext cx="416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BY </a:t>
            </a:r>
            <a:r>
              <a:rPr kumimoji="1"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DeltaF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2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5E52985E-2553-471E-82AA-5ED7A32989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649270" y="506727"/>
            <a:ext cx="3885141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en-US" sz="30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数据建模：</a:t>
            </a:r>
            <a:r>
              <a:rPr lang="en-US" altLang="zh-CN" sz="30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RFM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DAE3ABC6-4042-4293-A7DF-F01181363B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3"/>
          <p:cNvSpPr txBox="1">
            <a:spLocks/>
          </p:cNvSpPr>
          <p:nvPr/>
        </p:nvSpPr>
        <p:spPr>
          <a:xfrm>
            <a:off x="4945336" y="506727"/>
            <a:ext cx="6609921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zh-CN" altLang="en-US" sz="2200">
                <a:solidFill>
                  <a:schemeClr val="bg1"/>
                </a:solidFill>
              </a:rPr>
              <a:t>定义</a:t>
            </a:r>
            <a:r>
              <a:rPr lang="en-US" altLang="zh-CN" sz="2200">
                <a:solidFill>
                  <a:schemeClr val="bg1"/>
                </a:solidFill>
              </a:rPr>
              <a:t>RFM</a:t>
            </a:r>
            <a:r>
              <a:rPr lang="zh-CN" altLang="en-US" sz="2200">
                <a:solidFill>
                  <a:schemeClr val="bg1"/>
                </a:solidFill>
              </a:rPr>
              <a:t>标签与客户类型</a:t>
            </a:r>
            <a:endParaRPr lang="en-US" altLang="zh-CN" sz="2200">
              <a:solidFill>
                <a:schemeClr val="bg1"/>
              </a:solidFill>
            </a:endParaRPr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zh-CN" altLang="en-US" sz="2200">
                <a:solidFill>
                  <a:schemeClr val="bg1"/>
                </a:solidFill>
              </a:rPr>
              <a:t>使用</a:t>
            </a:r>
            <a:r>
              <a:rPr lang="en-US" altLang="zh-CN" sz="2200">
                <a:solidFill>
                  <a:schemeClr val="bg1"/>
                </a:solidFill>
              </a:rPr>
              <a:t>Vlookup</a:t>
            </a:r>
            <a:r>
              <a:rPr lang="zh-CN" altLang="en-US" sz="2200">
                <a:solidFill>
                  <a:schemeClr val="bg1"/>
                </a:solidFill>
              </a:rPr>
              <a:t>对用户实现分组</a:t>
            </a:r>
            <a:endParaRPr lang="en-US" altLang="zh-CN" sz="22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08" y="3696551"/>
            <a:ext cx="5559480" cy="14037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36" y="2576256"/>
            <a:ext cx="5546955" cy="365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4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5E52985E-2553-471E-82AA-5ED7A32989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649270" y="506727"/>
            <a:ext cx="3885141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en-US" sz="30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数据可视化：客户价值分类</a:t>
            </a:r>
            <a:endParaRPr lang="en-US" altLang="zh-CN" sz="3000" b="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DAE3ABC6-4042-4293-A7DF-F01181363B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3"/>
          <p:cNvSpPr txBox="1">
            <a:spLocks/>
          </p:cNvSpPr>
          <p:nvPr/>
        </p:nvSpPr>
        <p:spPr>
          <a:xfrm>
            <a:off x="4945336" y="506727"/>
            <a:ext cx="6609921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altLang="zh-CN" sz="2200">
                <a:solidFill>
                  <a:schemeClr val="bg1"/>
                </a:solidFill>
              </a:rPr>
              <a:t>8</a:t>
            </a:r>
            <a:r>
              <a:rPr lang="zh-CN" altLang="en-US" sz="2200">
                <a:solidFill>
                  <a:schemeClr val="bg1"/>
                </a:solidFill>
              </a:rPr>
              <a:t>类客户群的数量分布：占比多少</a:t>
            </a:r>
            <a:endParaRPr lang="en-US" altLang="zh-CN" sz="2200">
              <a:solidFill>
                <a:schemeClr val="bg1"/>
              </a:solidFill>
            </a:endParaRPr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altLang="zh-CN" sz="2200">
                <a:solidFill>
                  <a:schemeClr val="bg1"/>
                </a:solidFill>
              </a:rPr>
              <a:t>8</a:t>
            </a:r>
            <a:r>
              <a:rPr lang="zh-CN" altLang="en-US" sz="2200">
                <a:solidFill>
                  <a:schemeClr val="bg1"/>
                </a:solidFill>
              </a:rPr>
              <a:t>类客户群的特征分布：属性大小</a:t>
            </a:r>
            <a:endParaRPr lang="en-US" altLang="zh-CN" sz="220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08" y="2848730"/>
            <a:ext cx="5559480" cy="30994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827" y="2527997"/>
            <a:ext cx="4916773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8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en-US" sz="54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数据可视化：</a:t>
            </a:r>
            <a:r>
              <a:rPr lang="en-US" altLang="zh-CN" sz="54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GMV</a:t>
            </a:r>
            <a:r>
              <a:rPr lang="zh-CN" altLang="en-US" sz="54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贡献占比</a:t>
            </a:r>
            <a:endParaRPr lang="en-US" altLang="zh-CN" sz="5400" b="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400" y="2426818"/>
            <a:ext cx="2958251" cy="3997637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xmlns="" id="{DB146403-F3D6-484B-B2ED-97F9565D03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r="3012" b="-1"/>
          <a:stretch/>
        </p:blipFill>
        <p:spPr>
          <a:xfrm>
            <a:off x="7060122" y="2426818"/>
            <a:ext cx="422581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4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>
            <a:spLocks/>
          </p:cNvSpPr>
          <p:nvPr/>
        </p:nvSpPr>
        <p:spPr>
          <a:xfrm>
            <a:off x="7108916" y="2765695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分析结果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 smtClean="0">
                <a:latin typeface="Microsoft YaHei" charset="-122"/>
                <a:ea typeface="Microsoft YaHei" charset="-122"/>
                <a:cs typeface="Microsoft YaHei" charset="-122"/>
              </a:rPr>
              <a:t>03</a:t>
            </a:r>
            <a:endParaRPr kumimoji="1" lang="zh-CN" altLang="en-US" sz="7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647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EBF87945-A001-489F-9D9B-7D9435F0B9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838200" y="5852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en-US" sz="44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客户价值分析</a:t>
            </a:r>
            <a:endParaRPr lang="en-US" altLang="zh-CN" sz="4400" b="1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5011" b="-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Text Placeholder 3"/>
          <p:cNvSpPr txBox="1">
            <a:spLocks/>
          </p:cNvSpPr>
          <p:nvPr/>
        </p:nvSpPr>
        <p:spPr>
          <a:xfrm>
            <a:off x="7221415" y="2386584"/>
            <a:ext cx="4428040" cy="4061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>
                <a:latin typeface="Microsoft YaHei" charset="-122"/>
                <a:ea typeface="Microsoft YaHei" charset="-122"/>
                <a:cs typeface="Microsoft YaHei" charset="-122"/>
              </a:rPr>
              <a:t>高价值用户（重要</a:t>
            </a:r>
            <a:r>
              <a:rPr lang="en-US" altLang="zh-CN" sz="2200">
                <a:latin typeface="Microsoft YaHei" charset="-122"/>
                <a:ea typeface="Microsoft YaHei" charset="-122"/>
                <a:cs typeface="Microsoft YaHei" charset="-122"/>
              </a:rPr>
              <a:t>XX</a:t>
            </a:r>
            <a:r>
              <a:rPr lang="zh-CN" altLang="en-US" sz="2200">
                <a:latin typeface="Microsoft YaHei" charset="-122"/>
                <a:ea typeface="Microsoft YaHei" charset="-122"/>
                <a:cs typeface="Microsoft YaHei" charset="-122"/>
              </a:rPr>
              <a:t>客户）占总数 </a:t>
            </a:r>
            <a:r>
              <a:rPr lang="en-US" altLang="zh-CN" sz="2200">
                <a:latin typeface="Microsoft YaHei" charset="-122"/>
                <a:ea typeface="Microsoft YaHei" charset="-122"/>
                <a:cs typeface="Microsoft YaHei" charset="-122"/>
              </a:rPr>
              <a:t>40.67%</a:t>
            </a:r>
            <a:r>
              <a:rPr lang="zh-CN" altLang="en-US" sz="2200">
                <a:latin typeface="Microsoft YaHei" charset="-122"/>
                <a:ea typeface="Microsoft YaHei" charset="-122"/>
                <a:cs typeface="Microsoft YaHei" charset="-122"/>
              </a:rPr>
              <a:t>，不到一半，且占比人数与价值重要性成反比，有待进一步转化</a:t>
            </a:r>
            <a:endParaRPr lang="en-US" altLang="zh-CN" sz="22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>
                <a:latin typeface="Microsoft YaHei" charset="-122"/>
                <a:ea typeface="Microsoft YaHei" charset="-122"/>
                <a:cs typeface="Microsoft YaHei" charset="-122"/>
              </a:rPr>
              <a:t>新客户与流失客户占比 </a:t>
            </a:r>
            <a:r>
              <a:rPr lang="en-US" altLang="zh-CN" sz="2200">
                <a:latin typeface="Microsoft YaHei" charset="-122"/>
                <a:ea typeface="Microsoft YaHei" charset="-122"/>
                <a:cs typeface="Microsoft YaHei" charset="-122"/>
              </a:rPr>
              <a:t>55.2%</a:t>
            </a:r>
            <a:r>
              <a:rPr lang="zh-CN" altLang="en-US" sz="2200">
                <a:latin typeface="Microsoft YaHei" charset="-122"/>
                <a:ea typeface="Microsoft YaHei" charset="-122"/>
                <a:cs typeface="Microsoft YaHei" charset="-122"/>
              </a:rPr>
              <a:t>，超过一半，有极大发挥空间</a:t>
            </a:r>
            <a:endParaRPr lang="en-US" altLang="zh-CN" sz="22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>
                <a:latin typeface="Microsoft YaHei" charset="-122"/>
                <a:ea typeface="Microsoft YaHei" charset="-122"/>
                <a:cs typeface="Microsoft YaHei" charset="-122"/>
              </a:rPr>
              <a:t>潜力与一般维持客户，不足</a:t>
            </a:r>
            <a:r>
              <a:rPr lang="en-US" altLang="zh-CN" sz="2200">
                <a:latin typeface="Microsoft YaHei" charset="-122"/>
                <a:ea typeface="Microsoft YaHei" charset="-122"/>
                <a:cs typeface="Microsoft YaHei" charset="-122"/>
              </a:rPr>
              <a:t>5%</a:t>
            </a:r>
            <a:r>
              <a:rPr lang="zh-CN" altLang="en-US" sz="2200">
                <a:latin typeface="Microsoft YaHei" charset="-122"/>
                <a:ea typeface="Microsoft YaHei" charset="-122"/>
                <a:cs typeface="Microsoft YaHei" charset="-122"/>
              </a:rPr>
              <a:t>，占比较小</a:t>
            </a:r>
            <a:endParaRPr lang="en-US" altLang="zh-CN" sz="22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391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xmlns="" id="{2F687420-BEB4-45CD-8226-339BE553B8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645064" y="525982"/>
            <a:ext cx="4282983" cy="1200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en-US" sz="3600" b="1">
                <a:latin typeface="+mj-lt"/>
                <a:ea typeface="+mj-ea"/>
                <a:cs typeface="+mj-cs"/>
              </a:rPr>
              <a:t>客户</a:t>
            </a:r>
            <a:r>
              <a:rPr lang="en-US" altLang="zh-CN" sz="3600" b="1">
                <a:latin typeface="+mj-lt"/>
                <a:ea typeface="+mj-ea"/>
                <a:cs typeface="+mj-cs"/>
              </a:rPr>
              <a:t>GMV</a:t>
            </a:r>
            <a:r>
              <a:rPr lang="zh-CN" altLang="en-US" sz="3600" b="1">
                <a:latin typeface="+mj-lt"/>
                <a:ea typeface="+mj-ea"/>
                <a:cs typeface="+mj-cs"/>
              </a:rPr>
              <a:t>贡献占比</a:t>
            </a:r>
            <a:endParaRPr lang="en-US" altLang="zh-CN" sz="3600" b="1">
              <a:latin typeface="+mj-lt"/>
              <a:ea typeface="+mj-ea"/>
              <a:cs typeface="+mj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169CC832-2974-4E8D-90ED-3E2941BA73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45065" y="2031101"/>
            <a:ext cx="4571703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高价值用户（重要</a:t>
            </a: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XX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客户）</a:t>
            </a: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GMV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贡献占总数 </a:t>
            </a: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95.5</a:t>
            </a: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%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，其中重要挽留客户贡献最大， 是重点维护与创利对象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新客户与流失客户，</a:t>
            </a: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GMV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贡献不足</a:t>
            </a: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5%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，相比其过半的人数占比，贡献极小，要注重互动，提升留存</a:t>
            </a:r>
            <a:endParaRPr lang="en-US" altLang="zh-CN" sz="18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潜力与一般维持客户，</a:t>
            </a: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GMV</a:t>
            </a:r>
            <a:r>
              <a:rPr lang="zh-CN" altLang="en-US" sz="1800">
                <a:latin typeface="Microsoft YaHei" charset="-122"/>
                <a:ea typeface="Microsoft YaHei" charset="-122"/>
                <a:cs typeface="Microsoft YaHei" charset="-122"/>
              </a:rPr>
              <a:t>贡献不足</a:t>
            </a:r>
            <a:r>
              <a:rPr lang="en-US" altLang="zh-CN" sz="1800">
                <a:latin typeface="Microsoft YaHei" charset="-122"/>
                <a:ea typeface="Microsoft YaHei" charset="-122"/>
                <a:cs typeface="Microsoft YaHei" charset="-122"/>
              </a:rPr>
              <a:t>1%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55222F96-971A-4F90-B841-6BAB416C7A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08980754-6F4B-43C9-B9BE-127B6BED65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2C1BBA94-3F40-40AA-8BB9-E69E25E537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r="3012" b="-1"/>
          <a:stretch/>
        </p:blipFill>
        <p:spPr>
          <a:xfrm>
            <a:off x="5987738" y="650494"/>
            <a:ext cx="5628018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97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>
            <a:spLocks/>
          </p:cNvSpPr>
          <p:nvPr/>
        </p:nvSpPr>
        <p:spPr>
          <a:xfrm>
            <a:off x="7108916" y="2765695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方案建议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108915" y="3435201"/>
            <a:ext cx="4364628" cy="3530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设计精细化运营策略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 smtClean="0">
                <a:latin typeface="Microsoft YaHei" charset="-122"/>
                <a:ea typeface="Microsoft YaHei" charset="-122"/>
                <a:cs typeface="Microsoft YaHei" charset="-122"/>
              </a:rPr>
              <a:t>04</a:t>
            </a:r>
            <a:endParaRPr kumimoji="1" lang="zh-CN" altLang="en-US" sz="7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14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精细化运营策略</a:t>
            </a:r>
            <a:endParaRPr lang="en-US" altLang="zh-CN" sz="4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08877" y="1130906"/>
            <a:ext cx="10809401" cy="58677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重要价值客户：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GMV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占比超过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90%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，人数占比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40%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，可视为企业的头部客户，需继续投入资源，持续维护和提升客户体验。可以通过会员升级、积分兑换等手段提升用户留存与付费率。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其中，对于重要挽留客户（高客单价），应重视与此类用户的互动，通过提升留存，逐步转化为忠诚客户（重要价值客户）。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对于较低价值的用户，如潜力客户、新客户、一般价值客户，可以通过发放折扣券、新人礼包等直接的方式，首先提升活跃度。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 流失用户占了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30%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，虽然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GMV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贡献占比不足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3%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，但订单总量占比高达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23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.64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%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，需深入挖掘流失原因，努力提升复购率与客户粘性。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224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4088674"/>
            <a:ext cx="12192001" cy="392944"/>
          </a:xfrm>
          <a:prstGeom prst="rect">
            <a:avLst/>
          </a:prstGeom>
          <a:solidFill>
            <a:srgbClr val="F9E7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E14B"/>
              </a:solidFill>
            </a:endParaRPr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46" b="35246"/>
          <a:stretch>
            <a:fillRect/>
          </a:stretch>
        </p:blipFill>
        <p:spPr/>
      </p:pic>
      <p:sp>
        <p:nvSpPr>
          <p:cNvPr id="17" name="TextBox 16"/>
          <p:cNvSpPr txBox="1"/>
          <p:nvPr/>
        </p:nvSpPr>
        <p:spPr>
          <a:xfrm>
            <a:off x="590550" y="2651369"/>
            <a:ext cx="10287000" cy="1626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15000" b="1" dirty="0">
                <a:solidFill>
                  <a:srgbClr val="FAE82D"/>
                </a:solidFill>
                <a:latin typeface="Montserrat" panose="00000500000000000000" pitchFamily="50" charset="0"/>
              </a:rPr>
              <a:t>thanks</a:t>
            </a:r>
            <a:endParaRPr lang="ru-RU" sz="15000" b="1" dirty="0">
              <a:solidFill>
                <a:srgbClr val="FAE8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35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7731654" y="965200"/>
            <a:ext cx="2723715" cy="771525"/>
            <a:chOff x="0" y="0"/>
            <a:chExt cx="2723603" cy="771525"/>
          </a:xfrm>
        </p:grpSpPr>
        <p:sp>
          <p:nvSpPr>
            <p:cNvPr id="8" name="椭圆 3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algn="ctr" eaLnBrk="1" hangingPunct="1">
                <a:buFont typeface="Arial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charset="0"/>
                </a:rPr>
                <a:t>01</a:t>
              </a:r>
              <a:endParaRPr lang="zh-CN" altLang="en-US" sz="2400">
                <a:solidFill>
                  <a:schemeClr val="bg1"/>
                </a:solidFill>
                <a:latin typeface="Impact" charset="0"/>
              </a:endParaRPr>
            </a:p>
          </p:txBody>
        </p:sp>
        <p:sp>
          <p:nvSpPr>
            <p:cNvPr id="11" name="文本框 1"/>
            <p:cNvSpPr txBox="1">
              <a:spLocks noChangeArrowheads="1"/>
            </p:cNvSpPr>
            <p:nvPr/>
          </p:nvSpPr>
          <p:spPr bwMode="auto">
            <a:xfrm>
              <a:off x="1000125" y="181302"/>
              <a:ext cx="17234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2400">
                  <a:latin typeface="微软雅黑" charset="-122"/>
                  <a:ea typeface="微软雅黑" charset="-122"/>
                </a:rPr>
                <a:t>背景与目标</a:t>
              </a:r>
            </a:p>
          </p:txBody>
        </p:sp>
      </p:grpSp>
      <p:grpSp>
        <p:nvGrpSpPr>
          <p:cNvPr id="12" name="Group 7"/>
          <p:cNvGrpSpPr>
            <a:grpSpLocks/>
          </p:cNvGrpSpPr>
          <p:nvPr/>
        </p:nvGrpSpPr>
        <p:grpSpPr bwMode="auto">
          <a:xfrm>
            <a:off x="7731654" y="2208213"/>
            <a:ext cx="2415675" cy="771525"/>
            <a:chOff x="0" y="0"/>
            <a:chExt cx="2416210" cy="771525"/>
          </a:xfrm>
        </p:grpSpPr>
        <p:sp>
          <p:nvSpPr>
            <p:cNvPr id="13" name="椭圆 7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algn="ctr" eaLnBrk="1" hangingPunct="1">
                <a:buFont typeface="Arial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charset="0"/>
                </a:rPr>
                <a:t>02</a:t>
              </a:r>
              <a:endParaRPr lang="zh-CN" altLang="en-US" sz="2400">
                <a:solidFill>
                  <a:schemeClr val="bg1"/>
                </a:solidFill>
                <a:latin typeface="Impact" charset="0"/>
              </a:endParaRPr>
            </a:p>
          </p:txBody>
        </p:sp>
        <p:sp>
          <p:nvSpPr>
            <p:cNvPr id="14" name="文本框 12"/>
            <p:cNvSpPr txBox="1">
              <a:spLocks noChangeArrowheads="1"/>
            </p:cNvSpPr>
            <p:nvPr/>
          </p:nvSpPr>
          <p:spPr bwMode="auto">
            <a:xfrm>
              <a:off x="1000125" y="178861"/>
              <a:ext cx="141608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2400">
                  <a:latin typeface="微软雅黑" charset="-122"/>
                  <a:ea typeface="微软雅黑" charset="-122"/>
                </a:rPr>
                <a:t>分析过程</a:t>
              </a:r>
            </a:p>
          </p:txBody>
        </p:sp>
      </p:grp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7731654" y="3451226"/>
            <a:ext cx="2415938" cy="771525"/>
            <a:chOff x="0" y="0"/>
            <a:chExt cx="2415839" cy="771525"/>
          </a:xfrm>
        </p:grpSpPr>
        <p:sp>
          <p:nvSpPr>
            <p:cNvPr id="16" name="椭圆 3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algn="ctr" eaLnBrk="1" hangingPunct="1">
                <a:buFont typeface="Arial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charset="0"/>
                </a:rPr>
                <a:t>03</a:t>
              </a:r>
              <a:endParaRPr lang="zh-CN" altLang="en-US" sz="2400">
                <a:solidFill>
                  <a:schemeClr val="bg1"/>
                </a:solidFill>
                <a:latin typeface="Impact" charset="0"/>
              </a:endParaRPr>
            </a:p>
          </p:txBody>
        </p:sp>
        <p:sp>
          <p:nvSpPr>
            <p:cNvPr id="17" name="文本框 1"/>
            <p:cNvSpPr txBox="1">
              <a:spLocks noChangeArrowheads="1"/>
            </p:cNvSpPr>
            <p:nvPr/>
          </p:nvSpPr>
          <p:spPr bwMode="auto">
            <a:xfrm>
              <a:off x="1000125" y="181302"/>
              <a:ext cx="14157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2400">
                  <a:latin typeface="微软雅黑" charset="-122"/>
                  <a:ea typeface="微软雅黑" charset="-122"/>
                </a:rPr>
                <a:t>分析结果</a:t>
              </a:r>
            </a:p>
          </p:txBody>
        </p:sp>
      </p:grpSp>
      <p:grpSp>
        <p:nvGrpSpPr>
          <p:cNvPr id="18" name="Group 7"/>
          <p:cNvGrpSpPr>
            <a:grpSpLocks/>
          </p:cNvGrpSpPr>
          <p:nvPr/>
        </p:nvGrpSpPr>
        <p:grpSpPr bwMode="auto">
          <a:xfrm>
            <a:off x="7731654" y="4694239"/>
            <a:ext cx="2415676" cy="771525"/>
            <a:chOff x="0" y="0"/>
            <a:chExt cx="2416211" cy="771525"/>
          </a:xfrm>
        </p:grpSpPr>
        <p:sp>
          <p:nvSpPr>
            <p:cNvPr id="19" name="椭圆 7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algn="ctr" eaLnBrk="1" hangingPunct="1">
                <a:buFont typeface="Arial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charset="0"/>
                </a:rPr>
                <a:t>04</a:t>
              </a:r>
              <a:endParaRPr lang="zh-CN" altLang="en-US" sz="2400">
                <a:solidFill>
                  <a:schemeClr val="bg1"/>
                </a:solidFill>
                <a:latin typeface="Impact" charset="0"/>
              </a:endParaRPr>
            </a:p>
          </p:txBody>
        </p:sp>
        <p:sp>
          <p:nvSpPr>
            <p:cNvPr id="20" name="文本框 12"/>
            <p:cNvSpPr txBox="1">
              <a:spLocks noChangeArrowheads="1"/>
            </p:cNvSpPr>
            <p:nvPr/>
          </p:nvSpPr>
          <p:spPr bwMode="auto">
            <a:xfrm>
              <a:off x="1000125" y="178861"/>
              <a:ext cx="14160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2400">
                  <a:latin typeface="微软雅黑" charset="-122"/>
                  <a:ea typeface="微软雅黑" charset="-122"/>
                </a:rPr>
                <a:t>方案建议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744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>
            <a:spLocks/>
          </p:cNvSpPr>
          <p:nvPr/>
        </p:nvSpPr>
        <p:spPr>
          <a:xfrm>
            <a:off x="7108916" y="2765695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背景与目标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108915" y="3469067"/>
            <a:ext cx="3939512" cy="3227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1703" y="1438603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>
                <a:latin typeface="Microsoft YaHei" charset="-122"/>
                <a:ea typeface="Microsoft YaHei" charset="-122"/>
                <a:cs typeface="Microsoft YaHei" charset="-122"/>
              </a:rPr>
              <a:t>01</a:t>
            </a:r>
            <a:endParaRPr kumimoji="1" lang="zh-CN" altLang="en-US" sz="7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04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背景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444753" y="1400537"/>
            <a:ext cx="10733787" cy="44358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		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在我们以客户为中心，制定运营和营销策略时，我们希望针对不同类型的客户进行差异化的经营策略，实现以更加合理的资源分配形态，获取最大化的客户转化表现。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		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而针对客户的分组分群，我们将使用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RFM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模型进行分析。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RFM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模型，是衡量客户价值和创力能力的重要工具和手段，也是用于客户关系管理的经典模型。它通过对交易环节中最为核心的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个维度 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 最近消费、消费频率、消费金额，细分客户群体，从而体现不同客户的价值。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096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89186" y="217929"/>
            <a:ext cx="10888389" cy="706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目标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686085" y="2249251"/>
            <a:ext cx="10733787" cy="33446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		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我们将基于「某电商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2018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年全年交易数据」，学习如何利用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RFM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模型，以及聚类算法</a:t>
            </a:r>
            <a:r>
              <a:rPr lang="en-US" altLang="zh-CN" sz="2400" dirty="0">
                <a:latin typeface="Microsoft YaHei" charset="-122"/>
                <a:ea typeface="Microsoft YaHei" charset="-122"/>
                <a:cs typeface="Microsoft YaHei" charset="-122"/>
              </a:rPr>
              <a:t>K-Means</a:t>
            </a:r>
            <a:r>
              <a:rPr lang="zh-CN" altLang="en-US" sz="2400" dirty="0">
                <a:latin typeface="Microsoft YaHei" charset="-122"/>
                <a:ea typeface="Microsoft YaHei" charset="-122"/>
                <a:cs typeface="Microsoft YaHei" charset="-122"/>
              </a:rPr>
              <a:t>，对客户群体进行分类。并针对不同价值的客户群体，制定运营、营销策略。</a:t>
            </a:r>
            <a:endParaRPr lang="en-US" altLang="zh-CN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456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09260" y="0"/>
            <a:ext cx="6682740" cy="6183630"/>
          </a:xfrm>
          <a:prstGeom prst="rect">
            <a:avLst/>
          </a:prstGeom>
          <a:solidFill>
            <a:srgbClr val="FAE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/>
      </p:pic>
      <p:sp>
        <p:nvSpPr>
          <p:cNvPr id="9" name="Text Placeholder 13"/>
          <p:cNvSpPr txBox="1">
            <a:spLocks/>
          </p:cNvSpPr>
          <p:nvPr/>
        </p:nvSpPr>
        <p:spPr>
          <a:xfrm>
            <a:off x="7178076" y="2080330"/>
            <a:ext cx="3300412" cy="62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分析过程</a:t>
            </a:r>
            <a:endParaRPr 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7178075" y="2783702"/>
            <a:ext cx="3939512" cy="23729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1800" dirty="0" smtClean="0">
                <a:latin typeface="Microsoft YaHei" charset="-122"/>
                <a:ea typeface="Microsoft YaHei" charset="-122"/>
                <a:cs typeface="Microsoft YaHei" charset="-122"/>
              </a:rPr>
              <a:t>分析思路</a:t>
            </a:r>
            <a:endParaRPr lang="en-US" altLang="zh-CN" sz="1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数据预处理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数据建模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800100" lvl="1" indent="-342900">
              <a:lnSpc>
                <a:spcPct val="100000"/>
              </a:lnSpc>
              <a:buFont typeface="+mj-ea"/>
              <a:buAutoNum type="circleNumDbPlain"/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K-Means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聚类分析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800100" lvl="1" indent="-342900">
              <a:lnSpc>
                <a:spcPct val="100000"/>
              </a:lnSpc>
              <a:buFont typeface="+mj-ea"/>
              <a:buAutoNum type="circleNumDbPlain"/>
            </a:pPr>
            <a:r>
              <a:rPr lang="en-US" altLang="zh-CN" sz="1400" dirty="0">
                <a:latin typeface="Microsoft YaHei" charset="-122"/>
                <a:ea typeface="Microsoft YaHei" charset="-122"/>
                <a:cs typeface="Microsoft YaHei" charset="-122"/>
              </a:rPr>
              <a:t>RFM</a:t>
            </a: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分析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数据可视化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800100" lvl="1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人数占比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800100" lvl="1" indent="-3429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1400" dirty="0">
                <a:latin typeface="Microsoft YaHei" charset="-122"/>
                <a:ea typeface="Microsoft YaHei" charset="-122"/>
                <a:cs typeface="Microsoft YaHei" charset="-122"/>
              </a:rPr>
              <a:t>消费贡献</a:t>
            </a:r>
            <a:endParaRPr lang="en-US" altLang="zh-CN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30863" y="753238"/>
            <a:ext cx="1400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b="1" dirty="0" smtClean="0">
                <a:latin typeface="Microsoft YaHei" charset="-122"/>
                <a:ea typeface="Microsoft YaHei" charset="-122"/>
                <a:cs typeface="Microsoft YaHei" charset="-122"/>
              </a:rPr>
              <a:t>02</a:t>
            </a:r>
            <a:endParaRPr kumimoji="1" lang="zh-CN" altLang="en-US" sz="7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48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648929" y="629266"/>
            <a:ext cx="3505495" cy="1622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分析思路</a:t>
            </a:r>
            <a:endParaRPr lang="en-US" altLang="zh-CN" sz="44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zh-CN" altLang="en-US" sz="1700" b="1">
                <a:latin typeface="Microsoft YaHei" charset="-122"/>
                <a:ea typeface="Microsoft YaHei" charset="-122"/>
                <a:cs typeface="Microsoft YaHei" charset="-122"/>
              </a:rPr>
              <a:t>某电商后台交易数据</a:t>
            </a:r>
            <a:endParaRPr lang="en-US" altLang="zh-CN" sz="1700" b="1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914400" lvl="1">
              <a:spcBef>
                <a:spcPts val="0"/>
              </a:spcBef>
              <a:spcAft>
                <a:spcPts val="600"/>
              </a:spcAft>
            </a:pPr>
            <a:r>
              <a:rPr lang="zh-CN" altLang="en-US" sz="1700">
                <a:latin typeface="Microsoft YaHei" charset="-122"/>
                <a:ea typeface="Microsoft YaHei" charset="-122"/>
                <a:cs typeface="Microsoft YaHei" charset="-122"/>
              </a:rPr>
              <a:t>时间范围：</a:t>
            </a:r>
            <a:r>
              <a:rPr lang="en-US" altLang="zh-CN" sz="1700">
                <a:latin typeface="Microsoft YaHei" charset="-122"/>
                <a:ea typeface="Microsoft YaHei" charset="-122"/>
                <a:cs typeface="Microsoft YaHei" charset="-122"/>
              </a:rPr>
              <a:t>2018</a:t>
            </a:r>
            <a:r>
              <a:rPr lang="zh-CN" altLang="en-US" sz="1700">
                <a:latin typeface="Microsoft YaHei" charset="-122"/>
                <a:ea typeface="Microsoft YaHei" charset="-122"/>
                <a:cs typeface="Microsoft YaHei" charset="-122"/>
              </a:rPr>
              <a:t>年全年</a:t>
            </a:r>
            <a:endParaRPr lang="en-US" altLang="zh-CN" sz="17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914400" lvl="1">
              <a:spcBef>
                <a:spcPts val="0"/>
              </a:spcBef>
              <a:spcAft>
                <a:spcPts val="600"/>
              </a:spcAft>
            </a:pPr>
            <a:r>
              <a:rPr lang="zh-CN" altLang="en-US" sz="1700">
                <a:latin typeface="Microsoft YaHei" charset="-122"/>
                <a:ea typeface="Microsoft YaHei" charset="-122"/>
                <a:cs typeface="Microsoft YaHei" charset="-122"/>
              </a:rPr>
              <a:t>数据条数：</a:t>
            </a:r>
            <a:r>
              <a:rPr lang="en-US" altLang="zh-CN" sz="1700">
                <a:latin typeface="Microsoft YaHei" charset="-122"/>
                <a:ea typeface="Microsoft YaHei" charset="-122"/>
                <a:cs typeface="Microsoft YaHei" charset="-122"/>
              </a:rPr>
              <a:t>81,349</a:t>
            </a:r>
          </a:p>
          <a:p>
            <a:pPr marL="914400" lvl="1">
              <a:spcBef>
                <a:spcPts val="0"/>
              </a:spcBef>
              <a:spcAft>
                <a:spcPts val="600"/>
              </a:spcAft>
            </a:pPr>
            <a:r>
              <a:rPr lang="zh-CN" altLang="en-US" sz="1700">
                <a:latin typeface="Microsoft YaHei" charset="-122"/>
                <a:ea typeface="Microsoft YaHei" charset="-122"/>
                <a:cs typeface="Microsoft YaHei" charset="-122"/>
              </a:rPr>
              <a:t>包含字段：会员</a:t>
            </a:r>
            <a:r>
              <a:rPr lang="en-US" altLang="zh-CN" sz="1700">
                <a:latin typeface="Microsoft YaHei" charset="-122"/>
                <a:ea typeface="Microsoft YaHei" charset="-122"/>
                <a:cs typeface="Microsoft YaHei" charset="-122"/>
              </a:rPr>
              <a:t>ID</a:t>
            </a:r>
            <a:r>
              <a:rPr lang="zh-CN" altLang="en-US" sz="1700">
                <a:latin typeface="Microsoft YaHei" charset="-122"/>
                <a:ea typeface="Microsoft YaHei" charset="-122"/>
                <a:cs typeface="Microsoft YaHei" charset="-122"/>
              </a:rPr>
              <a:t>、订单号、提交日期、订单金额</a:t>
            </a:r>
            <a:endParaRPr lang="en-US" altLang="zh-CN" sz="17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lvl="0">
              <a:spcBef>
                <a:spcPts val="0"/>
              </a:spcBef>
              <a:spcAft>
                <a:spcPts val="600"/>
              </a:spcAft>
            </a:pPr>
            <a:endParaRPr lang="en-US" altLang="zh-CN" sz="17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altLang="zh-CN" sz="1700" b="1">
                <a:latin typeface="Microsoft YaHei" charset="-122"/>
                <a:ea typeface="Microsoft YaHei" charset="-122"/>
                <a:cs typeface="Microsoft YaHei" charset="-122"/>
              </a:rPr>
              <a:t>RFM</a:t>
            </a:r>
            <a:r>
              <a:rPr lang="zh-CN" altLang="en-US" sz="1700" b="1">
                <a:latin typeface="Microsoft YaHei" charset="-122"/>
                <a:ea typeface="Microsoft YaHei" charset="-122"/>
                <a:cs typeface="Microsoft YaHei" charset="-122"/>
              </a:rPr>
              <a:t>指标</a:t>
            </a:r>
            <a:endParaRPr lang="en-US" altLang="zh-CN" sz="1700" b="1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1700">
                <a:latin typeface="Microsoft YaHei" charset="-122"/>
                <a:ea typeface="Microsoft YaHei" charset="-122"/>
                <a:cs typeface="Microsoft YaHei" charset="-122"/>
              </a:rPr>
              <a:t>R</a:t>
            </a:r>
            <a:r>
              <a:rPr lang="zh-CN" altLang="en-US" sz="1700">
                <a:latin typeface="Microsoft YaHei" charset="-122"/>
                <a:ea typeface="Microsoft YaHei" charset="-122"/>
                <a:cs typeface="Microsoft YaHei" charset="-122"/>
              </a:rPr>
              <a:t>：客户最近一次提交订单的日期（单位：天）</a:t>
            </a:r>
            <a:endParaRPr lang="en-US" altLang="zh-CN" sz="17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1700">
                <a:latin typeface="Microsoft YaHei" charset="-122"/>
                <a:ea typeface="Microsoft YaHei" charset="-122"/>
                <a:cs typeface="Microsoft YaHei" charset="-122"/>
              </a:rPr>
              <a:t>F</a:t>
            </a:r>
            <a:r>
              <a:rPr lang="zh-CN" altLang="en-US" sz="1700">
                <a:latin typeface="Microsoft YaHei" charset="-122"/>
                <a:ea typeface="Microsoft YaHei" charset="-122"/>
                <a:cs typeface="Microsoft YaHei" charset="-122"/>
              </a:rPr>
              <a:t>：客户在</a:t>
            </a:r>
            <a:r>
              <a:rPr lang="en-US" altLang="zh-CN" sz="1700">
                <a:latin typeface="Microsoft YaHei" charset="-122"/>
                <a:ea typeface="Microsoft YaHei" charset="-122"/>
                <a:cs typeface="Microsoft YaHei" charset="-122"/>
              </a:rPr>
              <a:t>2018</a:t>
            </a:r>
            <a:r>
              <a:rPr lang="zh-CN" altLang="en-US" sz="1700">
                <a:latin typeface="Microsoft YaHei" charset="-122"/>
                <a:ea typeface="Microsoft YaHei" charset="-122"/>
                <a:cs typeface="Microsoft YaHei" charset="-122"/>
              </a:rPr>
              <a:t>年总的提交订单次数（单位：次）</a:t>
            </a:r>
            <a:endParaRPr lang="en-US" altLang="zh-CN" sz="170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zh-CN" sz="1700">
                <a:latin typeface="Microsoft YaHei" charset="-122"/>
                <a:ea typeface="Microsoft YaHei" charset="-122"/>
                <a:cs typeface="Microsoft YaHei" charset="-122"/>
              </a:rPr>
              <a:t>M</a:t>
            </a:r>
            <a:r>
              <a:rPr lang="zh-CN" altLang="en-US" sz="1700">
                <a:latin typeface="Microsoft YaHei" charset="-122"/>
                <a:ea typeface="Microsoft YaHei" charset="-122"/>
                <a:cs typeface="Microsoft YaHei" charset="-122"/>
              </a:rPr>
              <a:t>：客户在</a:t>
            </a:r>
            <a:r>
              <a:rPr lang="en-US" altLang="zh-CN" sz="1700">
                <a:latin typeface="Microsoft YaHei" charset="-122"/>
                <a:ea typeface="Microsoft YaHei" charset="-122"/>
                <a:cs typeface="Microsoft YaHei" charset="-122"/>
              </a:rPr>
              <a:t>2018</a:t>
            </a:r>
            <a:r>
              <a:rPr lang="zh-CN" altLang="en-US" sz="1700">
                <a:latin typeface="Microsoft YaHei" charset="-122"/>
                <a:ea typeface="Microsoft YaHei" charset="-122"/>
                <a:cs typeface="Microsoft YaHei" charset="-122"/>
              </a:rPr>
              <a:t>年提交订单的总金额（单位：元）</a:t>
            </a:r>
            <a:endParaRPr lang="en-US" altLang="zh-CN" sz="17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5E39A796-BE83-48B1-B33F-35C4A32AAB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9">
            <a:extLst>
              <a:ext uri="{FF2B5EF4-FFF2-40B4-BE49-F238E27FC236}">
                <a16:creationId xmlns:a16="http://schemas.microsoft.com/office/drawing/2014/main" xmlns="" id="{72F84B47-E267-4194-8194-831DB7B55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982737"/>
            <a:ext cx="6019331" cy="288927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6895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xmlns="" id="{385E1BDC-A9B0-4A87-82E3-F3187F69A8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xmlns="" id="{0990C621-3B8B-4820-8328-D47EF7CE82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1051560" y="586822"/>
            <a:ext cx="36576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en-US" sz="3200" b="1">
                <a:latin typeface="+mj-lt"/>
                <a:ea typeface="+mj-ea"/>
                <a:cs typeface="+mj-cs"/>
              </a:rPr>
              <a:t>数据预处理</a:t>
            </a:r>
            <a:endParaRPr lang="en-US" altLang="zh-CN" sz="3200" b="1">
              <a:latin typeface="+mj-lt"/>
              <a:ea typeface="+mj-ea"/>
              <a:cs typeface="+mj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C1A2385B-1D2A-4E17-84FA-6CB7F0AAE4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5E791F2F-79DB-4CC0-9FA1-001E3E91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altLang="zh-CN" sz="1800"/>
              <a:t>  </a:t>
            </a:r>
            <a:r>
              <a:rPr lang="zh-CN" altLang="en-US" sz="1800"/>
              <a:t>缺失值：</a:t>
            </a:r>
            <a:r>
              <a:rPr lang="en-US" altLang="zh-CN" sz="1800"/>
              <a:t>null</a:t>
            </a:r>
            <a:r>
              <a:rPr lang="zh-CN" altLang="en-US" sz="1800"/>
              <a:t>（删除）</a:t>
            </a:r>
            <a:endParaRPr lang="en-US" altLang="zh-CN" sz="1800"/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altLang="zh-CN" sz="1800"/>
              <a:t>  </a:t>
            </a:r>
            <a:r>
              <a:rPr lang="zh-CN" altLang="en-US" sz="1800"/>
              <a:t>异常值：金额小于</a:t>
            </a:r>
            <a:r>
              <a:rPr lang="en-US" altLang="zh-CN" sz="1800"/>
              <a:t>0</a:t>
            </a:r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en-US" altLang="zh-CN" sz="1800"/>
              <a:t>  </a:t>
            </a:r>
            <a:r>
              <a:rPr lang="zh-CN" altLang="en-US" sz="1800"/>
              <a:t>数据变换：按用户</a:t>
            </a:r>
            <a:r>
              <a:rPr lang="en-US" altLang="zh-CN" sz="1800"/>
              <a:t>ID</a:t>
            </a:r>
            <a:r>
              <a:rPr lang="zh-CN" altLang="en-US" sz="1800"/>
              <a:t>统计数据</a:t>
            </a:r>
            <a:endParaRPr lang="en-US" altLang="zh-CN" sz="1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001" y="2729397"/>
            <a:ext cx="3557318" cy="348386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24" y="3560021"/>
            <a:ext cx="5523082" cy="182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6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xmlns="" id="{201CC55D-ED54-4C5C-95E6-10947BD110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307BF944-C621-4181-A927-9CE4740FB8AE}"/>
              </a:ext>
            </a:extLst>
          </p:cNvPr>
          <p:cNvSpPr txBox="1">
            <a:spLocks/>
          </p:cNvSpPr>
          <p:nvPr/>
        </p:nvSpPr>
        <p:spPr>
          <a:xfrm>
            <a:off x="589560" y="856180"/>
            <a:ext cx="4560584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en-US" sz="3700" b="1">
                <a:latin typeface="+mj-lt"/>
                <a:ea typeface="+mj-ea"/>
                <a:cs typeface="+mj-cs"/>
              </a:rPr>
              <a:t>数据建模：</a:t>
            </a:r>
            <a:r>
              <a:rPr lang="en-US" altLang="zh-CN" sz="3700" b="1">
                <a:latin typeface="+mj-lt"/>
                <a:ea typeface="+mj-ea"/>
                <a:cs typeface="+mj-cs"/>
              </a:rPr>
              <a:t>K-Means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1DE889C7-FAD6-4397-98E2-05D5034844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xmlns="" id="{F399A70F-F8CD-4992-9EF5-6CF15472E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48F4FEDC-6D80-458C-A665-075D9B9500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3873B707-463F-40B0-8227-E8CC6C67EB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zh-CN" altLang="en-US" sz="2000"/>
              <a:t>使用聚类算法获取阈值</a:t>
            </a:r>
            <a:endParaRPr lang="en-US" altLang="zh-CN" sz="2000"/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zh-CN" altLang="en-US" sz="2000"/>
              <a:t>设置</a:t>
            </a:r>
            <a:r>
              <a:rPr lang="en-US" altLang="zh-CN" sz="2000"/>
              <a:t>RFM</a:t>
            </a:r>
            <a:r>
              <a:rPr lang="zh-CN" altLang="en-US" sz="2000"/>
              <a:t>打分卡标准</a:t>
            </a:r>
            <a:endParaRPr lang="en-US" altLang="zh-CN" sz="20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C13237C8-E62C-4F0D-A318-BD6FB6C2D1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19C9EAEA-39D0-4B0E-A0EB-51E7B26740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/>
          <a:srcRect r="1742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4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3240</TotalTime>
  <Words>540</Words>
  <Application>Microsoft Macintosh PowerPoint</Application>
  <PresentationFormat>宽屏</PresentationFormat>
  <Paragraphs>72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Calibri</vt:lpstr>
      <vt:lpstr>Calibri Light</vt:lpstr>
      <vt:lpstr>DengXian</vt:lpstr>
      <vt:lpstr>Impact</vt:lpstr>
      <vt:lpstr>Microsoft YaHei</vt:lpstr>
      <vt:lpstr>Montserrat</vt:lpstr>
      <vt:lpstr>Wingdings</vt:lpstr>
      <vt:lpstr>宋体</vt:lpstr>
      <vt:lpstr>微软雅黑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pt1</dc:creator>
  <cp:lastModifiedBy>ztun_4@outlook.com</cp:lastModifiedBy>
  <cp:revision>556</cp:revision>
  <dcterms:created xsi:type="dcterms:W3CDTF">2015-12-10T05:15:39Z</dcterms:created>
  <dcterms:modified xsi:type="dcterms:W3CDTF">2020-09-02T11:02:01Z</dcterms:modified>
</cp:coreProperties>
</file>