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0" r:id="rId2"/>
    <p:sldId id="310" r:id="rId3"/>
    <p:sldId id="309" r:id="rId4"/>
    <p:sldId id="31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100"/>
    <a:srgbClr val="FAE82D"/>
    <a:srgbClr val="F4E34B"/>
    <a:srgbClr val="F4E14B"/>
    <a:srgbClr val="F4E253"/>
    <a:srgbClr val="F2E052"/>
    <a:srgbClr val="F9E72D"/>
    <a:srgbClr val="F2DF4A"/>
    <a:srgbClr val="FFD101"/>
    <a:srgbClr val="F18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1" autoAdjust="0"/>
    <p:restoredTop sz="91705"/>
  </p:normalViewPr>
  <p:slideViewPr>
    <p:cSldViewPr snapToGrid="0">
      <p:cViewPr>
        <p:scale>
          <a:sx n="101" d="100"/>
          <a:sy n="101" d="100"/>
        </p:scale>
        <p:origin x="216" y="176"/>
      </p:cViewPr>
      <p:guideLst>
        <p:guide orient="horz" pos="2455"/>
        <p:guide pos="3840"/>
        <p:guide pos="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92"/>
    </p:cViewPr>
  </p:sorterViewPr>
  <p:notesViewPr>
    <p:cSldViewPr snapToGrid="0">
      <p:cViewPr varScale="1">
        <p:scale>
          <a:sx n="99" d="100"/>
          <a:sy n="99" d="100"/>
        </p:scale>
        <p:origin x="37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0E633-7709-4778-881C-3556F3C04EDA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8BFD6-8149-4478-BA19-0EED99C3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3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1FCDC-125F-BC48-8661-5F4C1D81B7A7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7788C-0752-F24D-8BBA-4F430CC053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92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309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9641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3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95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0550" y="385456"/>
            <a:ext cx="11229975" cy="625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Text Here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90549" y="1067629"/>
            <a:ext cx="11229975" cy="3227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 Title Text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90549" y="1415224"/>
            <a:ext cx="11229975" cy="39522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atinLnBrk="0">
              <a:spcBef>
                <a:spcPts val="0"/>
              </a:spcBef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</a:t>
            </a:r>
          </a:p>
          <a:p>
            <a:pPr latinLnBrk="0">
              <a:spcBef>
                <a:spcPts val="0"/>
              </a:spcBef>
            </a:pPr>
            <a:r>
              <a:rPr lang="en-US" dirty="0"/>
              <a:t>when an unknown printer took a galley of type and scrambled it to make a type specimen book.</a:t>
            </a:r>
          </a:p>
        </p:txBody>
      </p:sp>
      <p:sp>
        <p:nvSpPr>
          <p:cNvPr id="2" name="Rounded Rectangle 1"/>
          <p:cNvSpPr/>
          <p:nvPr userDrawn="1"/>
        </p:nvSpPr>
        <p:spPr>
          <a:xfrm>
            <a:off x="374647" y="385456"/>
            <a:ext cx="146050" cy="947805"/>
          </a:xfrm>
          <a:prstGeom prst="roundRect">
            <a:avLst>
              <a:gd name="adj" fmla="val 50000"/>
            </a:avLst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Parallelogram 21"/>
          <p:cNvSpPr/>
          <p:nvPr userDrawn="1"/>
        </p:nvSpPr>
        <p:spPr>
          <a:xfrm rot="5400000">
            <a:off x="324704" y="592392"/>
            <a:ext cx="245935" cy="146050"/>
          </a:xfrm>
          <a:prstGeom prst="parallelogram">
            <a:avLst>
              <a:gd name="adj" fmla="val 4815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87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pos="744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531951" y="571500"/>
            <a:ext cx="5602158" cy="6286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45169"/>
      </p:ext>
    </p:extLst>
  </p:cSld>
  <p:clrMapOvr>
    <a:masterClrMapping/>
  </p:clrMapOvr>
  <p:transition spd="slow" advClick="0" advTm="1000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9">
            <a:extLst>
              <a:ext uri="{FF2B5EF4-FFF2-40B4-BE49-F238E27FC236}">
                <a16:creationId xmlns="" xmlns:a16="http://schemas.microsoft.com/office/drawing/2014/main" id="{99AFD6A1-0557-4EA4-89E6-2FC03DC25645}"/>
              </a:ext>
            </a:extLst>
          </p:cNvPr>
          <p:cNvCxnSpPr/>
          <p:nvPr userDrawn="1"/>
        </p:nvCxnSpPr>
        <p:spPr>
          <a:xfrm>
            <a:off x="0" y="942263"/>
            <a:ext cx="771132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2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05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消费特征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Microsoft YaHei" charset="-122"/>
                <a:ea typeface="Microsoft YaHei" charset="-122"/>
                <a:cs typeface="Microsoft YaHei" charset="-122"/>
              </a:rPr>
              <a:t>02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108916" y="3517479"/>
            <a:ext cx="3939512" cy="23729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趋势分析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个体分析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相关指标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4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趋势分析：消费行为存在周期性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7813" y="1336153"/>
            <a:ext cx="5409709" cy="4784004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每月日均消费，以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3~5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天为一个周期，相较于月初、月末，月中消费金额较多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周期性可能与会员日等促销行为相关，可持续发展；此外，消费者在月初经济情况良好，可进一步采取促销措施（购物车降价、发放优惠券、精细化营销）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75" y="1460499"/>
            <a:ext cx="5102225" cy="45353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88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趋势分析：消费行为存在周期性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78113" y="1367943"/>
            <a:ext cx="5524500" cy="4589767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第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4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季度消费情况最好，但由于样本数据时间范围受限（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2010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年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12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月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~2011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年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12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月），可能存在较大偏差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其中以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10~15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点消费额最高，可进一步分析购买品类，做组合销售，进一步提升客单价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92" y="1543090"/>
            <a:ext cx="4811221" cy="44209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770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趋势分析：不同时段的价格偏好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1952" y="1453191"/>
            <a:ext cx="5780486" cy="4528507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从周期性来看，消费者的时间段偏好依然很规律，主要集中在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10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点到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15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点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其中，周四的消费人数与金额最为持续（活动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or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行为），而周日的消费时间最短（行为偏好）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通过对比各时段的消费额与人数，可进一步判断消费者价格偏好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438" y="1453192"/>
            <a:ext cx="4998240" cy="4528507"/>
          </a:xfrm>
          <a:prstGeom prst="rect">
            <a:avLst/>
          </a:prstGeom>
        </p:spPr>
      </p:pic>
      <p:grpSp>
        <p:nvGrpSpPr>
          <p:cNvPr id="7" name="组 6"/>
          <p:cNvGrpSpPr/>
          <p:nvPr/>
        </p:nvGrpSpPr>
        <p:grpSpPr>
          <a:xfrm>
            <a:off x="9718674" y="217928"/>
            <a:ext cx="2155825" cy="1547371"/>
            <a:chOff x="9934575" y="520700"/>
            <a:chExt cx="1717628" cy="12065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5"/>
            <a:srcRect t="20061"/>
            <a:stretch/>
          </p:blipFill>
          <p:spPr>
            <a:xfrm>
              <a:off x="10056413" y="520700"/>
              <a:ext cx="1595790" cy="12065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6"/>
            <a:srcRect l="4528" t="20061" r="22439"/>
            <a:stretch/>
          </p:blipFill>
          <p:spPr>
            <a:xfrm>
              <a:off x="9934575" y="520700"/>
              <a:ext cx="919733" cy="12065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2549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3517</TotalTime>
  <Words>210</Words>
  <Application>Microsoft Macintosh PowerPoint</Application>
  <PresentationFormat>宽屏</PresentationFormat>
  <Paragraphs>18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Calibri</vt:lpstr>
      <vt:lpstr>DengXian</vt:lpstr>
      <vt:lpstr>Microsoft YaHei</vt:lpstr>
      <vt:lpstr>宋体</vt:lpstr>
      <vt:lpstr>微软雅黑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pt1</dc:creator>
  <cp:lastModifiedBy>ztun_4@outlook.com</cp:lastModifiedBy>
  <cp:revision>610</cp:revision>
  <dcterms:created xsi:type="dcterms:W3CDTF">2015-12-10T05:15:39Z</dcterms:created>
  <dcterms:modified xsi:type="dcterms:W3CDTF">2020-09-23T08:49:15Z</dcterms:modified>
</cp:coreProperties>
</file>