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37" r:id="rId2"/>
    <p:sldId id="338" r:id="rId3"/>
    <p:sldId id="341" r:id="rId4"/>
    <p:sldId id="339" r:id="rId5"/>
    <p:sldId id="310" r:id="rId6"/>
    <p:sldId id="340" r:id="rId7"/>
    <p:sldId id="318" r:id="rId8"/>
    <p:sldId id="331" r:id="rId9"/>
    <p:sldId id="345" r:id="rId10"/>
    <p:sldId id="346" r:id="rId11"/>
    <p:sldId id="347" r:id="rId12"/>
    <p:sldId id="336" r:id="rId13"/>
    <p:sldId id="34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100"/>
    <a:srgbClr val="FAE82D"/>
    <a:srgbClr val="F4E34B"/>
    <a:srgbClr val="F4E14B"/>
    <a:srgbClr val="F4E253"/>
    <a:srgbClr val="F2E052"/>
    <a:srgbClr val="F9E72D"/>
    <a:srgbClr val="F2DF4A"/>
    <a:srgbClr val="FFD101"/>
    <a:srgbClr val="F18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5" autoAdjust="0"/>
    <p:restoredTop sz="91667"/>
  </p:normalViewPr>
  <p:slideViewPr>
    <p:cSldViewPr snapToGrid="0">
      <p:cViewPr varScale="1">
        <p:scale>
          <a:sx n="80" d="100"/>
          <a:sy n="80" d="100"/>
        </p:scale>
        <p:origin x="192" y="528"/>
      </p:cViewPr>
      <p:guideLst>
        <p:guide orient="horz" pos="2455"/>
        <p:guide pos="3840"/>
        <p:guide pos="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192"/>
    </p:cViewPr>
  </p:sorterViewPr>
  <p:notesViewPr>
    <p:cSldViewPr snapToGrid="0">
      <p:cViewPr varScale="1">
        <p:scale>
          <a:sx n="99" d="100"/>
          <a:sy n="99" d="100"/>
        </p:scale>
        <p:origin x="37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0E633-7709-4778-881C-3556F3C04EDA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8BFD6-8149-4478-BA19-0EED99C3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3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1FCDC-125F-BC48-8661-5F4C1D81B7A7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7788C-0752-F24D-8BBA-4F430CC053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2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58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30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7467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6144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8408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1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95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385456"/>
            <a:ext cx="11229975" cy="625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Text Here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90549" y="1067629"/>
            <a:ext cx="11229975" cy="322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 Title Text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90549" y="1415224"/>
            <a:ext cx="11229975" cy="39522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atinLnBrk="0">
              <a:spcBef>
                <a:spcPts val="0"/>
              </a:spcBef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</a:t>
            </a:r>
          </a:p>
          <a:p>
            <a:pPr latinLnBrk="0">
              <a:spcBef>
                <a:spcPts val="0"/>
              </a:spcBef>
            </a:pPr>
            <a:r>
              <a:rPr lang="en-US" dirty="0"/>
              <a:t>when an unknown printer took a galley of type and scrambled it to make a type specimen book.</a:t>
            </a:r>
          </a:p>
        </p:txBody>
      </p:sp>
      <p:sp>
        <p:nvSpPr>
          <p:cNvPr id="2" name="Rounded Rectangle 1"/>
          <p:cNvSpPr/>
          <p:nvPr userDrawn="1"/>
        </p:nvSpPr>
        <p:spPr>
          <a:xfrm>
            <a:off x="374647" y="385456"/>
            <a:ext cx="146050" cy="947805"/>
          </a:xfrm>
          <a:prstGeom prst="roundRect">
            <a:avLst>
              <a:gd name="adj" fmla="val 50000"/>
            </a:avLst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Parallelogram 21"/>
          <p:cNvSpPr/>
          <p:nvPr userDrawn="1"/>
        </p:nvSpPr>
        <p:spPr>
          <a:xfrm rot="5400000">
            <a:off x="324704" y="592392"/>
            <a:ext cx="245935" cy="146050"/>
          </a:xfrm>
          <a:prstGeom prst="parallelogram">
            <a:avLst>
              <a:gd name="adj" fmla="val 4815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8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pos="744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531951" y="571500"/>
            <a:ext cx="5602158" cy="6286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45169"/>
      </p:ext>
    </p:extLst>
  </p:cSld>
  <p:clrMapOvr>
    <a:masterClrMapping/>
  </p:clrMapOvr>
  <p:transition spd="slow" advClick="0" advTm="100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9">
            <a:extLst>
              <a:ext uri="{FF2B5EF4-FFF2-40B4-BE49-F238E27FC236}">
                <a16:creationId xmlns:a16="http://schemas.microsoft.com/office/drawing/2014/main" id="{99AFD6A1-0557-4EA4-89E6-2FC03DC25645}"/>
              </a:ext>
            </a:extLst>
          </p:cNvPr>
          <p:cNvCxnSpPr/>
          <p:nvPr userDrawn="1"/>
        </p:nvCxnSpPr>
        <p:spPr>
          <a:xfrm>
            <a:off x="0" y="942263"/>
            <a:ext cx="771132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2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05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4" b="538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" y="0"/>
            <a:ext cx="12189291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69351" y="3830872"/>
            <a:ext cx="8141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latin typeface="Microsoft YaHei" charset="-122"/>
                <a:ea typeface="Microsoft YaHei" charset="-122"/>
                <a:cs typeface="Microsoft YaHei" charset="-122"/>
              </a:rPr>
              <a:t>如何选择</a:t>
            </a:r>
            <a:endParaRPr kumimoji="1" lang="en-US" altLang="zh-CN" sz="48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4800" b="1" dirty="0">
                <a:latin typeface="Microsoft YaHei" charset="-122"/>
                <a:ea typeface="Microsoft YaHei" charset="-122"/>
                <a:cs typeface="Microsoft YaHei" charset="-122"/>
              </a:rPr>
              <a:t>最优商品进行推广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6284" y="5490937"/>
            <a:ext cx="41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BY </a:t>
            </a: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DeltaF</a:t>
            </a: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78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构造成对比矩阵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E69ABC-BB4E-784D-9A65-927A4638C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88" y="1360865"/>
            <a:ext cx="5948183" cy="4562857"/>
          </a:xfrm>
          <a:prstGeom prst="rect">
            <a:avLst/>
          </a:prstGeom>
        </p:spPr>
      </p:pic>
      <p:pic>
        <p:nvPicPr>
          <p:cNvPr id="5" name="Picture 2" descr="论文摘要">
            <a:extLst>
              <a:ext uri="{FF2B5EF4-FFF2-40B4-BE49-F238E27FC236}">
                <a16:creationId xmlns:a16="http://schemas.microsoft.com/office/drawing/2014/main" id="{A0B397C2-4B4E-DA45-BEB9-DF630DE0B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644" y="4250789"/>
            <a:ext cx="5112568" cy="18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82C07C5-D8E7-A44B-A370-35AD9C7A00C5}"/>
              </a:ext>
            </a:extLst>
          </p:cNvPr>
          <p:cNvSpPr txBox="1">
            <a:spLocks/>
          </p:cNvSpPr>
          <p:nvPr/>
        </p:nvSpPr>
        <p:spPr>
          <a:xfrm>
            <a:off x="6842421" y="1166191"/>
            <a:ext cx="4603013" cy="26181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步骤：  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构造决策因素成对比矩阵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利用规范列平均法计算权重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进行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0-1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归一化操作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计算最终权重系数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633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构造方案判断矩阵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82C07C5-D8E7-A44B-A370-35AD9C7A00C5}"/>
              </a:ext>
            </a:extLst>
          </p:cNvPr>
          <p:cNvSpPr txBox="1">
            <a:spLocks/>
          </p:cNvSpPr>
          <p:nvPr/>
        </p:nvSpPr>
        <p:spPr>
          <a:xfrm>
            <a:off x="759673" y="1493386"/>
            <a:ext cx="4603013" cy="44435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步骤：  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获取元数据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构造决策因素对比矩阵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利用规范列平均法计算权重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进行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0-1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归一化操作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计算最终得分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EB898E-8045-4841-94CC-01A4379E2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021" y="1493388"/>
            <a:ext cx="6620584" cy="44435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98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决策与建议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Microsoft YaHei" charset="-122"/>
                <a:ea typeface="Microsoft YaHei" charset="-122"/>
                <a:cs typeface="Microsoft YaHei" charset="-122"/>
              </a:rPr>
              <a:t>04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53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选择最优方案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52E926E-0643-584F-878F-E531AED2231C}"/>
              </a:ext>
            </a:extLst>
          </p:cNvPr>
          <p:cNvSpPr/>
          <p:nvPr/>
        </p:nvSpPr>
        <p:spPr>
          <a:xfrm>
            <a:off x="1383713" y="1642628"/>
            <a:ext cx="10079417" cy="347589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经过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AHP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分析后，三类商品总得分排序为：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Vue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、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Python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以及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Java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，其中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Vue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的引流能力最强，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Python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的各项数据表现平均。经判断，将选择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Vue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作为本次推广产品。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F9C4A8-9863-0E46-90E4-7F83277E0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713" y="3687545"/>
            <a:ext cx="10079417" cy="15278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345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7731654" y="965200"/>
            <a:ext cx="2723715" cy="771525"/>
            <a:chOff x="0" y="0"/>
            <a:chExt cx="2723603" cy="771525"/>
          </a:xfrm>
        </p:grpSpPr>
        <p:sp>
          <p:nvSpPr>
            <p:cNvPr id="8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11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17234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400">
                  <a:latin typeface="微软雅黑" charset="-122"/>
                  <a:ea typeface="微软雅黑" charset="-122"/>
                </a:rPr>
                <a:t>背景与目标</a:t>
              </a:r>
            </a:p>
          </p:txBody>
        </p:sp>
      </p:grp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7731654" y="2208213"/>
            <a:ext cx="3058479" cy="771525"/>
            <a:chOff x="0" y="0"/>
            <a:chExt cx="3059160" cy="771525"/>
          </a:xfrm>
        </p:grpSpPr>
        <p:sp>
          <p:nvSpPr>
            <p:cNvPr id="13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14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205903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en-US" altLang="zh-CN" sz="2400">
                  <a:latin typeface="微软雅黑" charset="-122"/>
                  <a:ea typeface="微软雅黑" charset="-122"/>
                </a:rPr>
                <a:t>AHP</a:t>
              </a:r>
              <a:r>
                <a:rPr lang="zh-CN" altLang="en-US" sz="2400">
                  <a:latin typeface="微软雅黑" charset="-122"/>
                  <a:ea typeface="微软雅黑" charset="-122"/>
                </a:rPr>
                <a:t>模型介绍</a:t>
              </a:r>
            </a:p>
          </p:txBody>
        </p:sp>
      </p:grp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7731654" y="3451226"/>
            <a:ext cx="2723714" cy="771525"/>
            <a:chOff x="0" y="0"/>
            <a:chExt cx="2723604" cy="771525"/>
          </a:xfrm>
        </p:grpSpPr>
        <p:sp>
          <p:nvSpPr>
            <p:cNvPr id="16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17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17234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400">
                  <a:latin typeface="微软雅黑" charset="-122"/>
                  <a:ea typeface="微软雅黑" charset="-122"/>
                </a:rPr>
                <a:t>分析与结果</a:t>
              </a:r>
            </a:p>
          </p:txBody>
        </p:sp>
      </p:grp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7731654" y="4694239"/>
            <a:ext cx="2723451" cy="771525"/>
            <a:chOff x="0" y="0"/>
            <a:chExt cx="2724057" cy="771525"/>
          </a:xfrm>
        </p:grpSpPr>
        <p:sp>
          <p:nvSpPr>
            <p:cNvPr id="19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04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20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17239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400">
                  <a:latin typeface="微软雅黑" charset="-122"/>
                  <a:ea typeface="微软雅黑" charset="-122"/>
                </a:rPr>
                <a:t>决策与建议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背景与目标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Microsoft YaHei" charset="-122"/>
                <a:ea typeface="Microsoft YaHei" charset="-122"/>
                <a:cs typeface="Microsoft YaHei" charset="-122"/>
              </a:rPr>
              <a:t>01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81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背景与目标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1139688" y="2364567"/>
            <a:ext cx="9614783" cy="3485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			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市场部新增了一个渠道资源位，可以用来推广商品，需要基于以往的商品转化数据，选择一个效果最优的商品。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954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5" y="2765695"/>
            <a:ext cx="3626817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AHP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模型介绍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Microsoft YaHei" charset="-122"/>
                <a:ea typeface="Microsoft YaHei" charset="-122"/>
                <a:cs typeface="Microsoft YaHei" charset="-122"/>
              </a:rPr>
              <a:t>02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什么是层次分析法（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AHP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11888" y="1199408"/>
            <a:ext cx="10768224" cy="15570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层次分析法，是一种将与决策总目标相关的细分元素进行分解，在此基础上做层次权重的方法，能够结合定性与定量指标进行判断。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4D75F2-D4A9-F34D-A483-2A0B8AE68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939" y="2554070"/>
            <a:ext cx="8530122" cy="37407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983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分析与结果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Microsoft YaHei" charset="-122"/>
                <a:ea typeface="Microsoft YaHei" charset="-122"/>
                <a:cs typeface="Microsoft YaHei" charset="-122"/>
              </a:rPr>
              <a:t>03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层次分析法（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AHP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）的步骤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燕尾形 5">
            <a:extLst>
              <a:ext uri="{FF2B5EF4-FFF2-40B4-BE49-F238E27FC236}">
                <a16:creationId xmlns:a16="http://schemas.microsoft.com/office/drawing/2014/main" id="{E85F8F65-D69B-C448-BF88-34579D1BA300}"/>
              </a:ext>
            </a:extLst>
          </p:cNvPr>
          <p:cNvSpPr/>
          <p:nvPr/>
        </p:nvSpPr>
        <p:spPr>
          <a:xfrm>
            <a:off x="1398729" y="1497497"/>
            <a:ext cx="2935842" cy="1696200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  <a:buFont typeface="Arial" pitchFamily="34" charset="0"/>
            </a:pPr>
            <a:r>
              <a:rPr lang="zh-CN" altLang="en-US" sz="2800" kern="0">
                <a:solidFill>
                  <a:schemeClr val="bg1"/>
                </a:solidFill>
                <a:latin typeface="微软雅黑" charset="0"/>
                <a:ea typeface="微软雅黑" charset="0"/>
              </a:rPr>
              <a:t>构建</a:t>
            </a:r>
            <a:endParaRPr lang="en-US" altLang="zh-CN" sz="2800" ker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 eaLnBrk="1" hangingPunct="1">
              <a:spcBef>
                <a:spcPct val="20000"/>
              </a:spcBef>
              <a:buFont typeface="Arial" pitchFamily="34" charset="0"/>
            </a:pPr>
            <a:r>
              <a:rPr lang="zh-CN" altLang="en-US" sz="2800" kern="0">
                <a:solidFill>
                  <a:schemeClr val="bg1"/>
                </a:solidFill>
                <a:latin typeface="微软雅黑" charset="0"/>
                <a:ea typeface="微软雅黑" charset="0"/>
              </a:rPr>
              <a:t>层次</a:t>
            </a:r>
            <a:endParaRPr lang="en-US" altLang="zh-CN" sz="2800" ker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 eaLnBrk="1" hangingPunct="1">
              <a:spcBef>
                <a:spcPct val="20000"/>
              </a:spcBef>
              <a:buFont typeface="Arial" pitchFamily="34" charset="0"/>
            </a:pPr>
            <a:r>
              <a:rPr lang="zh-CN" altLang="en-US" sz="2800" kern="0">
                <a:solidFill>
                  <a:schemeClr val="bg1"/>
                </a:solidFill>
                <a:latin typeface="微软雅黑" charset="0"/>
                <a:ea typeface="微软雅黑" charset="0"/>
              </a:rPr>
              <a:t>结构</a:t>
            </a:r>
            <a:endParaRPr lang="en-US" altLang="zh-CN" sz="2800" kern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燕尾形 7">
            <a:extLst>
              <a:ext uri="{FF2B5EF4-FFF2-40B4-BE49-F238E27FC236}">
                <a16:creationId xmlns:a16="http://schemas.microsoft.com/office/drawing/2014/main" id="{2EEA20FC-D78C-D64B-BA93-E42B665F2026}"/>
              </a:ext>
            </a:extLst>
          </p:cNvPr>
          <p:cNvSpPr/>
          <p:nvPr/>
        </p:nvSpPr>
        <p:spPr>
          <a:xfrm>
            <a:off x="3543912" y="1497498"/>
            <a:ext cx="2935842" cy="1696200"/>
          </a:xfrm>
          <a:prstGeom prst="chevron">
            <a:avLst/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  <a:buFont typeface="Arial" pitchFamily="34" charset="0"/>
            </a:pPr>
            <a:r>
              <a:rPr lang="zh-CN" altLang="en-US" sz="2800" kern="0">
                <a:solidFill>
                  <a:schemeClr val="bg1"/>
                </a:solidFill>
                <a:latin typeface="微软雅黑" charset="0"/>
                <a:ea typeface="微软雅黑" charset="0"/>
              </a:rPr>
              <a:t>构造</a:t>
            </a:r>
            <a:endParaRPr lang="en-US" altLang="zh-CN" sz="2800" ker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 eaLnBrk="1" hangingPunct="1">
              <a:spcBef>
                <a:spcPct val="20000"/>
              </a:spcBef>
              <a:buFont typeface="Arial" pitchFamily="34" charset="0"/>
            </a:pPr>
            <a:r>
              <a:rPr lang="zh-CN" altLang="en-US" sz="2800" kern="0">
                <a:solidFill>
                  <a:schemeClr val="bg1"/>
                </a:solidFill>
                <a:latin typeface="微软雅黑" charset="0"/>
                <a:ea typeface="微软雅黑" charset="0"/>
              </a:rPr>
              <a:t>对比</a:t>
            </a:r>
            <a:endParaRPr lang="en-US" altLang="zh-CN" sz="2800" ker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 eaLnBrk="1" hangingPunct="1">
              <a:spcBef>
                <a:spcPct val="20000"/>
              </a:spcBef>
              <a:buFont typeface="Arial" pitchFamily="34" charset="0"/>
            </a:pPr>
            <a:r>
              <a:rPr lang="zh-CN" altLang="en-US" sz="2800" kern="0">
                <a:solidFill>
                  <a:schemeClr val="bg1"/>
                </a:solidFill>
                <a:latin typeface="微软雅黑" charset="0"/>
                <a:ea typeface="微软雅黑" charset="0"/>
              </a:rPr>
              <a:t>矩阵</a:t>
            </a:r>
          </a:p>
        </p:txBody>
      </p:sp>
      <p:sp>
        <p:nvSpPr>
          <p:cNvPr id="10" name="燕尾形 9">
            <a:extLst>
              <a:ext uri="{FF2B5EF4-FFF2-40B4-BE49-F238E27FC236}">
                <a16:creationId xmlns:a16="http://schemas.microsoft.com/office/drawing/2014/main" id="{19E9157F-EDC8-3E4D-B97B-BBE86554E525}"/>
              </a:ext>
            </a:extLst>
          </p:cNvPr>
          <p:cNvSpPr/>
          <p:nvPr/>
        </p:nvSpPr>
        <p:spPr>
          <a:xfrm>
            <a:off x="7857429" y="1497497"/>
            <a:ext cx="2935842" cy="1696200"/>
          </a:xfrm>
          <a:prstGeom prst="chevron">
            <a:avLst/>
          </a:prstGeom>
          <a:solidFill>
            <a:srgbClr val="FF93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  <a:buFont typeface="Arial" pitchFamily="34" charset="0"/>
            </a:pPr>
            <a:r>
              <a:rPr lang="zh-CN" altLang="en-US" sz="2800" kern="0">
                <a:solidFill>
                  <a:schemeClr val="bg1"/>
                </a:solidFill>
                <a:latin typeface="微软雅黑" charset="0"/>
                <a:ea typeface="微软雅黑" charset="0"/>
              </a:rPr>
              <a:t>计算</a:t>
            </a:r>
            <a:endParaRPr lang="en-US" altLang="zh-CN" sz="2800" ker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 eaLnBrk="1" hangingPunct="1">
              <a:spcBef>
                <a:spcPct val="20000"/>
              </a:spcBef>
              <a:buFont typeface="Arial" pitchFamily="34" charset="0"/>
            </a:pPr>
            <a:r>
              <a:rPr lang="zh-CN" altLang="en-US" sz="2800" kern="0">
                <a:solidFill>
                  <a:schemeClr val="bg1"/>
                </a:solidFill>
                <a:latin typeface="微软雅黑" charset="0"/>
                <a:ea typeface="微软雅黑" charset="0"/>
              </a:rPr>
              <a:t>权重</a:t>
            </a:r>
            <a:endParaRPr lang="en-US" altLang="zh-CN" sz="2800" ker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 eaLnBrk="1" hangingPunct="1">
              <a:spcBef>
                <a:spcPct val="20000"/>
              </a:spcBef>
              <a:buFont typeface="Arial" pitchFamily="34" charset="0"/>
            </a:pPr>
            <a:r>
              <a:rPr lang="zh-CN" altLang="en-US" sz="2800" kern="0">
                <a:solidFill>
                  <a:schemeClr val="bg1"/>
                </a:solidFill>
                <a:latin typeface="微软雅黑" charset="0"/>
                <a:ea typeface="微软雅黑" charset="0"/>
              </a:rPr>
              <a:t>得分</a:t>
            </a:r>
          </a:p>
        </p:txBody>
      </p:sp>
      <p:sp>
        <p:nvSpPr>
          <p:cNvPr id="11" name="燕尾形 10">
            <a:extLst>
              <a:ext uri="{FF2B5EF4-FFF2-40B4-BE49-F238E27FC236}">
                <a16:creationId xmlns:a16="http://schemas.microsoft.com/office/drawing/2014/main" id="{A07548A5-0CA1-5F48-9296-A4B33D28CA2E}"/>
              </a:ext>
            </a:extLst>
          </p:cNvPr>
          <p:cNvSpPr/>
          <p:nvPr/>
        </p:nvSpPr>
        <p:spPr>
          <a:xfrm>
            <a:off x="5700671" y="1497497"/>
            <a:ext cx="2935842" cy="1696200"/>
          </a:xfrm>
          <a:prstGeom prst="chevron">
            <a:avLst/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  <a:buFont typeface="Arial" pitchFamily="34" charset="0"/>
            </a:pPr>
            <a:r>
              <a:rPr lang="zh-CN" altLang="en-US" sz="2800" kern="0">
                <a:solidFill>
                  <a:schemeClr val="bg1"/>
                </a:solidFill>
                <a:latin typeface="微软雅黑" charset="0"/>
                <a:ea typeface="微软雅黑" charset="0"/>
              </a:rPr>
              <a:t>方案</a:t>
            </a:r>
            <a:endParaRPr lang="en-US" altLang="zh-CN" sz="2800" ker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 eaLnBrk="1" hangingPunct="1">
              <a:spcBef>
                <a:spcPct val="20000"/>
              </a:spcBef>
              <a:buFont typeface="Arial" pitchFamily="34" charset="0"/>
            </a:pPr>
            <a:r>
              <a:rPr lang="zh-CN" altLang="en-US" sz="2800" kern="0">
                <a:solidFill>
                  <a:schemeClr val="bg1"/>
                </a:solidFill>
                <a:latin typeface="微软雅黑" charset="0"/>
                <a:ea typeface="微软雅黑" charset="0"/>
              </a:rPr>
              <a:t>判断</a:t>
            </a:r>
            <a:endParaRPr lang="en-US" altLang="zh-CN" sz="2800" ker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 eaLnBrk="1" hangingPunct="1">
              <a:spcBef>
                <a:spcPct val="20000"/>
              </a:spcBef>
              <a:buFont typeface="Arial" pitchFamily="34" charset="0"/>
            </a:pPr>
            <a:r>
              <a:rPr lang="zh-CN" altLang="en-US" sz="2800" kern="0">
                <a:solidFill>
                  <a:schemeClr val="bg1"/>
                </a:solidFill>
                <a:latin typeface="微软雅黑" charset="0"/>
                <a:ea typeface="微软雅黑" charset="0"/>
              </a:rPr>
              <a:t>矩阵</a:t>
            </a:r>
            <a:endParaRPr lang="en-US" altLang="zh-CN" sz="2800" kern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FA0E85A-0A83-174F-AB29-D06F6173D189}"/>
              </a:ext>
            </a:extLst>
          </p:cNvPr>
          <p:cNvSpPr txBox="1">
            <a:spLocks/>
          </p:cNvSpPr>
          <p:nvPr/>
        </p:nvSpPr>
        <p:spPr>
          <a:xfrm>
            <a:off x="1476945" y="3429000"/>
            <a:ext cx="2779410" cy="24206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明确目标层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准则层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可选方案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F34EBFF-CCE7-6348-AA54-20D1B7552779}"/>
              </a:ext>
            </a:extLst>
          </p:cNvPr>
          <p:cNvSpPr txBox="1">
            <a:spLocks/>
          </p:cNvSpPr>
          <p:nvPr/>
        </p:nvSpPr>
        <p:spPr>
          <a:xfrm>
            <a:off x="3732430" y="3428999"/>
            <a:ext cx="5133274" cy="24206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对「准则层」构建对比矩阵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对「方案层」构建对比矩阵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1-9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标度法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规范列平均法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0-1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标准化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973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构建层次结构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9E150B-04DC-4440-BE75-BA7D33E13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1295124"/>
            <a:ext cx="10248900" cy="4559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9544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3686</TotalTime>
  <Words>302</Words>
  <Application>Microsoft Macintosh PowerPoint</Application>
  <PresentationFormat>宽屏</PresentationFormat>
  <Paragraphs>66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DengXian</vt:lpstr>
      <vt:lpstr>Microsoft YaHei</vt:lpstr>
      <vt:lpstr>Microsoft YaHei</vt:lpstr>
      <vt:lpstr>Arial</vt:lpstr>
      <vt:lpstr>Calibri</vt:lpstr>
      <vt:lpstr>Impact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pt1</dc:creator>
  <cp:lastModifiedBy>20542</cp:lastModifiedBy>
  <cp:revision>641</cp:revision>
  <dcterms:created xsi:type="dcterms:W3CDTF">2015-12-10T05:15:39Z</dcterms:created>
  <dcterms:modified xsi:type="dcterms:W3CDTF">2020-11-17T11:00:09Z</dcterms:modified>
</cp:coreProperties>
</file>