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25" r:id="rId3"/>
    <p:sldId id="323" r:id="rId4"/>
    <p:sldId id="32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82D"/>
    <a:srgbClr val="F4E34B"/>
    <a:srgbClr val="F4E14B"/>
    <a:srgbClr val="F4E253"/>
    <a:srgbClr val="F2E052"/>
    <a:srgbClr val="F9E72D"/>
    <a:srgbClr val="F2DF4A"/>
    <a:srgbClr val="EEC100"/>
    <a:srgbClr val="FFD101"/>
    <a:srgbClr val="F18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6" autoAdjust="0"/>
    <p:restoredTop sz="91640"/>
  </p:normalViewPr>
  <p:slideViewPr>
    <p:cSldViewPr snapToGrid="0">
      <p:cViewPr>
        <p:scale>
          <a:sx n="59" d="100"/>
          <a:sy n="59" d="100"/>
        </p:scale>
        <p:origin x="1696" y="1040"/>
      </p:cViewPr>
      <p:guideLst>
        <p:guide orient="horz" pos="2455"/>
        <p:guide pos="3840"/>
        <p:guide pos="2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92"/>
    </p:cViewPr>
  </p:sorterViewPr>
  <p:notesViewPr>
    <p:cSldViewPr snapToGrid="0">
      <p:cViewPr varScale="1">
        <p:scale>
          <a:sx n="99" d="100"/>
          <a:sy n="99" d="100"/>
        </p:scale>
        <p:origin x="37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0E633-7709-4778-881C-3556F3C04EDA}" type="datetimeFigureOut">
              <a:rPr lang="en-US" smtClean="0"/>
              <a:t>8/14/20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8BFD6-8149-4478-BA19-0EED99C3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3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1FCDC-125F-BC48-8661-5F4C1D81B7A7}" type="datetimeFigureOut">
              <a:rPr kumimoji="1" lang="zh-CN" altLang="en-US" smtClean="0"/>
              <a:t>2020/8/14</a:t>
            </a:fld>
            <a:endParaRPr kumimoji="1"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7788C-0752-F24D-8BBA-4F430CC053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92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95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90550" y="385456"/>
            <a:ext cx="11229975" cy="625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Text Here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90549" y="1067629"/>
            <a:ext cx="11229975" cy="3227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 Title Text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90549" y="1415224"/>
            <a:ext cx="11229975" cy="39522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atinLnBrk="0">
              <a:spcBef>
                <a:spcPts val="0"/>
              </a:spcBef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</a:t>
            </a:r>
          </a:p>
          <a:p>
            <a:pPr latinLnBrk="0">
              <a:spcBef>
                <a:spcPts val="0"/>
              </a:spcBef>
            </a:pPr>
            <a:r>
              <a:rPr lang="en-US" dirty="0"/>
              <a:t>when an unknown printer took a galley of type and scrambled it to make a type specimen book.</a:t>
            </a:r>
          </a:p>
        </p:txBody>
      </p:sp>
      <p:sp>
        <p:nvSpPr>
          <p:cNvPr id="2" name="Rounded Rectangle 1"/>
          <p:cNvSpPr/>
          <p:nvPr userDrawn="1"/>
        </p:nvSpPr>
        <p:spPr>
          <a:xfrm>
            <a:off x="374647" y="385456"/>
            <a:ext cx="146050" cy="947805"/>
          </a:xfrm>
          <a:prstGeom prst="roundRect">
            <a:avLst>
              <a:gd name="adj" fmla="val 50000"/>
            </a:avLst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Parallelogram 21"/>
          <p:cNvSpPr/>
          <p:nvPr userDrawn="1"/>
        </p:nvSpPr>
        <p:spPr>
          <a:xfrm rot="5400000">
            <a:off x="324704" y="592392"/>
            <a:ext cx="245935" cy="146050"/>
          </a:xfrm>
          <a:prstGeom prst="parallelogram">
            <a:avLst>
              <a:gd name="adj" fmla="val 4815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187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pos="744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9">
            <a:extLst>
              <a:ext uri="{FF2B5EF4-FFF2-40B4-BE49-F238E27FC236}">
                <a16:creationId xmlns:a16="http://schemas.microsoft.com/office/drawing/2014/main" xmlns="" id="{99AFD6A1-0557-4EA4-89E6-2FC03DC25645}"/>
              </a:ext>
            </a:extLst>
          </p:cNvPr>
          <p:cNvCxnSpPr/>
          <p:nvPr userDrawn="1"/>
        </p:nvCxnSpPr>
        <p:spPr>
          <a:xfrm>
            <a:off x="0" y="942263"/>
            <a:ext cx="771132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3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531951" y="571500"/>
            <a:ext cx="5602158" cy="6286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0273"/>
      </p:ext>
    </p:extLst>
  </p:cSld>
  <p:clrMapOvr>
    <a:masterClrMapping/>
  </p:clrMapOvr>
  <p:transition spd="slow" advClick="0" advTm="1000">
    <p:push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05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72" r:id="rId3"/>
    <p:sldLayoutId id="214748367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3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4" b="538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" y="0"/>
            <a:ext cx="12189291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45783" y="4299222"/>
            <a:ext cx="5976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 smtClean="0">
                <a:latin typeface="Microsoft YaHei" charset="-122"/>
                <a:ea typeface="Microsoft YaHei" charset="-122"/>
                <a:cs typeface="Microsoft YaHei" charset="-122"/>
              </a:rPr>
              <a:t>直播电商分析报告</a:t>
            </a:r>
            <a:endParaRPr kumimoji="1" lang="zh-CN" altLang="en-US" sz="48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9351" y="5330274"/>
            <a:ext cx="416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BY </a:t>
            </a:r>
            <a:r>
              <a:rPr kumimoji="1"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DeltaF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2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>
            <a:spLocks/>
          </p:cNvSpPr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发展现状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108915" y="3435201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直播电商发展时间线、成交额分析</a:t>
            </a:r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buNone/>
            </a:pP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Microsoft YaHei" charset="-122"/>
                <a:ea typeface="Microsoft YaHei" charset="-122"/>
                <a:cs typeface="Microsoft YaHei" charset="-122"/>
              </a:rPr>
              <a:t>01</a:t>
            </a:r>
            <a:endParaRPr kumimoji="1" lang="zh-CN" altLang="en-US" sz="7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63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>
            <a:endCxn id="66" idx="1"/>
          </p:cNvCxnSpPr>
          <p:nvPr/>
        </p:nvCxnSpPr>
        <p:spPr>
          <a:xfrm>
            <a:off x="706727" y="3716347"/>
            <a:ext cx="7542530" cy="31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655292" y="1893262"/>
            <a:ext cx="3475990" cy="2223135"/>
            <a:chOff x="1136" y="2615"/>
            <a:chExt cx="5474" cy="3501"/>
          </a:xfrm>
        </p:grpSpPr>
        <p:sp>
          <p:nvSpPr>
            <p:cNvPr id="14" name="椭圆 13"/>
            <p:cNvSpPr/>
            <p:nvPr/>
          </p:nvSpPr>
          <p:spPr>
            <a:xfrm>
              <a:off x="1136" y="4855"/>
              <a:ext cx="1261" cy="1261"/>
            </a:xfrm>
            <a:prstGeom prst="ellipse">
              <a:avLst/>
            </a:prstGeom>
            <a:solidFill>
              <a:srgbClr val="FAE8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1.0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766" y="3003"/>
              <a:ext cx="0" cy="17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1954" y="2615"/>
              <a:ext cx="4656" cy="1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2005~2011</a:t>
              </a:r>
              <a:r>
                <a:rPr lang="zh-CN" altLang="en-US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网络直播兴起</a:t>
              </a:r>
              <a:endParaRPr lang="en-US" altLang="zh-CN" sz="16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endPara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en-US" altLang="zh-CN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9158</a:t>
              </a:r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视频网站演变，开创秀场直播模式，随后六间房、</a:t>
              </a:r>
              <a:r>
                <a:rPr lang="en-US" altLang="zh-CN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YY</a:t>
              </a:r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等平台布局线上直播业务。</a:t>
              </a:r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泪滴形 25"/>
            <p:cNvSpPr/>
            <p:nvPr/>
          </p:nvSpPr>
          <p:spPr>
            <a:xfrm rot="8160000">
              <a:off x="1539" y="2671"/>
              <a:ext cx="457" cy="457"/>
            </a:xfrm>
            <a:prstGeom prst="teardrop">
              <a:avLst/>
            </a:prstGeom>
            <a:solidFill>
              <a:srgbClr val="FAE8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350107" y="3316297"/>
            <a:ext cx="3597275" cy="2423160"/>
            <a:chOff x="3805" y="4856"/>
            <a:chExt cx="5665" cy="3816"/>
          </a:xfrm>
        </p:grpSpPr>
        <p:sp>
          <p:nvSpPr>
            <p:cNvPr id="27" name="椭圆 26"/>
            <p:cNvSpPr/>
            <p:nvPr/>
          </p:nvSpPr>
          <p:spPr>
            <a:xfrm>
              <a:off x="3805" y="4856"/>
              <a:ext cx="1261" cy="1261"/>
            </a:xfrm>
            <a:prstGeom prst="ellipse">
              <a:avLst/>
            </a:prstGeom>
            <a:solidFill>
              <a:srgbClr val="FAE8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2.0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28" name="直接连接符 27"/>
            <p:cNvCxnSpPr>
              <a:stCxn id="27" idx="4"/>
              <a:endCxn id="30" idx="7"/>
            </p:cNvCxnSpPr>
            <p:nvPr/>
          </p:nvCxnSpPr>
          <p:spPr>
            <a:xfrm>
              <a:off x="4436" y="6117"/>
              <a:ext cx="6" cy="18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4814" y="6733"/>
              <a:ext cx="4656" cy="1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2012~2014</a:t>
              </a:r>
              <a:r>
                <a:rPr lang="zh-CN" altLang="en-US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内容垂直化</a:t>
              </a:r>
              <a:endPara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endPara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网络游戏市场快速发展、以游戏内容的直播平台虎牙上线，开启了游戏直播时代。</a:t>
              </a:r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0" name="泪滴形 29"/>
            <p:cNvSpPr/>
            <p:nvPr/>
          </p:nvSpPr>
          <p:spPr>
            <a:xfrm rot="18960000">
              <a:off x="4207" y="8106"/>
              <a:ext cx="457" cy="457"/>
            </a:xfrm>
            <a:prstGeom prst="teardrop">
              <a:avLst/>
            </a:prstGeom>
            <a:solidFill>
              <a:srgbClr val="FAE8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177637" y="1792932"/>
            <a:ext cx="3549650" cy="2315210"/>
            <a:chOff x="8292" y="2457"/>
            <a:chExt cx="5590" cy="3646"/>
          </a:xfrm>
        </p:grpSpPr>
        <p:sp>
          <p:nvSpPr>
            <p:cNvPr id="31" name="椭圆 30"/>
            <p:cNvSpPr/>
            <p:nvPr/>
          </p:nvSpPr>
          <p:spPr>
            <a:xfrm>
              <a:off x="8292" y="4842"/>
              <a:ext cx="1261" cy="1261"/>
            </a:xfrm>
            <a:prstGeom prst="ellipse">
              <a:avLst/>
            </a:prstGeom>
            <a:solidFill>
              <a:srgbClr val="FAE8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3.0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8922" y="2990"/>
              <a:ext cx="0" cy="17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9226" y="2457"/>
              <a:ext cx="4656" cy="2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2015~2016</a:t>
              </a:r>
              <a:r>
                <a:rPr lang="zh-CN" altLang="en-US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移动端直播崛起</a:t>
              </a:r>
              <a:endPara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endPara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en-US" altLang="zh-CN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2015</a:t>
              </a:r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年，</a:t>
              </a:r>
              <a:r>
                <a:rPr lang="en-US" altLang="zh-CN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4G</a:t>
              </a:r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商用落地推动国内移动互联网爆发式发展；</a:t>
              </a:r>
              <a:r>
                <a:rPr lang="en-US" altLang="zh-CN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2016</a:t>
              </a:r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年，网络直播用户增长至</a:t>
              </a:r>
              <a:r>
                <a:rPr lang="en-US" altLang="zh-CN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3.4</a:t>
              </a:r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亿人，被称为移动直播元年。</a:t>
              </a:r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4" name="泪滴形 33"/>
            <p:cNvSpPr/>
            <p:nvPr/>
          </p:nvSpPr>
          <p:spPr>
            <a:xfrm rot="8160000">
              <a:off x="8694" y="2474"/>
              <a:ext cx="457" cy="457"/>
            </a:xfrm>
            <a:prstGeom prst="teardrop">
              <a:avLst/>
            </a:prstGeom>
            <a:solidFill>
              <a:srgbClr val="FAE8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253452" y="3307407"/>
            <a:ext cx="4539615" cy="2240915"/>
            <a:chOff x="3805" y="4856"/>
            <a:chExt cx="7149" cy="3529"/>
          </a:xfrm>
        </p:grpSpPr>
        <p:sp>
          <p:nvSpPr>
            <p:cNvPr id="39" name="椭圆 38"/>
            <p:cNvSpPr/>
            <p:nvPr/>
          </p:nvSpPr>
          <p:spPr>
            <a:xfrm>
              <a:off x="3805" y="4856"/>
              <a:ext cx="1261" cy="1261"/>
            </a:xfrm>
            <a:prstGeom prst="ellipse">
              <a:avLst/>
            </a:prstGeom>
            <a:solidFill>
              <a:srgbClr val="FAE8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41" name="直接连接符 40"/>
            <p:cNvCxnSpPr>
              <a:stCxn id="39" idx="4"/>
              <a:endCxn id="43" idx="7"/>
            </p:cNvCxnSpPr>
            <p:nvPr/>
          </p:nvCxnSpPr>
          <p:spPr>
            <a:xfrm>
              <a:off x="4436" y="6117"/>
              <a:ext cx="6" cy="15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4766" y="6301"/>
              <a:ext cx="6188" cy="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2017~2019</a:t>
              </a:r>
              <a:r>
                <a:rPr lang="zh-CN" altLang="en-US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精细化运营与直播</a:t>
              </a:r>
              <a:r>
                <a:rPr lang="en-US" altLang="zh-CN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赋能</a:t>
              </a:r>
              <a:endPara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endPara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 sz="16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移动网络直播平台数量迅速增长至</a:t>
              </a:r>
              <a:r>
                <a:rPr lang="en-US" altLang="zh-CN" sz="16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200+</a:t>
              </a:r>
              <a:r>
                <a:rPr lang="zh-CN" altLang="en-US" sz="16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，在流量竞争中，内容为王驱动各平台走向精细化育婴，并衍生出丰富的变现模式。</a:t>
              </a:r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3" name="泪滴形 42"/>
            <p:cNvSpPr/>
            <p:nvPr/>
          </p:nvSpPr>
          <p:spPr>
            <a:xfrm rot="18960000">
              <a:off x="4207" y="7738"/>
              <a:ext cx="457" cy="457"/>
            </a:xfrm>
            <a:prstGeom prst="teardrop">
              <a:avLst/>
            </a:prstGeom>
            <a:solidFill>
              <a:srgbClr val="FAE8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176617" y="3533467"/>
            <a:ext cx="954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4.0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8325457" y="2154247"/>
            <a:ext cx="3550285" cy="1993900"/>
            <a:chOff x="8292" y="2963"/>
            <a:chExt cx="5591" cy="3140"/>
          </a:xfrm>
        </p:grpSpPr>
        <p:sp>
          <p:nvSpPr>
            <p:cNvPr id="62" name="椭圆 61"/>
            <p:cNvSpPr/>
            <p:nvPr/>
          </p:nvSpPr>
          <p:spPr>
            <a:xfrm>
              <a:off x="8292" y="4842"/>
              <a:ext cx="1261" cy="1261"/>
            </a:xfrm>
            <a:prstGeom prst="ellipse">
              <a:avLst/>
            </a:prstGeom>
            <a:solidFill>
              <a:srgbClr val="FAE8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63" name="直接连接符 62"/>
            <p:cNvCxnSpPr>
              <a:stCxn id="65" idx="3"/>
              <a:endCxn id="62" idx="0"/>
            </p:cNvCxnSpPr>
            <p:nvPr/>
          </p:nvCxnSpPr>
          <p:spPr>
            <a:xfrm flipH="1">
              <a:off x="8923" y="3035"/>
              <a:ext cx="4" cy="1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9227" y="2963"/>
              <a:ext cx="4656" cy="2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2019~</a:t>
              </a:r>
              <a:r>
                <a:rPr lang="zh-CN" altLang="en-US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至今 直播电商爆发</a:t>
              </a:r>
              <a:endPara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直播带货兴起，用户规模爆发式增长，</a:t>
              </a:r>
              <a:r>
                <a:rPr lang="en-US" altLang="zh-CN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2020</a:t>
              </a:r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年疫情催化下，生态版图不断扩张。</a:t>
              </a:r>
              <a:endPara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5" name="泪滴形 64"/>
            <p:cNvSpPr/>
            <p:nvPr/>
          </p:nvSpPr>
          <p:spPr>
            <a:xfrm rot="8160000">
              <a:off x="8694" y="3035"/>
              <a:ext cx="457" cy="457"/>
            </a:xfrm>
            <a:prstGeom prst="teardrop">
              <a:avLst/>
            </a:prstGeom>
            <a:solidFill>
              <a:srgbClr val="FAE8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8249257" y="3563947"/>
            <a:ext cx="954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5.0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直播电商发展时间线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Text Placeholder 3"/>
          <p:cNvSpPr txBox="1">
            <a:spLocks/>
          </p:cNvSpPr>
          <p:nvPr/>
        </p:nvSpPr>
        <p:spPr>
          <a:xfrm>
            <a:off x="433323" y="6176769"/>
            <a:ext cx="6845781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数据来源：山西证券</a:t>
            </a:r>
            <a:r>
              <a:rPr lang="en-US" altLang="zh-CN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电商直播生态专题</a:t>
            </a:r>
            <a:r>
              <a:rPr lang="zh-CN" alt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研究</a:t>
            </a:r>
            <a:r>
              <a:rPr lang="en-US" altLang="zh-CN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  <a:r>
              <a:rPr lang="zh-CN" alt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，资料整理</a:t>
            </a:r>
            <a:endParaRPr lang="en-US" altLang="zh-CN" sz="1400" i="1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047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457" y="2040693"/>
            <a:ext cx="8680458" cy="4458859"/>
          </a:xfrm>
          <a:prstGeom prst="rect">
            <a:avLst/>
          </a:prstGeom>
        </p:spPr>
      </p:pic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直播电商的规模及渗透率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Text Placeholder 3"/>
          <p:cNvSpPr txBox="1">
            <a:spLocks/>
          </p:cNvSpPr>
          <p:nvPr/>
        </p:nvSpPr>
        <p:spPr>
          <a:xfrm>
            <a:off x="433323" y="1032853"/>
            <a:ext cx="9604547" cy="14546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2019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年成交额达</a:t>
            </a:r>
            <a:r>
              <a:rPr lang="en-US" altLang="zh-CN" sz="2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4512.9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亿元，渗透率较低，即真正通过直播完成网购行为的用户仍占小比例。可以判断成长空间依然巨大，预期成交额规模将保持增长态势。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6" name="Text Placeholder 3"/>
          <p:cNvSpPr txBox="1">
            <a:spLocks/>
          </p:cNvSpPr>
          <p:nvPr/>
        </p:nvSpPr>
        <p:spPr>
          <a:xfrm>
            <a:off x="433323" y="6176769"/>
            <a:ext cx="6845781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数据来源：艾瑞咨询</a:t>
            </a:r>
            <a:endParaRPr lang="en-US" altLang="zh-CN" sz="1400" i="1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8722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2683</TotalTime>
  <Words>255</Words>
  <Application>Microsoft Macintosh PowerPoint</Application>
  <PresentationFormat>宽屏</PresentationFormat>
  <Paragraphs>30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Calibri</vt:lpstr>
      <vt:lpstr>DengXian</vt:lpstr>
      <vt:lpstr>Microsoft YaHei</vt:lpstr>
      <vt:lpstr>宋体</vt:lpstr>
      <vt:lpstr>微软雅黑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pt1</dc:creator>
  <cp:lastModifiedBy>ztun_4@outlook.com</cp:lastModifiedBy>
  <cp:revision>486</cp:revision>
  <dcterms:created xsi:type="dcterms:W3CDTF">2015-12-10T05:15:39Z</dcterms:created>
  <dcterms:modified xsi:type="dcterms:W3CDTF">2020-08-14T07:13:50Z</dcterms:modified>
</cp:coreProperties>
</file>