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1" r:id="rId2"/>
    <p:sldId id="283" r:id="rId3"/>
    <p:sldId id="280" r:id="rId4"/>
    <p:sldId id="284" r:id="rId5"/>
    <p:sldId id="265" r:id="rId6"/>
    <p:sldId id="303" r:id="rId7"/>
    <p:sldId id="304" r:id="rId8"/>
    <p:sldId id="305" r:id="rId9"/>
    <p:sldId id="306" r:id="rId10"/>
    <p:sldId id="307" r:id="rId11"/>
    <p:sldId id="308" r:id="rId12"/>
    <p:sldId id="272" r:id="rId13"/>
    <p:sldId id="309" r:id="rId14"/>
    <p:sldId id="312" r:id="rId15"/>
    <p:sldId id="310" r:id="rId16"/>
    <p:sldId id="313" r:id="rId17"/>
    <p:sldId id="311" r:id="rId18"/>
    <p:sldId id="274" r:id="rId19"/>
    <p:sldId id="314"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3840" userDrawn="1">
          <p15:clr>
            <a:srgbClr val="A4A3A4"/>
          </p15:clr>
        </p15:guide>
        <p15:guide id="3" pos="2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C100"/>
    <a:srgbClr val="FAE82D"/>
    <a:srgbClr val="F4E34B"/>
    <a:srgbClr val="F4E14B"/>
    <a:srgbClr val="F4E253"/>
    <a:srgbClr val="F2E052"/>
    <a:srgbClr val="F9E72D"/>
    <a:srgbClr val="F2DF4A"/>
    <a:srgbClr val="FFD101"/>
    <a:srgbClr val="F18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9" autoAdjust="0"/>
    <p:restoredTop sz="91744"/>
  </p:normalViewPr>
  <p:slideViewPr>
    <p:cSldViewPr snapToGrid="0">
      <p:cViewPr>
        <p:scale>
          <a:sx n="98" d="100"/>
          <a:sy n="98" d="100"/>
        </p:scale>
        <p:origin x="184" y="608"/>
      </p:cViewPr>
      <p:guideLst>
        <p:guide orient="horz" pos="2455"/>
        <p:guide pos="3840"/>
        <p:guide pos="23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92"/>
    </p:cViewPr>
  </p:sorterViewPr>
  <p:notesViewPr>
    <p:cSldViewPr snapToGrid="0">
      <p:cViewPr varScale="1">
        <p:scale>
          <a:sx n="99" d="100"/>
          <a:sy n="99" d="100"/>
        </p:scale>
        <p:origin x="3728"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0E633-7709-4778-881C-3556F3C04EDA}" type="datetimeFigureOut">
              <a:rPr lang="en-US" smtClean="0"/>
              <a:t>9/10/20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98BFD6-8149-4478-BA19-0EED99C33323}" type="slidenum">
              <a:rPr lang="en-US" smtClean="0"/>
              <a:t>‹#›</a:t>
            </a:fld>
            <a:endParaRPr lang="en-US"/>
          </a:p>
        </p:txBody>
      </p:sp>
    </p:spTree>
    <p:extLst>
      <p:ext uri="{BB962C8B-B14F-4D97-AF65-F5344CB8AC3E}">
        <p14:creationId xmlns:p14="http://schemas.microsoft.com/office/powerpoint/2010/main" val="3610503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1FCDC-125F-BC48-8661-5F4C1D81B7A7}" type="datetimeFigureOut">
              <a:rPr kumimoji="1" lang="zh-CN" altLang="en-US" smtClean="0"/>
              <a:t>2020/9/10</a:t>
            </a:fld>
            <a:endParaRPr kumimoji="1"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7788C-0752-F24D-8BBA-4F430CC0530E}" type="slidenum">
              <a:rPr kumimoji="1" lang="zh-CN" altLang="en-US" smtClean="0"/>
              <a:t>‹#›</a:t>
            </a:fld>
            <a:endParaRPr kumimoji="1" lang="zh-CN" altLang="en-US"/>
          </a:p>
        </p:txBody>
      </p:sp>
    </p:spTree>
    <p:extLst>
      <p:ext uri="{BB962C8B-B14F-4D97-AF65-F5344CB8AC3E}">
        <p14:creationId xmlns:p14="http://schemas.microsoft.com/office/powerpoint/2010/main" val="39092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E87788C-0752-F24D-8BBA-4F430CC0530E}" type="slidenum">
              <a:rPr kumimoji="1" lang="zh-CN" altLang="en-US" smtClean="0"/>
              <a:t>19</a:t>
            </a:fld>
            <a:endParaRPr kumimoji="1" lang="zh-CN" altLang="en-US"/>
          </a:p>
        </p:txBody>
      </p:sp>
    </p:spTree>
    <p:extLst>
      <p:ext uri="{BB962C8B-B14F-4D97-AF65-F5344CB8AC3E}">
        <p14:creationId xmlns:p14="http://schemas.microsoft.com/office/powerpoint/2010/main" val="539081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195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90550" y="385456"/>
            <a:ext cx="11229975" cy="625021"/>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Title Text Here</a:t>
            </a:r>
          </a:p>
        </p:txBody>
      </p:sp>
      <p:sp>
        <p:nvSpPr>
          <p:cNvPr id="6" name="Text Placeholder 2"/>
          <p:cNvSpPr>
            <a:spLocks noGrp="1"/>
          </p:cNvSpPr>
          <p:nvPr>
            <p:ph type="body" sz="quarter" idx="11" hasCustomPrompt="1"/>
          </p:nvPr>
        </p:nvSpPr>
        <p:spPr>
          <a:xfrm>
            <a:off x="590549" y="1067629"/>
            <a:ext cx="11229975" cy="322783"/>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Sub Title Text Here</a:t>
            </a:r>
          </a:p>
        </p:txBody>
      </p:sp>
      <p:sp>
        <p:nvSpPr>
          <p:cNvPr id="7" name="Text Placeholder 2"/>
          <p:cNvSpPr>
            <a:spLocks noGrp="1"/>
          </p:cNvSpPr>
          <p:nvPr>
            <p:ph type="body" sz="quarter" idx="12" hasCustomPrompt="1"/>
          </p:nvPr>
        </p:nvSpPr>
        <p:spPr>
          <a:xfrm>
            <a:off x="590549" y="1415224"/>
            <a:ext cx="11229975" cy="395220"/>
          </a:xfrm>
          <a:prstGeom prst="rect">
            <a:avLst/>
          </a:prstGeom>
        </p:spPr>
        <p:txBody>
          <a:bodyPr/>
          <a:lstStyle>
            <a:lvl1pPr marL="0" indent="0" latinLnBrk="0">
              <a:spcBef>
                <a:spcPts val="0"/>
              </a:spcBef>
              <a:buNone/>
              <a:defRPr sz="1200">
                <a:latin typeface="Calibri" panose="020F050202020403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atinLnBrk="0">
              <a:spcBef>
                <a:spcPts val="0"/>
              </a:spcBef>
            </a:pPr>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a:t>
            </a:r>
          </a:p>
          <a:p>
            <a:pPr latinLnBrk="0">
              <a:spcBef>
                <a:spcPts val="0"/>
              </a:spcBef>
            </a:pPr>
            <a:r>
              <a:rPr lang="en-US" dirty="0"/>
              <a:t>when an unknown printer took a galley of type and scrambled it to make a type specimen book.</a:t>
            </a:r>
          </a:p>
        </p:txBody>
      </p:sp>
      <p:sp>
        <p:nvSpPr>
          <p:cNvPr id="2" name="Rounded Rectangle 1"/>
          <p:cNvSpPr/>
          <p:nvPr userDrawn="1"/>
        </p:nvSpPr>
        <p:spPr>
          <a:xfrm>
            <a:off x="374647" y="385456"/>
            <a:ext cx="146050" cy="947805"/>
          </a:xfrm>
          <a:prstGeom prst="roundRect">
            <a:avLst>
              <a:gd name="adj" fmla="val 50000"/>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Parallelogram 21"/>
          <p:cNvSpPr/>
          <p:nvPr userDrawn="1"/>
        </p:nvSpPr>
        <p:spPr>
          <a:xfrm rot="5400000">
            <a:off x="324704" y="592392"/>
            <a:ext cx="245935" cy="146050"/>
          </a:xfrm>
          <a:prstGeom prst="parallelogram">
            <a:avLst>
              <a:gd name="adj" fmla="val 4815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511870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234" userDrawn="1">
          <p15:clr>
            <a:srgbClr val="FBAE40"/>
          </p15:clr>
        </p15:guide>
        <p15:guide id="4" pos="744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 #35">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531951" y="571500"/>
            <a:ext cx="5602158" cy="6286500"/>
          </a:xfrm>
          <a:prstGeom prst="rect">
            <a:avLst/>
          </a:prstGeom>
        </p:spPr>
        <p:txBody>
          <a:bodyPr/>
          <a:lstStyle/>
          <a:p>
            <a:endParaRPr lang="en-US"/>
          </a:p>
        </p:txBody>
      </p:sp>
    </p:spTree>
    <p:extLst>
      <p:ext uri="{BB962C8B-B14F-4D97-AF65-F5344CB8AC3E}">
        <p14:creationId xmlns:p14="http://schemas.microsoft.com/office/powerpoint/2010/main" val="1624645169"/>
      </p:ext>
    </p:extLst>
  </p:cSld>
  <p:clrMapOvr>
    <a:masterClrMapping/>
  </p:clrMapOvr>
  <p:transition spd="slow" advClick="0" advTm="1000">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cxnSp>
        <p:nvCxnSpPr>
          <p:cNvPr id="9" name="直线连接符 9">
            <a:extLst>
              <a:ext uri="{FF2B5EF4-FFF2-40B4-BE49-F238E27FC236}">
                <a16:creationId xmlns="" xmlns:a16="http://schemas.microsoft.com/office/drawing/2014/main" id="{99AFD6A1-0557-4EA4-89E6-2FC03DC25645}"/>
              </a:ext>
            </a:extLst>
          </p:cNvPr>
          <p:cNvCxnSpPr/>
          <p:nvPr userDrawn="1"/>
        </p:nvCxnSpPr>
        <p:spPr>
          <a:xfrm>
            <a:off x="0" y="942263"/>
            <a:ext cx="771132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2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 #40">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1981200"/>
            <a:ext cx="12192000" cy="2400300"/>
          </a:xfrm>
          <a:prstGeom prst="rect">
            <a:avLst/>
          </a:prstGeom>
        </p:spPr>
        <p:txBody>
          <a:bodyPr/>
          <a:lstStyle/>
          <a:p>
            <a:endParaRPr lang="en-US"/>
          </a:p>
        </p:txBody>
      </p:sp>
    </p:spTree>
    <p:extLst>
      <p:ext uri="{BB962C8B-B14F-4D97-AF65-F5344CB8AC3E}">
        <p14:creationId xmlns:p14="http://schemas.microsoft.com/office/powerpoint/2010/main" val="1772046622"/>
      </p:ext>
    </p:extLst>
  </p:cSld>
  <p:clrMapOvr>
    <a:masterClrMapping/>
  </p:clrMapOvr>
  <p:transition spd="slow" advClick="0" advTm="1000">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305151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1" r:id="rId3"/>
    <p:sldLayoutId id="2147483662" r:id="rId4"/>
    <p:sldLayoutId id="214748366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4.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4.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4.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4.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4.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4.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4.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4.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t="10324" b="5385"/>
          <a:stretch/>
        </p:blipFill>
        <p:spPr>
          <a:xfrm>
            <a:off x="0" y="0"/>
            <a:ext cx="12192000" cy="6858000"/>
          </a:xfrm>
          <a:prstGeom prst="rect">
            <a:avLst/>
          </a:prstGeom>
        </p:spPr>
      </p:pic>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 y="0"/>
            <a:ext cx="12189291" cy="6858000"/>
          </a:xfrm>
          <a:prstGeom prst="rect">
            <a:avLst/>
          </a:prstGeom>
        </p:spPr>
      </p:pic>
      <p:sp>
        <p:nvSpPr>
          <p:cNvPr id="11" name="文本框 10"/>
          <p:cNvSpPr txBox="1"/>
          <p:nvPr/>
        </p:nvSpPr>
        <p:spPr>
          <a:xfrm>
            <a:off x="869351" y="3830872"/>
            <a:ext cx="8141739" cy="1569660"/>
          </a:xfrm>
          <a:prstGeom prst="rect">
            <a:avLst/>
          </a:prstGeom>
          <a:noFill/>
        </p:spPr>
        <p:txBody>
          <a:bodyPr wrap="square" rtlCol="0">
            <a:spAutoFit/>
          </a:bodyPr>
          <a:lstStyle/>
          <a:p>
            <a:r>
              <a:rPr kumimoji="1" lang="zh-CN" altLang="en-US" sz="4800" b="1" dirty="0" smtClean="0">
                <a:latin typeface="Microsoft YaHei" charset="-122"/>
                <a:ea typeface="Microsoft YaHei" charset="-122"/>
                <a:cs typeface="Microsoft YaHei" charset="-122"/>
              </a:rPr>
              <a:t>基于</a:t>
            </a:r>
            <a:r>
              <a:rPr kumimoji="1" lang="en-US" altLang="zh-CN" sz="4800" b="1" dirty="0" smtClean="0">
                <a:latin typeface="Microsoft YaHei" charset="-122"/>
                <a:ea typeface="Microsoft YaHei" charset="-122"/>
                <a:cs typeface="Microsoft YaHei" charset="-122"/>
              </a:rPr>
              <a:t>KMeans</a:t>
            </a:r>
            <a:r>
              <a:rPr kumimoji="1" lang="zh-CN" altLang="en-US" sz="4800" b="1" dirty="0" smtClean="0">
                <a:latin typeface="Microsoft YaHei" charset="-122"/>
                <a:ea typeface="Microsoft YaHei" charset="-122"/>
                <a:cs typeface="Microsoft YaHei" charset="-122"/>
              </a:rPr>
              <a:t>的</a:t>
            </a:r>
            <a:endParaRPr kumimoji="1" lang="en-US" altLang="zh-CN" sz="4800" b="1" dirty="0" smtClean="0">
              <a:latin typeface="Microsoft YaHei" charset="-122"/>
              <a:ea typeface="Microsoft YaHei" charset="-122"/>
              <a:cs typeface="Microsoft YaHei" charset="-122"/>
            </a:endParaRPr>
          </a:p>
          <a:p>
            <a:r>
              <a:rPr kumimoji="1" lang="zh-CN" altLang="en-US" sz="4800" b="1" dirty="0" smtClean="0">
                <a:latin typeface="Microsoft YaHei" charset="-122"/>
                <a:ea typeface="Microsoft YaHei" charset="-122"/>
                <a:cs typeface="Microsoft YaHei" charset="-122"/>
              </a:rPr>
              <a:t>广告效果聚类分析</a:t>
            </a:r>
            <a:endParaRPr kumimoji="1" lang="zh-CN" altLang="en-US" sz="4800" b="1" dirty="0">
              <a:latin typeface="Microsoft YaHei" charset="-122"/>
              <a:ea typeface="Microsoft YaHei" charset="-122"/>
              <a:cs typeface="Microsoft YaHei" charset="-122"/>
            </a:endParaRPr>
          </a:p>
        </p:txBody>
      </p:sp>
      <p:sp>
        <p:nvSpPr>
          <p:cNvPr id="12" name="文本框 11"/>
          <p:cNvSpPr txBox="1"/>
          <p:nvPr/>
        </p:nvSpPr>
        <p:spPr>
          <a:xfrm>
            <a:off x="886284" y="5490937"/>
            <a:ext cx="4167051" cy="400110"/>
          </a:xfrm>
          <a:prstGeom prst="rect">
            <a:avLst/>
          </a:prstGeom>
          <a:noFill/>
        </p:spPr>
        <p:txBody>
          <a:bodyPr wrap="square" rtlCol="0">
            <a:spAutoFit/>
          </a:bodyPr>
          <a:lstStyle/>
          <a:p>
            <a:r>
              <a:rPr kumimoji="1" lang="en-US" altLang="zh-CN" sz="2000" dirty="0" smtClean="0">
                <a:latin typeface="Microsoft YaHei" charset="-122"/>
                <a:ea typeface="Microsoft YaHei" charset="-122"/>
                <a:cs typeface="Microsoft YaHei" charset="-122"/>
              </a:rPr>
              <a:t>BY </a:t>
            </a:r>
            <a:r>
              <a:rPr kumimoji="1" lang="en-US" altLang="zh-CN" sz="2000" dirty="0" err="1" smtClean="0">
                <a:latin typeface="Microsoft YaHei" charset="-122"/>
                <a:ea typeface="Microsoft YaHei" charset="-122"/>
                <a:cs typeface="Microsoft YaHei" charset="-122"/>
              </a:rPr>
              <a:t>DeltaF</a:t>
            </a:r>
            <a:endParaRPr kumimoji="1" lang="en-US" altLang="zh-CN" sz="20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6321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字符串分类：</a:t>
            </a:r>
            <a:r>
              <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One-Hot</a:t>
            </a: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编码</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a:spLocks/>
          </p:cNvSpPr>
          <p:nvPr/>
        </p:nvSpPr>
        <p:spPr>
          <a:xfrm>
            <a:off x="1612512" y="1343607"/>
            <a:ext cx="5329464" cy="16608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将字符特征转化为标志位（</a:t>
            </a: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使用</a:t>
            </a:r>
            <a:r>
              <a:rPr lang="en-US" altLang="zh-CN" sz="2400" dirty="0">
                <a:latin typeface="Microsoft YaHei" charset="-122"/>
                <a:ea typeface="Microsoft YaHei" charset="-122"/>
                <a:cs typeface="Microsoft YaHei" charset="-122"/>
              </a:rPr>
              <a:t>One-Hot</a:t>
            </a:r>
            <a:r>
              <a:rPr lang="zh-CN" altLang="en-US" sz="2400" dirty="0">
                <a:latin typeface="Microsoft YaHei" charset="-122"/>
                <a:ea typeface="Microsoft YaHei" charset="-122"/>
                <a:cs typeface="Microsoft YaHei" charset="-122"/>
              </a:rPr>
              <a:t>独热编码</a:t>
            </a:r>
            <a:endParaRPr lang="en-US" altLang="zh-CN" sz="2400" dirty="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1612511" y="3004457"/>
            <a:ext cx="9963405" cy="2836506"/>
          </a:xfrm>
          <a:prstGeom prst="rect">
            <a:avLst/>
          </a:prstGeom>
        </p:spPr>
      </p:pic>
    </p:spTree>
    <p:custDataLst>
      <p:tags r:id="rId1"/>
    </p:custDataLst>
    <p:extLst>
      <p:ext uri="{BB962C8B-B14F-4D97-AF65-F5344CB8AC3E}">
        <p14:creationId xmlns:p14="http://schemas.microsoft.com/office/powerpoint/2010/main" val="332296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KMeans</a:t>
            </a:r>
            <a:r>
              <a:rPr lang="zh-CN" altLang="en-US"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建模</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a:spLocks/>
          </p:cNvSpPr>
          <p:nvPr/>
        </p:nvSpPr>
        <p:spPr>
          <a:xfrm>
            <a:off x="1519206" y="1164939"/>
            <a:ext cx="5329464" cy="18287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基于平均轮廓系数，获取最佳</a:t>
            </a:r>
            <a:r>
              <a:rPr lang="en-US" altLang="zh-CN" sz="2400" dirty="0">
                <a:latin typeface="Microsoft YaHei" charset="-122"/>
                <a:ea typeface="Microsoft YaHei" charset="-122"/>
                <a:cs typeface="Microsoft YaHei" charset="-122"/>
              </a:rPr>
              <a:t>K</a:t>
            </a:r>
            <a:r>
              <a:rPr lang="zh-CN" altLang="en-US" sz="2400" dirty="0">
                <a:latin typeface="Microsoft YaHei" charset="-122"/>
                <a:ea typeface="Microsoft YaHei" charset="-122"/>
                <a:cs typeface="Microsoft YaHei" charset="-122"/>
              </a:rPr>
              <a:t>值</a:t>
            </a:r>
            <a:endParaRPr lang="en-US" altLang="zh-CN" sz="2400" dirty="0">
              <a:latin typeface="Microsoft YaHei" charset="-122"/>
              <a:ea typeface="Microsoft YaHei" charset="-122"/>
              <a:cs typeface="Microsoft YaHei" charset="-122"/>
            </a:endParaRPr>
          </a:p>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K=4</a:t>
            </a:r>
          </a:p>
        </p:txBody>
      </p:sp>
      <p:pic>
        <p:nvPicPr>
          <p:cNvPr id="3" name="图片 2"/>
          <p:cNvPicPr>
            <a:picLocks noChangeAspect="1"/>
          </p:cNvPicPr>
          <p:nvPr/>
        </p:nvPicPr>
        <p:blipFill>
          <a:blip r:embed="rId3"/>
          <a:stretch>
            <a:fillRect/>
          </a:stretch>
        </p:blipFill>
        <p:spPr>
          <a:xfrm>
            <a:off x="3230012" y="2079339"/>
            <a:ext cx="8022706" cy="4102062"/>
          </a:xfrm>
          <a:prstGeom prst="rect">
            <a:avLst/>
          </a:prstGeom>
        </p:spPr>
      </p:pic>
    </p:spTree>
    <p:custDataLst>
      <p:tags r:id="rId1"/>
    </p:custDataLst>
    <p:extLst>
      <p:ext uri="{BB962C8B-B14F-4D97-AF65-F5344CB8AC3E}">
        <p14:creationId xmlns:p14="http://schemas.microsoft.com/office/powerpoint/2010/main" val="354100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9260" y="0"/>
            <a:ext cx="6682740" cy="6183630"/>
          </a:xfrm>
          <a:prstGeom prst="rect">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占位符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271" r="20271"/>
          <a:stretch>
            <a:fillRect/>
          </a:stretch>
        </p:blipFill>
        <p:spPr/>
      </p:pic>
      <p:sp>
        <p:nvSpPr>
          <p:cNvPr id="9" name="Text Placeholder 13"/>
          <p:cNvSpPr txBox="1">
            <a:spLocks/>
          </p:cNvSpPr>
          <p:nvPr/>
        </p:nvSpPr>
        <p:spPr>
          <a:xfrm>
            <a:off x="7108916" y="2765695"/>
            <a:ext cx="3300412" cy="625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Microsoft YaHei" charset="-122"/>
                <a:ea typeface="Microsoft YaHei" charset="-122"/>
                <a:cs typeface="Microsoft YaHei" charset="-122"/>
              </a:rPr>
              <a:t>分析结果</a:t>
            </a:r>
            <a:endParaRPr lang="en-US" sz="4000" b="1" dirty="0">
              <a:solidFill>
                <a:schemeClr val="tx1">
                  <a:lumMod val="85000"/>
                  <a:lumOff val="15000"/>
                </a:schemeClr>
              </a:solidFill>
              <a:latin typeface="Microsoft YaHei" charset="-122"/>
              <a:ea typeface="Microsoft YaHei" charset="-122"/>
              <a:cs typeface="Microsoft YaHei" charset="-122"/>
            </a:endParaRPr>
          </a:p>
        </p:txBody>
      </p:sp>
      <p:sp>
        <p:nvSpPr>
          <p:cNvPr id="4" name="文本框 3"/>
          <p:cNvSpPr txBox="1"/>
          <p:nvPr/>
        </p:nvSpPr>
        <p:spPr>
          <a:xfrm>
            <a:off x="7061703" y="1438603"/>
            <a:ext cx="1400901" cy="1200329"/>
          </a:xfrm>
          <a:prstGeom prst="rect">
            <a:avLst/>
          </a:prstGeom>
          <a:noFill/>
        </p:spPr>
        <p:txBody>
          <a:bodyPr wrap="square" rtlCol="0">
            <a:spAutoFit/>
          </a:bodyPr>
          <a:lstStyle/>
          <a:p>
            <a:r>
              <a:rPr kumimoji="1" lang="en-US" altLang="zh-CN" sz="7200" b="1" dirty="0" smtClean="0">
                <a:latin typeface="Microsoft YaHei" charset="-122"/>
                <a:ea typeface="Microsoft YaHei" charset="-122"/>
                <a:cs typeface="Microsoft YaHei" charset="-122"/>
              </a:rPr>
              <a:t>03</a:t>
            </a:r>
            <a:endParaRPr kumimoji="1" lang="zh-CN" altLang="en-US" sz="7200" b="1" dirty="0">
              <a:latin typeface="Microsoft YaHei" charset="-122"/>
              <a:ea typeface="Microsoft YaHei" charset="-122"/>
              <a:cs typeface="Microsoft YaHei" charset="-122"/>
            </a:endParaRPr>
          </a:p>
        </p:txBody>
      </p:sp>
      <p:sp>
        <p:nvSpPr>
          <p:cNvPr id="7" name="Text Placeholder 3"/>
          <p:cNvSpPr txBox="1">
            <a:spLocks/>
          </p:cNvSpPr>
          <p:nvPr/>
        </p:nvSpPr>
        <p:spPr>
          <a:xfrm>
            <a:off x="7108916" y="3517479"/>
            <a:ext cx="3939512" cy="23729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AutoNum type="arabicPeriod"/>
            </a:pPr>
            <a:r>
              <a:rPr lang="zh-CN" altLang="en-US" sz="1800" dirty="0" smtClean="0">
                <a:latin typeface="Microsoft YaHei" charset="-122"/>
                <a:ea typeface="Microsoft YaHei" charset="-122"/>
                <a:cs typeface="Microsoft YaHei" charset="-122"/>
              </a:rPr>
              <a:t>聚类结果分析</a:t>
            </a:r>
            <a:endParaRPr lang="en-US" altLang="zh-CN" sz="1800" dirty="0" smtClean="0">
              <a:latin typeface="Microsoft YaHei" charset="-122"/>
              <a:ea typeface="Microsoft YaHei" charset="-122"/>
              <a:cs typeface="Microsoft YaHei" charset="-122"/>
            </a:endParaRPr>
          </a:p>
          <a:p>
            <a:pPr marL="342900" indent="-342900">
              <a:lnSpc>
                <a:spcPct val="100000"/>
              </a:lnSpc>
              <a:buAutoNum type="arabicPeriod"/>
            </a:pPr>
            <a:r>
              <a:rPr lang="zh-CN" altLang="en-US" sz="1800" dirty="0" smtClean="0">
                <a:latin typeface="Microsoft YaHei" charset="-122"/>
                <a:ea typeface="Microsoft YaHei" charset="-122"/>
                <a:cs typeface="Microsoft YaHei" charset="-122"/>
              </a:rPr>
              <a:t>数值特征对比</a:t>
            </a:r>
            <a:endParaRPr lang="en-US" altLang="zh-CN" sz="18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3647221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聚类分析结果</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a:spLocks/>
          </p:cNvSpPr>
          <p:nvPr/>
        </p:nvSpPr>
        <p:spPr>
          <a:xfrm>
            <a:off x="7352522" y="2575249"/>
            <a:ext cx="4497356" cy="32283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2400" dirty="0">
                <a:latin typeface="Microsoft YaHei" charset="-122"/>
                <a:ea typeface="Microsoft YaHei" charset="-122"/>
                <a:cs typeface="Microsoft YaHei" charset="-122"/>
              </a:rPr>
              <a:t>渠道分类</a:t>
            </a:r>
            <a:r>
              <a:rPr lang="en-US" altLang="zh-CN" sz="2400" dirty="0">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个类别，样本数据分别为</a:t>
            </a:r>
            <a:r>
              <a:rPr lang="en-US" altLang="zh-CN" sz="2400" dirty="0">
                <a:latin typeface="Microsoft YaHei" charset="-122"/>
                <a:ea typeface="Microsoft YaHei" charset="-122"/>
                <a:cs typeface="Microsoft YaHei" charset="-122"/>
              </a:rPr>
              <a:t>73</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349</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154</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313</a:t>
            </a:r>
            <a:r>
              <a:rPr lang="zh-CN" altLang="en-US" sz="2400" dirty="0">
                <a:latin typeface="Microsoft YaHei" charset="-122"/>
                <a:ea typeface="Microsoft YaHei" charset="-122"/>
                <a:cs typeface="Microsoft YaHei" charset="-122"/>
              </a:rPr>
              <a:t>，其中第一类样本量较少。</a:t>
            </a:r>
            <a:endParaRPr lang="en-US" altLang="zh-CN" sz="2400" dirty="0">
              <a:latin typeface="Microsoft YaHei" charset="-122"/>
              <a:ea typeface="Microsoft YaHei" charset="-122"/>
              <a:cs typeface="Microsoft YaHei" charset="-122"/>
            </a:endParaRPr>
          </a:p>
        </p:txBody>
      </p:sp>
      <p:pic>
        <p:nvPicPr>
          <p:cNvPr id="7" name="图片 6"/>
          <p:cNvPicPr>
            <a:picLocks noChangeAspect="1"/>
          </p:cNvPicPr>
          <p:nvPr/>
        </p:nvPicPr>
        <p:blipFill>
          <a:blip r:embed="rId3"/>
          <a:stretch>
            <a:fillRect/>
          </a:stretch>
        </p:blipFill>
        <p:spPr>
          <a:xfrm>
            <a:off x="831424" y="1578775"/>
            <a:ext cx="6091892" cy="4019873"/>
          </a:xfrm>
          <a:prstGeom prst="rect">
            <a:avLst/>
          </a:prstGeom>
        </p:spPr>
      </p:pic>
    </p:spTree>
    <p:custDataLst>
      <p:tags r:id="rId1"/>
    </p:custDataLst>
    <p:extLst>
      <p:ext uri="{BB962C8B-B14F-4D97-AF65-F5344CB8AC3E}">
        <p14:creationId xmlns:p14="http://schemas.microsoft.com/office/powerpoint/2010/main" val="1117708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不同广告渠道的特征对比</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a:spLocks/>
          </p:cNvSpPr>
          <p:nvPr/>
        </p:nvSpPr>
        <p:spPr>
          <a:xfrm>
            <a:off x="6986762" y="2174030"/>
            <a:ext cx="4497356" cy="32283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2400" b="1" dirty="0">
                <a:solidFill>
                  <a:schemeClr val="accent5"/>
                </a:solidFill>
                <a:latin typeface="Microsoft YaHei" charset="-122"/>
                <a:ea typeface="Microsoft YaHei" charset="-122"/>
                <a:cs typeface="Microsoft YaHei" charset="-122"/>
              </a:rPr>
              <a:t>聚类</a:t>
            </a:r>
            <a:r>
              <a:rPr lang="en-US" altLang="zh-CN" sz="2400" b="1" dirty="0">
                <a:solidFill>
                  <a:schemeClr val="accent5"/>
                </a:solidFill>
                <a:latin typeface="Microsoft YaHei" charset="-122"/>
                <a:ea typeface="Microsoft YaHei" charset="-122"/>
                <a:cs typeface="Microsoft YaHei" charset="-122"/>
              </a:rPr>
              <a:t>1</a:t>
            </a:r>
            <a:r>
              <a:rPr lang="zh-CN" altLang="en-US" sz="2400" b="1" dirty="0">
                <a:solidFill>
                  <a:schemeClr val="accent5"/>
                </a:solidFill>
                <a:latin typeface="Microsoft YaHei" charset="-122"/>
                <a:ea typeface="Microsoft YaHei" charset="-122"/>
                <a:cs typeface="Microsoft YaHei" charset="-122"/>
              </a:rPr>
              <a:t>（标签</a:t>
            </a:r>
            <a:r>
              <a:rPr lang="en-US" altLang="zh-CN" sz="2400" b="1" dirty="0">
                <a:solidFill>
                  <a:schemeClr val="accent5"/>
                </a:solidFill>
                <a:latin typeface="Microsoft YaHei" charset="-122"/>
                <a:ea typeface="Microsoft YaHei" charset="-122"/>
                <a:cs typeface="Microsoft YaHei" charset="-122"/>
              </a:rPr>
              <a:t>0</a:t>
            </a:r>
            <a:r>
              <a:rPr lang="zh-CN" altLang="en-US" sz="2400" b="1" dirty="0">
                <a:solidFill>
                  <a:schemeClr val="accent5"/>
                </a:solidFill>
                <a:latin typeface="Microsoft YaHei" charset="-122"/>
                <a:ea typeface="Microsoft YaHei" charset="-122"/>
                <a:cs typeface="Microsoft YaHei" charset="-122"/>
              </a:rPr>
              <a:t>）：综合效果好</a:t>
            </a:r>
            <a:endParaRPr lang="en-US" altLang="zh-CN" sz="2400" b="1" dirty="0">
              <a:solidFill>
                <a:schemeClr val="accent5"/>
              </a:solidFill>
              <a:latin typeface="Microsoft YaHei" charset="-122"/>
              <a:ea typeface="Microsoft YaHei" charset="-122"/>
              <a:cs typeface="Microsoft YaHei" charset="-122"/>
            </a:endParaRPr>
          </a:p>
          <a:p>
            <a:pPr marL="0" lvl="0" indent="0">
              <a:lnSpc>
                <a:spcPct val="150000"/>
              </a:lnSpc>
              <a:spcBef>
                <a:spcPts val="0"/>
              </a:spcBef>
              <a:buNone/>
            </a:pPr>
            <a:r>
              <a:rPr lang="zh-CN" altLang="en-US" sz="2400" dirty="0">
                <a:latin typeface="Microsoft YaHei" charset="-122"/>
                <a:ea typeface="Microsoft YaHei" charset="-122"/>
                <a:cs typeface="Microsoft YaHei" charset="-122"/>
              </a:rPr>
              <a:t>除了平均注册率较差，在平均搜索量、日均</a:t>
            </a:r>
            <a:r>
              <a:rPr lang="en-US" altLang="zh-CN" sz="2400" dirty="0">
                <a:latin typeface="Microsoft YaHei" charset="-122"/>
                <a:ea typeface="Microsoft YaHei" charset="-122"/>
                <a:cs typeface="Microsoft YaHei" charset="-122"/>
              </a:rPr>
              <a:t>UV</a:t>
            </a:r>
            <a:r>
              <a:rPr lang="zh-CN" altLang="en-US" sz="2400" dirty="0">
                <a:latin typeface="Microsoft YaHei" charset="-122"/>
                <a:ea typeface="Microsoft YaHei" charset="-122"/>
                <a:cs typeface="Microsoft YaHei" charset="-122"/>
              </a:rPr>
              <a:t>、订单转化率等广告效果指标的表现都不错，是一类综合效果比较好的媒体类</a:t>
            </a:r>
            <a:endParaRPr lang="en-US" altLang="zh-CN" sz="2400" dirty="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28960" y="1119671"/>
            <a:ext cx="6050795" cy="5337111"/>
          </a:xfrm>
          <a:prstGeom prst="rect">
            <a:avLst/>
          </a:prstGeom>
        </p:spPr>
      </p:pic>
    </p:spTree>
    <p:custDataLst>
      <p:tags r:id="rId1"/>
    </p:custDataLst>
    <p:extLst>
      <p:ext uri="{BB962C8B-B14F-4D97-AF65-F5344CB8AC3E}">
        <p14:creationId xmlns:p14="http://schemas.microsoft.com/office/powerpoint/2010/main" val="1934670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不同广告渠道的特征对比</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a:spLocks/>
          </p:cNvSpPr>
          <p:nvPr/>
        </p:nvSpPr>
        <p:spPr>
          <a:xfrm>
            <a:off x="7117390" y="2174030"/>
            <a:ext cx="4497356" cy="32283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2400" b="1" dirty="0">
                <a:solidFill>
                  <a:srgbClr val="EEC100"/>
                </a:solidFill>
                <a:latin typeface="Microsoft YaHei" charset="-122"/>
                <a:ea typeface="Microsoft YaHei" charset="-122"/>
                <a:cs typeface="Microsoft YaHei" charset="-122"/>
              </a:rPr>
              <a:t>聚类</a:t>
            </a:r>
            <a:r>
              <a:rPr lang="en-US" altLang="zh-CN" sz="2400" b="1" dirty="0">
                <a:solidFill>
                  <a:srgbClr val="EEC100"/>
                </a:solidFill>
                <a:latin typeface="Microsoft YaHei" charset="-122"/>
                <a:ea typeface="Microsoft YaHei" charset="-122"/>
                <a:cs typeface="Microsoft YaHei" charset="-122"/>
              </a:rPr>
              <a:t>2</a:t>
            </a:r>
            <a:r>
              <a:rPr lang="zh-CN" altLang="en-US" sz="2400" b="1" dirty="0">
                <a:solidFill>
                  <a:srgbClr val="EEC100"/>
                </a:solidFill>
                <a:latin typeface="Microsoft YaHei" charset="-122"/>
                <a:ea typeface="Microsoft YaHei" charset="-122"/>
                <a:cs typeface="Microsoft YaHei" charset="-122"/>
              </a:rPr>
              <a:t>（标签</a:t>
            </a:r>
            <a:r>
              <a:rPr lang="en-US" altLang="zh-CN" sz="2400" b="1" dirty="0">
                <a:solidFill>
                  <a:srgbClr val="EEC100"/>
                </a:solidFill>
                <a:latin typeface="Microsoft YaHei" charset="-122"/>
                <a:ea typeface="Microsoft YaHei" charset="-122"/>
                <a:cs typeface="Microsoft YaHei" charset="-122"/>
              </a:rPr>
              <a:t>1</a:t>
            </a:r>
            <a:r>
              <a:rPr lang="zh-CN" altLang="en-US" sz="2400" b="1" dirty="0">
                <a:solidFill>
                  <a:srgbClr val="EEC100"/>
                </a:solidFill>
                <a:latin typeface="Microsoft YaHei" charset="-122"/>
                <a:ea typeface="Microsoft YaHei" charset="-122"/>
                <a:cs typeface="Microsoft YaHei" charset="-122"/>
              </a:rPr>
              <a:t>）：欠佳</a:t>
            </a:r>
            <a:endParaRPr lang="en-US" altLang="zh-CN" sz="2400" b="1" dirty="0">
              <a:solidFill>
                <a:srgbClr val="EEC100"/>
              </a:solidFill>
              <a:latin typeface="Microsoft YaHei" charset="-122"/>
              <a:ea typeface="Microsoft YaHei" charset="-122"/>
              <a:cs typeface="Microsoft YaHei" charset="-122"/>
            </a:endParaRPr>
          </a:p>
          <a:p>
            <a:pPr marL="0" lvl="0" indent="0">
              <a:lnSpc>
                <a:spcPct val="150000"/>
              </a:lnSpc>
              <a:spcBef>
                <a:spcPts val="0"/>
              </a:spcBef>
              <a:buNone/>
            </a:pPr>
            <a:r>
              <a:rPr lang="zh-CN" altLang="en-US" sz="2400" dirty="0">
                <a:latin typeface="Microsoft YaHei" charset="-122"/>
                <a:ea typeface="Microsoft YaHei" charset="-122"/>
                <a:cs typeface="Microsoft YaHei" charset="-122"/>
              </a:rPr>
              <a:t>除了访问深度较高外，其他特征都属于极低的层次，因此广告媒体效果质量欠佳，且占比达</a:t>
            </a:r>
            <a:r>
              <a:rPr lang="en-US" altLang="zh-CN" sz="2400" dirty="0">
                <a:latin typeface="Microsoft YaHei" charset="-122"/>
                <a:ea typeface="Microsoft YaHei" charset="-122"/>
                <a:cs typeface="Microsoft YaHei" charset="-122"/>
              </a:rPr>
              <a:t>39%</a:t>
            </a:r>
            <a:r>
              <a:rPr lang="zh-CN" altLang="en-US" sz="2400" dirty="0">
                <a:latin typeface="Microsoft YaHei" charset="-122"/>
                <a:ea typeface="Microsoft YaHei" charset="-122"/>
                <a:cs typeface="Microsoft YaHei" charset="-122"/>
              </a:rPr>
              <a:t>，属主体渠道</a:t>
            </a:r>
            <a:endParaRPr lang="en-US" altLang="zh-CN" sz="2400" dirty="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28960" y="1119671"/>
            <a:ext cx="6050795" cy="5337111"/>
          </a:xfrm>
          <a:prstGeom prst="rect">
            <a:avLst/>
          </a:prstGeom>
        </p:spPr>
      </p:pic>
    </p:spTree>
    <p:custDataLst>
      <p:tags r:id="rId1"/>
    </p:custDataLst>
    <p:extLst>
      <p:ext uri="{BB962C8B-B14F-4D97-AF65-F5344CB8AC3E}">
        <p14:creationId xmlns:p14="http://schemas.microsoft.com/office/powerpoint/2010/main" val="1177886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不同广告渠道的特征对比</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a:spLocks/>
          </p:cNvSpPr>
          <p:nvPr/>
        </p:nvSpPr>
        <p:spPr>
          <a:xfrm>
            <a:off x="7156579" y="2174030"/>
            <a:ext cx="4497356" cy="32283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2400" b="1" dirty="0">
                <a:solidFill>
                  <a:srgbClr val="FF0000"/>
                </a:solidFill>
                <a:latin typeface="Microsoft YaHei" charset="-122"/>
                <a:ea typeface="Microsoft YaHei" charset="-122"/>
                <a:cs typeface="Microsoft YaHei" charset="-122"/>
              </a:rPr>
              <a:t>聚类</a:t>
            </a:r>
            <a:r>
              <a:rPr lang="en-US" altLang="zh-CN" sz="2400" b="1" dirty="0">
                <a:solidFill>
                  <a:srgbClr val="FF0000"/>
                </a:solidFill>
                <a:latin typeface="Microsoft YaHei" charset="-122"/>
                <a:ea typeface="Microsoft YaHei" charset="-122"/>
                <a:cs typeface="Microsoft YaHei" charset="-122"/>
              </a:rPr>
              <a:t>3</a:t>
            </a:r>
            <a:r>
              <a:rPr lang="zh-CN" altLang="en-US" sz="2400" b="1" dirty="0">
                <a:solidFill>
                  <a:srgbClr val="FF0000"/>
                </a:solidFill>
                <a:latin typeface="Microsoft YaHei" charset="-122"/>
                <a:ea typeface="Microsoft YaHei" charset="-122"/>
                <a:cs typeface="Microsoft YaHei" charset="-122"/>
              </a:rPr>
              <a:t>（标签</a:t>
            </a:r>
            <a:r>
              <a:rPr lang="en-US" altLang="zh-CN" sz="2400" b="1" dirty="0">
                <a:solidFill>
                  <a:srgbClr val="FF0000"/>
                </a:solidFill>
                <a:latin typeface="Microsoft YaHei" charset="-122"/>
                <a:ea typeface="Microsoft YaHei" charset="-122"/>
                <a:cs typeface="Microsoft YaHei" charset="-122"/>
              </a:rPr>
              <a:t>2</a:t>
            </a:r>
            <a:r>
              <a:rPr lang="zh-CN" altLang="en-US" sz="2400" b="1" dirty="0">
                <a:solidFill>
                  <a:srgbClr val="FF0000"/>
                </a:solidFill>
                <a:latin typeface="Microsoft YaHei" charset="-122"/>
                <a:ea typeface="Microsoft YaHei" charset="-122"/>
                <a:cs typeface="Microsoft YaHei" charset="-122"/>
              </a:rPr>
              <a:t>）</a:t>
            </a:r>
            <a:r>
              <a:rPr lang="zh-CN" altLang="en-US" sz="2400" b="1" dirty="0">
                <a:solidFill>
                  <a:srgbClr val="FF0000"/>
                </a:solidFill>
                <a:latin typeface="Microsoft YaHei" charset="-122"/>
                <a:ea typeface="Microsoft YaHei" charset="-122"/>
                <a:cs typeface="Microsoft YaHei" charset="-122"/>
              </a:rPr>
              <a:t>：引流</a:t>
            </a:r>
            <a:endParaRPr lang="en-US" altLang="zh-CN" sz="2400" b="1" dirty="0">
              <a:solidFill>
                <a:srgbClr val="FF0000"/>
              </a:solidFill>
              <a:latin typeface="Microsoft YaHei" charset="-122"/>
              <a:ea typeface="Microsoft YaHei" charset="-122"/>
              <a:cs typeface="Microsoft YaHei" charset="-122"/>
            </a:endParaRPr>
          </a:p>
          <a:p>
            <a:pPr marL="0" lvl="0" indent="0">
              <a:lnSpc>
                <a:spcPct val="150000"/>
              </a:lnSpc>
              <a:spcBef>
                <a:spcPts val="0"/>
              </a:spcBef>
              <a:buNone/>
            </a:pPr>
            <a:r>
              <a:rPr lang="zh-CN" altLang="en-US" sz="2400" dirty="0">
                <a:latin typeface="Microsoft YaHei" charset="-122"/>
                <a:ea typeface="Microsoft YaHei" charset="-122"/>
                <a:cs typeface="Microsoft YaHei" charset="-122"/>
              </a:rPr>
              <a:t>日均</a:t>
            </a:r>
            <a:r>
              <a:rPr lang="en-US" altLang="zh-CN" sz="2400" dirty="0">
                <a:latin typeface="Microsoft YaHei" charset="-122"/>
                <a:ea typeface="Microsoft YaHei" charset="-122"/>
                <a:cs typeface="Microsoft YaHei" charset="-122"/>
              </a:rPr>
              <a:t>UV</a:t>
            </a:r>
            <a:r>
              <a:rPr lang="zh-CN" altLang="en-US" sz="2400" dirty="0">
                <a:latin typeface="Microsoft YaHei" charset="-122"/>
                <a:ea typeface="Microsoft YaHei" charset="-122"/>
                <a:cs typeface="Microsoft YaHei" charset="-122"/>
              </a:rPr>
              <a:t>与平均搜索量的表现比较突出，尤其是日均</a:t>
            </a:r>
            <a:r>
              <a:rPr lang="en-US" altLang="zh-CN" sz="2400" dirty="0">
                <a:latin typeface="Microsoft YaHei" charset="-122"/>
                <a:ea typeface="Microsoft YaHei" charset="-122"/>
                <a:cs typeface="Microsoft YaHei" charset="-122"/>
              </a:rPr>
              <a:t>UV</a:t>
            </a:r>
            <a:r>
              <a:rPr lang="zh-CN" altLang="en-US" sz="2400" dirty="0">
                <a:latin typeface="Microsoft YaHei" charset="-122"/>
                <a:ea typeface="Microsoft YaHei" charset="-122"/>
                <a:cs typeface="Microsoft YaHei" charset="-122"/>
              </a:rPr>
              <a:t>，但其他</a:t>
            </a:r>
            <a:r>
              <a:rPr lang="zh-CN" altLang="en-US" sz="2400" dirty="0">
                <a:latin typeface="Microsoft YaHei" charset="-122"/>
                <a:ea typeface="Microsoft YaHei" charset="-122"/>
                <a:cs typeface="Microsoft YaHei" charset="-122"/>
              </a:rPr>
              <a:t>各方面的特征都不明显，符合引流类角色定位</a:t>
            </a:r>
            <a:endParaRPr lang="en-US" altLang="zh-CN" sz="2400" dirty="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28960" y="1119671"/>
            <a:ext cx="6050795" cy="5337111"/>
          </a:xfrm>
          <a:prstGeom prst="rect">
            <a:avLst/>
          </a:prstGeom>
        </p:spPr>
      </p:pic>
    </p:spTree>
    <p:custDataLst>
      <p:tags r:id="rId1"/>
    </p:custDataLst>
    <p:extLst>
      <p:ext uri="{BB962C8B-B14F-4D97-AF65-F5344CB8AC3E}">
        <p14:creationId xmlns:p14="http://schemas.microsoft.com/office/powerpoint/2010/main" val="274485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不同广告渠道的特征对比</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a:spLocks/>
          </p:cNvSpPr>
          <p:nvPr/>
        </p:nvSpPr>
        <p:spPr>
          <a:xfrm>
            <a:off x="6884126" y="2174030"/>
            <a:ext cx="4691432" cy="32283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2400" b="1" dirty="0">
                <a:solidFill>
                  <a:srgbClr val="00B050"/>
                </a:solidFill>
                <a:latin typeface="Microsoft YaHei" charset="-122"/>
                <a:ea typeface="Microsoft YaHei" charset="-122"/>
                <a:cs typeface="Microsoft YaHei" charset="-122"/>
              </a:rPr>
              <a:t>聚类</a:t>
            </a:r>
            <a:r>
              <a:rPr lang="en-US" altLang="zh-CN" sz="2400" b="1" dirty="0">
                <a:solidFill>
                  <a:srgbClr val="00B050"/>
                </a:solidFill>
                <a:latin typeface="Microsoft YaHei" charset="-122"/>
                <a:ea typeface="Microsoft YaHei" charset="-122"/>
                <a:cs typeface="Microsoft YaHei" charset="-122"/>
              </a:rPr>
              <a:t>4</a:t>
            </a:r>
            <a:r>
              <a:rPr lang="zh-CN" altLang="en-US" sz="2400" b="1" dirty="0">
                <a:solidFill>
                  <a:srgbClr val="00B050"/>
                </a:solidFill>
                <a:latin typeface="Microsoft YaHei" charset="-122"/>
                <a:ea typeface="Microsoft YaHei" charset="-122"/>
                <a:cs typeface="Microsoft YaHei" charset="-122"/>
              </a:rPr>
              <a:t>（标签</a:t>
            </a:r>
            <a:r>
              <a:rPr lang="en-US" altLang="zh-CN" sz="2400" b="1" dirty="0">
                <a:solidFill>
                  <a:srgbClr val="00B050"/>
                </a:solidFill>
                <a:latin typeface="Microsoft YaHei" charset="-122"/>
                <a:ea typeface="Microsoft YaHei" charset="-122"/>
                <a:cs typeface="Microsoft YaHei" charset="-122"/>
              </a:rPr>
              <a:t>3</a:t>
            </a:r>
            <a:r>
              <a:rPr lang="zh-CN" altLang="en-US" sz="2400" b="1" dirty="0">
                <a:solidFill>
                  <a:srgbClr val="00B050"/>
                </a:solidFill>
                <a:latin typeface="Microsoft YaHei" charset="-122"/>
                <a:ea typeface="Microsoft YaHei" charset="-122"/>
                <a:cs typeface="Microsoft YaHei" charset="-122"/>
              </a:rPr>
              <a:t>）</a:t>
            </a:r>
            <a:r>
              <a:rPr lang="zh-CN" altLang="en-US" sz="2400" b="1" dirty="0">
                <a:solidFill>
                  <a:srgbClr val="00B050"/>
                </a:solidFill>
                <a:latin typeface="Microsoft YaHei" charset="-122"/>
                <a:ea typeface="Microsoft YaHei" charset="-122"/>
                <a:cs typeface="Microsoft YaHei" charset="-122"/>
              </a:rPr>
              <a:t>：转化高</a:t>
            </a:r>
            <a:endParaRPr lang="en-US" altLang="zh-CN" sz="2400" b="1" dirty="0">
              <a:solidFill>
                <a:srgbClr val="00B050"/>
              </a:solidFill>
              <a:latin typeface="Microsoft YaHei" charset="-122"/>
              <a:ea typeface="Microsoft YaHei" charset="-122"/>
              <a:cs typeface="Microsoft YaHei" charset="-122"/>
            </a:endParaRPr>
          </a:p>
          <a:p>
            <a:pPr marL="0" lvl="0" indent="0">
              <a:lnSpc>
                <a:spcPct val="150000"/>
              </a:lnSpc>
              <a:spcBef>
                <a:spcPts val="0"/>
              </a:spcBef>
              <a:buNone/>
            </a:pPr>
            <a:r>
              <a:rPr lang="zh-CN" altLang="en-US" sz="2400" dirty="0">
                <a:latin typeface="Microsoft YaHei" charset="-122"/>
                <a:ea typeface="Microsoft YaHei" charset="-122"/>
                <a:cs typeface="Microsoft YaHei" charset="-122"/>
              </a:rPr>
              <a:t>在中等的日均</a:t>
            </a:r>
            <a:r>
              <a:rPr lang="en-US" altLang="zh-CN" sz="2400" dirty="0">
                <a:latin typeface="Microsoft YaHei" charset="-122"/>
                <a:ea typeface="Microsoft YaHei" charset="-122"/>
                <a:cs typeface="Microsoft YaHei" charset="-122"/>
              </a:rPr>
              <a:t>UV</a:t>
            </a:r>
            <a:r>
              <a:rPr lang="zh-CN" altLang="en-US" sz="2400" dirty="0">
                <a:latin typeface="Microsoft YaHei" charset="-122"/>
                <a:ea typeface="Microsoft YaHei" charset="-122"/>
                <a:cs typeface="Microsoft YaHei" charset="-122"/>
              </a:rPr>
              <a:t>表现下，有较高的平均注册率、访问深度以及订单转化率，可见该渠道整体转化率较高</a:t>
            </a:r>
            <a:endParaRPr lang="en-US" altLang="zh-CN" sz="2400" dirty="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28960" y="1119671"/>
            <a:ext cx="6050795" cy="5337111"/>
          </a:xfrm>
          <a:prstGeom prst="rect">
            <a:avLst/>
          </a:prstGeom>
        </p:spPr>
      </p:pic>
    </p:spTree>
    <p:custDataLst>
      <p:tags r:id="rId1"/>
    </p:custDataLst>
    <p:extLst>
      <p:ext uri="{BB962C8B-B14F-4D97-AF65-F5344CB8AC3E}">
        <p14:creationId xmlns:p14="http://schemas.microsoft.com/office/powerpoint/2010/main" val="340374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9260" y="0"/>
            <a:ext cx="6682740" cy="6183630"/>
          </a:xfrm>
          <a:prstGeom prst="rect">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占位符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271" r="20271"/>
          <a:stretch>
            <a:fillRect/>
          </a:stretch>
        </p:blipFill>
        <p:spPr/>
      </p:pic>
      <p:sp>
        <p:nvSpPr>
          <p:cNvPr id="9" name="Text Placeholder 13"/>
          <p:cNvSpPr txBox="1">
            <a:spLocks/>
          </p:cNvSpPr>
          <p:nvPr/>
        </p:nvSpPr>
        <p:spPr>
          <a:xfrm>
            <a:off x="7108916" y="2765695"/>
            <a:ext cx="3300412" cy="625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smtClean="0">
                <a:solidFill>
                  <a:schemeClr val="tx1">
                    <a:lumMod val="85000"/>
                    <a:lumOff val="15000"/>
                  </a:schemeClr>
                </a:solidFill>
                <a:latin typeface="Microsoft YaHei" charset="-122"/>
                <a:ea typeface="Microsoft YaHei" charset="-122"/>
                <a:cs typeface="Microsoft YaHei" charset="-122"/>
              </a:rPr>
              <a:t>方案建议</a:t>
            </a:r>
            <a:endParaRPr lang="en-US" sz="4000" b="1" dirty="0">
              <a:solidFill>
                <a:schemeClr val="tx1">
                  <a:lumMod val="85000"/>
                  <a:lumOff val="15000"/>
                </a:schemeClr>
              </a:solidFill>
              <a:latin typeface="Microsoft YaHei" charset="-122"/>
              <a:ea typeface="Microsoft YaHei" charset="-122"/>
              <a:cs typeface="Microsoft YaHei" charset="-122"/>
            </a:endParaRPr>
          </a:p>
        </p:txBody>
      </p:sp>
      <p:sp>
        <p:nvSpPr>
          <p:cNvPr id="4" name="文本框 3"/>
          <p:cNvSpPr txBox="1"/>
          <p:nvPr/>
        </p:nvSpPr>
        <p:spPr>
          <a:xfrm>
            <a:off x="7061703" y="1438603"/>
            <a:ext cx="1400901" cy="1200329"/>
          </a:xfrm>
          <a:prstGeom prst="rect">
            <a:avLst/>
          </a:prstGeom>
          <a:noFill/>
        </p:spPr>
        <p:txBody>
          <a:bodyPr wrap="square" rtlCol="0">
            <a:spAutoFit/>
          </a:bodyPr>
          <a:lstStyle/>
          <a:p>
            <a:r>
              <a:rPr kumimoji="1" lang="en-US" altLang="zh-CN" sz="7200" b="1" dirty="0" smtClean="0">
                <a:latin typeface="Microsoft YaHei" charset="-122"/>
                <a:ea typeface="Microsoft YaHei" charset="-122"/>
                <a:cs typeface="Microsoft YaHei" charset="-122"/>
              </a:rPr>
              <a:t>04</a:t>
            </a:r>
            <a:endParaRPr kumimoji="1" lang="zh-CN" altLang="en-US" sz="7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314878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不同广告渠道的特征对比</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a:spLocks/>
          </p:cNvSpPr>
          <p:nvPr/>
        </p:nvSpPr>
        <p:spPr>
          <a:xfrm>
            <a:off x="502833" y="1207916"/>
            <a:ext cx="3742595" cy="20191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1800" b="1" dirty="0">
                <a:solidFill>
                  <a:schemeClr val="accent5"/>
                </a:solidFill>
                <a:latin typeface="Microsoft YaHei" charset="-122"/>
                <a:ea typeface="Microsoft YaHei" charset="-122"/>
                <a:cs typeface="Microsoft YaHei" charset="-122"/>
              </a:rPr>
              <a:t>聚类</a:t>
            </a:r>
            <a:r>
              <a:rPr lang="en-US" altLang="zh-CN" sz="1800" b="1" dirty="0">
                <a:solidFill>
                  <a:schemeClr val="accent5"/>
                </a:solidFill>
                <a:latin typeface="Microsoft YaHei" charset="-122"/>
                <a:ea typeface="Microsoft YaHei" charset="-122"/>
                <a:cs typeface="Microsoft YaHei" charset="-122"/>
              </a:rPr>
              <a:t>1</a:t>
            </a:r>
            <a:r>
              <a:rPr lang="zh-CN" altLang="en-US" sz="1800" b="1" dirty="0">
                <a:solidFill>
                  <a:schemeClr val="accent5"/>
                </a:solidFill>
                <a:latin typeface="Microsoft YaHei" charset="-122"/>
                <a:ea typeface="Microsoft YaHei" charset="-122"/>
                <a:cs typeface="Microsoft YaHei" charset="-122"/>
              </a:rPr>
              <a:t>（标签</a:t>
            </a:r>
            <a:r>
              <a:rPr lang="en-US" altLang="zh-CN" sz="1800" b="1" dirty="0">
                <a:solidFill>
                  <a:schemeClr val="accent5"/>
                </a:solidFill>
                <a:latin typeface="Microsoft YaHei" charset="-122"/>
                <a:ea typeface="Microsoft YaHei" charset="-122"/>
                <a:cs typeface="Microsoft YaHei" charset="-122"/>
              </a:rPr>
              <a:t>0</a:t>
            </a:r>
            <a:r>
              <a:rPr lang="zh-CN" altLang="en-US" sz="1800" b="1" dirty="0">
                <a:solidFill>
                  <a:schemeClr val="accent5"/>
                </a:solidFill>
                <a:latin typeface="Microsoft YaHei" charset="-122"/>
                <a:ea typeface="Microsoft YaHei" charset="-122"/>
                <a:cs typeface="Microsoft YaHei" charset="-122"/>
              </a:rPr>
              <a:t>）：综合效果好</a:t>
            </a:r>
            <a:endParaRPr lang="en-US" altLang="zh-CN" sz="1800" b="1" dirty="0">
              <a:solidFill>
                <a:schemeClr val="accent5"/>
              </a:solidFill>
              <a:latin typeface="Microsoft YaHei" charset="-122"/>
              <a:ea typeface="Microsoft YaHei" charset="-122"/>
              <a:cs typeface="Microsoft YaHei" charset="-122"/>
            </a:endParaRPr>
          </a:p>
          <a:p>
            <a:pPr marL="0" lvl="0" indent="0">
              <a:lnSpc>
                <a:spcPct val="150000"/>
              </a:lnSpc>
              <a:spcBef>
                <a:spcPts val="0"/>
              </a:spcBef>
              <a:buNone/>
            </a:pPr>
            <a:r>
              <a:rPr lang="zh-CN" altLang="en-US" sz="1800" dirty="0">
                <a:latin typeface="Microsoft YaHei" charset="-122"/>
                <a:ea typeface="Microsoft YaHei" charset="-122"/>
                <a:cs typeface="Microsoft YaHei" charset="-122"/>
              </a:rPr>
              <a:t>除了平均注册率较差，在平均搜索量、日均</a:t>
            </a:r>
            <a:r>
              <a:rPr lang="en-US" altLang="zh-CN" sz="1800" dirty="0">
                <a:latin typeface="Microsoft YaHei" charset="-122"/>
                <a:ea typeface="Microsoft YaHei" charset="-122"/>
                <a:cs typeface="Microsoft YaHei" charset="-122"/>
              </a:rPr>
              <a:t>UV</a:t>
            </a:r>
            <a:r>
              <a:rPr lang="zh-CN" altLang="en-US" sz="1800" dirty="0">
                <a:latin typeface="Microsoft YaHei" charset="-122"/>
                <a:ea typeface="Microsoft YaHei" charset="-122"/>
                <a:cs typeface="Microsoft YaHei" charset="-122"/>
              </a:rPr>
              <a:t>、订单转化率等广告效果指标的表现都不错，是一类综合效果比较好的媒体类</a:t>
            </a:r>
            <a:endParaRPr lang="en-US" altLang="zh-CN" sz="1800" dirty="0">
              <a:latin typeface="Microsoft YaHei" charset="-122"/>
              <a:ea typeface="Microsoft YaHei" charset="-122"/>
              <a:cs typeface="Microsoft YaHei" charset="-122"/>
            </a:endParaRPr>
          </a:p>
        </p:txBody>
      </p:sp>
      <p:sp>
        <p:nvSpPr>
          <p:cNvPr id="7" name="Text Placeholder 3"/>
          <p:cNvSpPr txBox="1">
            <a:spLocks/>
          </p:cNvSpPr>
          <p:nvPr/>
        </p:nvSpPr>
        <p:spPr>
          <a:xfrm>
            <a:off x="7652736" y="3937516"/>
            <a:ext cx="3777033" cy="20191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1800" b="1" dirty="0">
                <a:solidFill>
                  <a:srgbClr val="00B050"/>
                </a:solidFill>
                <a:latin typeface="Microsoft YaHei" charset="-122"/>
                <a:ea typeface="Microsoft YaHei" charset="-122"/>
                <a:cs typeface="Microsoft YaHei" charset="-122"/>
              </a:rPr>
              <a:t>聚类</a:t>
            </a:r>
            <a:r>
              <a:rPr lang="en-US" altLang="zh-CN" sz="1800" b="1" dirty="0">
                <a:solidFill>
                  <a:srgbClr val="00B050"/>
                </a:solidFill>
                <a:latin typeface="Microsoft YaHei" charset="-122"/>
                <a:ea typeface="Microsoft YaHei" charset="-122"/>
                <a:cs typeface="Microsoft YaHei" charset="-122"/>
              </a:rPr>
              <a:t>4</a:t>
            </a:r>
            <a:r>
              <a:rPr lang="zh-CN" altLang="en-US" sz="1800" b="1" dirty="0">
                <a:solidFill>
                  <a:srgbClr val="00B050"/>
                </a:solidFill>
                <a:latin typeface="Microsoft YaHei" charset="-122"/>
                <a:ea typeface="Microsoft YaHei" charset="-122"/>
                <a:cs typeface="Microsoft YaHei" charset="-122"/>
              </a:rPr>
              <a:t>（标签</a:t>
            </a:r>
            <a:r>
              <a:rPr lang="en-US" altLang="zh-CN" sz="1800" b="1" dirty="0">
                <a:solidFill>
                  <a:srgbClr val="00B050"/>
                </a:solidFill>
                <a:latin typeface="Microsoft YaHei" charset="-122"/>
                <a:ea typeface="Microsoft YaHei" charset="-122"/>
                <a:cs typeface="Microsoft YaHei" charset="-122"/>
              </a:rPr>
              <a:t>3</a:t>
            </a:r>
            <a:r>
              <a:rPr lang="zh-CN" altLang="en-US" sz="1800" b="1" dirty="0">
                <a:solidFill>
                  <a:srgbClr val="00B050"/>
                </a:solidFill>
                <a:latin typeface="Microsoft YaHei" charset="-122"/>
                <a:ea typeface="Microsoft YaHei" charset="-122"/>
                <a:cs typeface="Microsoft YaHei" charset="-122"/>
              </a:rPr>
              <a:t>）</a:t>
            </a:r>
            <a:r>
              <a:rPr lang="zh-CN" altLang="en-US" sz="1800" b="1" dirty="0">
                <a:solidFill>
                  <a:srgbClr val="00B050"/>
                </a:solidFill>
                <a:latin typeface="Microsoft YaHei" charset="-122"/>
                <a:ea typeface="Microsoft YaHei" charset="-122"/>
                <a:cs typeface="Microsoft YaHei" charset="-122"/>
              </a:rPr>
              <a:t>：转化高</a:t>
            </a:r>
            <a:endParaRPr lang="en-US" altLang="zh-CN" sz="1800" b="1" dirty="0">
              <a:solidFill>
                <a:srgbClr val="00B050"/>
              </a:solidFill>
              <a:latin typeface="Microsoft YaHei" charset="-122"/>
              <a:ea typeface="Microsoft YaHei" charset="-122"/>
              <a:cs typeface="Microsoft YaHei" charset="-122"/>
            </a:endParaRPr>
          </a:p>
          <a:p>
            <a:pPr marL="0" lvl="0" indent="0">
              <a:lnSpc>
                <a:spcPct val="150000"/>
              </a:lnSpc>
              <a:spcBef>
                <a:spcPts val="0"/>
              </a:spcBef>
              <a:buNone/>
            </a:pPr>
            <a:r>
              <a:rPr lang="zh-CN" altLang="en-US" sz="1800" dirty="0">
                <a:latin typeface="Microsoft YaHei" charset="-122"/>
                <a:ea typeface="Microsoft YaHei" charset="-122"/>
                <a:cs typeface="Microsoft YaHei" charset="-122"/>
              </a:rPr>
              <a:t>在中等的日均</a:t>
            </a:r>
            <a:r>
              <a:rPr lang="en-US" altLang="zh-CN" sz="1800" dirty="0">
                <a:latin typeface="Microsoft YaHei" charset="-122"/>
                <a:ea typeface="Microsoft YaHei" charset="-122"/>
                <a:cs typeface="Microsoft YaHei" charset="-122"/>
              </a:rPr>
              <a:t>UV</a:t>
            </a:r>
            <a:r>
              <a:rPr lang="zh-CN" altLang="en-US" sz="1800" dirty="0">
                <a:latin typeface="Microsoft YaHei" charset="-122"/>
                <a:ea typeface="Microsoft YaHei" charset="-122"/>
                <a:cs typeface="Microsoft YaHei" charset="-122"/>
              </a:rPr>
              <a:t>表现下，有较高的平均注册率、访问深度以及订单转化率，可见该渠道整体转化率较高</a:t>
            </a:r>
            <a:endParaRPr lang="en-US" altLang="zh-CN" sz="1800" dirty="0">
              <a:latin typeface="Microsoft YaHei" charset="-122"/>
              <a:ea typeface="Microsoft YaHei" charset="-122"/>
              <a:cs typeface="Microsoft YaHei" charset="-122"/>
            </a:endParaRPr>
          </a:p>
        </p:txBody>
      </p:sp>
      <p:sp>
        <p:nvSpPr>
          <p:cNvPr id="8" name="Text Placeholder 3"/>
          <p:cNvSpPr txBox="1">
            <a:spLocks/>
          </p:cNvSpPr>
          <p:nvPr/>
        </p:nvSpPr>
        <p:spPr>
          <a:xfrm>
            <a:off x="502833" y="3920988"/>
            <a:ext cx="3742594" cy="20191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1800" b="1" dirty="0">
                <a:solidFill>
                  <a:srgbClr val="FF0000"/>
                </a:solidFill>
                <a:latin typeface="Microsoft YaHei" charset="-122"/>
                <a:ea typeface="Microsoft YaHei" charset="-122"/>
                <a:cs typeface="Microsoft YaHei" charset="-122"/>
              </a:rPr>
              <a:t>聚类</a:t>
            </a:r>
            <a:r>
              <a:rPr lang="en-US" altLang="zh-CN" sz="1800" b="1" dirty="0">
                <a:solidFill>
                  <a:srgbClr val="FF0000"/>
                </a:solidFill>
                <a:latin typeface="Microsoft YaHei" charset="-122"/>
                <a:ea typeface="Microsoft YaHei" charset="-122"/>
                <a:cs typeface="Microsoft YaHei" charset="-122"/>
              </a:rPr>
              <a:t>3</a:t>
            </a:r>
            <a:r>
              <a:rPr lang="zh-CN" altLang="en-US" sz="1800" b="1" dirty="0">
                <a:solidFill>
                  <a:srgbClr val="FF0000"/>
                </a:solidFill>
                <a:latin typeface="Microsoft YaHei" charset="-122"/>
                <a:ea typeface="Microsoft YaHei" charset="-122"/>
                <a:cs typeface="Microsoft YaHei" charset="-122"/>
              </a:rPr>
              <a:t>（标签</a:t>
            </a:r>
            <a:r>
              <a:rPr lang="en-US" altLang="zh-CN" sz="1800" b="1" dirty="0">
                <a:solidFill>
                  <a:srgbClr val="FF0000"/>
                </a:solidFill>
                <a:latin typeface="Microsoft YaHei" charset="-122"/>
                <a:ea typeface="Microsoft YaHei" charset="-122"/>
                <a:cs typeface="Microsoft YaHei" charset="-122"/>
              </a:rPr>
              <a:t>2</a:t>
            </a:r>
            <a:r>
              <a:rPr lang="zh-CN" altLang="en-US" sz="1800" b="1" dirty="0">
                <a:solidFill>
                  <a:srgbClr val="FF0000"/>
                </a:solidFill>
                <a:latin typeface="Microsoft YaHei" charset="-122"/>
                <a:ea typeface="Microsoft YaHei" charset="-122"/>
                <a:cs typeface="Microsoft YaHei" charset="-122"/>
              </a:rPr>
              <a:t>）</a:t>
            </a:r>
            <a:r>
              <a:rPr lang="zh-CN" altLang="en-US" sz="1800" b="1" dirty="0">
                <a:solidFill>
                  <a:srgbClr val="FF0000"/>
                </a:solidFill>
                <a:latin typeface="Microsoft YaHei" charset="-122"/>
                <a:ea typeface="Microsoft YaHei" charset="-122"/>
                <a:cs typeface="Microsoft YaHei" charset="-122"/>
              </a:rPr>
              <a:t>：引流</a:t>
            </a:r>
            <a:endParaRPr lang="en-US" altLang="zh-CN" sz="1800" b="1" dirty="0">
              <a:solidFill>
                <a:srgbClr val="FF0000"/>
              </a:solidFill>
              <a:latin typeface="Microsoft YaHei" charset="-122"/>
              <a:ea typeface="Microsoft YaHei" charset="-122"/>
              <a:cs typeface="Microsoft YaHei" charset="-122"/>
            </a:endParaRPr>
          </a:p>
          <a:p>
            <a:pPr marL="0" lvl="0" indent="0">
              <a:lnSpc>
                <a:spcPct val="150000"/>
              </a:lnSpc>
              <a:spcBef>
                <a:spcPts val="0"/>
              </a:spcBef>
              <a:buNone/>
            </a:pPr>
            <a:r>
              <a:rPr lang="zh-CN" altLang="en-US" sz="1800" dirty="0">
                <a:latin typeface="Microsoft YaHei" charset="-122"/>
                <a:ea typeface="Microsoft YaHei" charset="-122"/>
                <a:cs typeface="Microsoft YaHei" charset="-122"/>
              </a:rPr>
              <a:t>日均</a:t>
            </a:r>
            <a:r>
              <a:rPr lang="en-US" altLang="zh-CN" sz="1800" dirty="0">
                <a:latin typeface="Microsoft YaHei" charset="-122"/>
                <a:ea typeface="Microsoft YaHei" charset="-122"/>
                <a:cs typeface="Microsoft YaHei" charset="-122"/>
              </a:rPr>
              <a:t>UV</a:t>
            </a:r>
            <a:r>
              <a:rPr lang="zh-CN" altLang="en-US" sz="1800" dirty="0">
                <a:latin typeface="Microsoft YaHei" charset="-122"/>
                <a:ea typeface="Microsoft YaHei" charset="-122"/>
                <a:cs typeface="Microsoft YaHei" charset="-122"/>
              </a:rPr>
              <a:t>与平均搜索量的表现比较突出，尤其是日均</a:t>
            </a:r>
            <a:r>
              <a:rPr lang="en-US" altLang="zh-CN" sz="1800" dirty="0">
                <a:latin typeface="Microsoft YaHei" charset="-122"/>
                <a:ea typeface="Microsoft YaHei" charset="-122"/>
                <a:cs typeface="Microsoft YaHei" charset="-122"/>
              </a:rPr>
              <a:t>UV</a:t>
            </a:r>
            <a:r>
              <a:rPr lang="zh-CN" altLang="en-US" sz="1800" dirty="0">
                <a:latin typeface="Microsoft YaHei" charset="-122"/>
                <a:ea typeface="Microsoft YaHei" charset="-122"/>
                <a:cs typeface="Microsoft YaHei" charset="-122"/>
              </a:rPr>
              <a:t>，但其他</a:t>
            </a:r>
            <a:r>
              <a:rPr lang="zh-CN" altLang="en-US" sz="1800" dirty="0">
                <a:latin typeface="Microsoft YaHei" charset="-122"/>
                <a:ea typeface="Microsoft YaHei" charset="-122"/>
                <a:cs typeface="Microsoft YaHei" charset="-122"/>
              </a:rPr>
              <a:t>各方面的特征都不明显，符合引流类角色定位</a:t>
            </a:r>
            <a:endParaRPr lang="en-US" altLang="zh-CN" sz="1800" dirty="0">
              <a:latin typeface="Microsoft YaHei" charset="-122"/>
              <a:ea typeface="Microsoft YaHei" charset="-122"/>
              <a:cs typeface="Microsoft YaHei" charset="-122"/>
            </a:endParaRPr>
          </a:p>
        </p:txBody>
      </p:sp>
      <p:sp>
        <p:nvSpPr>
          <p:cNvPr id="9" name="Text Placeholder 3"/>
          <p:cNvSpPr txBox="1">
            <a:spLocks/>
          </p:cNvSpPr>
          <p:nvPr/>
        </p:nvSpPr>
        <p:spPr>
          <a:xfrm>
            <a:off x="7652736" y="1224443"/>
            <a:ext cx="3829284" cy="20191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1800" b="1" dirty="0">
                <a:solidFill>
                  <a:srgbClr val="EEC100"/>
                </a:solidFill>
                <a:latin typeface="Microsoft YaHei" charset="-122"/>
                <a:ea typeface="Microsoft YaHei" charset="-122"/>
                <a:cs typeface="Microsoft YaHei" charset="-122"/>
              </a:rPr>
              <a:t>聚类</a:t>
            </a:r>
            <a:r>
              <a:rPr lang="en-US" altLang="zh-CN" sz="1800" b="1" dirty="0">
                <a:solidFill>
                  <a:srgbClr val="EEC100"/>
                </a:solidFill>
                <a:latin typeface="Microsoft YaHei" charset="-122"/>
                <a:ea typeface="Microsoft YaHei" charset="-122"/>
                <a:cs typeface="Microsoft YaHei" charset="-122"/>
              </a:rPr>
              <a:t>2</a:t>
            </a:r>
            <a:r>
              <a:rPr lang="zh-CN" altLang="en-US" sz="1800" b="1" dirty="0">
                <a:solidFill>
                  <a:srgbClr val="EEC100"/>
                </a:solidFill>
                <a:latin typeface="Microsoft YaHei" charset="-122"/>
                <a:ea typeface="Microsoft YaHei" charset="-122"/>
                <a:cs typeface="Microsoft YaHei" charset="-122"/>
              </a:rPr>
              <a:t>（标签</a:t>
            </a:r>
            <a:r>
              <a:rPr lang="en-US" altLang="zh-CN" sz="1800" b="1" dirty="0">
                <a:solidFill>
                  <a:srgbClr val="EEC100"/>
                </a:solidFill>
                <a:latin typeface="Microsoft YaHei" charset="-122"/>
                <a:ea typeface="Microsoft YaHei" charset="-122"/>
                <a:cs typeface="Microsoft YaHei" charset="-122"/>
              </a:rPr>
              <a:t>1</a:t>
            </a:r>
            <a:r>
              <a:rPr lang="zh-CN" altLang="en-US" sz="1800" b="1" dirty="0">
                <a:solidFill>
                  <a:srgbClr val="EEC100"/>
                </a:solidFill>
                <a:latin typeface="Microsoft YaHei" charset="-122"/>
                <a:ea typeface="Microsoft YaHei" charset="-122"/>
                <a:cs typeface="Microsoft YaHei" charset="-122"/>
              </a:rPr>
              <a:t>）：欠佳</a:t>
            </a:r>
            <a:endParaRPr lang="en-US" altLang="zh-CN" sz="1800" b="1" dirty="0">
              <a:solidFill>
                <a:srgbClr val="EEC100"/>
              </a:solidFill>
              <a:latin typeface="Microsoft YaHei" charset="-122"/>
              <a:ea typeface="Microsoft YaHei" charset="-122"/>
              <a:cs typeface="Microsoft YaHei" charset="-122"/>
            </a:endParaRPr>
          </a:p>
          <a:p>
            <a:pPr marL="0" lvl="0" indent="0">
              <a:lnSpc>
                <a:spcPct val="150000"/>
              </a:lnSpc>
              <a:spcBef>
                <a:spcPts val="0"/>
              </a:spcBef>
              <a:buNone/>
            </a:pPr>
            <a:r>
              <a:rPr lang="zh-CN" altLang="en-US" sz="1800" dirty="0">
                <a:latin typeface="Microsoft YaHei" charset="-122"/>
                <a:ea typeface="Microsoft YaHei" charset="-122"/>
                <a:cs typeface="Microsoft YaHei" charset="-122"/>
              </a:rPr>
              <a:t>除了访问深度较高外，其他特征都属于极低的层次，因此广告媒体效果质量欠佳，且占比达</a:t>
            </a:r>
            <a:r>
              <a:rPr lang="en-US" altLang="zh-CN" sz="1800" dirty="0">
                <a:latin typeface="Microsoft YaHei" charset="-122"/>
                <a:ea typeface="Microsoft YaHei" charset="-122"/>
                <a:cs typeface="Microsoft YaHei" charset="-122"/>
              </a:rPr>
              <a:t>39%</a:t>
            </a:r>
            <a:r>
              <a:rPr lang="zh-CN" altLang="en-US" sz="1800" dirty="0">
                <a:latin typeface="Microsoft YaHei" charset="-122"/>
                <a:ea typeface="Microsoft YaHei" charset="-122"/>
                <a:cs typeface="Microsoft YaHei" charset="-122"/>
              </a:rPr>
              <a:t>，属主主体渠道</a:t>
            </a:r>
            <a:endParaRPr lang="en-US" altLang="zh-CN" sz="1800" dirty="0">
              <a:latin typeface="Microsoft YaHei" charset="-122"/>
              <a:ea typeface="Microsoft YaHei" charset="-122"/>
              <a:cs typeface="Microsoft YaHei" charset="-122"/>
            </a:endParaRPr>
          </a:p>
        </p:txBody>
      </p:sp>
      <p:sp>
        <p:nvSpPr>
          <p:cNvPr id="10" name="Text Placeholder 3"/>
          <p:cNvSpPr txBox="1">
            <a:spLocks/>
          </p:cNvSpPr>
          <p:nvPr/>
        </p:nvSpPr>
        <p:spPr>
          <a:xfrm>
            <a:off x="4697320" y="1154050"/>
            <a:ext cx="2503521" cy="118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50000"/>
              </a:lnSpc>
              <a:spcBef>
                <a:spcPts val="0"/>
              </a:spcBef>
              <a:buNone/>
            </a:pPr>
            <a:r>
              <a:rPr lang="zh-CN" altLang="en-US" sz="2400" b="1" dirty="0">
                <a:solidFill>
                  <a:srgbClr val="0070C0"/>
                </a:solidFill>
                <a:latin typeface="Microsoft YaHei" charset="-122"/>
                <a:ea typeface="Microsoft YaHei" charset="-122"/>
                <a:cs typeface="Microsoft YaHei" charset="-122"/>
              </a:rPr>
              <a:t>适用于各种场景下的广告投放</a:t>
            </a:r>
            <a:endParaRPr lang="en-US" altLang="zh-CN" sz="2400" b="1" dirty="0">
              <a:solidFill>
                <a:srgbClr val="0070C0"/>
              </a:solidFill>
              <a:latin typeface="Microsoft YaHei" charset="-122"/>
              <a:ea typeface="Microsoft YaHei" charset="-122"/>
              <a:cs typeface="Microsoft YaHei" charset="-122"/>
            </a:endParaRPr>
          </a:p>
        </p:txBody>
      </p:sp>
      <p:sp>
        <p:nvSpPr>
          <p:cNvPr id="11" name="Text Placeholder 3"/>
          <p:cNvSpPr txBox="1">
            <a:spLocks/>
          </p:cNvSpPr>
          <p:nvPr/>
        </p:nvSpPr>
        <p:spPr>
          <a:xfrm>
            <a:off x="4667928" y="2341712"/>
            <a:ext cx="2562306" cy="118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50000"/>
              </a:lnSpc>
              <a:spcBef>
                <a:spcPts val="0"/>
              </a:spcBef>
              <a:buNone/>
            </a:pPr>
            <a:r>
              <a:rPr lang="zh-CN" altLang="en-US" sz="2400" b="1" dirty="0">
                <a:solidFill>
                  <a:srgbClr val="EEC100"/>
                </a:solidFill>
                <a:latin typeface="Microsoft YaHei" charset="-122"/>
                <a:ea typeface="Microsoft YaHei" charset="-122"/>
                <a:cs typeface="Microsoft YaHei" charset="-122"/>
              </a:rPr>
              <a:t>低性价比，重点考虑投放价值</a:t>
            </a:r>
            <a:endParaRPr lang="en-US" altLang="zh-CN" sz="2400" b="1" dirty="0">
              <a:solidFill>
                <a:srgbClr val="EEC100"/>
              </a:solidFill>
              <a:latin typeface="Microsoft YaHei" charset="-122"/>
              <a:ea typeface="Microsoft YaHei" charset="-122"/>
              <a:cs typeface="Microsoft YaHei" charset="-122"/>
            </a:endParaRPr>
          </a:p>
        </p:txBody>
      </p:sp>
      <p:sp>
        <p:nvSpPr>
          <p:cNvPr id="12" name="Text Placeholder 3"/>
          <p:cNvSpPr txBox="1">
            <a:spLocks/>
          </p:cNvSpPr>
          <p:nvPr/>
        </p:nvSpPr>
        <p:spPr>
          <a:xfrm>
            <a:off x="4540528" y="3672933"/>
            <a:ext cx="3004459" cy="11305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50000"/>
              </a:lnSpc>
              <a:spcBef>
                <a:spcPts val="0"/>
              </a:spcBef>
              <a:buNone/>
            </a:pPr>
            <a:r>
              <a:rPr lang="zh-CN" altLang="en-US" sz="2400" b="1" dirty="0">
                <a:solidFill>
                  <a:srgbClr val="FF0000"/>
                </a:solidFill>
                <a:latin typeface="Microsoft YaHei" charset="-122"/>
                <a:ea typeface="Microsoft YaHei" charset="-122"/>
                <a:cs typeface="Microsoft YaHei" charset="-122"/>
              </a:rPr>
              <a:t>符合广告本身诉求</a:t>
            </a:r>
            <a:endParaRPr lang="en-US" altLang="zh-CN" sz="2400" b="1" dirty="0">
              <a:solidFill>
                <a:srgbClr val="FF0000"/>
              </a:solidFill>
              <a:latin typeface="Microsoft YaHei" charset="-122"/>
              <a:ea typeface="Microsoft YaHei" charset="-122"/>
              <a:cs typeface="Microsoft YaHei" charset="-122"/>
            </a:endParaRPr>
          </a:p>
          <a:p>
            <a:pPr marL="0" lvl="0" indent="0" algn="ctr">
              <a:lnSpc>
                <a:spcPct val="150000"/>
              </a:lnSpc>
              <a:spcBef>
                <a:spcPts val="0"/>
              </a:spcBef>
              <a:buNone/>
            </a:pPr>
            <a:r>
              <a:rPr lang="zh-CN" altLang="en-US" sz="2400" b="1" dirty="0">
                <a:solidFill>
                  <a:srgbClr val="FF0000"/>
                </a:solidFill>
                <a:latin typeface="Microsoft YaHei" charset="-122"/>
                <a:ea typeface="Microsoft YaHei" charset="-122"/>
                <a:cs typeface="Microsoft YaHei" charset="-122"/>
              </a:rPr>
              <a:t>适合拉新场景使用</a:t>
            </a:r>
            <a:endParaRPr lang="en-US" altLang="zh-CN" sz="2400" b="1" dirty="0">
              <a:solidFill>
                <a:srgbClr val="FF0000"/>
              </a:solidFill>
              <a:latin typeface="Microsoft YaHei" charset="-122"/>
              <a:ea typeface="Microsoft YaHei" charset="-122"/>
              <a:cs typeface="Microsoft YaHei" charset="-122"/>
            </a:endParaRPr>
          </a:p>
        </p:txBody>
      </p:sp>
      <p:sp>
        <p:nvSpPr>
          <p:cNvPr id="13" name="Text Placeholder 3"/>
          <p:cNvSpPr txBox="1">
            <a:spLocks/>
          </p:cNvSpPr>
          <p:nvPr/>
        </p:nvSpPr>
        <p:spPr>
          <a:xfrm>
            <a:off x="4629790" y="4947088"/>
            <a:ext cx="2825933" cy="11305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50000"/>
              </a:lnSpc>
              <a:spcBef>
                <a:spcPts val="0"/>
              </a:spcBef>
              <a:buNone/>
            </a:pPr>
            <a:r>
              <a:rPr lang="zh-CN" altLang="en-US" sz="2400" b="1" dirty="0">
                <a:solidFill>
                  <a:srgbClr val="00B050"/>
                </a:solidFill>
                <a:latin typeface="Microsoft YaHei" charset="-122"/>
                <a:ea typeface="Microsoft YaHei" charset="-122"/>
                <a:cs typeface="Microsoft YaHei" charset="-122"/>
              </a:rPr>
              <a:t>高转化，高质量</a:t>
            </a:r>
            <a:endParaRPr lang="en-US" altLang="zh-CN" sz="2400" b="1" dirty="0">
              <a:solidFill>
                <a:srgbClr val="00B050"/>
              </a:solidFill>
              <a:latin typeface="Microsoft YaHei" charset="-122"/>
              <a:ea typeface="Microsoft YaHei" charset="-122"/>
              <a:cs typeface="Microsoft YaHei" charset="-122"/>
            </a:endParaRPr>
          </a:p>
          <a:p>
            <a:pPr marL="0" lvl="0" indent="0" algn="ctr">
              <a:lnSpc>
                <a:spcPct val="150000"/>
              </a:lnSpc>
              <a:spcBef>
                <a:spcPts val="0"/>
              </a:spcBef>
              <a:buNone/>
            </a:pPr>
            <a:r>
              <a:rPr lang="zh-CN" altLang="en-US" sz="2400" b="1" dirty="0">
                <a:solidFill>
                  <a:srgbClr val="00B050"/>
                </a:solidFill>
                <a:latin typeface="Microsoft YaHei" charset="-122"/>
                <a:ea typeface="Microsoft YaHei" charset="-122"/>
                <a:cs typeface="Microsoft YaHei" charset="-122"/>
              </a:rPr>
              <a:t>重点提升订单转化</a:t>
            </a:r>
            <a:endParaRPr lang="en-US" altLang="zh-CN" sz="2400" b="1" dirty="0">
              <a:solidFill>
                <a:srgbClr val="00B050"/>
              </a:solidFill>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14751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9260" y="0"/>
            <a:ext cx="6682740" cy="6183630"/>
          </a:xfrm>
          <a:prstGeom prst="rect">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占位符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271" r="20271"/>
          <a:stretch>
            <a:fillRect/>
          </a:stretch>
        </p:blipFill>
        <p:spPr/>
      </p:pic>
      <p:grpSp>
        <p:nvGrpSpPr>
          <p:cNvPr id="7" name="Group 4"/>
          <p:cNvGrpSpPr>
            <a:grpSpLocks/>
          </p:cNvGrpSpPr>
          <p:nvPr/>
        </p:nvGrpSpPr>
        <p:grpSpPr bwMode="auto">
          <a:xfrm>
            <a:off x="7731654" y="965200"/>
            <a:ext cx="2723715" cy="771525"/>
            <a:chOff x="0" y="0"/>
            <a:chExt cx="2723603" cy="771525"/>
          </a:xfrm>
        </p:grpSpPr>
        <p:sp>
          <p:nvSpPr>
            <p:cNvPr id="8" name="椭圆 3"/>
            <p:cNvSpPr>
              <a:spLocks noChangeArrowheads="1"/>
            </p:cNvSpPr>
            <p:nvPr/>
          </p:nvSpPr>
          <p:spPr bwMode="auto">
            <a:xfrm>
              <a:off x="0" y="0"/>
              <a:ext cx="771525" cy="7715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eaLnBrk="1" hangingPunct="1">
                <a:buFont typeface="Arial" charset="0"/>
                <a:buNone/>
              </a:pPr>
              <a:r>
                <a:rPr lang="en-US" altLang="zh-CN" sz="2400">
                  <a:solidFill>
                    <a:schemeClr val="bg1"/>
                  </a:solidFill>
                  <a:latin typeface="Impact" charset="0"/>
                </a:rPr>
                <a:t>01</a:t>
              </a:r>
              <a:endParaRPr lang="zh-CN" altLang="en-US" sz="2400">
                <a:solidFill>
                  <a:schemeClr val="bg1"/>
                </a:solidFill>
                <a:latin typeface="Impact" charset="0"/>
              </a:endParaRPr>
            </a:p>
          </p:txBody>
        </p:sp>
        <p:sp>
          <p:nvSpPr>
            <p:cNvPr id="11" name="文本框 1"/>
            <p:cNvSpPr txBox="1">
              <a:spLocks noChangeArrowheads="1"/>
            </p:cNvSpPr>
            <p:nvPr/>
          </p:nvSpPr>
          <p:spPr bwMode="auto">
            <a:xfrm>
              <a:off x="1000125" y="181302"/>
              <a:ext cx="1723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eaLnBrk="1" hangingPunct="1">
                <a:buFont typeface="Arial" charset="0"/>
                <a:buNone/>
              </a:pPr>
              <a:r>
                <a:rPr lang="zh-CN" altLang="en-US" sz="2400">
                  <a:latin typeface="微软雅黑" charset="-122"/>
                  <a:ea typeface="微软雅黑" charset="-122"/>
                </a:rPr>
                <a:t>背景与目标</a:t>
              </a:r>
            </a:p>
          </p:txBody>
        </p:sp>
      </p:grpSp>
      <p:grpSp>
        <p:nvGrpSpPr>
          <p:cNvPr id="12" name="Group 7"/>
          <p:cNvGrpSpPr>
            <a:grpSpLocks/>
          </p:cNvGrpSpPr>
          <p:nvPr/>
        </p:nvGrpSpPr>
        <p:grpSpPr bwMode="auto">
          <a:xfrm>
            <a:off x="7731654" y="2208213"/>
            <a:ext cx="2415675" cy="771525"/>
            <a:chOff x="0" y="0"/>
            <a:chExt cx="2416210" cy="771525"/>
          </a:xfrm>
        </p:grpSpPr>
        <p:sp>
          <p:nvSpPr>
            <p:cNvPr id="13" name="椭圆 7"/>
            <p:cNvSpPr>
              <a:spLocks noChangeArrowheads="1"/>
            </p:cNvSpPr>
            <p:nvPr/>
          </p:nvSpPr>
          <p:spPr bwMode="auto">
            <a:xfrm>
              <a:off x="0" y="0"/>
              <a:ext cx="771525" cy="7715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eaLnBrk="1" hangingPunct="1">
                <a:buFont typeface="Arial" charset="0"/>
                <a:buNone/>
              </a:pPr>
              <a:r>
                <a:rPr lang="en-US" altLang="zh-CN" sz="2400">
                  <a:solidFill>
                    <a:schemeClr val="bg1"/>
                  </a:solidFill>
                  <a:latin typeface="Impact" charset="0"/>
                </a:rPr>
                <a:t>02</a:t>
              </a:r>
              <a:endParaRPr lang="zh-CN" altLang="en-US" sz="2400">
                <a:solidFill>
                  <a:schemeClr val="bg1"/>
                </a:solidFill>
                <a:latin typeface="Impact" charset="0"/>
              </a:endParaRPr>
            </a:p>
          </p:txBody>
        </p:sp>
        <p:sp>
          <p:nvSpPr>
            <p:cNvPr id="14" name="文本框 12"/>
            <p:cNvSpPr txBox="1">
              <a:spLocks noChangeArrowheads="1"/>
            </p:cNvSpPr>
            <p:nvPr/>
          </p:nvSpPr>
          <p:spPr bwMode="auto">
            <a:xfrm>
              <a:off x="1000125" y="178861"/>
              <a:ext cx="1416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eaLnBrk="1" hangingPunct="1">
                <a:buFont typeface="Arial" charset="0"/>
                <a:buNone/>
              </a:pPr>
              <a:r>
                <a:rPr lang="zh-CN" altLang="en-US" sz="2400">
                  <a:latin typeface="微软雅黑" charset="-122"/>
                  <a:ea typeface="微软雅黑" charset="-122"/>
                </a:rPr>
                <a:t>分析过程</a:t>
              </a:r>
            </a:p>
          </p:txBody>
        </p:sp>
      </p:grpSp>
      <p:grpSp>
        <p:nvGrpSpPr>
          <p:cNvPr id="15" name="Group 4"/>
          <p:cNvGrpSpPr>
            <a:grpSpLocks/>
          </p:cNvGrpSpPr>
          <p:nvPr/>
        </p:nvGrpSpPr>
        <p:grpSpPr bwMode="auto">
          <a:xfrm>
            <a:off x="7731654" y="3451226"/>
            <a:ext cx="2415938" cy="771525"/>
            <a:chOff x="0" y="0"/>
            <a:chExt cx="2415839" cy="771525"/>
          </a:xfrm>
        </p:grpSpPr>
        <p:sp>
          <p:nvSpPr>
            <p:cNvPr id="16" name="椭圆 3"/>
            <p:cNvSpPr>
              <a:spLocks noChangeArrowheads="1"/>
            </p:cNvSpPr>
            <p:nvPr/>
          </p:nvSpPr>
          <p:spPr bwMode="auto">
            <a:xfrm>
              <a:off x="0" y="0"/>
              <a:ext cx="771525" cy="7715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eaLnBrk="1" hangingPunct="1">
                <a:buFont typeface="Arial" charset="0"/>
                <a:buNone/>
              </a:pPr>
              <a:r>
                <a:rPr lang="en-US" altLang="zh-CN" sz="2400">
                  <a:solidFill>
                    <a:schemeClr val="bg1"/>
                  </a:solidFill>
                  <a:latin typeface="Impact" charset="0"/>
                </a:rPr>
                <a:t>03</a:t>
              </a:r>
              <a:endParaRPr lang="zh-CN" altLang="en-US" sz="2400">
                <a:solidFill>
                  <a:schemeClr val="bg1"/>
                </a:solidFill>
                <a:latin typeface="Impact" charset="0"/>
              </a:endParaRPr>
            </a:p>
          </p:txBody>
        </p:sp>
        <p:sp>
          <p:nvSpPr>
            <p:cNvPr id="17" name="文本框 1"/>
            <p:cNvSpPr txBox="1">
              <a:spLocks noChangeArrowheads="1"/>
            </p:cNvSpPr>
            <p:nvPr/>
          </p:nvSpPr>
          <p:spPr bwMode="auto">
            <a:xfrm>
              <a:off x="1000125" y="181302"/>
              <a:ext cx="14157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eaLnBrk="1" hangingPunct="1">
                <a:buFont typeface="Arial" charset="0"/>
                <a:buNone/>
              </a:pPr>
              <a:r>
                <a:rPr lang="zh-CN" altLang="en-US" sz="2400">
                  <a:latin typeface="微软雅黑" charset="-122"/>
                  <a:ea typeface="微软雅黑" charset="-122"/>
                </a:rPr>
                <a:t>分析结果</a:t>
              </a:r>
            </a:p>
          </p:txBody>
        </p:sp>
      </p:grpSp>
      <p:grpSp>
        <p:nvGrpSpPr>
          <p:cNvPr id="18" name="Group 7"/>
          <p:cNvGrpSpPr>
            <a:grpSpLocks/>
          </p:cNvGrpSpPr>
          <p:nvPr/>
        </p:nvGrpSpPr>
        <p:grpSpPr bwMode="auto">
          <a:xfrm>
            <a:off x="7731654" y="4694239"/>
            <a:ext cx="2415676" cy="771525"/>
            <a:chOff x="0" y="0"/>
            <a:chExt cx="2416211" cy="771525"/>
          </a:xfrm>
        </p:grpSpPr>
        <p:sp>
          <p:nvSpPr>
            <p:cNvPr id="19" name="椭圆 7"/>
            <p:cNvSpPr>
              <a:spLocks noChangeArrowheads="1"/>
            </p:cNvSpPr>
            <p:nvPr/>
          </p:nvSpPr>
          <p:spPr bwMode="auto">
            <a:xfrm>
              <a:off x="0" y="0"/>
              <a:ext cx="771525" cy="7715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eaLnBrk="1" hangingPunct="1">
                <a:buFont typeface="Arial" charset="0"/>
                <a:buNone/>
              </a:pPr>
              <a:r>
                <a:rPr lang="en-US" altLang="zh-CN" sz="2400">
                  <a:solidFill>
                    <a:schemeClr val="bg1"/>
                  </a:solidFill>
                  <a:latin typeface="Impact" charset="0"/>
                </a:rPr>
                <a:t>04</a:t>
              </a:r>
              <a:endParaRPr lang="zh-CN" altLang="en-US" sz="2400">
                <a:solidFill>
                  <a:schemeClr val="bg1"/>
                </a:solidFill>
                <a:latin typeface="Impact" charset="0"/>
              </a:endParaRPr>
            </a:p>
          </p:txBody>
        </p:sp>
        <p:sp>
          <p:nvSpPr>
            <p:cNvPr id="20" name="文本框 12"/>
            <p:cNvSpPr txBox="1">
              <a:spLocks noChangeArrowheads="1"/>
            </p:cNvSpPr>
            <p:nvPr/>
          </p:nvSpPr>
          <p:spPr bwMode="auto">
            <a:xfrm>
              <a:off x="1000125" y="178861"/>
              <a:ext cx="141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eaLnBrk="1" hangingPunct="1">
                <a:buFont typeface="Arial" charset="0"/>
                <a:buNone/>
              </a:pPr>
              <a:r>
                <a:rPr lang="zh-CN" altLang="en-US" sz="2400">
                  <a:latin typeface="微软雅黑" charset="-122"/>
                  <a:ea typeface="微软雅黑" charset="-122"/>
                </a:rPr>
                <a:t>方案建议</a:t>
              </a:r>
            </a:p>
          </p:txBody>
        </p:sp>
      </p:grpSp>
    </p:spTree>
    <p:extLst>
      <p:ext uri="{BB962C8B-B14F-4D97-AF65-F5344CB8AC3E}">
        <p14:creationId xmlns:p14="http://schemas.microsoft.com/office/powerpoint/2010/main" val="164744357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4088674"/>
            <a:ext cx="12192001" cy="392944"/>
          </a:xfrm>
          <a:prstGeom prst="rect">
            <a:avLst/>
          </a:prstGeom>
          <a:solidFill>
            <a:srgbClr val="F9E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E14B"/>
              </a:solidFill>
            </a:endParaRPr>
          </a:p>
        </p:txBody>
      </p:sp>
      <p:pic>
        <p:nvPicPr>
          <p:cNvPr id="3" name="图片占位符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35246" b="35246"/>
          <a:stretch>
            <a:fillRect/>
          </a:stretch>
        </p:blipFill>
        <p:spPr/>
      </p:pic>
      <p:sp>
        <p:nvSpPr>
          <p:cNvPr id="17" name="TextBox 16"/>
          <p:cNvSpPr txBox="1"/>
          <p:nvPr/>
        </p:nvSpPr>
        <p:spPr>
          <a:xfrm>
            <a:off x="590550" y="2651369"/>
            <a:ext cx="10287000" cy="1626664"/>
          </a:xfrm>
          <a:prstGeom prst="rect">
            <a:avLst/>
          </a:prstGeom>
          <a:noFill/>
        </p:spPr>
        <p:txBody>
          <a:bodyPr wrap="square" rtlCol="0">
            <a:spAutoFit/>
          </a:bodyPr>
          <a:lstStyle/>
          <a:p>
            <a:pPr>
              <a:lnSpc>
                <a:spcPct val="60000"/>
              </a:lnSpc>
            </a:pPr>
            <a:r>
              <a:rPr lang="en-US" altLang="zh-CN" sz="15000" b="1" dirty="0">
                <a:solidFill>
                  <a:srgbClr val="FAE82D"/>
                </a:solidFill>
                <a:latin typeface="Montserrat" panose="00000500000000000000" pitchFamily="50" charset="0"/>
              </a:rPr>
              <a:t>thanks</a:t>
            </a:r>
            <a:endParaRPr lang="ru-RU" sz="15000" b="1" dirty="0">
              <a:solidFill>
                <a:srgbClr val="FAE82D"/>
              </a:solidFill>
            </a:endParaRPr>
          </a:p>
        </p:txBody>
      </p:sp>
    </p:spTree>
    <p:extLst>
      <p:ext uri="{BB962C8B-B14F-4D97-AF65-F5344CB8AC3E}">
        <p14:creationId xmlns:p14="http://schemas.microsoft.com/office/powerpoint/2010/main" val="148435935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9260" y="0"/>
            <a:ext cx="6682740" cy="6183630"/>
          </a:xfrm>
          <a:prstGeom prst="rect">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占位符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271" r="20271"/>
          <a:stretch>
            <a:fillRect/>
          </a:stretch>
        </p:blipFill>
        <p:spPr/>
      </p:pic>
      <p:sp>
        <p:nvSpPr>
          <p:cNvPr id="9" name="Text Placeholder 13"/>
          <p:cNvSpPr txBox="1">
            <a:spLocks/>
          </p:cNvSpPr>
          <p:nvPr/>
        </p:nvSpPr>
        <p:spPr>
          <a:xfrm>
            <a:off x="7108916" y="2765695"/>
            <a:ext cx="3300412" cy="625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Microsoft YaHei" charset="-122"/>
                <a:ea typeface="Microsoft YaHei" charset="-122"/>
                <a:cs typeface="Microsoft YaHei" charset="-122"/>
              </a:rPr>
              <a:t>背景与目标</a:t>
            </a:r>
            <a:endParaRPr lang="en-US" sz="4000" b="1" dirty="0">
              <a:solidFill>
                <a:schemeClr val="tx1">
                  <a:lumMod val="85000"/>
                  <a:lumOff val="15000"/>
                </a:schemeClr>
              </a:solidFill>
              <a:latin typeface="Microsoft YaHei" charset="-122"/>
              <a:ea typeface="Microsoft YaHei" charset="-122"/>
              <a:cs typeface="Microsoft YaHei" charset="-122"/>
            </a:endParaRPr>
          </a:p>
        </p:txBody>
      </p:sp>
      <p:sp>
        <p:nvSpPr>
          <p:cNvPr id="10" name="Text Placeholder 3"/>
          <p:cNvSpPr txBox="1">
            <a:spLocks/>
          </p:cNvSpPr>
          <p:nvPr/>
        </p:nvSpPr>
        <p:spPr>
          <a:xfrm>
            <a:off x="7108915" y="3469067"/>
            <a:ext cx="3939512" cy="3227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1800" dirty="0">
              <a:latin typeface="Microsoft YaHei" charset="-122"/>
              <a:ea typeface="Microsoft YaHei" charset="-122"/>
              <a:cs typeface="Microsoft YaHei" charset="-122"/>
            </a:endParaRPr>
          </a:p>
        </p:txBody>
      </p:sp>
      <p:sp>
        <p:nvSpPr>
          <p:cNvPr id="4" name="文本框 3"/>
          <p:cNvSpPr txBox="1"/>
          <p:nvPr/>
        </p:nvSpPr>
        <p:spPr>
          <a:xfrm>
            <a:off x="7061703" y="1438603"/>
            <a:ext cx="1400901" cy="1200329"/>
          </a:xfrm>
          <a:prstGeom prst="rect">
            <a:avLst/>
          </a:prstGeom>
          <a:noFill/>
        </p:spPr>
        <p:txBody>
          <a:bodyPr wrap="square" rtlCol="0">
            <a:spAutoFit/>
          </a:bodyPr>
          <a:lstStyle/>
          <a:p>
            <a:r>
              <a:rPr kumimoji="1" lang="en-US" altLang="zh-CN" sz="7200" b="1" dirty="0">
                <a:latin typeface="Microsoft YaHei" charset="-122"/>
                <a:ea typeface="Microsoft YaHei" charset="-122"/>
                <a:cs typeface="Microsoft YaHei" charset="-122"/>
              </a:rPr>
              <a:t>01</a:t>
            </a:r>
            <a:endParaRPr kumimoji="1" lang="zh-CN" altLang="en-US" sz="7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104814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背景与目标</a:t>
            </a:r>
            <a:endParaRPr lang="en-US" altLang="zh-CN"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3" name="Text Placeholder 3"/>
          <p:cNvSpPr txBox="1">
            <a:spLocks/>
          </p:cNvSpPr>
          <p:nvPr/>
        </p:nvSpPr>
        <p:spPr>
          <a:xfrm>
            <a:off x="444753" y="2351314"/>
            <a:ext cx="10733787" cy="34850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50000"/>
              </a:lnSpc>
              <a:spcBef>
                <a:spcPts val="0"/>
              </a:spcBef>
              <a:buNone/>
            </a:pP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某电商企业，由于投放的广告渠道较多，需要对其做广告效果分析以实现有针对性的广告效果测量和优化工作。</a:t>
            </a:r>
            <a:r>
              <a:rPr lang="zh-CN" altLang="en-US" sz="2400" dirty="0">
                <a:latin typeface="Microsoft YaHei" charset="-122"/>
                <a:ea typeface="Microsoft YaHei" charset="-122"/>
                <a:cs typeface="Microsoft YaHei" charset="-122"/>
              </a:rPr>
              <a:t>在分析过程中，输出的数据会不断变动，需与业务运营方持续沟通。</a:t>
            </a:r>
            <a:endParaRPr lang="en-US" altLang="zh-CN" sz="2400" dirty="0">
              <a:latin typeface="Microsoft YaHei" charset="-122"/>
              <a:ea typeface="Microsoft YaHei" charset="-122"/>
              <a:cs typeface="Microsoft YaHei" charset="-122"/>
            </a:endParaRPr>
          </a:p>
          <a:p>
            <a:pPr marL="457200" lvl="0" indent="-457200">
              <a:lnSpc>
                <a:spcPct val="150000"/>
              </a:lnSpc>
              <a:spcBef>
                <a:spcPts val="0"/>
              </a:spcBef>
              <a:buNone/>
            </a:pPr>
            <a:endParaRPr lang="en-US" altLang="zh-CN" sz="2400" dirty="0">
              <a:latin typeface="Microsoft YaHei" charset="-122"/>
              <a:ea typeface="Microsoft YaHei" charset="-122"/>
              <a:cs typeface="Microsoft YaHei" charset="-122"/>
            </a:endParaRPr>
          </a:p>
          <a:p>
            <a:pPr marL="457200" lvl="0" indent="-457200">
              <a:lnSpc>
                <a:spcPct val="150000"/>
              </a:lnSpc>
              <a:spcBef>
                <a:spcPts val="0"/>
              </a:spcBef>
              <a:buNone/>
            </a:pPr>
            <a:r>
              <a:rPr lang="en-US" altLang="zh-CN" sz="2400" dirty="0">
                <a:latin typeface="Microsoft YaHei" charset="-122"/>
                <a:ea typeface="Microsoft YaHei" charset="-122"/>
                <a:cs typeface="Microsoft YaHei" charset="-122"/>
              </a:rPr>
              <a:t>		</a:t>
            </a:r>
          </a:p>
        </p:txBody>
      </p:sp>
    </p:spTree>
    <p:custDataLst>
      <p:tags r:id="rId1"/>
    </p:custDataLst>
    <p:extLst>
      <p:ext uri="{BB962C8B-B14F-4D97-AF65-F5344CB8AC3E}">
        <p14:creationId xmlns:p14="http://schemas.microsoft.com/office/powerpoint/2010/main" val="1330966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9260" y="0"/>
            <a:ext cx="6682740" cy="6183630"/>
          </a:xfrm>
          <a:prstGeom prst="rect">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占位符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271" r="20271"/>
          <a:stretch>
            <a:fillRect/>
          </a:stretch>
        </p:blipFill>
        <p:spPr/>
      </p:pic>
      <p:sp>
        <p:nvSpPr>
          <p:cNvPr id="9" name="Text Placeholder 13"/>
          <p:cNvSpPr txBox="1">
            <a:spLocks/>
          </p:cNvSpPr>
          <p:nvPr/>
        </p:nvSpPr>
        <p:spPr>
          <a:xfrm>
            <a:off x="7271381" y="2397567"/>
            <a:ext cx="3300412" cy="625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Microsoft YaHei" charset="-122"/>
                <a:ea typeface="Microsoft YaHei" charset="-122"/>
                <a:cs typeface="Microsoft YaHei" charset="-122"/>
              </a:rPr>
              <a:t>分析过程</a:t>
            </a:r>
            <a:endParaRPr lang="en-US" sz="4000" b="1" dirty="0">
              <a:solidFill>
                <a:schemeClr val="tx1">
                  <a:lumMod val="85000"/>
                  <a:lumOff val="15000"/>
                </a:schemeClr>
              </a:solidFill>
              <a:latin typeface="Microsoft YaHei" charset="-122"/>
              <a:ea typeface="Microsoft YaHei" charset="-122"/>
              <a:cs typeface="Microsoft YaHei" charset="-122"/>
            </a:endParaRPr>
          </a:p>
        </p:txBody>
      </p:sp>
      <p:sp>
        <p:nvSpPr>
          <p:cNvPr id="10" name="Text Placeholder 3"/>
          <p:cNvSpPr txBox="1">
            <a:spLocks/>
          </p:cNvSpPr>
          <p:nvPr/>
        </p:nvSpPr>
        <p:spPr>
          <a:xfrm>
            <a:off x="7271380" y="3100939"/>
            <a:ext cx="3939512" cy="23729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AutoNum type="arabicPeriod"/>
            </a:pPr>
            <a:r>
              <a:rPr lang="zh-CN" altLang="en-US" sz="1800" dirty="0" smtClean="0">
                <a:latin typeface="Microsoft YaHei" charset="-122"/>
                <a:ea typeface="Microsoft YaHei" charset="-122"/>
                <a:cs typeface="Microsoft YaHei" charset="-122"/>
              </a:rPr>
              <a:t>数据清洗</a:t>
            </a:r>
            <a:endParaRPr lang="en-US" altLang="zh-CN" sz="1800" dirty="0" smtClean="0">
              <a:latin typeface="Microsoft YaHei" charset="-122"/>
              <a:ea typeface="Microsoft YaHei" charset="-122"/>
              <a:cs typeface="Microsoft YaHei" charset="-122"/>
            </a:endParaRPr>
          </a:p>
          <a:p>
            <a:pPr marL="342900" indent="-342900">
              <a:lnSpc>
                <a:spcPct val="100000"/>
              </a:lnSpc>
              <a:buAutoNum type="arabicPeriod"/>
            </a:pPr>
            <a:r>
              <a:rPr lang="zh-CN" altLang="en-US" sz="1800" dirty="0">
                <a:latin typeface="Microsoft YaHei" charset="-122"/>
                <a:ea typeface="Microsoft YaHei" charset="-122"/>
                <a:cs typeface="Microsoft YaHei" charset="-122"/>
              </a:rPr>
              <a:t>计算相关性指标</a:t>
            </a:r>
            <a:endParaRPr lang="en-US" altLang="zh-CN" sz="1800" dirty="0">
              <a:latin typeface="Microsoft YaHei" charset="-122"/>
              <a:ea typeface="Microsoft YaHei" charset="-122"/>
              <a:cs typeface="Microsoft YaHei" charset="-122"/>
            </a:endParaRPr>
          </a:p>
          <a:p>
            <a:pPr marL="342900" indent="-342900">
              <a:lnSpc>
                <a:spcPct val="100000"/>
              </a:lnSpc>
              <a:buAutoNum type="arabicPeriod"/>
            </a:pPr>
            <a:r>
              <a:rPr lang="zh-CN" altLang="en-US" sz="1800" dirty="0" smtClean="0">
                <a:latin typeface="Microsoft YaHei" charset="-122"/>
                <a:ea typeface="Microsoft YaHei" charset="-122"/>
                <a:cs typeface="Microsoft YaHei" charset="-122"/>
              </a:rPr>
              <a:t>数据标准化</a:t>
            </a:r>
            <a:endParaRPr lang="en-US" altLang="zh-CN" sz="1800" dirty="0" smtClean="0">
              <a:latin typeface="Microsoft YaHei" charset="-122"/>
              <a:ea typeface="Microsoft YaHei" charset="-122"/>
              <a:cs typeface="Microsoft YaHei" charset="-122"/>
            </a:endParaRPr>
          </a:p>
          <a:p>
            <a:pPr marL="342900" indent="-342900">
              <a:lnSpc>
                <a:spcPct val="100000"/>
              </a:lnSpc>
              <a:buAutoNum type="arabicPeriod"/>
            </a:pPr>
            <a:r>
              <a:rPr lang="zh-CN" altLang="en-US" sz="1800" dirty="0">
                <a:latin typeface="Microsoft YaHei" charset="-122"/>
                <a:ea typeface="Microsoft YaHei" charset="-122"/>
                <a:cs typeface="Microsoft YaHei" charset="-122"/>
              </a:rPr>
              <a:t>字符串分类</a:t>
            </a:r>
            <a:endParaRPr lang="en-US" altLang="zh-CN" sz="1800" dirty="0">
              <a:latin typeface="Microsoft YaHei" charset="-122"/>
              <a:ea typeface="Microsoft YaHei" charset="-122"/>
              <a:cs typeface="Microsoft YaHei" charset="-122"/>
            </a:endParaRPr>
          </a:p>
          <a:p>
            <a:pPr marL="342900" indent="-342900">
              <a:lnSpc>
                <a:spcPct val="100000"/>
              </a:lnSpc>
              <a:buAutoNum type="arabicPeriod"/>
            </a:pPr>
            <a:r>
              <a:rPr lang="en-US" altLang="zh-CN" sz="1800" dirty="0" smtClean="0">
                <a:latin typeface="Microsoft YaHei" charset="-122"/>
                <a:ea typeface="Microsoft YaHei" charset="-122"/>
                <a:cs typeface="Microsoft YaHei" charset="-122"/>
              </a:rPr>
              <a:t>KMeans</a:t>
            </a:r>
            <a:r>
              <a:rPr lang="zh-CN" altLang="en-US" sz="1800" dirty="0" smtClean="0">
                <a:latin typeface="Microsoft YaHei" charset="-122"/>
                <a:ea typeface="Microsoft YaHei" charset="-122"/>
                <a:cs typeface="Microsoft YaHei" charset="-122"/>
              </a:rPr>
              <a:t>建模</a:t>
            </a:r>
            <a:endParaRPr lang="en-US" altLang="zh-CN" sz="1800" dirty="0" smtClean="0">
              <a:latin typeface="Microsoft YaHei" charset="-122"/>
              <a:ea typeface="Microsoft YaHei" charset="-122"/>
              <a:cs typeface="Microsoft YaHei" charset="-122"/>
            </a:endParaRPr>
          </a:p>
        </p:txBody>
      </p:sp>
      <p:sp>
        <p:nvSpPr>
          <p:cNvPr id="4" name="文本框 3"/>
          <p:cNvSpPr txBox="1"/>
          <p:nvPr/>
        </p:nvSpPr>
        <p:spPr>
          <a:xfrm>
            <a:off x="7224168" y="1070475"/>
            <a:ext cx="1400901" cy="1200329"/>
          </a:xfrm>
          <a:prstGeom prst="rect">
            <a:avLst/>
          </a:prstGeom>
          <a:noFill/>
        </p:spPr>
        <p:txBody>
          <a:bodyPr wrap="square" rtlCol="0">
            <a:spAutoFit/>
          </a:bodyPr>
          <a:lstStyle/>
          <a:p>
            <a:r>
              <a:rPr kumimoji="1" lang="en-US" altLang="zh-CN" sz="7200" b="1" dirty="0" smtClean="0">
                <a:latin typeface="Microsoft YaHei" charset="-122"/>
                <a:ea typeface="Microsoft YaHei" charset="-122"/>
                <a:cs typeface="Microsoft YaHei" charset="-122"/>
              </a:rPr>
              <a:t>02</a:t>
            </a:r>
            <a:endParaRPr kumimoji="1" lang="zh-CN" altLang="en-US" sz="7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848721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案例数据</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a:spLocks/>
          </p:cNvSpPr>
          <p:nvPr/>
        </p:nvSpPr>
        <p:spPr>
          <a:xfrm>
            <a:off x="749023" y="1287625"/>
            <a:ext cx="11138177" cy="24072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广告渠道：所有带站外标记的渠道</a:t>
            </a:r>
            <a:endParaRPr lang="en-US" altLang="zh-CN" sz="2400" dirty="0">
              <a:latin typeface="Microsoft YaHei" charset="-122"/>
              <a:ea typeface="Microsoft YaHei" charset="-122"/>
              <a:cs typeface="Microsoft YaHei" charset="-122"/>
            </a:endParaRPr>
          </a:p>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数据范围：近</a:t>
            </a:r>
            <a:r>
              <a:rPr lang="en-US" altLang="zh-CN" sz="2400" dirty="0">
                <a:latin typeface="Microsoft YaHei" charset="-122"/>
                <a:ea typeface="Microsoft YaHei" charset="-122"/>
                <a:cs typeface="Microsoft YaHei" charset="-122"/>
              </a:rPr>
              <a:t>90</a:t>
            </a:r>
            <a:r>
              <a:rPr lang="zh-CN" altLang="en-US" sz="2400" dirty="0">
                <a:latin typeface="Microsoft YaHei" charset="-122"/>
                <a:ea typeface="Microsoft YaHei" charset="-122"/>
                <a:cs typeface="Microsoft YaHei" charset="-122"/>
              </a:rPr>
              <a:t>天</a:t>
            </a:r>
            <a:endParaRPr lang="en-US" altLang="zh-CN" sz="2400" dirty="0">
              <a:latin typeface="Microsoft YaHei" charset="-122"/>
              <a:ea typeface="Microsoft YaHei" charset="-122"/>
              <a:cs typeface="Microsoft YaHei" charset="-122"/>
            </a:endParaRPr>
          </a:p>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维度与指标：</a:t>
            </a:r>
            <a:r>
              <a:rPr lang="zh-CN" altLang="en-US" sz="2400">
                <a:latin typeface="Microsoft YaHei" charset="-122"/>
                <a:ea typeface="Microsoft YaHei" charset="-122"/>
                <a:cs typeface="Microsoft YaHei" charset="-122"/>
              </a:rPr>
              <a:t>渠道代号</a:t>
            </a:r>
            <a:r>
              <a:rPr lang="en-US" altLang="zh-CN" sz="2400">
                <a:latin typeface="Microsoft YaHei" charset="-122"/>
                <a:ea typeface="Microsoft YaHei" charset="-122"/>
                <a:cs typeface="Microsoft YaHei" charset="-122"/>
              </a:rPr>
              <a:t>,</a:t>
            </a:r>
            <a:r>
              <a:rPr lang="zh-CN" altLang="en-US" sz="2400">
                <a:latin typeface="Microsoft YaHei" charset="-122"/>
                <a:ea typeface="Microsoft YaHei" charset="-122"/>
                <a:cs typeface="Microsoft YaHei" charset="-122"/>
              </a:rPr>
              <a:t>日均</a:t>
            </a:r>
            <a:r>
              <a:rPr lang="en-US" altLang="zh-CN" sz="2400">
                <a:latin typeface="Microsoft YaHei" charset="-122"/>
                <a:ea typeface="Microsoft YaHei" charset="-122"/>
                <a:cs typeface="Microsoft YaHei" charset="-122"/>
              </a:rPr>
              <a:t>UV,</a:t>
            </a:r>
            <a:r>
              <a:rPr lang="zh-CN" altLang="en-US" sz="2400">
                <a:latin typeface="Microsoft YaHei" charset="-122"/>
                <a:ea typeface="Microsoft YaHei" charset="-122"/>
                <a:cs typeface="Microsoft YaHei" charset="-122"/>
              </a:rPr>
              <a:t>平均注册率</a:t>
            </a:r>
            <a:r>
              <a:rPr lang="en-US" altLang="zh-CN" sz="2400">
                <a:latin typeface="Microsoft YaHei" charset="-122"/>
                <a:ea typeface="Microsoft YaHei" charset="-122"/>
                <a:cs typeface="Microsoft YaHei" charset="-122"/>
              </a:rPr>
              <a:t>,</a:t>
            </a:r>
            <a:r>
              <a:rPr lang="zh-CN" altLang="en-US" sz="2400">
                <a:latin typeface="Microsoft YaHei" charset="-122"/>
                <a:ea typeface="Microsoft YaHei" charset="-122"/>
                <a:cs typeface="Microsoft YaHei" charset="-122"/>
              </a:rPr>
              <a:t>平均搜索量</a:t>
            </a:r>
            <a:r>
              <a:rPr lang="en-US" altLang="zh-CN" sz="2400">
                <a:latin typeface="Microsoft YaHei" charset="-122"/>
                <a:ea typeface="Microsoft YaHei" charset="-122"/>
                <a:cs typeface="Microsoft YaHei" charset="-122"/>
              </a:rPr>
              <a:t>,</a:t>
            </a:r>
            <a:r>
              <a:rPr lang="zh-CN" altLang="en-US" sz="2400">
                <a:latin typeface="Microsoft YaHei" charset="-122"/>
                <a:ea typeface="Microsoft YaHei" charset="-122"/>
                <a:cs typeface="Microsoft YaHei" charset="-122"/>
              </a:rPr>
              <a:t>访问深度</a:t>
            </a:r>
            <a:r>
              <a:rPr lang="en-US" altLang="zh-CN" sz="2400">
                <a:latin typeface="Microsoft YaHei" charset="-122"/>
                <a:ea typeface="Microsoft YaHei" charset="-122"/>
                <a:cs typeface="Microsoft YaHei" charset="-122"/>
              </a:rPr>
              <a:t>,</a:t>
            </a:r>
            <a:r>
              <a:rPr lang="zh-CN" altLang="en-US" sz="2400">
                <a:latin typeface="Microsoft YaHei" charset="-122"/>
                <a:ea typeface="Microsoft YaHei" charset="-122"/>
                <a:cs typeface="Microsoft YaHei" charset="-122"/>
              </a:rPr>
              <a:t>平均停留时间</a:t>
            </a:r>
            <a:r>
              <a:rPr lang="en-US" altLang="zh-CN" sz="2400">
                <a:latin typeface="Microsoft YaHei" charset="-122"/>
                <a:ea typeface="Microsoft YaHei" charset="-122"/>
                <a:cs typeface="Microsoft YaHei" charset="-122"/>
              </a:rPr>
              <a:t>,</a:t>
            </a:r>
            <a:r>
              <a:rPr lang="zh-CN" altLang="en-US" sz="2400">
                <a:latin typeface="Microsoft YaHei" charset="-122"/>
                <a:ea typeface="Microsoft YaHei" charset="-122"/>
                <a:cs typeface="Microsoft YaHei" charset="-122"/>
              </a:rPr>
              <a:t>订单转化率</a:t>
            </a:r>
            <a:r>
              <a:rPr lang="en-US" altLang="zh-CN" sz="2400">
                <a:latin typeface="Microsoft YaHei" charset="-122"/>
                <a:ea typeface="Microsoft YaHei" charset="-122"/>
                <a:cs typeface="Microsoft YaHei" charset="-122"/>
              </a:rPr>
              <a:t>,</a:t>
            </a:r>
            <a:r>
              <a:rPr lang="zh-CN" altLang="en-US" sz="2400">
                <a:latin typeface="Microsoft YaHei" charset="-122"/>
                <a:ea typeface="Microsoft YaHei" charset="-122"/>
                <a:cs typeface="Microsoft YaHei" charset="-122"/>
              </a:rPr>
              <a:t>投放总时间</a:t>
            </a:r>
            <a:r>
              <a:rPr lang="en-US" altLang="zh-CN" sz="2400">
                <a:latin typeface="Microsoft YaHei" charset="-122"/>
                <a:ea typeface="Microsoft YaHei" charset="-122"/>
                <a:cs typeface="Microsoft YaHei" charset="-122"/>
              </a:rPr>
              <a:t>,</a:t>
            </a:r>
            <a:r>
              <a:rPr lang="zh-CN" altLang="en-US" sz="2400">
                <a:latin typeface="Microsoft YaHei" charset="-122"/>
                <a:ea typeface="Microsoft YaHei" charset="-122"/>
                <a:cs typeface="Microsoft YaHei" charset="-122"/>
              </a:rPr>
              <a:t>素材类型</a:t>
            </a:r>
            <a:r>
              <a:rPr lang="en-US" altLang="zh-CN" sz="2400">
                <a:latin typeface="Microsoft YaHei" charset="-122"/>
                <a:ea typeface="Microsoft YaHei" charset="-122"/>
                <a:cs typeface="Microsoft YaHei" charset="-122"/>
              </a:rPr>
              <a:t>,</a:t>
            </a:r>
            <a:r>
              <a:rPr lang="zh-CN" altLang="en-US" sz="2400">
                <a:latin typeface="Microsoft YaHei" charset="-122"/>
                <a:ea typeface="Microsoft YaHei" charset="-122"/>
                <a:cs typeface="Microsoft YaHei" charset="-122"/>
              </a:rPr>
              <a:t>广告类型</a:t>
            </a:r>
            <a:r>
              <a:rPr lang="en-US" altLang="zh-CN" sz="2400">
                <a:latin typeface="Microsoft YaHei" charset="-122"/>
                <a:ea typeface="Microsoft YaHei" charset="-122"/>
                <a:cs typeface="Microsoft YaHei" charset="-122"/>
              </a:rPr>
              <a:t>,</a:t>
            </a:r>
            <a:r>
              <a:rPr lang="zh-CN" altLang="en-US" sz="2400">
                <a:latin typeface="Microsoft YaHei" charset="-122"/>
                <a:ea typeface="Microsoft YaHei" charset="-122"/>
                <a:cs typeface="Microsoft YaHei" charset="-122"/>
              </a:rPr>
              <a:t>合作方式</a:t>
            </a:r>
            <a:r>
              <a:rPr lang="en-US" altLang="zh-CN" sz="2400">
                <a:latin typeface="Microsoft YaHei" charset="-122"/>
                <a:ea typeface="Microsoft YaHei" charset="-122"/>
                <a:cs typeface="Microsoft YaHei" charset="-122"/>
              </a:rPr>
              <a:t>,</a:t>
            </a:r>
            <a:r>
              <a:rPr lang="zh-CN" altLang="en-US" sz="2400">
                <a:latin typeface="Microsoft YaHei" charset="-122"/>
                <a:ea typeface="Microsoft YaHei" charset="-122"/>
                <a:cs typeface="Microsoft YaHei" charset="-122"/>
              </a:rPr>
              <a:t>广告尺寸</a:t>
            </a:r>
            <a:r>
              <a:rPr lang="en-US" altLang="zh-CN" sz="2400">
                <a:latin typeface="Microsoft YaHei" charset="-122"/>
                <a:ea typeface="Microsoft YaHei" charset="-122"/>
                <a:cs typeface="Microsoft YaHei" charset="-122"/>
              </a:rPr>
              <a:t>,</a:t>
            </a:r>
            <a:r>
              <a:rPr lang="zh-CN" altLang="en-US" sz="2400">
                <a:latin typeface="Microsoft YaHei" charset="-122"/>
                <a:ea typeface="Microsoft YaHei" charset="-122"/>
                <a:cs typeface="Microsoft YaHei" charset="-122"/>
              </a:rPr>
              <a:t>广告卖点</a:t>
            </a:r>
            <a:endParaRPr lang="en-US" altLang="zh-CN" sz="2400" dirty="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749023" y="3939153"/>
            <a:ext cx="11046955" cy="1677876"/>
          </a:xfrm>
          <a:prstGeom prst="rect">
            <a:avLst/>
          </a:prstGeom>
        </p:spPr>
      </p:pic>
    </p:spTree>
    <p:custDataLst>
      <p:tags r:id="rId1"/>
    </p:custDataLst>
    <p:extLst>
      <p:ext uri="{BB962C8B-B14F-4D97-AF65-F5344CB8AC3E}">
        <p14:creationId xmlns:p14="http://schemas.microsoft.com/office/powerpoint/2010/main" val="1680367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数据清洗</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a:spLocks/>
          </p:cNvSpPr>
          <p:nvPr/>
        </p:nvSpPr>
        <p:spPr>
          <a:xfrm>
            <a:off x="1202082" y="1511558"/>
            <a:ext cx="3851156" cy="2239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数据审查</a:t>
            </a:r>
            <a:endParaRPr lang="en-US" altLang="zh-CN" sz="2400" dirty="0">
              <a:latin typeface="Microsoft YaHei" charset="-122"/>
              <a:ea typeface="Microsoft YaHei" charset="-122"/>
              <a:cs typeface="Microsoft YaHei" charset="-122"/>
            </a:endParaRPr>
          </a:p>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缺失值填充（均值）</a:t>
            </a:r>
            <a:endParaRPr lang="en-US" altLang="zh-CN" sz="2400" dirty="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1202082" y="3208945"/>
            <a:ext cx="9875493" cy="2333690"/>
          </a:xfrm>
          <a:prstGeom prst="rect">
            <a:avLst/>
          </a:prstGeom>
        </p:spPr>
      </p:pic>
    </p:spTree>
    <p:custDataLst>
      <p:tags r:id="rId1"/>
    </p:custDataLst>
    <p:extLst>
      <p:ext uri="{BB962C8B-B14F-4D97-AF65-F5344CB8AC3E}">
        <p14:creationId xmlns:p14="http://schemas.microsoft.com/office/powerpoint/2010/main" val="824881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相关性分析</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a:spLocks/>
          </p:cNvSpPr>
          <p:nvPr/>
        </p:nvSpPr>
        <p:spPr>
          <a:xfrm>
            <a:off x="1612512" y="1194318"/>
            <a:ext cx="5329464" cy="18101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计算相关性</a:t>
            </a:r>
            <a:endParaRPr lang="en-US" altLang="zh-CN" sz="2400" dirty="0">
              <a:latin typeface="Microsoft YaHei" charset="-122"/>
              <a:ea typeface="Microsoft YaHei" charset="-122"/>
              <a:cs typeface="Microsoft YaHei" charset="-122"/>
            </a:endParaRPr>
          </a:p>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删除「平均停留时间」列</a:t>
            </a:r>
            <a:endParaRPr lang="en-US" altLang="zh-CN" sz="2400" dirty="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1612512" y="2743200"/>
            <a:ext cx="9004300" cy="3111500"/>
          </a:xfrm>
          <a:prstGeom prst="rect">
            <a:avLst/>
          </a:prstGeom>
        </p:spPr>
      </p:pic>
    </p:spTree>
    <p:custDataLst>
      <p:tags r:id="rId1"/>
    </p:custDataLst>
    <p:extLst>
      <p:ext uri="{BB962C8B-B14F-4D97-AF65-F5344CB8AC3E}">
        <p14:creationId xmlns:p14="http://schemas.microsoft.com/office/powerpoint/2010/main" val="101192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xmlns="" id="{307BF944-C621-4181-A927-9CE4740FB8AE}"/>
              </a:ext>
            </a:extLst>
          </p:cNvPr>
          <p:cNvSpPr txBox="1">
            <a:spLocks/>
          </p:cNvSpPr>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数据标准化：</a:t>
            </a:r>
            <a:r>
              <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Min</a:t>
            </a:r>
            <a:r>
              <a:rPr lang="en-US" altLang="zh-CN"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-Max</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a:spLocks/>
          </p:cNvSpPr>
          <p:nvPr/>
        </p:nvSpPr>
        <p:spPr>
          <a:xfrm>
            <a:off x="1612512" y="1231641"/>
            <a:ext cx="5329464" cy="17728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使用</a:t>
            </a:r>
            <a:r>
              <a:rPr lang="en-US" altLang="zh-CN" sz="2400" dirty="0">
                <a:latin typeface="Microsoft YaHei" charset="-122"/>
                <a:ea typeface="Microsoft YaHei" charset="-122"/>
                <a:cs typeface="Microsoft YaHei" charset="-122"/>
              </a:rPr>
              <a:t>Min-Max</a:t>
            </a:r>
            <a:r>
              <a:rPr lang="zh-CN" altLang="en-US" sz="2400" dirty="0">
                <a:latin typeface="Microsoft YaHei" charset="-122"/>
                <a:ea typeface="Microsoft YaHei" charset="-122"/>
                <a:cs typeface="Microsoft YaHei" charset="-122"/>
              </a:rPr>
              <a:t>归一法</a:t>
            </a:r>
            <a:endParaRPr lang="en-US" altLang="zh-CN" sz="2400" dirty="0">
              <a:latin typeface="Microsoft YaHei" charset="-122"/>
              <a:ea typeface="Microsoft YaHei" charset="-122"/>
              <a:cs typeface="Microsoft YaHei" charset="-122"/>
            </a:endParaRPr>
          </a:p>
          <a:p>
            <a:pPr lvl="0">
              <a:lnSpc>
                <a:spcPct val="150000"/>
              </a:lnSpc>
              <a:spcBef>
                <a:spcPts val="0"/>
              </a:spcBef>
              <a:buFont typeface="Wingdings" charset="2"/>
              <a:buChar char="p"/>
            </a:pPr>
            <a:r>
              <a:rPr lang="zh-CN" altLang="en-US" sz="2400" dirty="0">
                <a:latin typeface="Microsoft YaHei" charset="-122"/>
                <a:ea typeface="Microsoft YaHei" charset="-122"/>
                <a:cs typeface="Microsoft YaHei" charset="-122"/>
              </a:rPr>
              <a:t>  数值范围</a:t>
            </a:r>
            <a:r>
              <a:rPr lang="en-US" altLang="zh-CN" sz="2400" dirty="0">
                <a:latin typeface="Microsoft YaHei" charset="-122"/>
                <a:ea typeface="Microsoft YaHei" charset="-122"/>
                <a:cs typeface="Microsoft YaHei" charset="-122"/>
              </a:rPr>
              <a:t>0~1</a:t>
            </a:r>
          </a:p>
        </p:txBody>
      </p:sp>
      <p:pic>
        <p:nvPicPr>
          <p:cNvPr id="6" name="图片 5"/>
          <p:cNvPicPr>
            <a:picLocks noChangeAspect="1"/>
          </p:cNvPicPr>
          <p:nvPr/>
        </p:nvPicPr>
        <p:blipFill>
          <a:blip r:embed="rId3"/>
          <a:stretch>
            <a:fillRect/>
          </a:stretch>
        </p:blipFill>
        <p:spPr>
          <a:xfrm>
            <a:off x="1612512" y="2644321"/>
            <a:ext cx="9744706" cy="3252625"/>
          </a:xfrm>
          <a:prstGeom prst="rect">
            <a:avLst/>
          </a:prstGeom>
        </p:spPr>
      </p:pic>
    </p:spTree>
    <p:custDataLst>
      <p:tags r:id="rId1"/>
    </p:custDataLst>
    <p:extLst>
      <p:ext uri="{BB962C8B-B14F-4D97-AF65-F5344CB8AC3E}">
        <p14:creationId xmlns:p14="http://schemas.microsoft.com/office/powerpoint/2010/main" val="4414559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10.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1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12.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13.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3.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4.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5.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6.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7.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8.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9.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3455</TotalTime>
  <Words>635</Words>
  <Application>Microsoft Macintosh PowerPoint</Application>
  <PresentationFormat>宽屏</PresentationFormat>
  <Paragraphs>80</Paragraphs>
  <Slides>20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Calibri</vt:lpstr>
      <vt:lpstr>DengXian</vt:lpstr>
      <vt:lpstr>Impact</vt:lpstr>
      <vt:lpstr>Microsoft YaHei</vt:lpstr>
      <vt:lpstr>Montserrat</vt:lpstr>
      <vt:lpstr>Wingdings</vt:lpstr>
      <vt:lpstr>宋体</vt:lpstr>
      <vt:lpstr>微软雅黑</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pt1</dc:creator>
  <cp:lastModifiedBy>ztun_4@outlook.com</cp:lastModifiedBy>
  <cp:revision>588</cp:revision>
  <dcterms:created xsi:type="dcterms:W3CDTF">2015-12-10T05:15:39Z</dcterms:created>
  <dcterms:modified xsi:type="dcterms:W3CDTF">2020-09-10T16:08:35Z</dcterms:modified>
</cp:coreProperties>
</file>