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7" r:id="rId2"/>
    <p:sldId id="338" r:id="rId3"/>
    <p:sldId id="341" r:id="rId4"/>
    <p:sldId id="339" r:id="rId5"/>
    <p:sldId id="340" r:id="rId6"/>
    <p:sldId id="310" r:id="rId7"/>
    <p:sldId id="311" r:id="rId8"/>
    <p:sldId id="313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1" r:id="rId24"/>
    <p:sldId id="332" r:id="rId25"/>
    <p:sldId id="336" r:id="rId26"/>
    <p:sldId id="333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1678"/>
  </p:normalViewPr>
  <p:slideViewPr>
    <p:cSldViewPr snapToGrid="0">
      <p:cViewPr>
        <p:scale>
          <a:sx n="112" d="100"/>
          <a:sy n="112" d="100"/>
        </p:scale>
        <p:origin x="856" y="30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tnn/Desktop/14.10&#32451;&#20064;&#65306;&#22797;&#36141;&#2957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ztnn/data-analysis/14-&#29992;&#25143;&#28040;&#36153;&#34892;&#20026;/Homework/14.11&#32451;&#20064;&#65306;&#22238;&#36141;&#2957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ztnn/Desktop/14.13&#32451;&#20064;&#65306;&#22836;&#37096;&#29992;&#25143;&#36129;&#29486;&#39069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月复购率分析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复购用户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Sheet1!$C$2:$C$14</c:f>
              <c:strCache>
                <c:ptCount val="13"/>
                <c:pt idx="0">
                  <c:v>2010-12</c:v>
                </c:pt>
                <c:pt idx="1">
                  <c:v>2011-1</c:v>
                </c:pt>
                <c:pt idx="2">
                  <c:v>2011-2</c:v>
                </c:pt>
                <c:pt idx="3">
                  <c:v>2011-3</c:v>
                </c:pt>
                <c:pt idx="4">
                  <c:v>2011-4</c:v>
                </c:pt>
                <c:pt idx="5">
                  <c:v>2011-5</c:v>
                </c:pt>
                <c:pt idx="6">
                  <c:v>2011-6</c:v>
                </c:pt>
                <c:pt idx="7">
                  <c:v>2011-7</c:v>
                </c:pt>
                <c:pt idx="8">
                  <c:v>2011-8</c:v>
                </c:pt>
                <c:pt idx="9">
                  <c:v>2011-9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358.0</c:v>
                </c:pt>
                <c:pt idx="1">
                  <c:v>254.0</c:v>
                </c:pt>
                <c:pt idx="2">
                  <c:v>244.0</c:v>
                </c:pt>
                <c:pt idx="3">
                  <c:v>322.0</c:v>
                </c:pt>
                <c:pt idx="4">
                  <c:v>270.0</c:v>
                </c:pt>
                <c:pt idx="5">
                  <c:v>397.0</c:v>
                </c:pt>
                <c:pt idx="6">
                  <c:v>333.0</c:v>
                </c:pt>
                <c:pt idx="7">
                  <c:v>328.0</c:v>
                </c:pt>
                <c:pt idx="8">
                  <c:v>299.0</c:v>
                </c:pt>
                <c:pt idx="9">
                  <c:v>401.0</c:v>
                </c:pt>
                <c:pt idx="10">
                  <c:v>446.0</c:v>
                </c:pt>
                <c:pt idx="11">
                  <c:v>674.0</c:v>
                </c:pt>
                <c:pt idx="12">
                  <c:v>151.0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总用户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Sheet1!$C$2:$C$14</c:f>
              <c:strCache>
                <c:ptCount val="13"/>
                <c:pt idx="0">
                  <c:v>2010-12</c:v>
                </c:pt>
                <c:pt idx="1">
                  <c:v>2011-1</c:v>
                </c:pt>
                <c:pt idx="2">
                  <c:v>2011-2</c:v>
                </c:pt>
                <c:pt idx="3">
                  <c:v>2011-3</c:v>
                </c:pt>
                <c:pt idx="4">
                  <c:v>2011-4</c:v>
                </c:pt>
                <c:pt idx="5">
                  <c:v>2011-5</c:v>
                </c:pt>
                <c:pt idx="6">
                  <c:v>2011-6</c:v>
                </c:pt>
                <c:pt idx="7">
                  <c:v>2011-7</c:v>
                </c:pt>
                <c:pt idx="8">
                  <c:v>2011-8</c:v>
                </c:pt>
                <c:pt idx="9">
                  <c:v>2011-9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948.0</c:v>
                </c:pt>
                <c:pt idx="1">
                  <c:v>783.0</c:v>
                </c:pt>
                <c:pt idx="2">
                  <c:v>798.0</c:v>
                </c:pt>
                <c:pt idx="3">
                  <c:v>1020.0</c:v>
                </c:pt>
                <c:pt idx="4">
                  <c:v>899.0</c:v>
                </c:pt>
                <c:pt idx="5">
                  <c:v>1079.0</c:v>
                </c:pt>
                <c:pt idx="6">
                  <c:v>1051.0</c:v>
                </c:pt>
                <c:pt idx="7">
                  <c:v>993.0</c:v>
                </c:pt>
                <c:pt idx="8">
                  <c:v>980.0</c:v>
                </c:pt>
                <c:pt idx="9">
                  <c:v>1302.0</c:v>
                </c:pt>
                <c:pt idx="10">
                  <c:v>1425.0</c:v>
                </c:pt>
                <c:pt idx="11">
                  <c:v>1711.0</c:v>
                </c:pt>
                <c:pt idx="12">
                  <c:v>686.0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67391040"/>
        <c:axId val="-1066553344"/>
      </c:barChart>
      <c:catAx>
        <c:axId val="-106739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553344"/>
        <c:crosses val="autoZero"/>
        <c:auto val="1"/>
        <c:lblAlgn val="ctr"/>
        <c:lblOffset val="100"/>
        <c:noMultiLvlLbl val="0"/>
      </c:catAx>
      <c:valAx>
        <c:axId val="-10665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73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用户回购率分析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回购用户数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Sheet1!$A$2:$A$14</c:f>
              <c:strCache>
                <c:ptCount val="13"/>
                <c:pt idx="0">
                  <c:v>2010-12-01</c:v>
                </c:pt>
                <c:pt idx="1">
                  <c:v>2011-01-01</c:v>
                </c:pt>
                <c:pt idx="2">
                  <c:v>2011-02-01</c:v>
                </c:pt>
                <c:pt idx="3">
                  <c:v>2011-03-01</c:v>
                </c:pt>
                <c:pt idx="4">
                  <c:v>2011-04-01</c:v>
                </c:pt>
                <c:pt idx="5">
                  <c:v>2011-05-01</c:v>
                </c:pt>
                <c:pt idx="6">
                  <c:v>2011-06-01</c:v>
                </c:pt>
                <c:pt idx="7">
                  <c:v>2011-07-01</c:v>
                </c:pt>
                <c:pt idx="8">
                  <c:v>2011-08-01</c:v>
                </c:pt>
                <c:pt idx="9">
                  <c:v>2011-09-01</c:v>
                </c:pt>
                <c:pt idx="10">
                  <c:v>2011-10-01</c:v>
                </c:pt>
                <c:pt idx="11">
                  <c:v>2011-11-01</c:v>
                </c:pt>
                <c:pt idx="12">
                  <c:v>2011-12-01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362.0</c:v>
                </c:pt>
                <c:pt idx="1">
                  <c:v>299.0</c:v>
                </c:pt>
                <c:pt idx="2">
                  <c:v>345.0</c:v>
                </c:pt>
                <c:pt idx="3">
                  <c:v>346.0</c:v>
                </c:pt>
                <c:pt idx="4">
                  <c:v>399.0</c:v>
                </c:pt>
                <c:pt idx="5">
                  <c:v>464.0</c:v>
                </c:pt>
                <c:pt idx="6">
                  <c:v>415.0</c:v>
                </c:pt>
                <c:pt idx="7">
                  <c:v>433.0</c:v>
                </c:pt>
                <c:pt idx="8">
                  <c:v>465.0</c:v>
                </c:pt>
                <c:pt idx="9">
                  <c:v>552.0</c:v>
                </c:pt>
                <c:pt idx="10">
                  <c:v>690.0</c:v>
                </c:pt>
                <c:pt idx="11">
                  <c:v>443.0</c:v>
                </c:pt>
                <c:pt idx="1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总用户数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Sheet1!$A$2:$A$14</c:f>
              <c:strCache>
                <c:ptCount val="13"/>
                <c:pt idx="0">
                  <c:v>2010-12-01</c:v>
                </c:pt>
                <c:pt idx="1">
                  <c:v>2011-01-01</c:v>
                </c:pt>
                <c:pt idx="2">
                  <c:v>2011-02-01</c:v>
                </c:pt>
                <c:pt idx="3">
                  <c:v>2011-03-01</c:v>
                </c:pt>
                <c:pt idx="4">
                  <c:v>2011-04-01</c:v>
                </c:pt>
                <c:pt idx="5">
                  <c:v>2011-05-01</c:v>
                </c:pt>
                <c:pt idx="6">
                  <c:v>2011-06-01</c:v>
                </c:pt>
                <c:pt idx="7">
                  <c:v>2011-07-01</c:v>
                </c:pt>
                <c:pt idx="8">
                  <c:v>2011-08-01</c:v>
                </c:pt>
                <c:pt idx="9">
                  <c:v>2011-09-01</c:v>
                </c:pt>
                <c:pt idx="10">
                  <c:v>2011-10-01</c:v>
                </c:pt>
                <c:pt idx="11">
                  <c:v>2011-11-01</c:v>
                </c:pt>
                <c:pt idx="12">
                  <c:v>2011-12-01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949.0</c:v>
                </c:pt>
                <c:pt idx="1">
                  <c:v>784.0</c:v>
                </c:pt>
                <c:pt idx="2">
                  <c:v>799.0</c:v>
                </c:pt>
                <c:pt idx="3">
                  <c:v>1021.0</c:v>
                </c:pt>
                <c:pt idx="4">
                  <c:v>900.0</c:v>
                </c:pt>
                <c:pt idx="5">
                  <c:v>1080.0</c:v>
                </c:pt>
                <c:pt idx="6">
                  <c:v>1052.0</c:v>
                </c:pt>
                <c:pt idx="7">
                  <c:v>994.0</c:v>
                </c:pt>
                <c:pt idx="8">
                  <c:v>981.0</c:v>
                </c:pt>
                <c:pt idx="9">
                  <c:v>1303.0</c:v>
                </c:pt>
                <c:pt idx="10">
                  <c:v>1426.0</c:v>
                </c:pt>
                <c:pt idx="11">
                  <c:v>1712.0</c:v>
                </c:pt>
                <c:pt idx="12">
                  <c:v>687.0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70147616"/>
        <c:axId val="-1093652768"/>
      </c:barChart>
      <c:catAx>
        <c:axId val="-107014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3652768"/>
        <c:crosses val="autoZero"/>
        <c:auto val="1"/>
        <c:lblAlgn val="ctr"/>
        <c:lblOffset val="100"/>
        <c:noMultiLvlLbl val="0"/>
      </c:catAx>
      <c:valAx>
        <c:axId val="-10936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014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头部用户消费金额占比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前874</c:v>
                </c:pt>
                <c:pt idx="1">
                  <c:v>后3498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0.628592</c:v>
                </c:pt>
                <c:pt idx="1">
                  <c:v>0.235432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2020/9/29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86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56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4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5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6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7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0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chart" Target="../charts/chart1.xm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chart" Target="../charts/chart2.xml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chart" Target="../charts/chart3.xml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1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基于电商的</a:t>
            </a:r>
            <a:endParaRPr kumimoji="1" lang="en-US" altLang="zh-CN" sz="48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用户消费行为分析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7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趋势分析：消费行为存在周期性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8113" y="1367943"/>
            <a:ext cx="5524500" cy="458976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第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季度消费情况最好，但由于样本数据时间范围受限（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~2011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月），可能存在较大偏差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其中以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10~15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点消费额最高，可进一步分析购买品类，做组合销售，进一步提升客单价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92" y="1543090"/>
            <a:ext cx="4811221" cy="4420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趋势分析：不同时段的价格偏好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952" y="1453191"/>
            <a:ext cx="5780486" cy="452850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从周期性来看，消费者的时间段偏好依然很规律，主要集中在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点到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其中，周四的消费人数与金额最为持续（活动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行为），而周日的消费时间最短（行为偏好）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通过对比各时段的消费额与人数，可进一步判断消费者价格偏好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38" y="1453192"/>
            <a:ext cx="4998240" cy="4528507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9718674" y="217928"/>
            <a:ext cx="2155825" cy="1547371"/>
            <a:chOff x="9934575" y="520700"/>
            <a:chExt cx="1717628" cy="1206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/>
            <a:srcRect t="20061"/>
            <a:stretch/>
          </p:blipFill>
          <p:spPr>
            <a:xfrm>
              <a:off x="10056413" y="520700"/>
              <a:ext cx="1595790" cy="1206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6"/>
            <a:srcRect l="4528" t="20061" r="22439"/>
            <a:stretch/>
          </p:blipFill>
          <p:spPr>
            <a:xfrm>
              <a:off x="9934575" y="520700"/>
              <a:ext cx="919733" cy="12065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用户消费金额不足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847423"/>
            <a:ext cx="5409709" cy="348363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个人消费金额以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以内的用户为主，人均消费额达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£1,898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80%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以上用户消费金额不足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，针对这部分用户，仍有巨大价值空间可供挖掘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2" y="1408799"/>
            <a:ext cx="5487258" cy="436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用户消费金额不足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847423"/>
            <a:ext cx="5409709" cy="348363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个人消费金额以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以内的用户为主，人均消费额达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£1,898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80%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以上用户消费金额不足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£ 100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，针对这部分用户，仍有巨大价值空间可供挖掘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2" y="1408799"/>
            <a:ext cx="5487258" cy="436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9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用户消费次数不足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7373" y="1554480"/>
            <a:ext cx="5335987" cy="4130039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个人消费次数集中在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次以内，人均消费次数约为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次（平均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个月消费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90%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以上用户消费次数不足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次，可进一步分析此类用户的购买品类与消费时间，进一步提升用户留存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55" y="1554480"/>
            <a:ext cx="5611118" cy="4426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35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个体分析：人均消费商品数达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61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0213" y="1318259"/>
            <a:ext cx="5366467" cy="51034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商品（类型）总数为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3,958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种，消费商品数超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1,000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的有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人，可能为企业或团购行为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个人消费商品（类型）数集中在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150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种以内，人均消费商品数约为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61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种，内部差异较小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可进一步分析商品销量情况，增加热销商品曝光量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93" y="1440179"/>
            <a:ext cx="5631220" cy="4503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商品分析</a:t>
            </a:r>
            <a:endParaRPr lang="en-US" altLang="zh-CN" sz="1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商品分析：销售表现较好的以家具装饰类为主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4763" y="1319162"/>
            <a:ext cx="5083468" cy="51034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商品数总数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3,958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种，其中销量最高的是灯台（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Light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Holder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），总销售次数达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2,369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次，销售表现较好的是家具、装饰类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其中，商品销售次数主要集中在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次以内，平均每商品销售次数达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60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7" y="1319162"/>
            <a:ext cx="5843479" cy="4495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商品单价低于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4786" y="1421688"/>
            <a:ext cx="5011894" cy="489656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商品价格区间为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0~7,325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，其中价格超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的商品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种，其中价格最高的为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AmazonFee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商品单价主要集中在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以内，普遍价格比较优惠，可进一步观察销售量与价格的相关性，推广低价热销商品，提升消费次数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60" y="1421688"/>
            <a:ext cx="6101607" cy="4896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61" y="1421688"/>
            <a:ext cx="3304506" cy="4031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6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背景与目标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731654" y="2208213"/>
            <a:ext cx="2415675" cy="771525"/>
            <a:chOff x="0" y="0"/>
            <a:chExt cx="2416212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消费特征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731654" y="3451226"/>
            <a:ext cx="2415937" cy="771525"/>
            <a:chOff x="0" y="0"/>
            <a:chExt cx="24158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用户分层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731654" y="4694239"/>
            <a:ext cx="2415675" cy="771525"/>
            <a:chOff x="0" y="0"/>
            <a:chExt cx="2416211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质量分析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商品分析：单价低于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英镑的商品最受欢迎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7635" y="1689315"/>
            <a:ext cx="5501899" cy="454638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商品价格越低廉，销售次数越高，可以推测两者呈负相关，适当对高价商品进行促销活动，有利于推进销售情况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其中，邮资的表现较异常，可以推断此类商品具有一定垄断性，导致消费者议价能力受限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0" y="1432188"/>
            <a:ext cx="5253925" cy="5060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商品分析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b="1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复购率：超过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用户消费超过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14491"/>
              </p:ext>
            </p:extLst>
          </p:nvPr>
        </p:nvGraphicFramePr>
        <p:xfrm>
          <a:off x="189186" y="1703540"/>
          <a:ext cx="5898463" cy="373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3"/>
          <p:cNvSpPr/>
          <p:nvPr/>
        </p:nvSpPr>
        <p:spPr>
          <a:xfrm>
            <a:off x="6087649" y="1114816"/>
            <a:ext cx="5674290" cy="51607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月复购率超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以上，其他月份在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左右，平均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人里有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人会复购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新老用户发展情况呈正比，原因可能是商品类型以家居、日常用品为主，每月复购率都差不多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月年中和年末的促销活动较多因此促进了消费，增长了约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个百分比。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回购率：每月回购用户数超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2076" y="1139868"/>
            <a:ext cx="6075123" cy="52370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用户的回购率大于复购率，约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40%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左右浮动，回购人数趋近稳定，波动主要基于消费总人数的变动，存在营销与淡旺季的因素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部分回购用户消费行为稳定，与之前每月复购用户有重合，属于优质用户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综合分析，可以得出，新客的整体质量低于老客，老客的忠诚度表现较好，消费频次稍次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148104"/>
              </p:ext>
            </p:extLst>
          </p:nvPr>
        </p:nvGraphicFramePr>
        <p:xfrm>
          <a:off x="301920" y="1365336"/>
          <a:ext cx="5510156" cy="460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用户分层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用户活跃度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用户质量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头部贡献额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平均购买周期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消费金额前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用户，贡献率达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62%</a:t>
            </a:r>
          </a:p>
        </p:txBody>
      </p:sp>
      <p:sp>
        <p:nvSpPr>
          <p:cNvPr id="5" name="矩形 3"/>
          <p:cNvSpPr/>
          <p:nvPr/>
        </p:nvSpPr>
        <p:spPr>
          <a:xfrm>
            <a:off x="6035968" y="1603330"/>
            <a:ext cx="5450399" cy="378496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总用户人数为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4372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人，总消费金额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9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,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747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,</a:t>
            </a:r>
            <a:r>
              <a:rPr lang="uk-UA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747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头部用户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人贡献了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45%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的消费金额，人均为后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名客户的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23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倍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消费金额靠后的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名用户贡献额约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23%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左右，整体满足二八法则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366079"/>
              </p:ext>
            </p:extLst>
          </p:nvPr>
        </p:nvGraphicFramePr>
        <p:xfrm>
          <a:off x="888507" y="1603330"/>
          <a:ext cx="4685575" cy="395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平均购买周期约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天，价值仍有待挖掘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923233" y="1916480"/>
            <a:ext cx="5650816" cy="441320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大部分用户消费间隔较短，在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0~50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天左右，平均消费间隔为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可通过消费后立即赠送优惠券，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天后询问用户体验，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天后提醒优惠到期，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天后短信推送等方式，缩短用户平均购买周期，提升销售额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4" y="1542805"/>
            <a:ext cx="5198124" cy="4473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44753" y="2351314"/>
            <a:ext cx="10733787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某线上零售店，由于本季度业绩不达标，需要对往期的消费者数据进行各维度的特征分析，找到用户消费规律，并生成数据分析报告，以供运营、市场、销售部门决策使用。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案例数据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71598" y="1841864"/>
            <a:ext cx="6035042" cy="317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类型：线上零售点销售数据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范围：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2010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.12.1~2011.12.9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数据量：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541,909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p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字段：订单号、库存号、商品名称、数量、订单日期、单价、用户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、国家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地区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341" y="1233806"/>
            <a:ext cx="2196644" cy="4782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8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b="1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稳定增长，有望达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445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80" y="1303236"/>
            <a:ext cx="5396855" cy="45825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6388" y="1303236"/>
            <a:ext cx="4676503" cy="485064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月度消费次数、消费人数、消费产品数与月总销售额均呈上升趋势，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月开始数据陡升，可进一步分析营销推广活动的转化效果。</a:t>
            </a:r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根据预测，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2012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月，销售额有望达到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445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万，同比增长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6.5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趋势分析：销售额与各因子相关性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1013" y="1568657"/>
            <a:ext cx="5409709" cy="478400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销售额与订单数相关性（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方）为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0.62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；与商品数相关性为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0.52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；与用户数相关性为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0.51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以上指标整体趋势向好，其中销售额与订单数的相关性最高，可通过促销组合购买等方式，提升用户下单率，进一步提升销售额</a:t>
            </a: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11" y="1411835"/>
            <a:ext cx="2712010" cy="2548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12" y="3960659"/>
            <a:ext cx="2425006" cy="228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618" y="3960659"/>
            <a:ext cx="2438900" cy="2347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趋势分析：消费行为存在周期性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7813" y="1336153"/>
            <a:ext cx="5409709" cy="478400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每月日均消费，以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3~5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天为一个周期，相较于月初、月末，月中消费金额较多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周期性可能与会员日等促销行为相关，可持续发展；此外，消费者在月初经济情况良好，可进一步采取促销措施（购物车降价、发放优惠券、精细化营销）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1460499"/>
            <a:ext cx="5102225" cy="4535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1242</Words>
  <Application>Microsoft Macintosh PowerPoint</Application>
  <PresentationFormat>Widescreen</PresentationFormat>
  <Paragraphs>125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DengXian</vt:lpstr>
      <vt:lpstr>Impact</vt:lpstr>
      <vt:lpstr>Microsoft YaHei</vt:lpstr>
      <vt:lpstr>Wingdings</vt:lpstr>
      <vt:lpstr>宋体</vt:lpstr>
      <vt:lpstr>微软雅黑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611</cp:revision>
  <dcterms:created xsi:type="dcterms:W3CDTF">2015-12-10T05:15:39Z</dcterms:created>
  <dcterms:modified xsi:type="dcterms:W3CDTF">2020-09-29T15:39:34Z</dcterms:modified>
</cp:coreProperties>
</file>