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69" r:id="rId3"/>
    <p:sldId id="270" r:id="rId4"/>
    <p:sldId id="271" r:id="rId5"/>
    <p:sldId id="272" r:id="rId6"/>
    <p:sldId id="303" r:id="rId7"/>
    <p:sldId id="304" r:id="rId8"/>
    <p:sldId id="274" r:id="rId9"/>
    <p:sldId id="282" r:id="rId10"/>
    <p:sldId id="279" r:id="rId11"/>
    <p:sldId id="278" r:id="rId12"/>
    <p:sldId id="296" r:id="rId13"/>
    <p:sldId id="307" r:id="rId14"/>
    <p:sldId id="297" r:id="rId15"/>
    <p:sldId id="293" r:id="rId16"/>
    <p:sldId id="287" r:id="rId17"/>
    <p:sldId id="285" r:id="rId18"/>
    <p:sldId id="276" r:id="rId19"/>
    <p:sldId id="277" r:id="rId20"/>
    <p:sldId id="288" r:id="rId21"/>
    <p:sldId id="308" r:id="rId22"/>
    <p:sldId id="289" r:id="rId23"/>
    <p:sldId id="294" r:id="rId24"/>
    <p:sldId id="290" r:id="rId25"/>
    <p:sldId id="291" r:id="rId26"/>
    <p:sldId id="298" r:id="rId27"/>
    <p:sldId id="299" r:id="rId28"/>
    <p:sldId id="301" r:id="rId29"/>
    <p:sldId id="300" r:id="rId30"/>
    <p:sldId id="302" r:id="rId31"/>
    <p:sldId id="306" r:id="rId32"/>
    <p:sldId id="309" r:id="rId33"/>
    <p:sldId id="310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15E03-0331-4EF5-8FD5-4226359560FD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825A8-370C-4EA3-80BE-5B1B1C613F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4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54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37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80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35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6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96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944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953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825A8-370C-4EA3-80BE-5B1B1C613FA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514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CF74D-5BC7-4B39-94E0-5285711B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860DBF-0425-453B-AEEA-314CC6396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B8C7AE-EB9E-4855-8BFD-8A7A0965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5245BD-9A75-450A-AB8C-F876EF30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09778C-8583-49A5-9474-DFC85A0A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244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60FC9-4245-4F47-81AB-206F4514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3BA99B-34E1-49FD-866B-5F49E090D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69B62F-255E-44DA-B4AC-24C8370A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D8CEFE-D95F-4FF4-8E5B-0FC1D4FA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89C17E-20E0-4047-9CAB-CED7B12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22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97A27B-B7BA-4DB1-9F16-A2C8BDDA1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9ECE69-2A4A-46A3-91AE-87655917F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F66E0-055F-4A23-BC23-0978EF6A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020ABC-1CEE-45F5-82A1-46CC9CF3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AB4A8B-F48E-46BC-A302-72C412F6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6203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267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802921"/>
            <a:ext cx="11360800" cy="4288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US" altLang="zh-TW" dirty="0"/>
          </a:p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32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5489C-98FE-40A5-8A80-D22412B7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B3C770-354A-424A-A118-94FCC816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2E9F1-5FF8-49C3-AE83-A31F7147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012E56-6205-4BC6-9739-9A80B32B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9D7450-EDF7-4705-8836-3ABE7FCE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94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57FD7-F292-4A2F-BB62-0BAE27E7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4C251A-02DF-44C0-BCC0-B2517A18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CA2553-E1D9-4ECE-B1E4-1D29C83D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842631-1F2A-4944-BBF7-565E6FA6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DF65E6-E30B-4716-A486-5F583578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0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8EC51-0931-4A08-836A-FD02AF20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CA7FBF-A4F1-4647-8B92-B624496FA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D137A9-389D-47F0-8607-05115931C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15E0EA-434D-419F-B0BC-5BBEE06C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513FE1-D264-4485-BBC7-07F2A37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B62869-AA69-4574-95C7-346871AA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33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DE66C-8557-4EE7-B7B3-C0428E87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CBB7CE-FCAB-47C7-8AC8-F1469AAE0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D0AE2C-8553-4FA8-94FC-A6A8CC14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1BD3D6-D375-482A-9CC1-3B2D4F45A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791AA70-CAEC-4C8F-8124-3750739BD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A92CDA-C4CB-44F1-9D1E-31BCAD2F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40674C6-B4E3-4609-96B4-252AB07F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D78DE9-E065-4138-9509-00D99BA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81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E3F4FA-F463-4E49-9C19-3EB0AFC5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0A9654-D429-4ABC-B2A3-CA697907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77C6FA7-1053-4950-B8C2-7CFBB884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9D304E-D0D7-43F2-AAAE-3DACD73A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71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150D91D-A8DD-4213-9DAA-F62B804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269033-774E-4F21-BFF3-F32DCDFA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267981-A8BB-4B6B-B310-12901125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78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57435-40BD-4E7E-B220-1EE9D237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55EAF-3CCE-4521-85E8-5AD0B3B94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A73054-FF3B-4CC0-AE48-5C890829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738AEF-92F5-4AD1-9214-72C8ABF5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148065-0702-4D12-A3A4-FF324891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07BA34-C043-4A87-BED7-BC4E3502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55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0567-AABC-4569-A876-8F14201D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719B66A-FFB9-4DE9-9D8E-8A6907DA8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4F84BE-0214-410C-B201-497142897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9E03B5-A963-4DA9-8DE7-FCC60577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4F20BB-1894-401A-B771-8C85CBE0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C52EF2-4433-4ED3-B974-41218FC9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74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DBDBAA-FB79-4BA9-9B08-FD4409B3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82DA8E-6F50-4B61-8FEC-2BD120DED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09955"/>
            <a:ext cx="10515600" cy="416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C5083A-6765-41CB-8FDC-5AE87450B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53183-CCE6-4BFF-9390-76C7C6A46208}" type="datetimeFigureOut">
              <a:rPr lang="zh-TW" altLang="en-US" smtClean="0"/>
              <a:t>2022/9/13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BFA1A8-7ABA-4322-9C9E-9C6C862FF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DAD87A-64AE-4DF6-B310-B5ED7B90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52F71-1241-4C47-8E2B-AAC0C39404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1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blog/entry/98621" TargetMode="External"/><Relationship Id="rId2" Type="http://schemas.openxmlformats.org/officeDocument/2006/relationships/hyperlink" Target="https://codeforces.com/blog/entry/98806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forces.com/blog/entry/69100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zh-TW" dirty="0"/>
              <a:t>ICPC 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競賽經驗分享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zh-TW" sz="2800" dirty="0"/>
              <a:t>許文弘</a:t>
            </a:r>
            <a:endParaRPr lang="en-US" altLang="zh-TW" sz="2800" dirty="0"/>
          </a:p>
          <a:p>
            <a:pPr>
              <a:spcBef>
                <a:spcPts val="0"/>
              </a:spcBef>
            </a:pPr>
            <a:r>
              <a:rPr lang="en-US" altLang="zh-TW" sz="2800" dirty="0"/>
              <a:t>2022</a:t>
            </a:r>
            <a:r>
              <a:rPr lang="zh-TW" altLang="en-US" sz="2800" dirty="0"/>
              <a:t> </a:t>
            </a:r>
            <a:r>
              <a:rPr lang="en-US" altLang="zh-TW" sz="2800" dirty="0"/>
              <a:t>/</a:t>
            </a:r>
            <a:r>
              <a:rPr lang="zh-TW" altLang="en-US" sz="2800" dirty="0"/>
              <a:t> </a:t>
            </a:r>
            <a:r>
              <a:rPr lang="en-US" altLang="zh-TW" sz="2800" dirty="0"/>
              <a:t>2</a:t>
            </a:r>
            <a:r>
              <a:rPr lang="zh-TW" altLang="en-US" sz="2800" dirty="0"/>
              <a:t> </a:t>
            </a:r>
            <a:r>
              <a:rPr lang="en-US" altLang="zh-TW" sz="2800" dirty="0"/>
              <a:t>/</a:t>
            </a:r>
            <a:r>
              <a:rPr lang="zh-TW" altLang="en-US" sz="2800" dirty="0"/>
              <a:t> </a:t>
            </a:r>
            <a:r>
              <a:rPr lang="en-US" altLang="zh-TW" sz="2800" dirty="0"/>
              <a:t>11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4044B-9BA5-443C-BD7F-F74702D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知識從哪裡學 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F8718-FAEE-4F64-984B-27A4A251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新手時期參加競程訓練課程 </a:t>
            </a:r>
            <a:r>
              <a:rPr lang="en-US" altLang="zh-TW" dirty="0"/>
              <a:t>/ </a:t>
            </a:r>
            <a:r>
              <a:rPr lang="zh-TW" altLang="en-US" dirty="0"/>
              <a:t>演算法課程 </a:t>
            </a:r>
            <a:r>
              <a:rPr lang="en-US" altLang="zh-TW" dirty="0"/>
              <a:t>/ </a:t>
            </a:r>
            <a:r>
              <a:rPr lang="zh-TW" altLang="en-US" dirty="0"/>
              <a:t>程式設計課程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參加</a:t>
            </a:r>
            <a:r>
              <a:rPr lang="zh-TW" altLang="en-US" b="1" dirty="0">
                <a:solidFill>
                  <a:srgbClr val="FF0000"/>
                </a:solidFill>
              </a:rPr>
              <a:t>寒暑期訓練營</a:t>
            </a:r>
            <a:r>
              <a:rPr lang="zh-TW" altLang="en-US" dirty="0"/>
              <a:t>可聽到很多競賽常用知識，但不容易當場學懂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b="1" dirty="0">
                <a:solidFill>
                  <a:srgbClr val="FF0000"/>
                </a:solidFill>
              </a:rPr>
              <a:t>不建議</a:t>
            </a:r>
            <a:r>
              <a:rPr lang="zh-TW" altLang="en-US" dirty="0"/>
              <a:t>刻意一直學新技巧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(</a:t>
            </a:r>
            <a:r>
              <a:rPr lang="zh-TW" altLang="en-US" dirty="0"/>
              <a:t>除非競程助教叫你學，那代表是經典題</a:t>
            </a:r>
            <a:r>
              <a:rPr lang="en-US" altLang="zh-TW" dirty="0"/>
              <a:t>)</a:t>
            </a:r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好的學習時機應該是「在練習賽中剛好遇到，而且比較簡單的題都會解了」</a:t>
            </a:r>
            <a:endParaRPr lang="en-US" altLang="zh-TW" dirty="0"/>
          </a:p>
          <a:p>
            <a:pPr marL="457200" indent="-45720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93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4044B-9BA5-443C-BD7F-F74702D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平常</a:t>
            </a:r>
            <a:r>
              <a:rPr lang="zh-TW" altLang="en-US" dirty="0"/>
              <a:t>怎麼練習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F8718-FAEE-4F64-984B-27A4A251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天道酬勤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我認為刷甚麼題目都差不多，重點是</a:t>
            </a:r>
            <a:r>
              <a:rPr lang="zh-TW" altLang="en-US" b="1" dirty="0">
                <a:solidFill>
                  <a:srgbClr val="FF0000"/>
                </a:solidFill>
              </a:rPr>
              <a:t>有在動腦、有砸時間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如果想學會怎麼解題，唯一的方法就是</a:t>
            </a:r>
            <a:r>
              <a:rPr lang="zh-TW" altLang="en-US" b="1" dirty="0">
                <a:solidFill>
                  <a:srgbClr val="FF0000"/>
                </a:solidFill>
              </a:rPr>
              <a:t>花時間精力解題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457200" indent="-457200"/>
            <a:endParaRPr lang="en-US" altLang="zh-TW" b="1" dirty="0">
              <a:solidFill>
                <a:srgbClr val="FF0000"/>
              </a:solidFill>
            </a:endParaRPr>
          </a:p>
          <a:p>
            <a:pPr marL="457200" indent="-457200"/>
            <a:r>
              <a:rPr lang="zh-TW" altLang="en-US" dirty="0"/>
              <a:t>多思考 </a:t>
            </a:r>
            <a:r>
              <a:rPr lang="en-US" altLang="zh-TW" dirty="0"/>
              <a:t>1000 </a:t>
            </a:r>
            <a:r>
              <a:rPr lang="zh-TW" altLang="en-US" dirty="0"/>
              <a:t>道題目後，就自然能想到以前想不到的東西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並沒有甚麼神奇 </a:t>
            </a:r>
            <a:r>
              <a:rPr lang="en-US" altLang="zh-TW" dirty="0"/>
              <a:t>OJ</a:t>
            </a:r>
            <a:r>
              <a:rPr lang="zh-TW" altLang="en-US" dirty="0"/>
              <a:t> 、神奇 </a:t>
            </a:r>
            <a:r>
              <a:rPr lang="en-US" altLang="zh-TW" dirty="0"/>
              <a:t>problem set </a:t>
            </a:r>
            <a:r>
              <a:rPr lang="zh-TW" altLang="en-US" dirty="0"/>
              <a:t>可以讓你瞬間程度提升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一些練習相關建議的文章</a:t>
            </a:r>
            <a:r>
              <a:rPr lang="en-US" altLang="zh-TW" dirty="0"/>
              <a:t>: </a:t>
            </a:r>
            <a:r>
              <a:rPr lang="en-US" altLang="zh-TW" dirty="0" err="1">
                <a:hlinkClick r:id="rId2"/>
              </a:rPr>
              <a:t>Um_nik's</a:t>
            </a:r>
            <a:r>
              <a:rPr lang="en-US" altLang="zh-TW" dirty="0">
                <a:hlinkClick r:id="rId2"/>
              </a:rPr>
              <a:t> tutorial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about self-deception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45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4044B-9BA5-443C-BD7F-F74702D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平常</a:t>
            </a:r>
            <a:r>
              <a:rPr lang="zh-TW" altLang="en-US" dirty="0"/>
              <a:t>怎麼練習 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F8718-FAEE-4F64-984B-27A4A251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不過，由於 </a:t>
            </a:r>
            <a:r>
              <a:rPr lang="en-US" altLang="zh-TW" dirty="0" err="1"/>
              <a:t>Codeforces</a:t>
            </a:r>
            <a:r>
              <a:rPr lang="en-US" altLang="zh-TW" dirty="0"/>
              <a:t> </a:t>
            </a:r>
            <a:r>
              <a:rPr lang="zh-TW" altLang="en-US" dirty="0"/>
              <a:t>現在出題導向變得跟 </a:t>
            </a:r>
            <a:r>
              <a:rPr lang="en-US" altLang="zh-TW" dirty="0"/>
              <a:t>ICPC </a:t>
            </a:r>
            <a:r>
              <a:rPr lang="zh-TW" altLang="en-US" dirty="0">
                <a:solidFill>
                  <a:srgbClr val="FF0000"/>
                </a:solidFill>
              </a:rPr>
              <a:t>差非常多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不太建議用 </a:t>
            </a:r>
            <a:r>
              <a:rPr lang="en-US" altLang="zh-TW" dirty="0" err="1"/>
              <a:t>Codeforces</a:t>
            </a:r>
            <a:r>
              <a:rPr lang="en-US" altLang="zh-TW" dirty="0"/>
              <a:t> </a:t>
            </a:r>
            <a:r>
              <a:rPr lang="zh-TW" altLang="en-US" dirty="0"/>
              <a:t>這類競賽導向 </a:t>
            </a:r>
            <a:r>
              <a:rPr lang="en-US" altLang="zh-TW" dirty="0"/>
              <a:t>OJ</a:t>
            </a:r>
            <a:r>
              <a:rPr lang="zh-TW" altLang="en-US" dirty="0"/>
              <a:t> 練習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/>
            <a:r>
              <a:rPr lang="zh-TW" altLang="en-US" dirty="0"/>
              <a:t>建議練習用其他 </a:t>
            </a:r>
            <a:r>
              <a:rPr lang="en-US" altLang="zh-TW" dirty="0"/>
              <a:t>OJ </a:t>
            </a:r>
            <a:r>
              <a:rPr lang="zh-TW" altLang="en-US" dirty="0"/>
              <a:t>題單，線上賽用來訓練速度和穩定度</a:t>
            </a:r>
            <a:endParaRPr lang="en-US" altLang="zh-TW" dirty="0"/>
          </a:p>
          <a:p>
            <a:pPr marL="457200" indent="-45720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22557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4044B-9BA5-443C-BD7F-F74702D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平常</a:t>
            </a:r>
            <a:r>
              <a:rPr lang="zh-TW" altLang="en-US" dirty="0"/>
              <a:t>怎麼練習 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F8718-FAEE-4F64-984B-27A4A251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選一份夠完整的題單持續刷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最好有</a:t>
            </a:r>
            <a:r>
              <a:rPr lang="zh-TW" altLang="en-US" dirty="0">
                <a:solidFill>
                  <a:srgbClr val="FF0000"/>
                </a:solidFill>
              </a:rPr>
              <a:t>難度排序</a:t>
            </a:r>
            <a:r>
              <a:rPr lang="zh-TW" altLang="en-US" dirty="0"/>
              <a:t>但</a:t>
            </a:r>
            <a:r>
              <a:rPr lang="zh-TW" altLang="en-US" dirty="0">
                <a:solidFill>
                  <a:srgbClr val="FF0000"/>
                </a:solidFill>
              </a:rPr>
              <a:t>沒有主題提示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/>
            <a:r>
              <a:rPr lang="zh-TW" altLang="en-US" dirty="0"/>
              <a:t>我在新手時期是刷 </a:t>
            </a:r>
            <a:r>
              <a:rPr lang="en-US" altLang="zh-TW" dirty="0" err="1"/>
              <a:t>UVa</a:t>
            </a:r>
            <a:r>
              <a:rPr lang="zh-TW" altLang="en-US" dirty="0"/>
              <a:t> 和 </a:t>
            </a:r>
            <a:r>
              <a:rPr lang="en-US" altLang="zh-TW" dirty="0"/>
              <a:t>POJ</a:t>
            </a:r>
            <a:r>
              <a:rPr lang="zh-TW" altLang="en-US" dirty="0"/>
              <a:t>，搭配 </a:t>
            </a:r>
            <a:r>
              <a:rPr lang="en-US" altLang="zh-TW" dirty="0"/>
              <a:t>CP3 </a:t>
            </a:r>
            <a:r>
              <a:rPr lang="zh-TW" altLang="en-US" dirty="0"/>
              <a:t>和腦書上的題單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現在比較多人刷 </a:t>
            </a:r>
            <a:r>
              <a:rPr lang="en-US" altLang="zh-TW" dirty="0"/>
              <a:t>CSES</a:t>
            </a:r>
            <a:r>
              <a:rPr lang="zh-TW" altLang="en-US" dirty="0"/>
              <a:t>、</a:t>
            </a:r>
            <a:r>
              <a:rPr lang="en-US" altLang="zh-TW" dirty="0" err="1"/>
              <a:t>CSAcademy</a:t>
            </a:r>
            <a:r>
              <a:rPr lang="zh-TW" altLang="en-US" dirty="0"/>
              <a:t> 或 </a:t>
            </a:r>
            <a:r>
              <a:rPr lang="en-US" altLang="zh-TW" dirty="0"/>
              <a:t>SPOJ</a:t>
            </a:r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1BAA72-609F-4BC9-B999-6C069F19634D}"/>
              </a:ext>
            </a:extLst>
          </p:cNvPr>
          <p:cNvSpPr txBox="1"/>
          <p:nvPr/>
        </p:nvSpPr>
        <p:spPr>
          <a:xfrm>
            <a:off x="6253018" y="3731933"/>
            <a:ext cx="441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兩本競程書籍，不知道可以問助教</a:t>
            </a:r>
            <a:endParaRPr lang="zh-TW" altLang="en-US" sz="2200" dirty="0">
              <a:solidFill>
                <a:srgbClr val="0066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4044B-9BA5-443C-BD7F-F74702D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平常</a:t>
            </a:r>
            <a:r>
              <a:rPr lang="zh-TW" altLang="en-US" dirty="0"/>
              <a:t>怎麼練習 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F8718-FAEE-4F64-984B-27A4A251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zh-TW" dirty="0"/>
              <a:t>ICPC</a:t>
            </a:r>
            <a:r>
              <a:rPr lang="zh-TW" altLang="en-US" dirty="0"/>
              <a:t> 選手建議參加的線上賽</a:t>
            </a:r>
            <a:r>
              <a:rPr lang="en-US" altLang="zh-TW" dirty="0"/>
              <a:t>:</a:t>
            </a:r>
          </a:p>
          <a:p>
            <a:pPr marL="1066785" lvl="1" indent="-457200">
              <a:spcBef>
                <a:spcPts val="600"/>
              </a:spcBef>
            </a:pPr>
            <a:r>
              <a:rPr lang="en-US" altLang="zh-TW" dirty="0" err="1"/>
              <a:t>AtCoder</a:t>
            </a:r>
            <a:r>
              <a:rPr lang="en-US" altLang="zh-TW" dirty="0"/>
              <a:t> Beginner Contest (</a:t>
            </a:r>
            <a:r>
              <a:rPr lang="zh-TW" altLang="en-US" dirty="0"/>
              <a:t>建議每場都打</a:t>
            </a:r>
            <a:r>
              <a:rPr lang="en-US" altLang="zh-TW" dirty="0"/>
              <a:t>)</a:t>
            </a:r>
          </a:p>
          <a:p>
            <a:pPr marL="1066785" lvl="1" indent="-457200">
              <a:spcBef>
                <a:spcPts val="600"/>
              </a:spcBef>
            </a:pPr>
            <a:r>
              <a:rPr lang="en-US" altLang="zh-TW" dirty="0" err="1"/>
              <a:t>Codeforces</a:t>
            </a:r>
            <a:r>
              <a:rPr lang="en-US" altLang="zh-TW" dirty="0"/>
              <a:t> Div. 3</a:t>
            </a:r>
          </a:p>
          <a:p>
            <a:pPr marL="1066785" lvl="1" indent="-457200">
              <a:spcBef>
                <a:spcPts val="600"/>
              </a:spcBef>
            </a:pPr>
            <a:r>
              <a:rPr lang="en-US" altLang="zh-TW" dirty="0" err="1"/>
              <a:t>AtCoder</a:t>
            </a:r>
            <a:r>
              <a:rPr lang="en-US" altLang="zh-TW" dirty="0"/>
              <a:t> Regular Contest</a:t>
            </a:r>
          </a:p>
          <a:p>
            <a:pPr marL="1066785" lvl="1" indent="-457200">
              <a:spcBef>
                <a:spcPts val="600"/>
              </a:spcBef>
            </a:pPr>
            <a:r>
              <a:rPr lang="en-US" altLang="zh-TW" dirty="0"/>
              <a:t>Educational </a:t>
            </a:r>
            <a:r>
              <a:rPr lang="en-US" altLang="zh-TW" dirty="0" err="1"/>
              <a:t>Codeforces</a:t>
            </a:r>
            <a:r>
              <a:rPr lang="en-US" altLang="zh-TW" dirty="0"/>
              <a:t> Round</a:t>
            </a:r>
          </a:p>
          <a:p>
            <a:pPr marL="1066785" lvl="1" indent="-457200">
              <a:spcBef>
                <a:spcPts val="600"/>
              </a:spcBef>
            </a:pPr>
            <a:endParaRPr lang="en-US" altLang="zh-TW" dirty="0"/>
          </a:p>
          <a:p>
            <a:pPr marL="457200" indent="-457200">
              <a:spcBef>
                <a:spcPts val="600"/>
              </a:spcBef>
            </a:pPr>
            <a:r>
              <a:rPr lang="zh-TW" altLang="en-US" dirty="0"/>
              <a:t>出題導向和 </a:t>
            </a:r>
            <a:r>
              <a:rPr lang="en-US" altLang="zh-TW" dirty="0"/>
              <a:t>ICPC </a:t>
            </a:r>
            <a:r>
              <a:rPr lang="zh-TW" altLang="en-US" dirty="0"/>
              <a:t>差很多的線上賽，有興趣才打</a:t>
            </a:r>
            <a:r>
              <a:rPr lang="en-US" altLang="zh-TW" dirty="0"/>
              <a:t>:</a:t>
            </a:r>
          </a:p>
          <a:p>
            <a:pPr marL="1066785" lvl="1" indent="-457200">
              <a:spcBef>
                <a:spcPts val="600"/>
              </a:spcBef>
            </a:pPr>
            <a:r>
              <a:rPr lang="en-US" altLang="zh-TW" dirty="0" err="1"/>
              <a:t>Codeforces</a:t>
            </a:r>
            <a:r>
              <a:rPr lang="en-US" altLang="zh-TW" dirty="0"/>
              <a:t> Div. 1 or Div. 2</a:t>
            </a:r>
          </a:p>
          <a:p>
            <a:pPr marL="1066785" lvl="1" indent="-457200">
              <a:spcBef>
                <a:spcPts val="600"/>
              </a:spcBef>
            </a:pPr>
            <a:r>
              <a:rPr lang="en-US" altLang="zh-TW" dirty="0" err="1"/>
              <a:t>AtCoder</a:t>
            </a:r>
            <a:r>
              <a:rPr lang="en-US" altLang="zh-TW" dirty="0"/>
              <a:t> Grand Contest</a:t>
            </a:r>
          </a:p>
        </p:txBody>
      </p:sp>
    </p:spTree>
    <p:extLst>
      <p:ext uri="{BB962C8B-B14F-4D97-AF65-F5344CB8AC3E}">
        <p14:creationId xmlns:p14="http://schemas.microsoft.com/office/powerpoint/2010/main" val="256987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EB34-25B1-4D4C-8358-5F225F8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zh-TW" dirty="0"/>
              <a:t>平常</a:t>
            </a:r>
            <a:r>
              <a:rPr lang="zh-TW" altLang="en-US" dirty="0"/>
              <a:t>怎麼練習 </a:t>
            </a:r>
            <a:r>
              <a:rPr lang="en-US" altLang="zh-TW" dirty="0"/>
              <a:t>(cont'd)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09E1A-7C26-42DE-9841-199D73B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參加線上競賽除了練競賽穩定度以外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也務必比較自己和其他學校選手的成績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把其他學校選手標成好友，就可以隨時偷看他們的成績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台灣有哪些現役選手？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	</a:t>
            </a:r>
            <a:r>
              <a:rPr lang="zh-TW" altLang="en-US" dirty="0"/>
              <a:t>→　問競程助教 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☻</a:t>
            </a:r>
            <a:br>
              <a:rPr lang="en-US" altLang="zh-TW" dirty="0"/>
            </a:br>
            <a:endParaRPr lang="en-US" altLang="zh-TW" dirty="0"/>
          </a:p>
          <a:p>
            <a:pPr marL="457200" indent="-45720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753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4044B-9BA5-443C-BD7F-F74702D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其他練習建議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F8718-FAEE-4F64-984B-27A4A251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 避免刷太簡單或太難的題目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 多動腦，多用紙筆，少碰鍵盤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 幫每個解想一個嚴謹證明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4.</a:t>
            </a:r>
            <a:r>
              <a:rPr lang="zh-TW" altLang="en-US" dirty="0"/>
              <a:t>  花時間檢討題目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5.</a:t>
            </a:r>
            <a:r>
              <a:rPr lang="zh-TW" altLang="en-US" dirty="0"/>
              <a:t>  避免抱怨題目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529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4044B-9BA5-443C-BD7F-F74702D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避免刷太簡單或太難的題目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F8718-FAEE-4F64-984B-27A4A251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理想題目難度：「</a:t>
            </a:r>
            <a:r>
              <a:rPr lang="zh-TW" altLang="en-US" dirty="0">
                <a:solidFill>
                  <a:srgbClr val="FF0000"/>
                </a:solidFill>
              </a:rPr>
              <a:t>讀完題十分鐘還是不會，但是幾小時後能想到</a:t>
            </a:r>
            <a:r>
              <a:rPr lang="zh-TW" altLang="en-US" dirty="0"/>
              <a:t>」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/>
            <a:r>
              <a:rPr lang="zh-TW" altLang="en-US" dirty="0"/>
              <a:t>避免在練習時出現這些情形：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Case A.</a:t>
            </a:r>
            <a:r>
              <a:rPr lang="en-US" altLang="zh-TW" dirty="0"/>
              <a:t> </a:t>
            </a:r>
            <a:r>
              <a:rPr lang="zh-TW" altLang="en-US" dirty="0"/>
              <a:t>我一天可以刷十題！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sz="2600" dirty="0"/>
              <a:t>	</a:t>
            </a:r>
            <a:r>
              <a:rPr lang="zh-TW" altLang="en-US" sz="2600" dirty="0"/>
              <a:t>但是裡面每一題都是一看就知道解了，練習只是把程式寫出來</a:t>
            </a:r>
            <a:r>
              <a:rPr lang="en-US" altLang="zh-TW" sz="2600" dirty="0"/>
              <a:t>...</a:t>
            </a:r>
          </a:p>
          <a:p>
            <a:pPr marL="457200" indent="-457200"/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Case B.</a:t>
            </a:r>
            <a:r>
              <a:rPr lang="en-US" altLang="zh-TW" dirty="0"/>
              <a:t> </a:t>
            </a:r>
            <a:r>
              <a:rPr lang="zh-TW" altLang="en-US" dirty="0"/>
              <a:t>我刷的題目都超難！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但是每一題都看詳解才會</a:t>
            </a:r>
            <a:r>
              <a:rPr lang="en-US" altLang="zh-TW" dirty="0"/>
              <a:t>...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Case C.</a:t>
            </a:r>
            <a:r>
              <a:rPr lang="en-US" altLang="zh-TW" dirty="0"/>
              <a:t> </a:t>
            </a:r>
            <a:r>
              <a:rPr lang="zh-TW" altLang="en-US" dirty="0"/>
              <a:t>我不論簡單還是困難的題目都看！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但是十分鐘想不到的題目常常被跳過</a:t>
            </a:r>
            <a:r>
              <a:rPr lang="en-US" altLang="zh-TW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097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EB34-25B1-4D4C-8358-5F225F8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多動</a:t>
            </a:r>
            <a:r>
              <a:rPr lang="zh-TW" altLang="en-US" dirty="0"/>
              <a:t>腦、多用</a:t>
            </a:r>
            <a:r>
              <a:rPr lang="zh-TW" altLang="zh-TW" dirty="0"/>
              <a:t>紙筆，少</a:t>
            </a:r>
            <a:r>
              <a:rPr lang="zh-TW" altLang="en-US" dirty="0"/>
              <a:t>碰</a:t>
            </a:r>
            <a:r>
              <a:rPr lang="zh-TW" altLang="zh-TW" dirty="0"/>
              <a:t>鍵盤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09E1A-7C26-42DE-9841-199D73B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在競賽中，電腦是</a:t>
            </a:r>
            <a:r>
              <a:rPr lang="zh-TW" altLang="en-US" b="1" dirty="0">
                <a:solidFill>
                  <a:srgbClr val="FF0000"/>
                </a:solidFill>
              </a:rPr>
              <a:t>實作程式</a:t>
            </a:r>
            <a:r>
              <a:rPr lang="zh-TW" altLang="en-US" dirty="0"/>
              <a:t>用的，不是想演算法用的</a:t>
            </a:r>
          </a:p>
          <a:p>
            <a:pPr marL="457200" indent="-457200">
              <a:spcBef>
                <a:spcPts val="1600"/>
              </a:spcBef>
            </a:pPr>
            <a:endParaRPr lang="en-US" altLang="zh-TW" dirty="0"/>
          </a:p>
          <a:p>
            <a:pPr marL="457200" indent="-457200">
              <a:spcBef>
                <a:spcPts val="1600"/>
              </a:spcBef>
            </a:pPr>
            <a:r>
              <a:rPr lang="zh-TW" altLang="en-US" dirty="0"/>
              <a:t>思考和推導應該由</a:t>
            </a:r>
            <a:r>
              <a:rPr lang="zh-TW" altLang="en-US" b="1" dirty="0">
                <a:solidFill>
                  <a:srgbClr val="FF0000"/>
                </a:solidFill>
              </a:rPr>
              <a:t>大腦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紙筆</a:t>
            </a:r>
            <a:r>
              <a:rPr lang="zh-TW" altLang="en-US" dirty="0"/>
              <a:t>完成</a:t>
            </a:r>
          </a:p>
          <a:p>
            <a:pPr marL="0" indent="0">
              <a:spcBef>
                <a:spcPts val="1600"/>
              </a:spcBef>
              <a:buNone/>
            </a:pPr>
            <a:endParaRPr lang="zh-TW" altLang="en-US" dirty="0"/>
          </a:p>
          <a:p>
            <a:pPr marL="457200" indent="-457200">
              <a:spcBef>
                <a:spcPts val="1600"/>
              </a:spcBef>
            </a:pPr>
            <a:r>
              <a:rPr lang="en-US" altLang="zh-TW" dirty="0" err="1"/>
              <a:t>Codeforces</a:t>
            </a:r>
            <a:r>
              <a:rPr lang="en-US" altLang="zh-TW" dirty="0"/>
              <a:t> rating</a:t>
            </a:r>
            <a:r>
              <a:rPr lang="zh-TW" altLang="en-US" dirty="0"/>
              <a:t> 衝上 </a:t>
            </a:r>
            <a:r>
              <a:rPr lang="en-US" altLang="zh-TW" dirty="0"/>
              <a:t>2100 </a:t>
            </a:r>
            <a:r>
              <a:rPr lang="zh-TW" altLang="en-US" dirty="0"/>
              <a:t>的小訣竅</a:t>
            </a:r>
            <a:r>
              <a:rPr lang="en-US" altLang="zh-TW" dirty="0"/>
              <a:t>:</a:t>
            </a:r>
          </a:p>
          <a:p>
            <a:pPr marL="1066785" lvl="1" indent="-457200">
              <a:spcBef>
                <a:spcPts val="600"/>
              </a:spcBef>
            </a:pPr>
            <a:r>
              <a:rPr lang="zh-TW" altLang="en-US" dirty="0"/>
              <a:t>想清楚細節才動手寫程式</a:t>
            </a:r>
          </a:p>
          <a:p>
            <a:pPr marL="1066785" lvl="1" indent="-457200">
              <a:spcBef>
                <a:spcPts val="600"/>
              </a:spcBef>
            </a:pPr>
            <a:r>
              <a:rPr lang="en-US" altLang="zh-TW" dirty="0"/>
              <a:t>30 </a:t>
            </a:r>
            <a:r>
              <a:rPr lang="zh-TW" altLang="en-US" dirty="0"/>
              <a:t>秒內想不清楚就用紙筆輔助 </a:t>
            </a:r>
            <a:r>
              <a:rPr lang="en-US" altLang="zh-TW" dirty="0"/>
              <a:t>(</a:t>
            </a:r>
            <a:r>
              <a:rPr lang="zh-TW" altLang="en-US" dirty="0"/>
              <a:t>畫圖，列 </a:t>
            </a:r>
            <a:r>
              <a:rPr lang="en-US" altLang="zh-TW" dirty="0"/>
              <a:t>case...)</a:t>
            </a:r>
          </a:p>
          <a:p>
            <a:pPr marL="1066785" lvl="1" indent="-457200">
              <a:spcBef>
                <a:spcPts val="600"/>
              </a:spcBef>
            </a:pPr>
            <a:r>
              <a:rPr lang="zh-TW" altLang="en-US" dirty="0"/>
              <a:t>碰鍵盤後應該是沒有停滯地寫出一個程式並開始 </a:t>
            </a:r>
            <a:r>
              <a:rPr lang="en-US" altLang="zh-TW" dirty="0"/>
              <a:t>debug</a:t>
            </a:r>
          </a:p>
          <a:p>
            <a:pPr marL="1066785" lvl="1" indent="-457200">
              <a:spcBef>
                <a:spcPts val="600"/>
              </a:spcBef>
            </a:pPr>
            <a:r>
              <a:rPr lang="zh-TW" altLang="en-US" dirty="0"/>
              <a:t>盡可能</a:t>
            </a:r>
            <a:r>
              <a:rPr lang="zh-TW" altLang="en-US" b="1" dirty="0">
                <a:solidFill>
                  <a:srgbClr val="FF0000"/>
                </a:solidFill>
              </a:rPr>
              <a:t>避免寫一下又停下</a:t>
            </a:r>
            <a:r>
              <a:rPr lang="zh-TW" altLang="en-US" dirty="0"/>
              <a:t>想解法</a:t>
            </a:r>
          </a:p>
        </p:txBody>
      </p:sp>
    </p:spTree>
    <p:extLst>
      <p:ext uri="{BB962C8B-B14F-4D97-AF65-F5344CB8AC3E}">
        <p14:creationId xmlns:p14="http://schemas.microsoft.com/office/powerpoint/2010/main" val="398154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AB8C36-BAFD-4036-895F-02AEE312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多動</a:t>
            </a:r>
            <a:r>
              <a:rPr lang="zh-TW" altLang="en-US" dirty="0"/>
              <a:t>腦、多用</a:t>
            </a:r>
            <a:r>
              <a:rPr lang="zh-TW" altLang="zh-TW" dirty="0"/>
              <a:t>紙筆，少</a:t>
            </a:r>
            <a:r>
              <a:rPr lang="zh-TW" altLang="en-US" dirty="0"/>
              <a:t>碰</a:t>
            </a:r>
            <a:r>
              <a:rPr lang="zh-TW" altLang="zh-TW" dirty="0"/>
              <a:t>鍵盤</a:t>
            </a:r>
            <a:r>
              <a:rPr lang="zh-TW" altLang="en-US" dirty="0"/>
              <a:t> 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EA520D-F204-475F-ACDB-9C3C70FEB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試著在練習時把</a:t>
            </a:r>
            <a:r>
              <a:rPr lang="zh-TW" altLang="en-US" b="1" dirty="0">
                <a:solidFill>
                  <a:srgbClr val="FF0000"/>
                </a:solidFill>
              </a:rPr>
              <a:t>紙筆</a:t>
            </a:r>
            <a:r>
              <a:rPr lang="zh-TW" altLang="en-US" dirty="0"/>
              <a:t>和</a:t>
            </a:r>
            <a:r>
              <a:rPr lang="zh-TW" altLang="en-US" b="1" dirty="0">
                <a:solidFill>
                  <a:srgbClr val="FF0000"/>
                </a:solidFill>
              </a:rPr>
              <a:t>電腦</a:t>
            </a:r>
            <a:r>
              <a:rPr lang="zh-TW" altLang="en-US" dirty="0"/>
              <a:t>的工作分開：</a:t>
            </a:r>
            <a:endParaRPr lang="en-US" altLang="zh-TW" dirty="0"/>
          </a:p>
          <a:p>
            <a:pPr marL="1066785" lvl="1" indent="-457200">
              <a:lnSpc>
                <a:spcPct val="150000"/>
              </a:lnSpc>
            </a:pPr>
            <a:r>
              <a:rPr lang="en-US" altLang="zh-TW" dirty="0"/>
              <a:t>Case </a:t>
            </a:r>
            <a:r>
              <a:rPr lang="zh-TW" altLang="en-US" dirty="0"/>
              <a:t>討論題</a:t>
            </a:r>
            <a:r>
              <a:rPr lang="en-US" altLang="zh-TW" dirty="0"/>
              <a:t>	</a:t>
            </a:r>
            <a:r>
              <a:rPr lang="zh-TW" altLang="en-US" dirty="0"/>
              <a:t>→ 先列 </a:t>
            </a:r>
            <a:r>
              <a:rPr lang="en-US" altLang="zh-TW" dirty="0"/>
              <a:t>case</a:t>
            </a:r>
          </a:p>
          <a:p>
            <a:pPr marL="1066785" lvl="1" indent="-457200">
              <a:lnSpc>
                <a:spcPct val="150000"/>
              </a:lnSpc>
            </a:pPr>
            <a:r>
              <a:rPr lang="en-US" altLang="zh-TW" dirty="0"/>
              <a:t>DP </a:t>
            </a:r>
            <a:r>
              <a:rPr lang="zh-TW" altLang="en-US" dirty="0"/>
              <a:t>題</a:t>
            </a:r>
            <a:r>
              <a:rPr lang="en-US" altLang="zh-TW" dirty="0"/>
              <a:t>		</a:t>
            </a:r>
            <a:r>
              <a:rPr lang="zh-TW" altLang="en-US" dirty="0"/>
              <a:t>→ 先列式子，程式寫 </a:t>
            </a:r>
            <a:r>
              <a:rPr lang="en-US" altLang="zh-TW" dirty="0"/>
              <a:t>bottom up</a:t>
            </a:r>
          </a:p>
          <a:p>
            <a:pPr marL="1066785" lvl="1" indent="-457200">
              <a:lnSpc>
                <a:spcPct val="150000"/>
              </a:lnSpc>
            </a:pPr>
            <a:r>
              <a:rPr lang="zh-TW" altLang="en-US" dirty="0"/>
              <a:t>數學題</a:t>
            </a:r>
            <a:r>
              <a:rPr lang="en-US" altLang="zh-TW" dirty="0"/>
              <a:t>	</a:t>
            </a:r>
            <a:r>
              <a:rPr lang="zh-TW" altLang="en-US" dirty="0"/>
              <a:t>→ 先推結論，程式盡可能簡單</a:t>
            </a:r>
            <a:endParaRPr lang="en-US" altLang="zh-TW" dirty="0"/>
          </a:p>
          <a:p>
            <a:pPr marL="1066785" lvl="1" indent="-457200">
              <a:lnSpc>
                <a:spcPct val="150000"/>
              </a:lnSpc>
            </a:pPr>
            <a:r>
              <a:rPr lang="en-US" altLang="zh-TW" dirty="0"/>
              <a:t>(coding </a:t>
            </a:r>
            <a:r>
              <a:rPr lang="zh-TW" altLang="en-US" dirty="0"/>
              <a:t>中毒者建議服用</a:t>
            </a:r>
            <a:r>
              <a:rPr lang="en-US" altLang="zh-TW" dirty="0"/>
              <a:t>)</a:t>
            </a:r>
            <a:r>
              <a:rPr lang="zh-TW" altLang="en-US" dirty="0"/>
              <a:t> 想清楚演算法所有細節前不開文字編輯器</a:t>
            </a:r>
            <a:endParaRPr lang="en-US" altLang="zh-TW" dirty="0"/>
          </a:p>
          <a:p>
            <a:pPr marL="457200" indent="-457200">
              <a:spcBef>
                <a:spcPts val="1600"/>
              </a:spcBef>
              <a:spcAft>
                <a:spcPts val="1600"/>
              </a:spcAft>
            </a:pPr>
            <a:endParaRPr lang="en-US" altLang="zh-TW" dirty="0"/>
          </a:p>
          <a:p>
            <a:pPr marL="457200" indent="-457200">
              <a:spcBef>
                <a:spcPts val="1600"/>
              </a:spcBef>
              <a:spcAft>
                <a:spcPts val="1600"/>
              </a:spcAft>
            </a:pPr>
            <a:r>
              <a:rPr lang="zh-TW" altLang="en-US" dirty="0"/>
              <a:t>比賽時也盡量做到，會對解題</a:t>
            </a:r>
            <a:r>
              <a:rPr lang="zh-TW" altLang="en-US" b="1" dirty="0">
                <a:solidFill>
                  <a:srgbClr val="FF0000"/>
                </a:solidFill>
              </a:rPr>
              <a:t>流暢度</a:t>
            </a:r>
            <a:r>
              <a:rPr lang="zh-TW" altLang="en-US" dirty="0"/>
              <a:t>很有幫助</a:t>
            </a:r>
          </a:p>
        </p:txBody>
      </p:sp>
    </p:spTree>
    <p:extLst>
      <p:ext uri="{BB962C8B-B14F-4D97-AF65-F5344CB8AC3E}">
        <p14:creationId xmlns:p14="http://schemas.microsoft.com/office/powerpoint/2010/main" val="100330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EA926-F3C9-4998-9781-B82E3D5B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講者</a:t>
            </a:r>
            <a:r>
              <a:rPr lang="zh-TW" altLang="zh-TW" dirty="0"/>
              <a:t>自我介紹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7872DE-3FA7-408B-A4AF-21C68139D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92652">
              <a:buSzPts val="2000"/>
            </a:pPr>
            <a:r>
              <a:rPr lang="zh-TW" altLang="en-US" b="1" dirty="0"/>
              <a:t>名字：</a:t>
            </a:r>
            <a:r>
              <a:rPr lang="zh-TW" altLang="en-US" dirty="0"/>
              <a:t>許文弘</a:t>
            </a:r>
          </a:p>
          <a:p>
            <a:pPr marL="592652">
              <a:buSzPts val="2000"/>
            </a:pPr>
            <a:r>
              <a:rPr lang="zh-TW" altLang="en-US" b="1" dirty="0"/>
              <a:t>身份：</a:t>
            </a:r>
            <a:r>
              <a:rPr lang="zh-TW" altLang="en-US" dirty="0"/>
              <a:t>清大研究助理 （碩士畢業，正準備博士申請）</a:t>
            </a:r>
          </a:p>
          <a:p>
            <a:pPr marL="592652">
              <a:buSzPts val="2000"/>
            </a:pPr>
            <a:r>
              <a:rPr lang="zh-TW" altLang="en-US" b="1" dirty="0"/>
              <a:t>研究領域：</a:t>
            </a:r>
            <a:r>
              <a:rPr lang="en-US" altLang="zh-TW" dirty="0"/>
              <a:t>algorithm, parameterized complexity</a:t>
            </a:r>
          </a:p>
          <a:p>
            <a:pPr indent="0">
              <a:spcBef>
                <a:spcPts val="1600"/>
              </a:spcBef>
              <a:buNone/>
            </a:pPr>
            <a:endParaRPr lang="zh-TW" altLang="en-US" dirty="0"/>
          </a:p>
          <a:p>
            <a:pPr marL="592652">
              <a:spcBef>
                <a:spcPts val="1600"/>
              </a:spcBef>
              <a:buSzPts val="2000"/>
            </a:pPr>
            <a:r>
              <a:rPr lang="zh-TW" altLang="en-US" b="1" dirty="0"/>
              <a:t>簡歷：</a:t>
            </a:r>
          </a:p>
          <a:p>
            <a:pPr marL="135463" indent="0">
              <a:buSzPts val="2000"/>
              <a:buNone/>
            </a:pPr>
            <a:r>
              <a:rPr lang="en-US" altLang="zh-TW" dirty="0"/>
              <a:t>	</a:t>
            </a:r>
            <a:r>
              <a:rPr lang="zh-TW" altLang="en-US" dirty="0"/>
              <a:t>高三時學過一點 </a:t>
            </a:r>
            <a:r>
              <a:rPr lang="en-US" altLang="zh-TW" dirty="0"/>
              <a:t>C</a:t>
            </a:r>
            <a:r>
              <a:rPr lang="zh-TW" altLang="en-US" dirty="0"/>
              <a:t>，就讀清大資工系，大二時接觸競技程式。</a:t>
            </a:r>
          </a:p>
          <a:p>
            <a:pPr marL="135463" indent="0">
              <a:buSzPts val="2000"/>
              <a:buNone/>
            </a:pPr>
            <a:r>
              <a:rPr lang="en-US" altLang="zh-TW" dirty="0"/>
              <a:t>	</a:t>
            </a:r>
            <a:r>
              <a:rPr lang="zh-TW" altLang="en-US" dirty="0"/>
              <a:t>當過多屆清大 </a:t>
            </a:r>
            <a:r>
              <a:rPr lang="en-US" altLang="zh-TW" dirty="0"/>
              <a:t>ICPC </a:t>
            </a:r>
            <a:r>
              <a:rPr lang="zh-TW" altLang="en-US" dirty="0"/>
              <a:t>代表選手 </a:t>
            </a:r>
            <a:r>
              <a:rPr lang="en-US" altLang="zh-TW" dirty="0"/>
              <a:t>(</a:t>
            </a:r>
            <a:r>
              <a:rPr lang="zh-TW" altLang="en-US" dirty="0"/>
              <a:t>大二 </a:t>
            </a:r>
            <a:r>
              <a:rPr lang="en-US" altLang="zh-TW" dirty="0"/>
              <a:t>~ </a:t>
            </a:r>
            <a:r>
              <a:rPr lang="zh-TW" altLang="en-US" dirty="0"/>
              <a:t>研一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135463" indent="0">
              <a:buSzPts val="2000"/>
              <a:buNone/>
            </a:pPr>
            <a:endParaRPr lang="en-US" altLang="zh-TW" dirty="0"/>
          </a:p>
          <a:p>
            <a:pPr marL="135463" indent="0">
              <a:buSzPts val="2000"/>
              <a:buNone/>
            </a:pPr>
            <a:endParaRPr lang="en-US" altLang="zh-TW" dirty="0"/>
          </a:p>
          <a:p>
            <a:pPr marL="592663" indent="-457200">
              <a:buSzPts val="2000"/>
            </a:pPr>
            <a:r>
              <a:rPr lang="zh-TW" altLang="en-US" b="1" dirty="0"/>
              <a:t>營隊工作：</a:t>
            </a:r>
            <a:r>
              <a:rPr lang="zh-TW" altLang="en-US" dirty="0"/>
              <a:t>挑 </a:t>
            </a:r>
            <a:r>
              <a:rPr lang="en-US" altLang="zh-TW" dirty="0"/>
              <a:t>Happy Problem Set </a:t>
            </a:r>
            <a:r>
              <a:rPr lang="zh-TW" altLang="en-US" dirty="0"/>
              <a:t>題目、</a:t>
            </a:r>
            <a:r>
              <a:rPr lang="zh-TW" altLang="en-US" strike="sngStrike" dirty="0"/>
              <a:t>蔣幹畫</a:t>
            </a:r>
            <a:r>
              <a:rPr lang="zh-TW" altLang="en-US" dirty="0"/>
              <a:t>經驗分享</a:t>
            </a:r>
          </a:p>
        </p:txBody>
      </p:sp>
    </p:spTree>
    <p:extLst>
      <p:ext uri="{BB962C8B-B14F-4D97-AF65-F5344CB8AC3E}">
        <p14:creationId xmlns:p14="http://schemas.microsoft.com/office/powerpoint/2010/main" val="273540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EB34-25B1-4D4C-8358-5F225F8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幫每個解想嚴謹證明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09E1A-7C26-42DE-9841-199D73B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對資深 </a:t>
            </a:r>
            <a:r>
              <a:rPr lang="en-US" altLang="zh-TW" dirty="0"/>
              <a:t>ICPC</a:t>
            </a:r>
            <a:r>
              <a:rPr lang="zh-TW" altLang="en-US" dirty="0"/>
              <a:t> 選手來說，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大多能解的 </a:t>
            </a:r>
            <a:r>
              <a:rPr lang="en-US" altLang="zh-TW" dirty="0"/>
              <a:t>ICPC</a:t>
            </a:r>
            <a:r>
              <a:rPr lang="zh-TW" altLang="en-US" dirty="0"/>
              <a:t> 題目都能在 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 分鐘內</a:t>
            </a:r>
            <a:r>
              <a:rPr lang="zh-TW" altLang="en-US" dirty="0"/>
              <a:t>在腦內推完證明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indent="-457200"/>
            <a:r>
              <a:rPr lang="zh-TW" altLang="en-US" dirty="0"/>
              <a:t>平常練習遇到正確性不明顯 </a:t>
            </a:r>
            <a:r>
              <a:rPr lang="en-US" altLang="zh-TW" dirty="0"/>
              <a:t>(</a:t>
            </a:r>
            <a:r>
              <a:rPr lang="zh-TW" altLang="en-US" dirty="0"/>
              <a:t>如 </a:t>
            </a:r>
            <a:r>
              <a:rPr lang="en-US" altLang="zh-TW" dirty="0"/>
              <a:t>greedy) </a:t>
            </a:r>
            <a:r>
              <a:rPr lang="zh-TW" altLang="en-US" dirty="0"/>
              <a:t>解時，務必思考</a:t>
            </a:r>
            <a:r>
              <a:rPr lang="zh-TW" altLang="en-US" dirty="0">
                <a:solidFill>
                  <a:srgbClr val="FF0000"/>
                </a:solidFill>
              </a:rPr>
              <a:t>如何證明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514350" indent="-514350"/>
            <a:r>
              <a:rPr lang="zh-TW" altLang="en-US" dirty="0"/>
              <a:t>如此一來，遇到類題時能更快看出正確解</a:t>
            </a:r>
            <a:endParaRPr lang="en-US" altLang="zh-TW" dirty="0"/>
          </a:p>
          <a:p>
            <a:pPr marL="514350" indent="-5143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9427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EB34-25B1-4D4C-8358-5F225F8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幫每個解想嚴謹證明 </a:t>
            </a:r>
            <a:r>
              <a:rPr lang="en-US" altLang="zh-TW" dirty="0"/>
              <a:t>(cont'd)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09E1A-7C26-42DE-9841-199D73B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ts val="1600"/>
              </a:spcBef>
            </a:pPr>
            <a:r>
              <a:rPr lang="en-US" altLang="zh-TW" dirty="0" err="1"/>
              <a:t>Codeforces</a:t>
            </a:r>
            <a:r>
              <a:rPr lang="en-US" altLang="zh-TW" dirty="0"/>
              <a:t> rating </a:t>
            </a:r>
            <a:r>
              <a:rPr lang="zh-TW" altLang="en-US" dirty="0"/>
              <a:t>衝上 </a:t>
            </a:r>
            <a:r>
              <a:rPr lang="en-US" altLang="zh-TW" dirty="0"/>
              <a:t>2100 </a:t>
            </a:r>
            <a:r>
              <a:rPr lang="zh-TW" altLang="en-US" dirty="0"/>
              <a:t>的小訣竅</a:t>
            </a:r>
            <a:r>
              <a:rPr lang="en-US" altLang="zh-TW" dirty="0"/>
              <a:t>: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TW" dirty="0"/>
              <a:t>	</a:t>
            </a:r>
            <a:r>
              <a:rPr lang="zh-TW" altLang="en-US" dirty="0"/>
              <a:t>想完正確性、複雜度證明之前，</a:t>
            </a:r>
            <a:r>
              <a:rPr lang="zh-TW" altLang="en-US" dirty="0">
                <a:solidFill>
                  <a:srgbClr val="FF0000"/>
                </a:solidFill>
              </a:rPr>
              <a:t>不要動手寫程式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600"/>
              </a:spcBef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600"/>
              </a:spcBef>
            </a:pPr>
            <a:r>
              <a:rPr lang="zh-TW" altLang="en-US" dirty="0"/>
              <a:t>這個規則讓你在賽中的速度變慢，但是對</a:t>
            </a:r>
            <a:r>
              <a:rPr lang="zh-TW" altLang="en-US" dirty="0">
                <a:solidFill>
                  <a:srgbClr val="FF0000"/>
                </a:solidFill>
              </a:rPr>
              <a:t>長期能力培養</a:t>
            </a:r>
            <a:r>
              <a:rPr lang="zh-TW" altLang="en-US" dirty="0"/>
              <a:t>有好處</a:t>
            </a:r>
            <a:endParaRPr lang="en-US" altLang="zh-TW" dirty="0"/>
          </a:p>
          <a:p>
            <a:pPr marL="457200" indent="-457200">
              <a:spcBef>
                <a:spcPts val="1600"/>
              </a:spcBef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600"/>
              </a:spcBef>
            </a:pPr>
            <a:r>
              <a:rPr lang="zh-TW" altLang="en-US" dirty="0"/>
              <a:t>持續遵守此規則，直到你認為大部分競賽證明都是 </a:t>
            </a:r>
            <a:r>
              <a:rPr lang="en-US" altLang="zh-TW" dirty="0">
                <a:solidFill>
                  <a:srgbClr val="FF0000"/>
                </a:solidFill>
              </a:rPr>
              <a:t>trivial</a:t>
            </a:r>
            <a:r>
              <a:rPr lang="en-US" altLang="zh-TW" dirty="0"/>
              <a:t> </a:t>
            </a:r>
            <a:r>
              <a:rPr lang="zh-TW" altLang="en-US" dirty="0"/>
              <a:t>為止</a:t>
            </a:r>
            <a:endParaRPr lang="en-US" altLang="zh-TW" dirty="0"/>
          </a:p>
          <a:p>
            <a:pPr marL="457200" indent="-457200">
              <a:spcBef>
                <a:spcPts val="1600"/>
              </a:spcBef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1600"/>
              </a:spcBef>
            </a:pPr>
            <a:r>
              <a:rPr lang="zh-TW" altLang="en-US" dirty="0"/>
              <a:t>建議</a:t>
            </a:r>
            <a:r>
              <a:rPr lang="en-US" altLang="zh-TW" dirty="0"/>
              <a:t> rating </a:t>
            </a:r>
            <a:r>
              <a:rPr lang="zh-TW" altLang="en-US" dirty="0"/>
              <a:t>超過 </a:t>
            </a:r>
            <a:r>
              <a:rPr lang="en-US" altLang="zh-TW" dirty="0">
                <a:solidFill>
                  <a:srgbClr val="FF0000"/>
                </a:solidFill>
              </a:rPr>
              <a:t>2400</a:t>
            </a:r>
            <a:r>
              <a:rPr lang="zh-TW" altLang="en-US" dirty="0"/>
              <a:t> 才考慮不證明就寫題</a:t>
            </a:r>
          </a:p>
        </p:txBody>
      </p:sp>
    </p:spTree>
    <p:extLst>
      <p:ext uri="{BB962C8B-B14F-4D97-AF65-F5344CB8AC3E}">
        <p14:creationId xmlns:p14="http://schemas.microsoft.com/office/powerpoint/2010/main" val="120084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EB34-25B1-4D4C-8358-5F225F8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花時間檢討題目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09E1A-7C26-42DE-9841-199D73B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若某一題卡了很久，建議在解出後想想看下次如何更快想到</a:t>
            </a:r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請</a:t>
            </a:r>
            <a:r>
              <a:rPr lang="zh-TW" altLang="en-US" dirty="0">
                <a:solidFill>
                  <a:srgbClr val="FF0000"/>
                </a:solidFill>
              </a:rPr>
              <a:t>不要背結論</a:t>
            </a:r>
            <a:r>
              <a:rPr lang="zh-TW" altLang="en-US" dirty="0"/>
              <a:t>，因為今年背的明年又忘光了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	(</a:t>
            </a:r>
            <a:r>
              <a:rPr lang="zh-TW" altLang="en-US" dirty="0"/>
              <a:t>有名字的經典技巧是例外</a:t>
            </a:r>
            <a:r>
              <a:rPr lang="en-US" altLang="zh-TW" dirty="0"/>
              <a:t>)</a:t>
            </a:r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若不幸遇到同樣的題目就</a:t>
            </a:r>
            <a:r>
              <a:rPr lang="zh-TW" altLang="en-US" dirty="0">
                <a:solidFill>
                  <a:srgbClr val="FF0000"/>
                </a:solidFill>
              </a:rPr>
              <a:t>重想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/>
            <a:endParaRPr lang="en-US" altLang="zh-TW" dirty="0"/>
          </a:p>
          <a:p>
            <a:pPr marL="457200" indent="-457200">
              <a:spcBef>
                <a:spcPts val="600"/>
              </a:spcBef>
            </a:pPr>
            <a:r>
              <a:rPr lang="zh-TW" altLang="en-US" dirty="0"/>
              <a:t>請不要覺得「這麼難怎麼可能想到」，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	</a:t>
            </a:r>
            <a:r>
              <a:rPr lang="zh-TW" altLang="en-US" dirty="0"/>
              <a:t>不斷做重新思考的練習，直到可以輕鬆想到為止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3858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EB34-25B1-4D4C-8358-5F225F8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花時間檢討題目 </a:t>
            </a:r>
            <a:r>
              <a:rPr lang="en-US" altLang="zh-TW" dirty="0"/>
              <a:t>(cont'd)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09E1A-7C26-42DE-9841-199D73B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同時也記得：</a:t>
            </a:r>
            <a:endParaRPr lang="en-US" altLang="zh-TW" dirty="0"/>
          </a:p>
          <a:p>
            <a:pPr marL="1066785" lvl="1" indent="-457200">
              <a:spcBef>
                <a:spcPts val="600"/>
              </a:spcBef>
            </a:pPr>
            <a:r>
              <a:rPr lang="zh-TW" altLang="en-US" sz="2600" dirty="0"/>
              <a:t>看別人的解</a:t>
            </a:r>
            <a:endParaRPr lang="en-US" altLang="zh-TW" sz="2600" dirty="0"/>
          </a:p>
          <a:p>
            <a:pPr marL="1066785" lvl="1" indent="-457200">
              <a:spcBef>
                <a:spcPts val="600"/>
              </a:spcBef>
            </a:pPr>
            <a:r>
              <a:rPr lang="zh-TW" altLang="en-US" sz="2600" dirty="0"/>
              <a:t>看別人的實作</a:t>
            </a:r>
            <a:endParaRPr lang="en-US" altLang="zh-TW" sz="2600" dirty="0"/>
          </a:p>
          <a:p>
            <a:pPr marL="457200" indent="-457200">
              <a:spcBef>
                <a:spcPts val="600"/>
              </a:spcBef>
            </a:pPr>
            <a:endParaRPr lang="en-US" altLang="zh-TW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zh-TW" altLang="en-US" dirty="0"/>
              <a:t>有很多小技巧不可能一一教學，必須藉由檢討或</a:t>
            </a:r>
            <a:r>
              <a:rPr lang="zh-TW" altLang="en-US" dirty="0">
                <a:solidFill>
                  <a:srgbClr val="FF0000"/>
                </a:solidFill>
              </a:rPr>
              <a:t>借鑒他人</a:t>
            </a:r>
            <a:r>
              <a:rPr lang="zh-TW" altLang="en-US" dirty="0"/>
              <a:t>來學習</a:t>
            </a:r>
            <a:endParaRPr lang="en-US" altLang="zh-TW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/>
              <a:t>e.g.</a:t>
            </a:r>
            <a:r>
              <a:rPr lang="zh-TW" altLang="en-US" dirty="0"/>
              <a:t> 我自己從檢討得到的小技巧：</a:t>
            </a:r>
            <a:endParaRPr lang="en-US" altLang="zh-TW" dirty="0"/>
          </a:p>
          <a:p>
            <a:pPr marL="1066785" lvl="1" indent="-457200">
              <a:spcBef>
                <a:spcPts val="600"/>
              </a:spcBef>
            </a:pPr>
            <a:r>
              <a:rPr lang="zh-TW" altLang="en-US" sz="2600" dirty="0"/>
              <a:t>花 </a:t>
            </a:r>
            <a:r>
              <a:rPr lang="en-US" altLang="zh-TW" sz="2600" dirty="0"/>
              <a:t>20 </a:t>
            </a:r>
            <a:r>
              <a:rPr lang="zh-TW" altLang="en-US" sz="2600" dirty="0"/>
              <a:t>分鐘寫資料結構，結果寫 </a:t>
            </a:r>
            <a:r>
              <a:rPr lang="en-US" altLang="zh-TW" sz="2600" dirty="0"/>
              <a:t>main </a:t>
            </a:r>
            <a:r>
              <a:rPr lang="zh-TW" altLang="en-US" sz="2600" dirty="0"/>
              <a:t>時發現想法有錯？</a:t>
            </a:r>
            <a:endParaRPr lang="en-US" altLang="zh-TW" sz="2600" dirty="0"/>
          </a:p>
          <a:p>
            <a:pPr marL="609585" lvl="1" indent="0">
              <a:spcBef>
                <a:spcPts val="600"/>
              </a:spcBef>
              <a:buNone/>
            </a:pPr>
            <a:r>
              <a:rPr lang="en-US" altLang="zh-TW" sz="2600" dirty="0"/>
              <a:t>		</a:t>
            </a:r>
            <a:r>
              <a:rPr lang="zh-TW" altLang="en-US" sz="2600" dirty="0"/>
              <a:t>→　以後一律先寫 </a:t>
            </a:r>
            <a:r>
              <a:rPr lang="en-US" altLang="zh-TW" sz="2600" dirty="0"/>
              <a:t>main</a:t>
            </a:r>
            <a:r>
              <a:rPr lang="zh-TW" altLang="en-US" sz="2600" dirty="0"/>
              <a:t>，把資料結構當黑盒子</a:t>
            </a:r>
            <a:endParaRPr lang="en-US" altLang="zh-TW" sz="2600" dirty="0"/>
          </a:p>
          <a:p>
            <a:pPr marL="1066785" lvl="1" indent="-457200">
              <a:spcBef>
                <a:spcPts val="600"/>
              </a:spcBef>
            </a:pPr>
            <a:r>
              <a:rPr lang="zh-TW" altLang="en-US" sz="2600" dirty="0"/>
              <a:t>卡了一小時才發現推導方向和解答完全不同？</a:t>
            </a:r>
            <a:endParaRPr lang="en-US" altLang="zh-TW" sz="2600" dirty="0"/>
          </a:p>
          <a:p>
            <a:pPr marL="609585" lvl="1" indent="0">
              <a:spcBef>
                <a:spcPts val="600"/>
              </a:spcBef>
              <a:buNone/>
            </a:pPr>
            <a:r>
              <a:rPr lang="en-US" altLang="zh-TW" sz="2600" dirty="0"/>
              <a:t>		</a:t>
            </a:r>
            <a:r>
              <a:rPr lang="zh-TW" altLang="en-US" sz="2600" dirty="0"/>
              <a:t>→　下次先想有哪些可能方向，再想細節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887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EB34-25B1-4D4C-8358-5F225F8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避免抱怨題目</a:t>
            </a:r>
            <a:endParaRPr lang="en-US" altLang="zh-TW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09E1A-7C26-42DE-9841-199D73B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有時會聽到有人抱怨：</a:t>
            </a:r>
            <a:endParaRPr lang="en-US" altLang="zh-TW" dirty="0"/>
          </a:p>
          <a:p>
            <a:pPr marL="1066785" lvl="1" indent="-457200">
              <a:spcBef>
                <a:spcPts val="600"/>
              </a:spcBef>
            </a:pPr>
            <a:r>
              <a:rPr lang="zh-TW" altLang="en-US" dirty="0"/>
              <a:t>程式競賽怎麼一堆無聊數學題</a:t>
            </a:r>
            <a:endParaRPr lang="en-US" altLang="zh-TW" dirty="0"/>
          </a:p>
          <a:p>
            <a:pPr marL="1066785" lvl="1" indent="-457200">
              <a:spcBef>
                <a:spcPts val="600"/>
              </a:spcBef>
            </a:pPr>
            <a:r>
              <a:rPr lang="zh-TW" altLang="en-US" dirty="0"/>
              <a:t>程式競賽就該有 </a:t>
            </a:r>
            <a:r>
              <a:rPr lang="en-US" altLang="zh-TW" dirty="0"/>
              <a:t>200 </a:t>
            </a:r>
            <a:r>
              <a:rPr lang="zh-TW" altLang="en-US" dirty="0"/>
              <a:t>行實作</a:t>
            </a:r>
            <a:endParaRPr lang="en-US" altLang="zh-TW" dirty="0"/>
          </a:p>
          <a:p>
            <a:pPr marL="1066785" lvl="1" indent="-457200"/>
            <a:endParaRPr lang="en-US" altLang="zh-TW" dirty="0"/>
          </a:p>
          <a:p>
            <a:pPr marL="1066785" lvl="1" indent="-457200"/>
            <a:endParaRPr lang="en-US" altLang="zh-TW" dirty="0"/>
          </a:p>
          <a:p>
            <a:pPr marL="514350" indent="-514350"/>
            <a:r>
              <a:rPr lang="zh-TW" altLang="en-US" dirty="0"/>
              <a:t>沒有這種事情，競賽選手</a:t>
            </a:r>
            <a:r>
              <a:rPr lang="zh-TW" altLang="en-US" dirty="0">
                <a:solidFill>
                  <a:srgbClr val="FF0000"/>
                </a:solidFill>
              </a:rPr>
              <a:t>沒有挑題的權利</a:t>
            </a:r>
            <a:endParaRPr lang="en-US" altLang="zh-TW" dirty="0">
              <a:solidFill>
                <a:srgbClr val="FF0000"/>
              </a:solidFill>
            </a:endParaRPr>
          </a:p>
          <a:p>
            <a:pPr marL="514350" indent="-514350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6296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7EB34-25B1-4D4C-8358-5F225F84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避免抱怨題目</a:t>
            </a:r>
            <a:r>
              <a:rPr lang="en-US" altLang="zh-TW" dirty="0"/>
              <a:t>(cont'd)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F09E1A-7C26-42DE-9841-199D73B3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其實討厭一個主題常常是因為</a:t>
            </a:r>
            <a:r>
              <a:rPr lang="zh-TW" altLang="en-US" dirty="0">
                <a:solidFill>
                  <a:srgbClr val="FF0000"/>
                </a:solidFill>
              </a:rPr>
              <a:t>得不到成就感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</a:t>
            </a:r>
            <a:r>
              <a:rPr lang="zh-TW" altLang="en-US" dirty="0"/>
              <a:t>慢慢上手之後就不會這麼討厭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/>
            <a:endParaRPr lang="en-US" altLang="zh-TW" dirty="0">
              <a:solidFill>
                <a:srgbClr val="FF0000"/>
              </a:solidFill>
            </a:endParaRPr>
          </a:p>
          <a:p>
            <a:pPr marL="457200" indent="-457200"/>
            <a:r>
              <a:rPr lang="en-US" altLang="zh-TW" dirty="0"/>
              <a:t>e.g. </a:t>
            </a:r>
            <a:r>
              <a:rPr lang="zh-TW" altLang="en-US" dirty="0"/>
              <a:t>我大學打比賽時一直覺得我天生討厭數學題，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但是現在開始能解數學題後，其實也蠻</a:t>
            </a:r>
            <a:r>
              <a:rPr lang="zh-TW" altLang="en-US" dirty="0">
                <a:solidFill>
                  <a:srgbClr val="FF0000"/>
                </a:solidFill>
              </a:rPr>
              <a:t>樂在其中</a:t>
            </a:r>
            <a:r>
              <a:rPr lang="zh-TW" altLang="en-US" dirty="0"/>
              <a:t>的</a:t>
            </a:r>
            <a:endParaRPr lang="en-US" altLang="zh-TW" dirty="0"/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r>
              <a:rPr lang="zh-TW" altLang="en-US" dirty="0"/>
              <a:t>通常越是你弱點的題目你就越討厭</a:t>
            </a:r>
            <a:endParaRPr lang="en-US" altLang="zh-TW" dirty="0"/>
          </a:p>
          <a:p>
            <a:pPr marL="457200" indent="-457200">
              <a:spcBef>
                <a:spcPts val="600"/>
              </a:spcBef>
            </a:pPr>
            <a:endParaRPr lang="en-US" altLang="zh-TW" dirty="0"/>
          </a:p>
          <a:p>
            <a:pPr marL="457200" indent="-457200">
              <a:spcBef>
                <a:spcPts val="600"/>
              </a:spcBef>
            </a:pPr>
            <a:r>
              <a:rPr lang="zh-TW" altLang="en-US" dirty="0"/>
              <a:t>當你寫完一題寫完會想詛咒出題者，就代表應該積極檢討這一題</a:t>
            </a:r>
            <a:endParaRPr lang="en-US" altLang="zh-TW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TW" dirty="0"/>
              <a:t>	(</a:t>
            </a:r>
            <a:r>
              <a:rPr lang="zh-TW" altLang="en-US" dirty="0"/>
              <a:t>可以先罵完再檢討</a:t>
            </a:r>
            <a:r>
              <a:rPr lang="en-US" altLang="zh-TW" dirty="0"/>
              <a:t>)</a:t>
            </a:r>
          </a:p>
          <a:p>
            <a:pPr marL="457200" indent="-457200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1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BE7ED-E5A1-42BA-8ED2-3DBBBB1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時間管理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68B83-A24F-44C5-94AA-AD68BE5D9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為甚麼時間管理很重要？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想進 </a:t>
            </a:r>
            <a:r>
              <a:rPr lang="en-US" altLang="zh-TW" dirty="0"/>
              <a:t>ICPC World Final</a:t>
            </a:r>
            <a:r>
              <a:rPr lang="zh-TW" altLang="en-US" dirty="0"/>
              <a:t>，至少要能打敗交大最強隊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交大競賽第一名的天賦和努力都接近滿分，該怎麼打贏？</a:t>
            </a:r>
            <a:endParaRPr lang="en-US" altLang="zh-TW" dirty="0"/>
          </a:p>
          <a:p>
            <a:pPr marL="152396" indent="0">
              <a:spcBef>
                <a:spcPts val="600"/>
              </a:spcBef>
              <a:buNone/>
            </a:pPr>
            <a:r>
              <a:rPr lang="en-US" altLang="zh-TW" dirty="0"/>
              <a:t>	A.  </a:t>
            </a:r>
            <a:r>
              <a:rPr lang="zh-TW" altLang="en-US" dirty="0"/>
              <a:t>維持一百分的努力，期待某一年運氣好能打贏</a:t>
            </a:r>
            <a:endParaRPr lang="en-US" altLang="zh-TW" dirty="0"/>
          </a:p>
          <a:p>
            <a:pPr marL="152396" indent="0">
              <a:spcBef>
                <a:spcPts val="600"/>
              </a:spcBef>
              <a:buNone/>
            </a:pPr>
            <a:r>
              <a:rPr lang="en-US" altLang="zh-TW" dirty="0"/>
              <a:t>	B.  </a:t>
            </a:r>
            <a:r>
              <a:rPr lang="zh-TW" altLang="en-US" dirty="0"/>
              <a:t>一路打到大四，累積四年資歷</a:t>
            </a:r>
            <a:endParaRPr lang="en-US" altLang="zh-TW" dirty="0"/>
          </a:p>
          <a:p>
            <a:pPr marL="152396" indent="0">
              <a:spcBef>
                <a:spcPts val="600"/>
              </a:spcBef>
              <a:buNone/>
            </a:pPr>
            <a:r>
              <a:rPr lang="en-US" altLang="zh-TW" dirty="0">
                <a:solidFill>
                  <a:srgbClr val="FF0000"/>
                </a:solidFill>
              </a:rPr>
              <a:t>	C.  </a:t>
            </a:r>
            <a:r>
              <a:rPr lang="zh-TW" altLang="en-US" dirty="0">
                <a:solidFill>
                  <a:srgbClr val="FF0000"/>
                </a:solidFill>
              </a:rPr>
              <a:t>好的時間管理，讓 </a:t>
            </a:r>
            <a:r>
              <a:rPr lang="en-US" altLang="zh-TW" dirty="0">
                <a:solidFill>
                  <a:srgbClr val="FF0000"/>
                </a:solidFill>
              </a:rPr>
              <a:t>1 </a:t>
            </a:r>
            <a:r>
              <a:rPr lang="zh-TW" altLang="en-US" dirty="0">
                <a:solidFill>
                  <a:srgbClr val="FF0000"/>
                </a:solidFill>
              </a:rPr>
              <a:t>天能發揮 </a:t>
            </a:r>
            <a:r>
              <a:rPr lang="en-US" altLang="zh-TW" dirty="0">
                <a:solidFill>
                  <a:srgbClr val="FF0000"/>
                </a:solidFill>
              </a:rPr>
              <a:t>1.1</a:t>
            </a:r>
            <a:r>
              <a:rPr lang="zh-TW" altLang="en-US" dirty="0">
                <a:solidFill>
                  <a:srgbClr val="FF0000"/>
                </a:solidFill>
              </a:rPr>
              <a:t> 天的效用</a:t>
            </a:r>
          </a:p>
        </p:txBody>
      </p:sp>
    </p:spTree>
    <p:extLst>
      <p:ext uri="{BB962C8B-B14F-4D97-AF65-F5344CB8AC3E}">
        <p14:creationId xmlns:p14="http://schemas.microsoft.com/office/powerpoint/2010/main" val="1074157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BE7ED-E5A1-42BA-8ED2-3DBBBB1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時間管理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68B83-A24F-44C5-94AA-AD68BE5D9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802921"/>
            <a:ext cx="7123293" cy="4288912"/>
          </a:xfrm>
        </p:spPr>
        <p:txBody>
          <a:bodyPr/>
          <a:lstStyle/>
          <a:p>
            <a:r>
              <a:rPr lang="zh-TW" altLang="en-US" dirty="0"/>
              <a:t>推薦文章</a:t>
            </a:r>
            <a:endParaRPr lang="en-US" altLang="zh-TW" dirty="0"/>
          </a:p>
          <a:p>
            <a:pPr marL="152396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hlinkClick r:id="rId2"/>
              </a:rPr>
              <a:t>IOI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2018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&amp;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2019</a:t>
            </a:r>
            <a:r>
              <a:rPr lang="zh-TW" altLang="en-US" dirty="0">
                <a:hlinkClick r:id="rId2"/>
              </a:rPr>
              <a:t> 金牌選手賽前的訓練時程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精華節錄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lvl="1"/>
            <a:r>
              <a:rPr lang="zh-TW" altLang="en-US" dirty="0"/>
              <a:t>為了讓比賽能專心 </a:t>
            </a:r>
            <a:r>
              <a:rPr lang="en-US" altLang="zh-TW" dirty="0"/>
              <a:t>5 </a:t>
            </a:r>
            <a:r>
              <a:rPr lang="zh-TW" altLang="en-US" dirty="0"/>
              <a:t>小時</a:t>
            </a:r>
            <a:endParaRPr lang="en-US" altLang="zh-TW" dirty="0"/>
          </a:p>
          <a:p>
            <a:pPr marL="795847" lvl="1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訓練時一天刷 </a:t>
            </a:r>
            <a:r>
              <a:rPr lang="en-US" altLang="zh-TW" dirty="0"/>
              <a:t>2</a:t>
            </a:r>
            <a:r>
              <a:rPr lang="zh-TW" altLang="en-US" dirty="0"/>
              <a:t> 份 </a:t>
            </a:r>
            <a:r>
              <a:rPr lang="en-US" altLang="zh-TW" dirty="0"/>
              <a:t>5 </a:t>
            </a:r>
            <a:r>
              <a:rPr lang="zh-TW" altLang="en-US" dirty="0"/>
              <a:t>小時的競賽題單</a:t>
            </a:r>
            <a:endParaRPr lang="en-US" altLang="zh-TW" dirty="0"/>
          </a:p>
          <a:p>
            <a:pPr marL="795847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為了鍛鍊心智，</a:t>
            </a:r>
            <a:endParaRPr lang="en-US" altLang="zh-TW" dirty="0"/>
          </a:p>
          <a:p>
            <a:pPr marL="795847" lvl="1" indent="0">
              <a:buNone/>
            </a:pPr>
            <a:r>
              <a:rPr lang="en-US" altLang="zh-TW" dirty="0"/>
              <a:t>		</a:t>
            </a:r>
            <a:r>
              <a:rPr lang="zh-TW" altLang="en-US" dirty="0"/>
              <a:t>在賽前一週跑 </a:t>
            </a:r>
            <a:r>
              <a:rPr lang="en-US" altLang="zh-TW" dirty="0"/>
              <a:t>~20</a:t>
            </a:r>
            <a:r>
              <a:rPr lang="zh-TW" altLang="en-US" dirty="0"/>
              <a:t> </a:t>
            </a:r>
            <a:r>
              <a:rPr lang="en-US" altLang="zh-TW" dirty="0"/>
              <a:t>km </a:t>
            </a:r>
            <a:r>
              <a:rPr lang="zh-TW" altLang="en-US" dirty="0"/>
              <a:t>的 </a:t>
            </a:r>
            <a:r>
              <a:rPr lang="en-US" altLang="zh-TW" dirty="0"/>
              <a:t>(</a:t>
            </a:r>
            <a:r>
              <a:rPr lang="zh-TW" altLang="en-US" dirty="0"/>
              <a:t>半</a:t>
            </a:r>
            <a:r>
              <a:rPr lang="en-US" altLang="zh-TW" dirty="0"/>
              <a:t>)</a:t>
            </a:r>
            <a:r>
              <a:rPr lang="zh-TW" altLang="en-US" dirty="0"/>
              <a:t> 馬拉松</a:t>
            </a:r>
            <a:endParaRPr lang="en-US" altLang="zh-TW" dirty="0"/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43093D-4EAE-4AFF-83D6-842D8A44A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893" y="3052988"/>
            <a:ext cx="4810125" cy="299085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BE0593-257C-4B91-BDFC-986698E0DEC4}"/>
              </a:ext>
            </a:extLst>
          </p:cNvPr>
          <p:cNvCxnSpPr>
            <a:cxnSpLocks/>
          </p:cNvCxnSpPr>
          <p:nvPr/>
        </p:nvCxnSpPr>
        <p:spPr>
          <a:xfrm>
            <a:off x="7629236" y="2558473"/>
            <a:ext cx="1487055" cy="4465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3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BE7ED-E5A1-42BA-8ED2-3DBBBB1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時間管理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68B83-A24F-44C5-94AA-AD68BE5D9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當然這是極端的例子，一般人不會練成這樣</a:t>
            </a:r>
            <a:endParaRPr lang="en-US" altLang="zh-TW" dirty="0"/>
          </a:p>
          <a:p>
            <a:pPr marL="152396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latin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</a:rPr>
              <a:t>建議 </a:t>
            </a:r>
            <a:r>
              <a:rPr lang="en-US" altLang="zh-TW" dirty="0">
                <a:cs typeface="Times New Roman" panose="02020603050405020304" pitchFamily="18" charset="0"/>
              </a:rPr>
              <a:t>GPA</a:t>
            </a:r>
            <a:r>
              <a:rPr lang="en-US" altLang="zh-TW" dirty="0">
                <a:latin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</a:rPr>
              <a:t>維持在 </a:t>
            </a:r>
            <a:r>
              <a:rPr lang="en-US" altLang="zh-TW" dirty="0">
                <a:cs typeface="Times New Roman" panose="02020603050405020304" pitchFamily="18" charset="0"/>
              </a:rPr>
              <a:t>4.0</a:t>
            </a:r>
            <a:r>
              <a:rPr lang="en-US" altLang="zh-TW" dirty="0">
                <a:latin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</a:rPr>
              <a:t>以上再花時間打競賽</a:t>
            </a:r>
            <a:r>
              <a:rPr lang="en-US" altLang="zh-TW" dirty="0">
                <a:latin typeface="標楷體" panose="03000509000000000000" pitchFamily="65" charset="-120"/>
              </a:rPr>
              <a:t>)</a:t>
            </a:r>
          </a:p>
          <a:p>
            <a:pPr marL="152396" indent="0">
              <a:buNone/>
            </a:pP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</a:rPr>
              <a:t>但是在台灣的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ICPC </a:t>
            </a:r>
            <a:r>
              <a:rPr lang="zh-TW" altLang="en-US" dirty="0">
                <a:latin typeface="標楷體" panose="03000509000000000000" pitchFamily="65" charset="-120"/>
              </a:rPr>
              <a:t>中，也會遇到接近這種程度的人</a:t>
            </a:r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</a:rPr>
              <a:t>如何善用時間，讓自己有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30% </a:t>
            </a:r>
            <a:r>
              <a:rPr lang="zh-TW" altLang="en-US" dirty="0">
                <a:latin typeface="標楷體" panose="03000509000000000000" pitchFamily="65" charset="-120"/>
              </a:rPr>
              <a:t>以上的勝率</a:t>
            </a:r>
            <a:r>
              <a:rPr lang="en-US" altLang="zh-TW" dirty="0">
                <a:latin typeface="標楷體" panose="03000509000000000000" pitchFamily="65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06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BE7ED-E5A1-42BA-8ED2-3DBBBB1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時間管理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68B83-A24F-44C5-94AA-AD68BE5D9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3462" indent="-457200"/>
            <a:r>
              <a:rPr lang="zh-TW" altLang="en-US" dirty="0"/>
              <a:t>試著</a:t>
            </a:r>
            <a:r>
              <a:rPr lang="zh-TW" altLang="en-US" dirty="0">
                <a:solidFill>
                  <a:srgbClr val="FF0000"/>
                </a:solidFill>
              </a:rPr>
              <a:t>以小時為單位</a:t>
            </a:r>
            <a:r>
              <a:rPr lang="zh-TW" altLang="en-US" dirty="0"/>
              <a:t>工作</a:t>
            </a:r>
            <a:endParaRPr lang="en-US" altLang="zh-TW" dirty="0"/>
          </a:p>
          <a:p>
            <a:pPr marL="643462" indent="-457200"/>
            <a:endParaRPr lang="en-US" altLang="zh-TW" dirty="0"/>
          </a:p>
          <a:p>
            <a:pPr marL="643462" indent="-457200"/>
            <a:r>
              <a:rPr lang="zh-TW" altLang="en-US" dirty="0"/>
              <a:t>紀錄一下最近這幾天，每個小時用在甚麼目的上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想想看</a:t>
            </a:r>
            <a:r>
              <a:rPr lang="en-US" altLang="zh-TW" dirty="0"/>
              <a:t>:</a:t>
            </a:r>
          </a:p>
          <a:p>
            <a:pPr lvl="1">
              <a:spcBef>
                <a:spcPts val="1200"/>
              </a:spcBef>
            </a:pPr>
            <a:r>
              <a:rPr lang="zh-TW" altLang="en-US" dirty="0"/>
              <a:t>在每個小時中，有多少比例的時間是真的在做事？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一小時工作時間中，因為滑手機或 </a:t>
            </a:r>
            <a:r>
              <a:rPr lang="en-US" altLang="zh-TW" dirty="0"/>
              <a:t>FB </a:t>
            </a:r>
            <a:r>
              <a:rPr lang="zh-TW" altLang="en-US" dirty="0"/>
              <a:t>中斷思緒幾次？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一小時工作時間中，工作時間和休息時間的比例有達到 </a:t>
            </a:r>
            <a:r>
              <a:rPr lang="en-US" altLang="zh-TW" dirty="0"/>
              <a:t>50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 </a:t>
            </a:r>
            <a:r>
              <a:rPr lang="zh-TW" altLang="en-US" dirty="0"/>
              <a:t>嗎？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如果維持現在的生活習慣，有可能在一天內擠出連續的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5 </a:t>
            </a:r>
            <a:r>
              <a:rPr lang="zh-TW" altLang="en-US" dirty="0"/>
              <a:t>小時練習嗎</a:t>
            </a:r>
            <a:r>
              <a:rPr lang="en-US" altLang="zh-TW" dirty="0"/>
              <a:t>?</a:t>
            </a:r>
          </a:p>
          <a:p>
            <a:pPr lvl="1">
              <a:spcBef>
                <a:spcPts val="1200"/>
              </a:spcBef>
            </a:pPr>
            <a:r>
              <a:rPr lang="zh-TW" altLang="en-US" dirty="0"/>
              <a:t>在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ICPC </a:t>
            </a:r>
            <a:r>
              <a:rPr lang="zh-TW" altLang="en-US" dirty="0"/>
              <a:t>賽前有完整刷完 </a:t>
            </a:r>
            <a:r>
              <a:rPr lang="en-US" altLang="zh-TW" dirty="0"/>
              <a:t>5 </a:t>
            </a:r>
            <a:r>
              <a:rPr lang="zh-TW" altLang="en-US" dirty="0"/>
              <a:t>小時的題單過嗎？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1057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D8A91-5EC4-4F1F-A68B-416880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競賽經驗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42C25-C31E-4212-9706-0F06190E0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74121">
              <a:buSzPts val="2000"/>
            </a:pPr>
            <a:r>
              <a:rPr lang="en-US" altLang="zh-TW" b="1" dirty="0"/>
              <a:t>ICPC </a:t>
            </a:r>
            <a:r>
              <a:rPr lang="zh-TW" altLang="en-US" b="1" dirty="0"/>
              <a:t>經驗：</a:t>
            </a:r>
          </a:p>
          <a:p>
            <a:pPr lvl="1" indent="-474121">
              <a:buSzPts val="2000"/>
            </a:pPr>
            <a:r>
              <a:rPr lang="en-US" altLang="zh-TW" sz="2600" dirty="0"/>
              <a:t>6 </a:t>
            </a:r>
            <a:r>
              <a:rPr lang="zh-TW" altLang="en-US" sz="2600" dirty="0"/>
              <a:t>次 </a:t>
            </a:r>
            <a:r>
              <a:rPr lang="en-US" altLang="zh-TW" sz="2600" dirty="0"/>
              <a:t>ICPC regional contest (</a:t>
            </a:r>
            <a:r>
              <a:rPr lang="zh-TW" altLang="en-US" sz="2600" dirty="0"/>
              <a:t>花蓮</a:t>
            </a:r>
            <a:r>
              <a:rPr lang="en-US" altLang="zh-TW" sz="2600" dirty="0"/>
              <a:t>, </a:t>
            </a:r>
            <a:r>
              <a:rPr lang="zh-TW" altLang="en-US" sz="2600" dirty="0"/>
              <a:t>台北</a:t>
            </a:r>
            <a:r>
              <a:rPr lang="en-US" altLang="zh-TW" sz="2600" dirty="0"/>
              <a:t>, </a:t>
            </a:r>
            <a:r>
              <a:rPr lang="zh-TW" altLang="en-US" sz="2600" dirty="0"/>
              <a:t>胡志明市</a:t>
            </a:r>
            <a:r>
              <a:rPr lang="en-US" altLang="zh-TW" sz="2600" dirty="0"/>
              <a:t>, </a:t>
            </a:r>
            <a:r>
              <a:rPr lang="zh-TW" altLang="en-US" sz="2600" dirty="0"/>
              <a:t>曼谷</a:t>
            </a:r>
            <a:r>
              <a:rPr lang="en-US" altLang="zh-TW" sz="2600" dirty="0"/>
              <a:t>)</a:t>
            </a:r>
            <a:endParaRPr lang="zh-TW" altLang="en-US" sz="2600" dirty="0"/>
          </a:p>
          <a:p>
            <a:pPr lvl="1" indent="-474121">
              <a:buSzPts val="2000"/>
            </a:pPr>
            <a:r>
              <a:rPr lang="en-US" altLang="zh-TW" sz="2600" dirty="0"/>
              <a:t>3 </a:t>
            </a:r>
            <a:r>
              <a:rPr lang="zh-TW" altLang="en-US" sz="2600" dirty="0"/>
              <a:t>次兩岸清華交流競賽 </a:t>
            </a:r>
            <a:r>
              <a:rPr lang="en-US" altLang="zh-TW" sz="2600" dirty="0"/>
              <a:t>(</a:t>
            </a:r>
            <a:r>
              <a:rPr lang="zh-TW" altLang="en-US" sz="2600" dirty="0"/>
              <a:t>北京</a:t>
            </a:r>
            <a:r>
              <a:rPr lang="en-US" altLang="zh-TW" sz="2600" dirty="0"/>
              <a:t>, </a:t>
            </a:r>
            <a:r>
              <a:rPr lang="zh-TW" altLang="en-US" sz="2600" dirty="0"/>
              <a:t>新竹</a:t>
            </a:r>
            <a:r>
              <a:rPr lang="en-US" altLang="zh-TW" sz="2600" dirty="0"/>
              <a:t>, </a:t>
            </a:r>
            <a:r>
              <a:rPr lang="zh-TW" altLang="en-US" sz="2600" dirty="0"/>
              <a:t>香港</a:t>
            </a:r>
            <a:r>
              <a:rPr lang="en-US" altLang="zh-TW" sz="2600" dirty="0"/>
              <a:t>)</a:t>
            </a:r>
            <a:endParaRPr lang="zh-TW" altLang="en-US" sz="2600" dirty="0"/>
          </a:p>
          <a:p>
            <a:pPr lvl="1" indent="-474121">
              <a:buSzPts val="2000"/>
            </a:pPr>
            <a:r>
              <a:rPr lang="zh-TW" altLang="en-US" sz="2600" dirty="0"/>
              <a:t>拿過一次 </a:t>
            </a:r>
            <a:r>
              <a:rPr lang="en-US" altLang="zh-TW" sz="2600" dirty="0"/>
              <a:t>ICPC regional </a:t>
            </a:r>
            <a:r>
              <a:rPr lang="zh-TW" altLang="en-US" sz="2600" dirty="0"/>
              <a:t>金牌</a:t>
            </a:r>
          </a:p>
          <a:p>
            <a:pPr marL="1219170" indent="0">
              <a:spcBef>
                <a:spcPts val="1600"/>
              </a:spcBef>
              <a:buNone/>
            </a:pPr>
            <a:endParaRPr lang="zh-TW" altLang="en-US" dirty="0"/>
          </a:p>
          <a:p>
            <a:pPr indent="-474121">
              <a:spcBef>
                <a:spcPts val="1600"/>
              </a:spcBef>
              <a:buSzPts val="2000"/>
            </a:pPr>
            <a:r>
              <a:rPr lang="zh-TW" altLang="en-US" b="1" dirty="0"/>
              <a:t>線上賽經驗：</a:t>
            </a:r>
          </a:p>
          <a:p>
            <a:pPr lvl="1" indent="-474121">
              <a:buSzPts val="2000"/>
            </a:pPr>
            <a:r>
              <a:rPr lang="en-US" altLang="zh-TW" sz="2600" dirty="0" err="1"/>
              <a:t>Codeforces</a:t>
            </a:r>
            <a:r>
              <a:rPr lang="en-US" altLang="zh-TW" sz="2600" dirty="0"/>
              <a:t> max rating </a:t>
            </a:r>
            <a:r>
              <a:rPr lang="en-US" altLang="zh-TW" sz="2600" b="1" dirty="0">
                <a:solidFill>
                  <a:srgbClr val="FF0000"/>
                </a:solidFill>
              </a:rPr>
              <a:t>2551</a:t>
            </a:r>
            <a:r>
              <a:rPr lang="en-US" altLang="zh-TW" sz="2600" dirty="0"/>
              <a:t> (</a:t>
            </a:r>
            <a:r>
              <a:rPr lang="en-US" altLang="zh-TW" sz="2600" dirty="0" err="1"/>
              <a:t>FoodSheep</a:t>
            </a:r>
            <a:r>
              <a:rPr lang="en-US" altLang="zh-TW" sz="2600" dirty="0"/>
              <a:t>)</a:t>
            </a:r>
          </a:p>
          <a:p>
            <a:pPr lvl="1" indent="-474121">
              <a:buSzPts val="2000"/>
            </a:pPr>
            <a:r>
              <a:rPr lang="en-US" altLang="zh-TW" sz="2600" dirty="0"/>
              <a:t>Google Code Jam 2021 Round 3 </a:t>
            </a:r>
            <a:r>
              <a:rPr lang="zh-TW" altLang="en-US" sz="2600" dirty="0"/>
              <a:t>第 </a:t>
            </a:r>
            <a:r>
              <a:rPr lang="en-US" altLang="zh-TW" sz="2600" dirty="0"/>
              <a:t>255 </a:t>
            </a:r>
            <a:r>
              <a:rPr lang="zh-TW" altLang="en-US" sz="2600" dirty="0"/>
              <a:t>名，台灣排名第 </a:t>
            </a:r>
            <a:r>
              <a:rPr lang="en-US" altLang="zh-TW" sz="2600" dirty="0"/>
              <a:t>10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69902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BE7ED-E5A1-42BA-8ED2-3DBBBB1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時間管理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68B83-A24F-44C5-94AA-AD68BE5D9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我在大學時其實時間管理做得很差，蠻後悔的 ☹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當時我的訓練大概是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每天</a:t>
            </a:r>
            <a:r>
              <a:rPr lang="zh-TW" altLang="en-US" dirty="0">
                <a:solidFill>
                  <a:srgbClr val="FF0000"/>
                </a:solidFill>
              </a:rPr>
              <a:t>至少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3 </a:t>
            </a:r>
            <a:r>
              <a:rPr lang="zh-TW" altLang="en-US" dirty="0"/>
              <a:t>小時花在練題上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幾乎每場 </a:t>
            </a:r>
            <a:r>
              <a:rPr lang="en-US" altLang="zh-TW" dirty="0" err="1"/>
              <a:t>Codeforces</a:t>
            </a:r>
            <a:r>
              <a:rPr lang="en-US" altLang="zh-TW" dirty="0"/>
              <a:t> </a:t>
            </a:r>
            <a:r>
              <a:rPr lang="zh-TW" altLang="en-US" dirty="0"/>
              <a:t>都參加 </a:t>
            </a:r>
            <a:r>
              <a:rPr lang="en-US" altLang="zh-TW" dirty="0"/>
              <a:t>(</a:t>
            </a:r>
            <a:r>
              <a:rPr lang="zh-TW" altLang="en-US" dirty="0"/>
              <a:t>現在建議改 </a:t>
            </a:r>
            <a:r>
              <a:rPr lang="en-US" altLang="zh-TW" dirty="0" err="1"/>
              <a:t>AtCoder</a:t>
            </a:r>
            <a:r>
              <a:rPr lang="en-US" altLang="zh-TW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altLang="zh-TW" dirty="0">
                <a:cs typeface="Times New Roman" panose="02020603050405020304" pitchFamily="18" charset="0"/>
              </a:rPr>
              <a:t>ICPC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前兩個月每週至少練一份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5</a:t>
            </a:r>
            <a:r>
              <a:rPr lang="zh-TW" altLang="en-US" dirty="0">
                <a:cs typeface="Times New Roman" panose="02020603050405020304" pitchFamily="18" charset="0"/>
              </a:rPr>
              <a:t> 小時的 </a:t>
            </a:r>
            <a:r>
              <a:rPr lang="en-US" altLang="zh-TW" dirty="0">
                <a:cs typeface="Times New Roman" panose="02020603050405020304" pitchFamily="18" charset="0"/>
              </a:rPr>
              <a:t>ICPC </a:t>
            </a:r>
            <a:r>
              <a:rPr lang="zh-TW" altLang="en-US" dirty="0">
                <a:cs typeface="Times New Roman" panose="02020603050405020304" pitchFamily="18" charset="0"/>
              </a:rPr>
              <a:t>題單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zh-TW" altLang="en-US" dirty="0">
                <a:cs typeface="Times New Roman" panose="02020603050405020304" pitchFamily="18" charset="0"/>
              </a:rPr>
              <a:t>每場 </a:t>
            </a:r>
            <a:r>
              <a:rPr lang="en-US" altLang="zh-TW" dirty="0">
                <a:cs typeface="Times New Roman" panose="02020603050405020304" pitchFamily="18" charset="0"/>
              </a:rPr>
              <a:t>ICPC</a:t>
            </a:r>
            <a:r>
              <a:rPr lang="zh-TW" altLang="en-US" dirty="0">
                <a:cs typeface="Times New Roman" panose="02020603050405020304" pitchFamily="18" charset="0"/>
              </a:rPr>
              <a:t> 刷完都要多寫出</a:t>
            </a:r>
            <a:r>
              <a:rPr lang="zh-TW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賽中沒解出</a:t>
            </a:r>
            <a:r>
              <a:rPr lang="zh-TW" altLang="en-US" dirty="0">
                <a:cs typeface="Times New Roman" panose="02020603050405020304" pitchFamily="18" charset="0"/>
              </a:rPr>
              <a:t>的兩題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zh-TW" altLang="en-US" dirty="0">
                <a:cs typeface="Times New Roman" panose="02020603050405020304" pitchFamily="18" charset="0"/>
              </a:rPr>
              <a:t>如果能重來的話，我會建議更嚴格一些</a:t>
            </a:r>
          </a:p>
        </p:txBody>
      </p:sp>
    </p:spTree>
    <p:extLst>
      <p:ext uri="{BB962C8B-B14F-4D97-AF65-F5344CB8AC3E}">
        <p14:creationId xmlns:p14="http://schemas.microsoft.com/office/powerpoint/2010/main" val="643248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D158B-142A-476E-96BD-CE40BB53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最後想說</a:t>
            </a:r>
            <a:r>
              <a:rPr lang="en-US" altLang="zh-TW" dirty="0"/>
              <a:t>...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423E54-2790-4779-9BBD-7AB2AD86F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這份經驗分享可能有點嚴肅</a:t>
            </a:r>
            <a:endParaRPr lang="en-US" altLang="zh-TW" dirty="0"/>
          </a:p>
          <a:p>
            <a:pPr marL="795847" lvl="1" indent="0">
              <a:spcBef>
                <a:spcPts val="600"/>
              </a:spcBef>
              <a:buNone/>
            </a:pPr>
            <a:r>
              <a:rPr lang="zh-TW" altLang="en-US" dirty="0"/>
              <a:t> ☹  動不動就把幾千小時拿出來講</a:t>
            </a:r>
            <a:endParaRPr lang="en-US" altLang="zh-TW" dirty="0"/>
          </a:p>
          <a:p>
            <a:pPr marL="795847" lvl="1" indent="0">
              <a:spcBef>
                <a:spcPts val="600"/>
              </a:spcBef>
              <a:buNone/>
            </a:pPr>
            <a:r>
              <a:rPr lang="zh-TW" altLang="en-US" dirty="0"/>
              <a:t> ☹  逼人寫 </a:t>
            </a:r>
            <a:r>
              <a:rPr lang="en-US" altLang="zh-TW" dirty="0"/>
              <a:t>5</a:t>
            </a:r>
            <a:r>
              <a:rPr lang="zh-TW" altLang="en-US" dirty="0"/>
              <a:t> 小時題單</a:t>
            </a:r>
            <a:endParaRPr lang="en-US" altLang="zh-TW" dirty="0"/>
          </a:p>
          <a:p>
            <a:pPr marL="795847" lvl="1" indent="0">
              <a:spcBef>
                <a:spcPts val="600"/>
              </a:spcBef>
              <a:buNone/>
            </a:pPr>
            <a:r>
              <a:rPr lang="zh-TW" altLang="en-US" dirty="0"/>
              <a:t> ☹  還不能用手機</a:t>
            </a:r>
            <a:endParaRPr lang="en-US" altLang="zh-TW" dirty="0"/>
          </a:p>
          <a:p>
            <a:pPr marL="795847" lvl="1" indent="0">
              <a:spcBef>
                <a:spcPts val="600"/>
              </a:spcBef>
              <a:buNone/>
            </a:pPr>
            <a:r>
              <a:rPr lang="zh-TW" altLang="en-US" dirty="0"/>
              <a:t> ☹  賽後抱怨題目也不行</a:t>
            </a:r>
            <a:endParaRPr lang="en-US" altLang="zh-TW" dirty="0"/>
          </a:p>
          <a:p>
            <a:pPr marL="795847" lvl="1" indent="0">
              <a:spcBef>
                <a:spcPts val="600"/>
              </a:spcBef>
              <a:buNone/>
            </a:pPr>
            <a:endParaRPr lang="en-US" altLang="zh-TW" dirty="0"/>
          </a:p>
          <a:p>
            <a:pPr marL="643462" indent="-457200">
              <a:spcBef>
                <a:spcPts val="600"/>
              </a:spcBef>
            </a:pPr>
            <a:r>
              <a:rPr lang="zh-TW" altLang="en-US" dirty="0"/>
              <a:t>但是想進 </a:t>
            </a:r>
            <a:r>
              <a:rPr lang="en-US" altLang="zh-TW" dirty="0"/>
              <a:t>ICPC World Final </a:t>
            </a:r>
            <a:r>
              <a:rPr lang="zh-TW" altLang="en-US" dirty="0"/>
              <a:t>真的不是一件容易的事</a:t>
            </a:r>
            <a:endParaRPr lang="en-US" altLang="zh-TW" dirty="0"/>
          </a:p>
          <a:p>
            <a:pPr marL="643462" indent="-457200">
              <a:spcBef>
                <a:spcPts val="600"/>
              </a:spcBef>
            </a:pPr>
            <a:endParaRPr lang="en-US" altLang="zh-TW" dirty="0"/>
          </a:p>
          <a:p>
            <a:pPr marL="643462" indent="-457200">
              <a:spcBef>
                <a:spcPts val="6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865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D158B-142A-476E-96BD-CE40BB53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423E54-2790-4779-9BBD-7AB2AD86F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也有比較輕鬆的規劃！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每週輕鬆練題 </a:t>
            </a:r>
            <a:r>
              <a:rPr lang="en-US" altLang="zh-TW" dirty="0"/>
              <a:t>(</a:t>
            </a:r>
            <a:r>
              <a:rPr lang="zh-TW" altLang="en-US" dirty="0"/>
              <a:t>每週 </a:t>
            </a:r>
            <a:r>
              <a:rPr lang="en-US" altLang="zh-TW" dirty="0"/>
              <a:t>7</a:t>
            </a:r>
            <a:r>
              <a:rPr lang="zh-TW" altLang="en-US" dirty="0"/>
              <a:t> 小時</a:t>
            </a:r>
            <a:r>
              <a:rPr lang="en-US" altLang="zh-TW" dirty="0"/>
              <a:t>)</a:t>
            </a:r>
            <a:r>
              <a:rPr lang="zh-TW" altLang="en-US" dirty="0"/>
              <a:t> 也有機會出國比賽，</a:t>
            </a:r>
            <a:endParaRPr lang="en-US" altLang="zh-TW" dirty="0"/>
          </a:p>
          <a:p>
            <a:pPr marL="152396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不一定要打進 </a:t>
            </a:r>
            <a:r>
              <a:rPr lang="en-US" altLang="zh-TW" dirty="0"/>
              <a:t>World Final</a:t>
            </a:r>
          </a:p>
          <a:p>
            <a:pPr marL="152396" indent="0">
              <a:buNone/>
            </a:pPr>
            <a:endParaRPr lang="en-US" altLang="zh-TW" dirty="0"/>
          </a:p>
          <a:p>
            <a:r>
              <a:rPr lang="zh-TW" altLang="en-US" dirty="0"/>
              <a:t>每週練一點點題，十年後也有機會拿 </a:t>
            </a:r>
            <a:r>
              <a:rPr lang="en-US" altLang="zh-TW" dirty="0"/>
              <a:t>GCJ T-shirt</a:t>
            </a:r>
            <a:r>
              <a:rPr lang="zh-TW" altLang="en-US" dirty="0"/>
              <a:t>，</a:t>
            </a:r>
            <a:endParaRPr lang="en-US" altLang="zh-TW" dirty="0"/>
          </a:p>
          <a:p>
            <a:pPr marL="152396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不一定要在大學畢業前拿到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每週根本不練題，還是可以讀演算法碩士，</a:t>
            </a:r>
            <a:endParaRPr lang="en-US" altLang="zh-TW" dirty="0"/>
          </a:p>
          <a:p>
            <a:pPr marL="152396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研究喜歡的東西，不一定要走競賽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21926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D158B-142A-476E-96BD-CE40BB53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結語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423E54-2790-4779-9BBD-7AB2AD86F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回顧打 </a:t>
            </a:r>
            <a:r>
              <a:rPr lang="en-US" altLang="zh-TW" dirty="0"/>
              <a:t>ICPC</a:t>
            </a:r>
            <a:r>
              <a:rPr lang="zh-TW" altLang="en-US" dirty="0"/>
              <a:t> 重點：</a:t>
            </a:r>
            <a:endParaRPr lang="en-US" altLang="zh-TW" dirty="0"/>
          </a:p>
          <a:p>
            <a:pPr marL="152396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在過程中</a:t>
            </a:r>
            <a:r>
              <a:rPr lang="zh-TW" altLang="en-US" b="1" dirty="0">
                <a:solidFill>
                  <a:srgbClr val="FF0000"/>
                </a:solidFill>
              </a:rPr>
              <a:t>學到很多東西</a:t>
            </a:r>
            <a:r>
              <a:rPr lang="zh-TW" altLang="en-US" dirty="0"/>
              <a:t>，出國</a:t>
            </a:r>
            <a:r>
              <a:rPr lang="zh-TW" altLang="en-US" b="1" dirty="0">
                <a:solidFill>
                  <a:srgbClr val="FF0000"/>
                </a:solidFill>
              </a:rPr>
              <a:t>玩得很開心 </a:t>
            </a:r>
            <a:r>
              <a:rPr lang="zh-TW" altLang="en-US" dirty="0">
                <a:cs typeface="Times New Roman" panose="02020603050405020304" pitchFamily="18" charset="0"/>
              </a:rPr>
              <a:t>☻</a:t>
            </a:r>
            <a:endParaRPr lang="en-US" altLang="zh-TW" dirty="0"/>
          </a:p>
          <a:p>
            <a:pPr marL="152396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祝福聽者都可以有難忘的 </a:t>
            </a:r>
            <a:r>
              <a:rPr lang="en-US" altLang="zh-TW" dirty="0"/>
              <a:t>ICPC</a:t>
            </a:r>
            <a:r>
              <a:rPr lang="zh-TW" altLang="en-US" dirty="0"/>
              <a:t> 經驗 </a:t>
            </a:r>
            <a:r>
              <a:rPr lang="zh-TW" altLang="en-US" dirty="0">
                <a:cs typeface="Times New Roman" panose="02020603050405020304" pitchFamily="18" charset="0"/>
              </a:rPr>
              <a:t>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5578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BDA14-564D-4092-8E72-1E2DE063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要分享的東西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4926FD-C33B-43A6-A5BC-64D917BA0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22899">
              <a:buSzPct val="100000"/>
            </a:pPr>
            <a:r>
              <a:rPr lang="zh-TW" altLang="en-US" dirty="0"/>
              <a:t>以前常問別人的問題：</a:t>
            </a:r>
            <a:endParaRPr lang="en-US" altLang="zh-TW" dirty="0"/>
          </a:p>
          <a:p>
            <a:pPr lvl="1" indent="-422899">
              <a:buSzPct val="100000"/>
            </a:pPr>
            <a:r>
              <a:rPr lang="zh-TW" altLang="en-US" dirty="0"/>
              <a:t>大概花了多少時間？</a:t>
            </a:r>
            <a:endParaRPr lang="en-US" altLang="zh-TW" dirty="0"/>
          </a:p>
          <a:p>
            <a:pPr lvl="1" indent="-422899">
              <a:buSzPct val="100000"/>
            </a:pPr>
            <a:r>
              <a:rPr lang="zh-TW" altLang="en-US" dirty="0"/>
              <a:t>我從大學開始投入競賽，值得嗎？</a:t>
            </a:r>
          </a:p>
          <a:p>
            <a:pPr lvl="1" indent="-422899">
              <a:buSzPct val="100000"/>
            </a:pPr>
            <a:r>
              <a:rPr lang="zh-TW" altLang="en-US" dirty="0"/>
              <a:t>知識從哪裡學？</a:t>
            </a:r>
            <a:endParaRPr lang="en-US" altLang="zh-TW" dirty="0"/>
          </a:p>
          <a:p>
            <a:pPr lvl="1" indent="-422899">
              <a:buSzPct val="100000"/>
            </a:pPr>
            <a:r>
              <a:rPr lang="zh-TW" altLang="en-US" dirty="0"/>
              <a:t>平常怎麼練習？</a:t>
            </a:r>
            <a:endParaRPr lang="en-US" altLang="zh-TW" dirty="0"/>
          </a:p>
          <a:p>
            <a:pPr lvl="1" indent="-422899">
              <a:buSzPct val="100000"/>
            </a:pPr>
            <a:r>
              <a:rPr lang="en-US" altLang="zh-TW" dirty="0"/>
              <a:t>...</a:t>
            </a:r>
          </a:p>
          <a:p>
            <a:pPr lvl="1" indent="-422899">
              <a:buSzPct val="100000"/>
            </a:pPr>
            <a:endParaRPr lang="en-US" altLang="zh-TW" dirty="0"/>
          </a:p>
          <a:p>
            <a:pPr indent="-422899">
              <a:spcBef>
                <a:spcPts val="1600"/>
              </a:spcBef>
              <a:buSzPct val="100000"/>
            </a:pPr>
            <a:r>
              <a:rPr lang="zh-TW" altLang="en-US" dirty="0"/>
              <a:t>心得分享：</a:t>
            </a:r>
            <a:endParaRPr lang="en-US" altLang="zh-TW" dirty="0"/>
          </a:p>
          <a:p>
            <a:pPr lvl="1" indent="-422899">
              <a:buSzPct val="100000"/>
            </a:pPr>
            <a:r>
              <a:rPr lang="zh-TW" altLang="en-US" dirty="0"/>
              <a:t>練習建議</a:t>
            </a:r>
            <a:endParaRPr lang="en-US" altLang="zh-TW" dirty="0"/>
          </a:p>
          <a:p>
            <a:pPr lvl="1" indent="-422899">
              <a:buSzPct val="100000"/>
            </a:pPr>
            <a:r>
              <a:rPr lang="zh-TW" altLang="en-US" dirty="0"/>
              <a:t>時間管理</a:t>
            </a:r>
          </a:p>
        </p:txBody>
      </p:sp>
    </p:spTree>
    <p:extLst>
      <p:ext uri="{BB962C8B-B14F-4D97-AF65-F5344CB8AC3E}">
        <p14:creationId xmlns:p14="http://schemas.microsoft.com/office/powerpoint/2010/main" val="301608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C2757-0E22-4FAC-96B9-7C96BDA7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免責聲明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E9198F-CC97-4BB0-85CD-B462B6A1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zh-TW" altLang="en-US" dirty="0"/>
              <a:t>以下分享內容預設對象是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/>
              <a:t>接觸程式競賽半年左右、目標是 </a:t>
            </a:r>
            <a:r>
              <a:rPr lang="en-US" altLang="zh-TW" dirty="0"/>
              <a:t>ICPC World Final </a:t>
            </a:r>
            <a:r>
              <a:rPr lang="zh-TW" altLang="en-US" dirty="0"/>
              <a:t>的</a:t>
            </a:r>
            <a:r>
              <a:rPr lang="zh-TW" altLang="en-US" dirty="0">
                <a:solidFill>
                  <a:srgbClr val="FF0000"/>
                </a:solidFill>
              </a:rPr>
              <a:t>新手</a:t>
            </a:r>
            <a:endParaRPr lang="en-US" altLang="zh-TW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00000"/>
              </a:lnSpc>
            </a:pP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r>
              <a:rPr lang="zh-TW" altLang="en-US" dirty="0"/>
              <a:t>未必適用所有人</a:t>
            </a: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endParaRPr lang="zh-TW" altLang="en-US" dirty="0"/>
          </a:p>
          <a:p>
            <a:pPr marL="457200" indent="-457200">
              <a:lnSpc>
                <a:spcPct val="100000"/>
              </a:lnSpc>
            </a:pPr>
            <a:r>
              <a:rPr lang="zh-TW" altLang="en-US" dirty="0"/>
              <a:t>也聽聽其他講者的經驗，看哪種模式最適合自己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85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9519B-5211-4BDA-AF1E-0552D5F6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大概花了多少時間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7A3A78-6A7C-4AD9-87AE-6D7BD66FD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TW" altLang="en-US" dirty="0"/>
              <a:t>都說競賽很花時間，到底花多少時間能得到多少成果？</a:t>
            </a:r>
            <a:endParaRPr lang="en-US" altLang="zh-TW" dirty="0"/>
          </a:p>
          <a:p>
            <a:pPr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600"/>
              </a:spcBef>
            </a:pPr>
            <a:r>
              <a:rPr lang="zh-TW" altLang="en-US" dirty="0"/>
              <a:t>以下是我到達各項</a:t>
            </a:r>
            <a:r>
              <a:rPr lang="zh-TW" altLang="en-US" dirty="0">
                <a:solidFill>
                  <a:srgbClr val="FF0000"/>
                </a:solidFill>
              </a:rPr>
              <a:t>競賽里程碑</a:t>
            </a:r>
            <a:r>
              <a:rPr lang="zh-TW" altLang="en-US" dirty="0"/>
              <a:t>大概花的時間，供參考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5D4549-E88B-4137-A8FC-42BEDFA8D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132887"/>
              </p:ext>
            </p:extLst>
          </p:nvPr>
        </p:nvGraphicFramePr>
        <p:xfrm>
          <a:off x="929041" y="3623252"/>
          <a:ext cx="1033391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427">
                  <a:extLst>
                    <a:ext uri="{9D8B030D-6E8A-4147-A177-3AD203B41FA5}">
                      <a16:colId xmlns:a16="http://schemas.microsoft.com/office/drawing/2014/main" val="1696016310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2727967491"/>
                    </a:ext>
                  </a:extLst>
                </a:gridCol>
                <a:gridCol w="3685309">
                  <a:extLst>
                    <a:ext uri="{9D8B030D-6E8A-4147-A177-3AD203B41FA5}">
                      <a16:colId xmlns:a16="http://schemas.microsoft.com/office/drawing/2014/main" val="4246204207"/>
                    </a:ext>
                  </a:extLst>
                </a:gridCol>
              </a:tblGrid>
              <a:tr h="4304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里程碑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年數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訓練時數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31926"/>
                  </a:ext>
                </a:extLst>
              </a:tr>
              <a:tr h="43041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參加國內競賽 </a:t>
                      </a:r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(NCPC)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0.5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~200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36508"/>
                  </a:ext>
                </a:extLst>
              </a:tr>
              <a:tr h="430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第一次參加國外競賽 </a:t>
                      </a:r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(ICPC)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1.5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~1500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901870"/>
                  </a:ext>
                </a:extLst>
              </a:tr>
              <a:tr h="4304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ICPC</a:t>
                      </a:r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Regional </a:t>
                      </a:r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金牌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~4000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395278"/>
                  </a:ext>
                </a:extLst>
              </a:tr>
              <a:tr h="43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Facebook Hacker Cup T-shirt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sym typeface="Symbol" panose="05050102010706020507" pitchFamily="18" charset="2"/>
                        </a:rPr>
                        <a:t>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打到了但是沒寄過來</a:t>
                      </a:r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...)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775775"/>
                  </a:ext>
                </a:extLst>
              </a:tr>
              <a:tr h="4304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Google Code Jam T-shirt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4.5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baseline="0" dirty="0"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~4500</a:t>
                      </a:r>
                      <a:endParaRPr lang="zh-TW" altLang="en-US" sz="2600" baseline="0" dirty="0"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9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71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9519B-5211-4BDA-AF1E-0552D5F6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大概花了多少時間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7A3A78-6A7C-4AD9-87AE-6D7BD66FD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講者自評</a:t>
            </a:r>
            <a:r>
              <a:rPr lang="en-US" altLang="zh-TW" dirty="0"/>
              <a:t>:</a:t>
            </a:r>
          </a:p>
          <a:p>
            <a:pPr lvl="1">
              <a:spcBef>
                <a:spcPts val="600"/>
              </a:spcBef>
            </a:pPr>
            <a:r>
              <a:rPr lang="zh-TW" altLang="en-US" dirty="0"/>
              <a:t>跟大多同等級或更強的選手相比，進步速度稍慢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大概多花別人 </a:t>
            </a:r>
            <a:r>
              <a:rPr lang="en-US" altLang="zh-TW" dirty="0"/>
              <a:t>20%</a:t>
            </a:r>
            <a:r>
              <a:rPr lang="zh-TW" altLang="en-US" dirty="0"/>
              <a:t> </a:t>
            </a:r>
            <a:r>
              <a:rPr lang="en-US" altLang="zh-TW" dirty="0"/>
              <a:t>~</a:t>
            </a:r>
            <a:r>
              <a:rPr lang="zh-TW" altLang="en-US" dirty="0"/>
              <a:t> </a:t>
            </a:r>
            <a:r>
              <a:rPr lang="en-US" altLang="zh-TW" dirty="0"/>
              <a:t>50%</a:t>
            </a:r>
            <a:r>
              <a:rPr lang="zh-TW" altLang="en-US" dirty="0"/>
              <a:t> 的時間</a:t>
            </a:r>
            <a:endParaRPr lang="en-US" altLang="zh-TW" dirty="0"/>
          </a:p>
          <a:p>
            <a:pPr lvl="1">
              <a:spcBef>
                <a:spcPts val="600"/>
              </a:spcBef>
            </a:pPr>
            <a:endParaRPr lang="en-US" altLang="zh-TW" dirty="0"/>
          </a:p>
          <a:p>
            <a:pPr>
              <a:spcBef>
                <a:spcPts val="600"/>
              </a:spcBef>
            </a:pPr>
            <a:r>
              <a:rPr lang="zh-TW" altLang="en-US" dirty="0"/>
              <a:t>我認為聽眾可以預期相似的成長幅度，但是</a:t>
            </a:r>
            <a:r>
              <a:rPr lang="en-US" altLang="zh-TW" dirty="0"/>
              <a:t>:</a:t>
            </a:r>
          </a:p>
          <a:p>
            <a:pPr lvl="1">
              <a:spcBef>
                <a:spcPts val="600"/>
              </a:spcBef>
            </a:pPr>
            <a:r>
              <a:rPr lang="zh-TW" altLang="en-US" dirty="0"/>
              <a:t>第一次國外賽可能稍久一點</a:t>
            </a:r>
            <a:endParaRPr lang="en-US" altLang="zh-TW" dirty="0"/>
          </a:p>
          <a:p>
            <a:pPr marL="795847" lvl="1" indent="0">
              <a:spcBef>
                <a:spcPts val="600"/>
              </a:spcBef>
              <a:buNone/>
            </a:pPr>
            <a:r>
              <a:rPr lang="en-US" altLang="zh-TW" dirty="0"/>
              <a:t>		</a:t>
            </a:r>
            <a:r>
              <a:rPr lang="zh-TW" altLang="en-US" dirty="0"/>
              <a:t>因為我那年校內賽運氣超好，隔年沒進</a:t>
            </a:r>
            <a:r>
              <a:rPr lang="en-US" altLang="zh-TW" dirty="0"/>
              <a:t>...</a:t>
            </a:r>
          </a:p>
          <a:p>
            <a:pPr lvl="1">
              <a:spcBef>
                <a:spcPts val="600"/>
              </a:spcBef>
            </a:pPr>
            <a:r>
              <a:rPr lang="en-US" altLang="zh-TW" dirty="0"/>
              <a:t>GCJ</a:t>
            </a:r>
            <a:r>
              <a:rPr lang="zh-TW" altLang="en-US" dirty="0"/>
              <a:t> 可能稍久一點，因為參加人數逐年增加</a:t>
            </a:r>
            <a:endParaRPr lang="en-US" altLang="zh-TW" dirty="0"/>
          </a:p>
          <a:p>
            <a:pPr lvl="1">
              <a:spcBef>
                <a:spcPts val="600"/>
              </a:spcBef>
            </a:pPr>
            <a:r>
              <a:rPr lang="zh-TW" altLang="en-US" dirty="0"/>
              <a:t>我大學時沒打 </a:t>
            </a:r>
            <a:r>
              <a:rPr lang="en-US" altLang="zh-TW" dirty="0"/>
              <a:t>FHC</a:t>
            </a:r>
            <a:r>
              <a:rPr lang="zh-TW" altLang="en-US" dirty="0"/>
              <a:t>，我認為比 </a:t>
            </a:r>
            <a:r>
              <a:rPr lang="en-US" altLang="zh-TW" dirty="0"/>
              <a:t>ICPC </a:t>
            </a:r>
            <a:r>
              <a:rPr lang="zh-TW" altLang="en-US" dirty="0"/>
              <a:t>金牌容易一點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815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92FAB-DE71-45F4-B480-6BBA3D40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從大學開始</a:t>
            </a:r>
            <a:r>
              <a:rPr lang="zh-TW" altLang="en-US" dirty="0"/>
              <a:t>投入</a:t>
            </a:r>
            <a:r>
              <a:rPr lang="zh-TW" altLang="zh-TW" dirty="0"/>
              <a:t>競賽</a:t>
            </a:r>
            <a:r>
              <a:rPr lang="zh-TW" altLang="en-US" dirty="0"/>
              <a:t>，值得</a:t>
            </a:r>
            <a:r>
              <a:rPr lang="zh-TW" altLang="zh-TW" dirty="0"/>
              <a:t>嗎？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71E573-0402-45CB-9518-23B887D7E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zh-TW" altLang="en-US" dirty="0"/>
              <a:t>只要你覺得學演算法不是浪費時間，那就值得</a:t>
            </a: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r>
              <a:rPr lang="zh-TW" altLang="en-US" dirty="0"/>
              <a:t>以我自己為例，雖然我花了大把時間還是沒進 </a:t>
            </a:r>
            <a:r>
              <a:rPr lang="en-US" altLang="zh-TW" dirty="0"/>
              <a:t>World Final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/>
              <a:t>但是在過程中</a:t>
            </a:r>
            <a:r>
              <a:rPr lang="zh-TW" altLang="en-US" b="1" dirty="0">
                <a:solidFill>
                  <a:srgbClr val="FF0000"/>
                </a:solidFill>
              </a:rPr>
              <a:t>學到很多東西</a:t>
            </a:r>
            <a:r>
              <a:rPr lang="zh-TW" altLang="en-US" dirty="0"/>
              <a:t>，出國</a:t>
            </a:r>
            <a:r>
              <a:rPr lang="zh-TW" altLang="en-US" b="1" dirty="0">
                <a:solidFill>
                  <a:srgbClr val="FF0000"/>
                </a:solidFill>
              </a:rPr>
              <a:t>玩得很開心 </a:t>
            </a:r>
            <a:r>
              <a:rPr lang="zh-TW" altLang="en-US" dirty="0">
                <a:cs typeface="Times New Roman" panose="02020603050405020304" pitchFamily="18" charset="0"/>
              </a:rPr>
              <a:t>☻</a:t>
            </a: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r>
              <a:rPr lang="zh-TW" altLang="en-US" dirty="0"/>
              <a:t>但是，如果你覺得刷題還不如好好寫一支有真實應用的程式，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	</a:t>
            </a:r>
            <a:r>
              <a:rPr lang="zh-TW" altLang="en-US" dirty="0"/>
              <a:t>那應該好好考慮，因為</a:t>
            </a:r>
            <a:r>
              <a:rPr lang="zh-TW" altLang="en-US" b="1" dirty="0">
                <a:solidFill>
                  <a:srgbClr val="FF0000"/>
                </a:solidFill>
              </a:rPr>
              <a:t>不投入幾千小時很難有好成績</a:t>
            </a: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endParaRPr lang="en-US" altLang="zh-TW" dirty="0"/>
          </a:p>
          <a:p>
            <a:pPr marL="457200" indent="-457200">
              <a:lnSpc>
                <a:spcPct val="100000"/>
              </a:lnSpc>
            </a:pPr>
            <a:r>
              <a:rPr lang="zh-TW" altLang="en-US" dirty="0"/>
              <a:t>另外，大學開始會比較辛苦，必須比其他選手更加</a:t>
            </a:r>
            <a:r>
              <a:rPr lang="zh-TW" altLang="en-US" b="1" dirty="0">
                <a:solidFill>
                  <a:srgbClr val="FF0000"/>
                </a:solidFill>
              </a:rPr>
              <a:t>善用時間</a:t>
            </a:r>
          </a:p>
        </p:txBody>
      </p:sp>
    </p:spTree>
    <p:extLst>
      <p:ext uri="{BB962C8B-B14F-4D97-AF65-F5344CB8AC3E}">
        <p14:creationId xmlns:p14="http://schemas.microsoft.com/office/powerpoint/2010/main" val="157215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4044B-9BA5-443C-BD7F-F74702DB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知識從哪裡學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1F8718-FAEE-4F64-984B-27A4A2515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大部分的知識都從網路上的資源</a:t>
            </a:r>
            <a:r>
              <a:rPr lang="zh-TW" altLang="en-US" b="1" dirty="0">
                <a:solidFill>
                  <a:srgbClr val="FF0000"/>
                </a:solidFill>
              </a:rPr>
              <a:t>自學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457200" indent="-457200"/>
            <a:endParaRPr lang="en-US" altLang="zh-TW" dirty="0"/>
          </a:p>
          <a:p>
            <a:pPr marL="457200" indent="-457200"/>
            <a:endParaRPr lang="en-US" altLang="zh-TW" dirty="0"/>
          </a:p>
          <a:p>
            <a:pPr marL="457200" indent="-457200"/>
            <a:r>
              <a:rPr lang="zh-TW" altLang="en-US" dirty="0"/>
              <a:t>常見資源：</a:t>
            </a:r>
            <a:endParaRPr lang="en-US" altLang="zh-TW" dirty="0"/>
          </a:p>
          <a:p>
            <a:pPr marL="1066785" lvl="1" indent="-457200">
              <a:lnSpc>
                <a:spcPct val="100000"/>
              </a:lnSpc>
            </a:pPr>
            <a:r>
              <a:rPr lang="en-US" altLang="zh-TW" dirty="0"/>
              <a:t>Introduction to Algorithm (</a:t>
            </a:r>
            <a:r>
              <a:rPr lang="zh-TW" altLang="en-US" dirty="0"/>
              <a:t>俗稱 </a:t>
            </a:r>
            <a:r>
              <a:rPr lang="en-US" altLang="zh-TW" dirty="0"/>
              <a:t>CLRS</a:t>
            </a:r>
            <a:r>
              <a:rPr lang="zh-TW" altLang="en-US" dirty="0"/>
              <a:t>，網路上有官方公布的 </a:t>
            </a:r>
            <a:r>
              <a:rPr lang="en-US" altLang="zh-TW" dirty="0"/>
              <a:t>pdf)</a:t>
            </a:r>
          </a:p>
          <a:p>
            <a:pPr marL="1066785" lvl="1" indent="-457200">
              <a:lnSpc>
                <a:spcPct val="100000"/>
              </a:lnSpc>
            </a:pPr>
            <a:r>
              <a:rPr lang="en-US" altLang="zh-TW" dirty="0"/>
              <a:t>MIT</a:t>
            </a:r>
            <a:r>
              <a:rPr lang="zh-TW" altLang="en-US" dirty="0"/>
              <a:t> </a:t>
            </a:r>
            <a:r>
              <a:rPr lang="en-US" altLang="zh-TW" dirty="0"/>
              <a:t>OCW</a:t>
            </a:r>
          </a:p>
          <a:p>
            <a:pPr marL="1066785" lvl="1" indent="-457200">
              <a:lnSpc>
                <a:spcPct val="100000"/>
              </a:lnSpc>
            </a:pPr>
            <a:r>
              <a:rPr lang="en-US" altLang="zh-TW" dirty="0"/>
              <a:t>cp-algorithms</a:t>
            </a:r>
          </a:p>
          <a:p>
            <a:pPr marL="1066785" lvl="1" indent="-457200">
              <a:lnSpc>
                <a:spcPct val="100000"/>
              </a:lnSpc>
            </a:pPr>
            <a:r>
              <a:rPr lang="en-US" altLang="zh-TW" dirty="0" err="1"/>
              <a:t>Codeforces</a:t>
            </a:r>
            <a:r>
              <a:rPr lang="en-US" altLang="zh-TW" dirty="0"/>
              <a:t> blogs</a:t>
            </a:r>
          </a:p>
          <a:p>
            <a:pPr marL="1066785" lvl="1" indent="-457200">
              <a:lnSpc>
                <a:spcPct val="100000"/>
              </a:lnSpc>
            </a:pPr>
            <a:r>
              <a:rPr lang="zh-TW" altLang="en-US" dirty="0"/>
              <a:t>直接查原始論文</a:t>
            </a:r>
            <a:endParaRPr lang="en-US" altLang="zh-TW" dirty="0"/>
          </a:p>
          <a:p>
            <a:pPr marL="1066785" lvl="1" indent="-457200">
              <a:lnSpc>
                <a:spcPct val="100000"/>
              </a:lnSpc>
            </a:pPr>
            <a:r>
              <a:rPr lang="en-US" altLang="zh-TW" dirty="0"/>
              <a:t>(</a:t>
            </a:r>
            <a:r>
              <a:rPr lang="zh-TW" altLang="en-US" dirty="0"/>
              <a:t>不建議讀演算法筆記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732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2357</Words>
  <Application>Microsoft Office PowerPoint</Application>
  <PresentationFormat>寬螢幕</PresentationFormat>
  <Paragraphs>346</Paragraphs>
  <Slides>33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標楷體</vt:lpstr>
      <vt:lpstr>Arial</vt:lpstr>
      <vt:lpstr>Calibri</vt:lpstr>
      <vt:lpstr>Times New Roman</vt:lpstr>
      <vt:lpstr>Office 佈景主題</vt:lpstr>
      <vt:lpstr>ICPC 競賽經驗分享</vt:lpstr>
      <vt:lpstr>講者自我介紹</vt:lpstr>
      <vt:lpstr>競賽經驗</vt:lpstr>
      <vt:lpstr>要分享的東西</vt:lpstr>
      <vt:lpstr>免責聲明</vt:lpstr>
      <vt:lpstr>大概花了多少時間</vt:lpstr>
      <vt:lpstr>大概花了多少時間</vt:lpstr>
      <vt:lpstr>從大學開始投入競賽，值得嗎？</vt:lpstr>
      <vt:lpstr>知識從哪裡學</vt:lpstr>
      <vt:lpstr>知識從哪裡學 (cont'd)</vt:lpstr>
      <vt:lpstr>平常怎麼練習</vt:lpstr>
      <vt:lpstr>平常怎麼練習 (cont'd)</vt:lpstr>
      <vt:lpstr>平常怎麼練習 (cont'd)</vt:lpstr>
      <vt:lpstr>平常怎麼練習 (cont'd)</vt:lpstr>
      <vt:lpstr>平常怎麼練習 (cont'd)</vt:lpstr>
      <vt:lpstr>其他練習建議</vt:lpstr>
      <vt:lpstr>避免刷太簡單或太難的題目</vt:lpstr>
      <vt:lpstr>多動腦、多用紙筆，少碰鍵盤</vt:lpstr>
      <vt:lpstr>多動腦、多用紙筆，少碰鍵盤 (cont'd)</vt:lpstr>
      <vt:lpstr>幫每個解想嚴謹證明</vt:lpstr>
      <vt:lpstr>幫每個解想嚴謹證明 (cont'd)</vt:lpstr>
      <vt:lpstr>花時間檢討題目</vt:lpstr>
      <vt:lpstr>花時間檢討題目 (cont'd)</vt:lpstr>
      <vt:lpstr>避免抱怨題目</vt:lpstr>
      <vt:lpstr>避免抱怨題目(cont'd)</vt:lpstr>
      <vt:lpstr>時間管理</vt:lpstr>
      <vt:lpstr>時間管理</vt:lpstr>
      <vt:lpstr>時間管理</vt:lpstr>
      <vt:lpstr>時間管理</vt:lpstr>
      <vt:lpstr>時間管理</vt:lpstr>
      <vt:lpstr>最後想說...</vt:lpstr>
      <vt:lpstr>結語</vt:lpstr>
      <vt:lpstr>結語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ICPC 競賽經驗分享</dc:title>
  <dc:creator>許文弘</dc:creator>
  <cp:lastModifiedBy>文弘 許</cp:lastModifiedBy>
  <cp:revision>98</cp:revision>
  <dcterms:created xsi:type="dcterms:W3CDTF">2022-02-05T08:03:09Z</dcterms:created>
  <dcterms:modified xsi:type="dcterms:W3CDTF">2022-09-13T07:57:21Z</dcterms:modified>
</cp:coreProperties>
</file>