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10" d="100"/>
          <a:sy n="110" d="100"/>
        </p:scale>
        <p:origin x="63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7BC3B-E4DF-1975-60C9-F0B87DA40DE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AB90BCF-A282-9881-07DD-6CC76BB78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44A2CAD-C9A3-71D9-FCE3-B7A1835B6466}"/>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5" name="Espaço Reservado para Rodapé 4">
            <a:extLst>
              <a:ext uri="{FF2B5EF4-FFF2-40B4-BE49-F238E27FC236}">
                <a16:creationId xmlns:a16="http://schemas.microsoft.com/office/drawing/2014/main" id="{EB6D1FC9-1D4F-F8DC-0FB4-6333685EB3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1E5D69-59E4-F6AB-3C9B-E84C249F2B36}"/>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43352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7CDDC-28F0-C86A-B120-2F796462BC8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B98D584-4604-2F07-0F96-C26CB477B6A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21F588-3E33-1A62-60D1-E350C008B064}"/>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5" name="Espaço Reservado para Rodapé 4">
            <a:extLst>
              <a:ext uri="{FF2B5EF4-FFF2-40B4-BE49-F238E27FC236}">
                <a16:creationId xmlns:a16="http://schemas.microsoft.com/office/drawing/2014/main" id="{37054F5F-E2F7-45F8-E8E9-1AE4C6353F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7B19DCC-3148-9F7E-E8C1-00D3005CC7D3}"/>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145217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5D9FF07-F008-5937-CBB7-9B764129F5E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A1141B3-3C92-E0A1-9D7F-06191670FA3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695D571-B63F-67BB-FF13-F5B324A0C19F}"/>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5" name="Espaço Reservado para Rodapé 4">
            <a:extLst>
              <a:ext uri="{FF2B5EF4-FFF2-40B4-BE49-F238E27FC236}">
                <a16:creationId xmlns:a16="http://schemas.microsoft.com/office/drawing/2014/main" id="{98EC0F07-06E3-A8D6-24E9-2A5D8390CEE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AE208D-207F-1F36-2B79-A655CA99102D}"/>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9501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4C016-67F6-0BC4-6F55-C00C2BD2774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D0882DC-FE33-A052-80CB-128901072C3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EF09B8-EFF8-A88D-EC7A-EFD8DC51726B}"/>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5" name="Espaço Reservado para Rodapé 4">
            <a:extLst>
              <a:ext uri="{FF2B5EF4-FFF2-40B4-BE49-F238E27FC236}">
                <a16:creationId xmlns:a16="http://schemas.microsoft.com/office/drawing/2014/main" id="{06A012F1-F034-92D2-1485-5D248A4B642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10E674-DD87-45C5-BDD3-BC478EB397A8}"/>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327906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0AFE5-EB57-3166-13DF-2C5EEBD7B2E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DA5C602-4EB2-B755-C2E5-EEA1BC80D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149D5FF-D124-9FD9-7381-88CEB57A155C}"/>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5" name="Espaço Reservado para Rodapé 4">
            <a:extLst>
              <a:ext uri="{FF2B5EF4-FFF2-40B4-BE49-F238E27FC236}">
                <a16:creationId xmlns:a16="http://schemas.microsoft.com/office/drawing/2014/main" id="{A9E4A24E-68E7-B3AA-23BB-5EA74D63C88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2D4DE64-6556-8D4A-BBDF-C2DDB2FE84D2}"/>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357628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7423F-59F5-DB28-889B-D36C82E858A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3452DA1-6548-5032-BC0C-2E7300F8C51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6C10805-5E55-07F9-D20B-A58AA8DEA5B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6470B58-8D8B-8E44-3B6A-789072CD4AAC}"/>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6" name="Espaço Reservado para Rodapé 5">
            <a:extLst>
              <a:ext uri="{FF2B5EF4-FFF2-40B4-BE49-F238E27FC236}">
                <a16:creationId xmlns:a16="http://schemas.microsoft.com/office/drawing/2014/main" id="{003CC644-E961-4AFB-C0A4-92218D057E9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30BCD0C-D10F-2E27-57DE-FBEEDA68E765}"/>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118270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75AB6-C907-3AC9-D3AB-056324D8B52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9366644-124E-6B89-5454-83A5B47C1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FCFAFAC-9C62-86CC-961F-11A3F2A8996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0C84B48-C000-974B-303D-D895DF126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1ABC038-EE36-6A64-584E-7E1C61508F1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CCD314A-197B-80A4-5296-48519E1DB56C}"/>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8" name="Espaço Reservado para Rodapé 7">
            <a:extLst>
              <a:ext uri="{FF2B5EF4-FFF2-40B4-BE49-F238E27FC236}">
                <a16:creationId xmlns:a16="http://schemas.microsoft.com/office/drawing/2014/main" id="{9C1FF8E3-919A-E4E4-5572-331093DC4AC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F46D817-6BE2-2C79-D875-C04679023187}"/>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89510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00B23-3163-0F44-5828-6224AE511C7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84BFE80-2D06-BE1B-B46D-2050B1A49D3B}"/>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4" name="Espaço Reservado para Rodapé 3">
            <a:extLst>
              <a:ext uri="{FF2B5EF4-FFF2-40B4-BE49-F238E27FC236}">
                <a16:creationId xmlns:a16="http://schemas.microsoft.com/office/drawing/2014/main" id="{E5D0747D-0243-7F38-0935-3B35C16D437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368D965-BFF7-0F2F-6F8A-5D132ABF5162}"/>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391031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3EFFD6E-0BF2-52FD-FEC7-AC7192BE4BC5}"/>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3" name="Espaço Reservado para Rodapé 2">
            <a:extLst>
              <a:ext uri="{FF2B5EF4-FFF2-40B4-BE49-F238E27FC236}">
                <a16:creationId xmlns:a16="http://schemas.microsoft.com/office/drawing/2014/main" id="{3FCF9D4F-76A2-A306-7E76-B04661C9CBB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F9B1923-3059-1EF5-E915-4E5C51E48D3B}"/>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19970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1B106-5D2D-7B0B-46CF-71B9C59D801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04F83B3-E1E0-512F-663C-3F054ED04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DFCD9F6-1928-7434-035D-122788687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9A288B8-A980-F061-B700-089309A40549}"/>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6" name="Espaço Reservado para Rodapé 5">
            <a:extLst>
              <a:ext uri="{FF2B5EF4-FFF2-40B4-BE49-F238E27FC236}">
                <a16:creationId xmlns:a16="http://schemas.microsoft.com/office/drawing/2014/main" id="{02AC2D6F-4ABF-822E-D2B6-99E2C6707D2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4C45A6F-3136-3A73-D973-C05E4D62A196}"/>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330581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43488-52A7-FDFD-EA93-9178206EBCB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F96B37C-7093-A509-8CD7-C2D168C95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27E93AA-4204-8DCA-5393-B6304120B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2A74B5F-8E4F-2DE2-B844-FAA7621E9540}"/>
              </a:ext>
            </a:extLst>
          </p:cNvPr>
          <p:cNvSpPr>
            <a:spLocks noGrp="1"/>
          </p:cNvSpPr>
          <p:nvPr>
            <p:ph type="dt" sz="half" idx="10"/>
          </p:nvPr>
        </p:nvSpPr>
        <p:spPr/>
        <p:txBody>
          <a:bodyPr/>
          <a:lstStyle/>
          <a:p>
            <a:fld id="{97A4EDBD-7965-433D-A16D-EF2CF92E1C23}" type="datetimeFigureOut">
              <a:rPr lang="pt-BR" smtClean="0"/>
              <a:t>07/01/2024</a:t>
            </a:fld>
            <a:endParaRPr lang="pt-BR"/>
          </a:p>
        </p:txBody>
      </p:sp>
      <p:sp>
        <p:nvSpPr>
          <p:cNvPr id="6" name="Espaço Reservado para Rodapé 5">
            <a:extLst>
              <a:ext uri="{FF2B5EF4-FFF2-40B4-BE49-F238E27FC236}">
                <a16:creationId xmlns:a16="http://schemas.microsoft.com/office/drawing/2014/main" id="{3933A830-AC6A-83C4-47E1-B0158C22216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2183481-B5AF-282A-B478-6CD5D61BD236}"/>
              </a:ext>
            </a:extLst>
          </p:cNvPr>
          <p:cNvSpPr>
            <a:spLocks noGrp="1"/>
          </p:cNvSpPr>
          <p:nvPr>
            <p:ph type="sldNum" sz="quarter" idx="12"/>
          </p:nvPr>
        </p:nvSpPr>
        <p:spPr/>
        <p:txBody>
          <a:bodyPr/>
          <a:lstStyle/>
          <a:p>
            <a:fld id="{98D30C8C-7A49-44DD-82AB-FE866100B31C}" type="slidenum">
              <a:rPr lang="pt-BR" smtClean="0"/>
              <a:t>‹nº›</a:t>
            </a:fld>
            <a:endParaRPr lang="pt-BR"/>
          </a:p>
        </p:txBody>
      </p:sp>
    </p:spTree>
    <p:extLst>
      <p:ext uri="{BB962C8B-B14F-4D97-AF65-F5344CB8AC3E}">
        <p14:creationId xmlns:p14="http://schemas.microsoft.com/office/powerpoint/2010/main" val="383268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A74C8D2-028A-83A5-1606-E6A3551B1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95CD027-1431-036E-19D7-A1C0E0495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A5AE150-4582-21AC-3DAA-9F70E3E7A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EDBD-7965-433D-A16D-EF2CF92E1C23}" type="datetimeFigureOut">
              <a:rPr lang="pt-BR" smtClean="0"/>
              <a:t>07/01/2024</a:t>
            </a:fld>
            <a:endParaRPr lang="pt-BR"/>
          </a:p>
        </p:txBody>
      </p:sp>
      <p:sp>
        <p:nvSpPr>
          <p:cNvPr id="5" name="Espaço Reservado para Rodapé 4">
            <a:extLst>
              <a:ext uri="{FF2B5EF4-FFF2-40B4-BE49-F238E27FC236}">
                <a16:creationId xmlns:a16="http://schemas.microsoft.com/office/drawing/2014/main" id="{202B59B6-983B-9BF4-D17B-7DD99D390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3C6F9E9-F7A0-D7AC-8F53-41F00733F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30C8C-7A49-44DD-82AB-FE866100B31C}" type="slidenum">
              <a:rPr lang="pt-BR" smtClean="0"/>
              <a:t>‹nº›</a:t>
            </a:fld>
            <a:endParaRPr lang="pt-BR"/>
          </a:p>
        </p:txBody>
      </p:sp>
    </p:spTree>
    <p:extLst>
      <p:ext uri="{BB962C8B-B14F-4D97-AF65-F5344CB8AC3E}">
        <p14:creationId xmlns:p14="http://schemas.microsoft.com/office/powerpoint/2010/main" val="313455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v.br/inep/pt-br/acesso-a-informacao/dados-abertos/microdados/censo-escolar"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olab.research.google.com/github/AndersonLopesbh/I.S/blob/main/Analises%20IS/Script_python/Analises_IS.ipynb" TargetMode="External"/><Relationship Id="rId4" Type="http://schemas.openxmlformats.org/officeDocument/2006/relationships/hyperlink" Target="https://drive.google.com/drive/folders/1UrDDx0DKRgX4SR5nrssTdVLnjAOwcVFT?usp=drive_li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020BCC56-9E3E-87E6-929E-E2C40DC2F2F7}"/>
              </a:ext>
            </a:extLst>
          </p:cNvPr>
          <p:cNvSpPr txBox="1"/>
          <p:nvPr/>
        </p:nvSpPr>
        <p:spPr>
          <a:xfrm>
            <a:off x="2087217" y="2136338"/>
            <a:ext cx="8017565" cy="3970318"/>
          </a:xfrm>
          <a:prstGeom prst="rect">
            <a:avLst/>
          </a:prstGeom>
          <a:noFill/>
        </p:spPr>
        <p:txBody>
          <a:bodyPr wrap="square" rtlCol="0">
            <a:spAutoFit/>
          </a:bodyPr>
          <a:lstStyle/>
          <a:p>
            <a:pPr algn="ctr"/>
            <a:r>
              <a:rPr lang="pt-BR" sz="2600" b="1" dirty="0"/>
              <a:t>Apresentação da Analise Microdados Senso Educação Básica 2022 </a:t>
            </a:r>
          </a:p>
          <a:p>
            <a:pPr algn="ctr"/>
            <a:endParaRPr lang="pt-BR" sz="2600" b="1" dirty="0"/>
          </a:p>
          <a:p>
            <a:pPr algn="l"/>
            <a:endParaRPr lang="pt-BR" sz="1800" b="0" i="0" u="none" strike="noStrike" baseline="0" dirty="0">
              <a:solidFill>
                <a:srgbClr val="000000"/>
              </a:solidFill>
              <a:latin typeface="Calibri" panose="020F0502020204030204" pitchFamily="34" charset="0"/>
            </a:endParaRPr>
          </a:p>
          <a:p>
            <a:pPr algn="ctr"/>
            <a:r>
              <a:rPr lang="pt-BR" sz="1800" b="0" i="0" u="none" strike="noStrike" baseline="0" dirty="0">
                <a:solidFill>
                  <a:srgbClr val="000000"/>
                </a:solidFill>
                <a:latin typeface="Calibri" panose="020F0502020204030204" pitchFamily="34" charset="0"/>
              </a:rPr>
              <a:t> </a:t>
            </a:r>
            <a:r>
              <a:rPr lang="pt-BR" sz="1800" b="1" i="0" u="none" strike="noStrike" baseline="0" dirty="0">
                <a:solidFill>
                  <a:srgbClr val="000000"/>
                </a:solidFill>
                <a:latin typeface="Calibri" panose="020F0502020204030204" pitchFamily="34" charset="0"/>
              </a:rPr>
              <a:t>Avaliação de Competências Técnicas de Analíticas para Desenvolvedor de Banco de Dados em Python (DBM) </a:t>
            </a:r>
          </a:p>
          <a:p>
            <a:pPr algn="ctr"/>
            <a:endParaRPr lang="pt-BR" b="1" dirty="0">
              <a:solidFill>
                <a:srgbClr val="000000"/>
              </a:solidFill>
              <a:latin typeface="Calibri" panose="020F0502020204030204" pitchFamily="34" charset="0"/>
            </a:endParaRPr>
          </a:p>
          <a:p>
            <a:pPr algn="ctr"/>
            <a:r>
              <a:rPr lang="pt-BR" sz="1700" dirty="0"/>
              <a:t>Analise introdutória ao censo 2022 com foco  em prospecção de escolas privadas de ensino particular, com apresentação em pequenos insights sobre os microdados censo escolar 2022.</a:t>
            </a:r>
          </a:p>
          <a:p>
            <a:pPr algn="ctr"/>
            <a:endParaRPr lang="pt-BR" sz="1800" b="1" i="0" u="none" strike="noStrike" baseline="0" dirty="0">
              <a:solidFill>
                <a:srgbClr val="000000"/>
              </a:solidFill>
              <a:latin typeface="Calibri" panose="020F0502020204030204" pitchFamily="34" charset="0"/>
            </a:endParaRPr>
          </a:p>
          <a:p>
            <a:pPr algn="ctr"/>
            <a:endParaRPr lang="pt-BR" sz="1500" b="1" dirty="0">
              <a:solidFill>
                <a:srgbClr val="000000"/>
              </a:solidFill>
              <a:latin typeface="Calibri" panose="020F0502020204030204" pitchFamily="34" charset="0"/>
            </a:endParaRPr>
          </a:p>
          <a:p>
            <a:pPr algn="ctr"/>
            <a:r>
              <a:rPr lang="pt-BR" sz="1500" b="1" dirty="0">
                <a:solidFill>
                  <a:srgbClr val="000000"/>
                </a:solidFill>
                <a:latin typeface="Calibri" panose="020F0502020204030204" pitchFamily="34" charset="0"/>
              </a:rPr>
              <a:t>Anderson Lopes</a:t>
            </a:r>
            <a:endParaRPr lang="pt-BR" sz="1500" b="1" dirty="0"/>
          </a:p>
        </p:txBody>
      </p:sp>
      <p:pic>
        <p:nvPicPr>
          <p:cNvPr id="7" name="Imagem 6">
            <a:extLst>
              <a:ext uri="{FF2B5EF4-FFF2-40B4-BE49-F238E27FC236}">
                <a16:creationId xmlns:a16="http://schemas.microsoft.com/office/drawing/2014/main" id="{8BE65875-B406-FA2B-2085-AA2077743E19}"/>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Tree>
    <p:extLst>
      <p:ext uri="{BB962C8B-B14F-4D97-AF65-F5344CB8AC3E}">
        <p14:creationId xmlns:p14="http://schemas.microsoft.com/office/powerpoint/2010/main" val="4281692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FC973CB7-94A3-3DB0-E104-412AA3247E50}"/>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
        <p:nvSpPr>
          <p:cNvPr id="4" name="CaixaDeTexto 3">
            <a:extLst>
              <a:ext uri="{FF2B5EF4-FFF2-40B4-BE49-F238E27FC236}">
                <a16:creationId xmlns:a16="http://schemas.microsoft.com/office/drawing/2014/main" id="{08B80A75-278E-EC2D-4492-C5856ECA0BED}"/>
              </a:ext>
            </a:extLst>
          </p:cNvPr>
          <p:cNvSpPr txBox="1"/>
          <p:nvPr/>
        </p:nvSpPr>
        <p:spPr>
          <a:xfrm>
            <a:off x="513122" y="1342239"/>
            <a:ext cx="11165747" cy="3693319"/>
          </a:xfrm>
          <a:prstGeom prst="rect">
            <a:avLst/>
          </a:prstGeom>
          <a:noFill/>
        </p:spPr>
        <p:txBody>
          <a:bodyPr wrap="square" rtlCol="0">
            <a:spAutoFit/>
          </a:bodyPr>
          <a:lstStyle/>
          <a:p>
            <a:r>
              <a:rPr lang="pt-BR" sz="1400" b="1" dirty="0"/>
              <a:t>Matriculas por Turmas</a:t>
            </a:r>
          </a:p>
          <a:p>
            <a:r>
              <a:rPr lang="pt-BR" sz="1400" dirty="0"/>
              <a:t>	</a:t>
            </a:r>
          </a:p>
          <a:p>
            <a:r>
              <a:rPr lang="pt-BR" sz="1400" dirty="0"/>
              <a:t>	Quando observamos a formação a tipo de turmas, por quantidade,  não temos uma definição clara no dicionário de dados, de qual faixa etária esta inclusa neste tipo de turma, mas podermos perceber que temos um nicho muito especifico apontando para a educação infantil e primeiros anos: Turma de Educação Básica, Fundamental, Fundamental Anos Iniciais e educação infantil.</a:t>
            </a:r>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000" dirty="0"/>
          </a:p>
        </p:txBody>
      </p:sp>
      <p:pic>
        <p:nvPicPr>
          <p:cNvPr id="9" name="Imagem 8">
            <a:extLst>
              <a:ext uri="{FF2B5EF4-FFF2-40B4-BE49-F238E27FC236}">
                <a16:creationId xmlns:a16="http://schemas.microsoft.com/office/drawing/2014/main" id="{3625EBBD-8405-834D-5EFA-D079A5124D02}"/>
              </a:ext>
            </a:extLst>
          </p:cNvPr>
          <p:cNvPicPr>
            <a:picLocks noChangeAspect="1"/>
          </p:cNvPicPr>
          <p:nvPr/>
        </p:nvPicPr>
        <p:blipFill>
          <a:blip r:embed="rId3"/>
          <a:stretch>
            <a:fillRect/>
          </a:stretch>
        </p:blipFill>
        <p:spPr>
          <a:xfrm>
            <a:off x="113460" y="2655743"/>
            <a:ext cx="11965070" cy="3648584"/>
          </a:xfrm>
          <a:prstGeom prst="rect">
            <a:avLst/>
          </a:prstGeom>
        </p:spPr>
      </p:pic>
    </p:spTree>
    <p:extLst>
      <p:ext uri="{BB962C8B-B14F-4D97-AF65-F5344CB8AC3E}">
        <p14:creationId xmlns:p14="http://schemas.microsoft.com/office/powerpoint/2010/main" val="192001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B59A70D-3222-C3F3-AE45-F3170CE34D0E}"/>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
        <p:nvSpPr>
          <p:cNvPr id="4" name="CaixaDeTexto 3">
            <a:extLst>
              <a:ext uri="{FF2B5EF4-FFF2-40B4-BE49-F238E27FC236}">
                <a16:creationId xmlns:a16="http://schemas.microsoft.com/office/drawing/2014/main" id="{DE087B79-85F4-38EE-FC46-4990A7668B07}"/>
              </a:ext>
            </a:extLst>
          </p:cNvPr>
          <p:cNvSpPr txBox="1"/>
          <p:nvPr/>
        </p:nvSpPr>
        <p:spPr>
          <a:xfrm>
            <a:off x="513124" y="1429030"/>
            <a:ext cx="11165747" cy="3908762"/>
          </a:xfrm>
          <a:prstGeom prst="rect">
            <a:avLst/>
          </a:prstGeom>
          <a:noFill/>
        </p:spPr>
        <p:txBody>
          <a:bodyPr wrap="square" rtlCol="0">
            <a:spAutoFit/>
          </a:bodyPr>
          <a:lstStyle/>
          <a:p>
            <a:r>
              <a:rPr lang="pt-BR" sz="1400" b="1" dirty="0"/>
              <a:t>Top 10 entidades</a:t>
            </a:r>
          </a:p>
          <a:p>
            <a:r>
              <a:rPr lang="pt-BR" sz="1400" dirty="0"/>
              <a:t>	</a:t>
            </a:r>
          </a:p>
          <a:p>
            <a:r>
              <a:rPr lang="pt-BR" sz="1400" dirty="0"/>
              <a:t>	Estão listadas abaixo as Top 10 entidades, com os maiores números de matriculas registradas em 2022, chamando a atenção que muitas delas são entidades profissionalizantes, o que levanta a questão se deveriam estar constando como  entidade de ensino privado e particular no censo. </a:t>
            </a:r>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000" dirty="0"/>
          </a:p>
        </p:txBody>
      </p:sp>
      <p:pic>
        <p:nvPicPr>
          <p:cNvPr id="7" name="Imagem 6">
            <a:extLst>
              <a:ext uri="{FF2B5EF4-FFF2-40B4-BE49-F238E27FC236}">
                <a16:creationId xmlns:a16="http://schemas.microsoft.com/office/drawing/2014/main" id="{79086135-8F69-007C-F18A-0348AA25ED98}"/>
              </a:ext>
            </a:extLst>
          </p:cNvPr>
          <p:cNvPicPr>
            <a:picLocks noChangeAspect="1"/>
          </p:cNvPicPr>
          <p:nvPr/>
        </p:nvPicPr>
        <p:blipFill>
          <a:blip r:embed="rId3"/>
          <a:stretch>
            <a:fillRect/>
          </a:stretch>
        </p:blipFill>
        <p:spPr>
          <a:xfrm>
            <a:off x="1218516" y="2754181"/>
            <a:ext cx="9754961" cy="2534004"/>
          </a:xfrm>
          <a:prstGeom prst="rect">
            <a:avLst/>
          </a:prstGeom>
        </p:spPr>
      </p:pic>
    </p:spTree>
    <p:extLst>
      <p:ext uri="{BB962C8B-B14F-4D97-AF65-F5344CB8AC3E}">
        <p14:creationId xmlns:p14="http://schemas.microsoft.com/office/powerpoint/2010/main" val="95944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CBA4F3D-EC38-79C0-C0C5-6FE1CF462584}"/>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
        <p:nvSpPr>
          <p:cNvPr id="4" name="CaixaDeTexto 3">
            <a:extLst>
              <a:ext uri="{FF2B5EF4-FFF2-40B4-BE49-F238E27FC236}">
                <a16:creationId xmlns:a16="http://schemas.microsoft.com/office/drawing/2014/main" id="{5B721D84-9075-5A77-D386-35C9BEFB5564}"/>
              </a:ext>
            </a:extLst>
          </p:cNvPr>
          <p:cNvSpPr txBox="1"/>
          <p:nvPr/>
        </p:nvSpPr>
        <p:spPr>
          <a:xfrm>
            <a:off x="513124" y="1429030"/>
            <a:ext cx="11165747" cy="4339650"/>
          </a:xfrm>
          <a:prstGeom prst="rect">
            <a:avLst/>
          </a:prstGeom>
          <a:noFill/>
        </p:spPr>
        <p:txBody>
          <a:bodyPr wrap="square" rtlCol="0">
            <a:spAutoFit/>
          </a:bodyPr>
          <a:lstStyle/>
          <a:p>
            <a:r>
              <a:rPr lang="pt-BR" sz="1400" b="1" dirty="0"/>
              <a:t>Conclusão:</a:t>
            </a:r>
          </a:p>
          <a:p>
            <a:r>
              <a:rPr lang="pt-BR" sz="1400" dirty="0"/>
              <a:t>	</a:t>
            </a:r>
          </a:p>
          <a:p>
            <a:r>
              <a:rPr lang="pt-BR" sz="1400" dirty="0"/>
              <a:t>	A base fornecida pelo censo, nos fornece informações com pouca granularidade, quanto ao que tange a faixa etária, que deveria ser mais aberta, o que impede dimensionar as migrações de alunos por idade e criar outras faixas etárias personalizadas  e adequar nossos materiais de acordo com esta necessidade.</a:t>
            </a:r>
          </a:p>
          <a:p>
            <a:endParaRPr lang="pt-BR" sz="1400" dirty="0"/>
          </a:p>
          <a:p>
            <a:r>
              <a:rPr lang="pt-BR" sz="1400" dirty="0"/>
              <a:t>	Do ponto de vista estratégico das análises, seria necessário termos em mãos, a lista de entidades parceiras, para refinarmos a base, através de cruzamentos de dados retirando os clientes fidelizados, podendo projetar nossos índices e metas de prospecção.</a:t>
            </a:r>
          </a:p>
          <a:p>
            <a:endParaRPr lang="pt-BR" sz="1400" dirty="0"/>
          </a:p>
          <a:p>
            <a:r>
              <a:rPr lang="pt-BR" sz="1400" dirty="0"/>
              <a:t>	Outras analises de infraestrutura das entidades seriam interessantes, caso necessário, como por exemplo se estas entidades possuem espaço físico para música, quem sabe não poderíamos criar um material voltado ao áudio visual com foco em aprendizagem por música, principalmente nas fazes iniciais da infância, onde há facilidade em aprender novas linguagens através do canto.</a:t>
            </a:r>
          </a:p>
          <a:p>
            <a:endParaRPr lang="pt-BR" sz="1400" dirty="0"/>
          </a:p>
          <a:p>
            <a:r>
              <a:rPr lang="pt-BR" sz="1400" dirty="0"/>
              <a:t>	Em pontos mais distantes do Brasil, para fins de economia na logística, seria necessário avaliar a infraestrutura para implantação de aulas inteiramente virtuais e digitais, sendo desnecessário o envio de materiais físicos.</a:t>
            </a:r>
          </a:p>
          <a:p>
            <a:endParaRPr lang="pt-BR" sz="1400" dirty="0"/>
          </a:p>
          <a:p>
            <a:r>
              <a:rPr lang="pt-BR" sz="1400" dirty="0"/>
              <a:t>	São muitas especulações e possibilidades, cabe ao negócio as perguntas corretas e a nós o conhecimento do negócio em sua totalidade, para criarmos laços cognitivos, para criação de insights realista e pontuais para criação de micro e macro estratégias de conversão de novos clientes.</a:t>
            </a:r>
          </a:p>
          <a:p>
            <a:endParaRPr lang="pt-BR" sz="1400" dirty="0"/>
          </a:p>
          <a:p>
            <a:endParaRPr lang="pt-BR" sz="1000" dirty="0"/>
          </a:p>
        </p:txBody>
      </p:sp>
    </p:spTree>
    <p:extLst>
      <p:ext uri="{BB962C8B-B14F-4D97-AF65-F5344CB8AC3E}">
        <p14:creationId xmlns:p14="http://schemas.microsoft.com/office/powerpoint/2010/main" val="209493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2042C1F-B478-E7F5-E125-176DDB777215}"/>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
        <p:nvSpPr>
          <p:cNvPr id="2" name="CaixaDeTexto 1">
            <a:extLst>
              <a:ext uri="{FF2B5EF4-FFF2-40B4-BE49-F238E27FC236}">
                <a16:creationId xmlns:a16="http://schemas.microsoft.com/office/drawing/2014/main" id="{69A1A62C-502D-C812-4CB8-3AA233333DC0}"/>
              </a:ext>
            </a:extLst>
          </p:cNvPr>
          <p:cNvSpPr txBox="1"/>
          <p:nvPr/>
        </p:nvSpPr>
        <p:spPr>
          <a:xfrm>
            <a:off x="473295" y="1505396"/>
            <a:ext cx="11245409" cy="3847207"/>
          </a:xfrm>
          <a:prstGeom prst="rect">
            <a:avLst/>
          </a:prstGeom>
          <a:noFill/>
        </p:spPr>
        <p:txBody>
          <a:bodyPr wrap="square" rtlCol="0">
            <a:spAutoFit/>
          </a:bodyPr>
          <a:lstStyle/>
          <a:p>
            <a:r>
              <a:rPr lang="pt-BR" b="1" dirty="0"/>
              <a:t>Cenário Inicial</a:t>
            </a:r>
          </a:p>
          <a:p>
            <a:endParaRPr lang="pt-BR" sz="1400" dirty="0"/>
          </a:p>
          <a:p>
            <a:r>
              <a:rPr lang="pt-BR" sz="1400" dirty="0"/>
              <a:t>Extração da base disponibilizada em :</a:t>
            </a:r>
          </a:p>
          <a:p>
            <a:r>
              <a:rPr lang="pt-BR" sz="1400" dirty="0"/>
              <a:t> </a:t>
            </a:r>
            <a:r>
              <a:rPr lang="pt-BR" sz="1400" dirty="0">
                <a:hlinkClick r:id="rId3"/>
              </a:rPr>
              <a:t>https://www.gov.br/inep/pt-br/acesso-a-informacao/dados-abertos/microdados/censo-escolar</a:t>
            </a:r>
            <a:endParaRPr lang="pt-BR" sz="1400" dirty="0"/>
          </a:p>
          <a:p>
            <a:endParaRPr lang="pt-BR" dirty="0"/>
          </a:p>
          <a:p>
            <a:r>
              <a:rPr lang="pt-BR" sz="1400" dirty="0"/>
              <a:t>Foram baixados os arquivos do censo de 2016 a 2022 em formato  “.csv “ para o google drive no caminho: </a:t>
            </a:r>
            <a:r>
              <a:rPr lang="pt-BR" sz="1400" dirty="0">
                <a:solidFill>
                  <a:schemeClr val="accent5">
                    <a:lumMod val="75000"/>
                  </a:schemeClr>
                </a:solidFill>
                <a:hlinkClick r:id="rId4">
                  <a:extLst>
                    <a:ext uri="{A12FA001-AC4F-418D-AE19-62706E023703}">
                      <ahyp:hlinkClr xmlns:ahyp="http://schemas.microsoft.com/office/drawing/2018/hyperlinkcolor" val="tx"/>
                    </a:ext>
                  </a:extLst>
                </a:hlinkClick>
              </a:rPr>
              <a:t>https://drive.google.com/drive/folders/1UrDDx0DKRgX4SR5nrssTdVLnjAOwcVFT?usp=drive_link</a:t>
            </a:r>
            <a:endParaRPr lang="pt-BR" sz="1400" dirty="0">
              <a:solidFill>
                <a:schemeClr val="accent5">
                  <a:lumMod val="75000"/>
                </a:schemeClr>
              </a:solidFill>
            </a:endParaRPr>
          </a:p>
          <a:p>
            <a:endParaRPr lang="pt-BR" sz="1400" dirty="0"/>
          </a:p>
          <a:p>
            <a:r>
              <a:rPr lang="pt-BR" sz="1400" dirty="0"/>
              <a:t>As analises iniciais foram realizadas no ambiente do Google Colab em:</a:t>
            </a:r>
          </a:p>
          <a:p>
            <a:r>
              <a:rPr lang="pt-BR" sz="1400" dirty="0">
                <a:solidFill>
                  <a:schemeClr val="accent5">
                    <a:lumMod val="75000"/>
                  </a:schemeClr>
                </a:solidFill>
                <a:hlinkClick r:id="rId5">
                  <a:extLst>
                    <a:ext uri="{A12FA001-AC4F-418D-AE19-62706E023703}">
                      <ahyp:hlinkClr xmlns:ahyp="http://schemas.microsoft.com/office/drawing/2018/hyperlinkcolor" val="tx"/>
                    </a:ext>
                  </a:extLst>
                </a:hlinkClick>
              </a:rPr>
              <a:t>https://colab.research.google.com/github/AndersonLopesbh/I.S/blob/main/Analises%20IS/Script_python/Analises_IS.ipynb</a:t>
            </a:r>
            <a:endParaRPr lang="pt-BR" sz="1400" dirty="0">
              <a:solidFill>
                <a:schemeClr val="accent5">
                  <a:lumMod val="75000"/>
                </a:schemeClr>
              </a:solidFill>
            </a:endParaRPr>
          </a:p>
          <a:p>
            <a:endParaRPr lang="pt-BR" sz="1400" dirty="0"/>
          </a:p>
          <a:p>
            <a:r>
              <a:rPr lang="pt-BR" sz="1400" dirty="0"/>
              <a:t>O script foi compartilhado no GitHub em:</a:t>
            </a:r>
          </a:p>
          <a:p>
            <a:r>
              <a:rPr lang="pt-BR" sz="1400" dirty="0">
                <a:solidFill>
                  <a:schemeClr val="accent5">
                    <a:lumMod val="75000"/>
                  </a:schemeClr>
                </a:solidFill>
              </a:rPr>
              <a:t>https://colab.research.google.com/github/AndersonLopesbh/I.S/blob/main/Analises%20IS/Script_python/Analises_IS.ipynb</a:t>
            </a:r>
          </a:p>
          <a:p>
            <a:r>
              <a:rPr lang="pt-BR" dirty="0"/>
              <a:t> </a:t>
            </a:r>
            <a:endParaRPr lang="pt-BR" sz="1400" dirty="0"/>
          </a:p>
          <a:p>
            <a:r>
              <a:rPr lang="pt-BR" sz="1400" dirty="0"/>
              <a:t>Os insumos como apresentações e exemplo de base CSV se encontram em:</a:t>
            </a:r>
          </a:p>
          <a:p>
            <a:r>
              <a:rPr lang="pt-BR" sz="1400" dirty="0">
                <a:solidFill>
                  <a:schemeClr val="accent5">
                    <a:lumMod val="75000"/>
                  </a:schemeClr>
                </a:solidFill>
              </a:rPr>
              <a:t>https://github.com/AndersonLopesbh/I.S/tree/main</a:t>
            </a:r>
          </a:p>
        </p:txBody>
      </p:sp>
    </p:spTree>
    <p:extLst>
      <p:ext uri="{BB962C8B-B14F-4D97-AF65-F5344CB8AC3E}">
        <p14:creationId xmlns:p14="http://schemas.microsoft.com/office/powerpoint/2010/main" val="372444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E94E454-B6A9-C4CB-52AE-47C9AF4FF955}"/>
              </a:ext>
            </a:extLst>
          </p:cNvPr>
          <p:cNvSpPr txBox="1"/>
          <p:nvPr/>
        </p:nvSpPr>
        <p:spPr>
          <a:xfrm>
            <a:off x="697684" y="1706894"/>
            <a:ext cx="11299971" cy="1785104"/>
          </a:xfrm>
          <a:prstGeom prst="rect">
            <a:avLst/>
          </a:prstGeom>
          <a:noFill/>
        </p:spPr>
        <p:txBody>
          <a:bodyPr wrap="square" rtlCol="0">
            <a:spAutoFit/>
          </a:bodyPr>
          <a:lstStyle/>
          <a:p>
            <a:r>
              <a:rPr lang="pt-BR" b="1" dirty="0"/>
              <a:t>Informações iniciais</a:t>
            </a:r>
          </a:p>
          <a:p>
            <a:endParaRPr lang="pt-BR" b="1" dirty="0"/>
          </a:p>
          <a:p>
            <a:r>
              <a:rPr lang="pt-BR" sz="1400" dirty="0"/>
              <a:t>Embora realizado o download de 7 bases no formato .CSV e criado script para a leitura das mesmas, foram utilizados somente os dados de 2022, uma vez que o ambiente do Google Colab só fornece 12GB de RAM, o que em primeiro momento não atendeu toda a massa de dados e analises, assim as linhas não utilizadas foram comentadas:</a:t>
            </a:r>
          </a:p>
          <a:p>
            <a:endParaRPr lang="pt-BR" sz="1400" dirty="0"/>
          </a:p>
          <a:p>
            <a:endParaRPr lang="pt-BR" b="1" dirty="0"/>
          </a:p>
        </p:txBody>
      </p:sp>
      <p:pic>
        <p:nvPicPr>
          <p:cNvPr id="6" name="Imagem 5">
            <a:extLst>
              <a:ext uri="{FF2B5EF4-FFF2-40B4-BE49-F238E27FC236}">
                <a16:creationId xmlns:a16="http://schemas.microsoft.com/office/drawing/2014/main" id="{684F7B42-FAA2-FD67-B0EA-880AF44502F1}"/>
              </a:ext>
            </a:extLst>
          </p:cNvPr>
          <p:cNvPicPr>
            <a:picLocks noChangeAspect="1"/>
          </p:cNvPicPr>
          <p:nvPr/>
        </p:nvPicPr>
        <p:blipFill>
          <a:blip r:embed="rId2"/>
          <a:stretch>
            <a:fillRect/>
          </a:stretch>
        </p:blipFill>
        <p:spPr>
          <a:xfrm>
            <a:off x="2004969" y="3129072"/>
            <a:ext cx="7443622" cy="2206325"/>
          </a:xfrm>
          <a:prstGeom prst="rect">
            <a:avLst/>
          </a:prstGeom>
        </p:spPr>
      </p:pic>
      <p:pic>
        <p:nvPicPr>
          <p:cNvPr id="7" name="Imagem 6">
            <a:extLst>
              <a:ext uri="{FF2B5EF4-FFF2-40B4-BE49-F238E27FC236}">
                <a16:creationId xmlns:a16="http://schemas.microsoft.com/office/drawing/2014/main" id="{88406E3F-043C-9DB9-A7D2-33A02764DB6A}"/>
              </a:ext>
            </a:extLst>
          </p:cNvPr>
          <p:cNvPicPr>
            <a:picLocks noChangeAspect="1"/>
          </p:cNvPicPr>
          <p:nvPr/>
        </p:nvPicPr>
        <p:blipFill rotWithShape="1">
          <a:blip r:embed="rId3"/>
          <a:srcRect l="6621" t="15595" r="8852" b="13884"/>
          <a:stretch/>
        </p:blipFill>
        <p:spPr>
          <a:xfrm>
            <a:off x="595618" y="553673"/>
            <a:ext cx="1963024" cy="788566"/>
          </a:xfrm>
          <a:prstGeom prst="rect">
            <a:avLst/>
          </a:prstGeom>
        </p:spPr>
      </p:pic>
    </p:spTree>
    <p:extLst>
      <p:ext uri="{BB962C8B-B14F-4D97-AF65-F5344CB8AC3E}">
        <p14:creationId xmlns:p14="http://schemas.microsoft.com/office/powerpoint/2010/main" val="172752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9A1A62C-502D-C812-4CB8-3AA233333DC0}"/>
              </a:ext>
            </a:extLst>
          </p:cNvPr>
          <p:cNvSpPr txBox="1"/>
          <p:nvPr/>
        </p:nvSpPr>
        <p:spPr>
          <a:xfrm>
            <a:off x="595618" y="1342239"/>
            <a:ext cx="9449712" cy="4185761"/>
          </a:xfrm>
          <a:prstGeom prst="rect">
            <a:avLst/>
          </a:prstGeom>
          <a:noFill/>
        </p:spPr>
        <p:txBody>
          <a:bodyPr wrap="square" rtlCol="0">
            <a:spAutoFit/>
          </a:bodyPr>
          <a:lstStyle/>
          <a:p>
            <a:r>
              <a:rPr lang="pt-BR" sz="1400" dirty="0"/>
              <a:t>Sobre os arquivos temos as seguintes mensurações iniciais:</a:t>
            </a:r>
          </a:p>
          <a:p>
            <a:endParaRPr lang="pt-BR" sz="1400" dirty="0"/>
          </a:p>
          <a:p>
            <a:pPr algn="l">
              <a:buFont typeface="Arial" panose="020B0604020202020204" pitchFamily="34" charset="0"/>
              <a:buChar char="•"/>
            </a:pPr>
            <a:r>
              <a:rPr lang="pt-BR" sz="1400" dirty="0"/>
              <a:t>Censo 2016 - 370 colunas e </a:t>
            </a:r>
            <a:r>
              <a:rPr lang="pt-BR" sz="1400" b="1" dirty="0"/>
              <a:t>237506 linhas</a:t>
            </a:r>
          </a:p>
          <a:p>
            <a:pPr algn="l">
              <a:buFont typeface="Arial" panose="020B0604020202020204" pitchFamily="34" charset="0"/>
              <a:buChar char="•"/>
            </a:pPr>
            <a:r>
              <a:rPr lang="pt-BR" sz="1400" dirty="0"/>
              <a:t>Censo 2017 - 370 colunas e </a:t>
            </a:r>
            <a:r>
              <a:rPr lang="pt-BR" sz="1400" b="1" dirty="0"/>
              <a:t>236481 linhas</a:t>
            </a:r>
          </a:p>
          <a:p>
            <a:pPr algn="l">
              <a:buFont typeface="Arial" panose="020B0604020202020204" pitchFamily="34" charset="0"/>
              <a:buChar char="•"/>
            </a:pPr>
            <a:r>
              <a:rPr lang="pt-BR" sz="1400" dirty="0"/>
              <a:t>Censo 2018 - 370 colunas e </a:t>
            </a:r>
            <a:r>
              <a:rPr lang="pt-BR" sz="1400" b="1" dirty="0"/>
              <a:t>236460 linhas</a:t>
            </a:r>
          </a:p>
          <a:p>
            <a:pPr algn="l">
              <a:buFont typeface="Arial" panose="020B0604020202020204" pitchFamily="34" charset="0"/>
              <a:buChar char="•"/>
            </a:pPr>
            <a:r>
              <a:rPr lang="pt-BR" sz="1400" dirty="0"/>
              <a:t>Censo 2019 - 370 colunas e </a:t>
            </a:r>
            <a:r>
              <a:rPr lang="pt-BR" sz="1400" i="1" u="sng" dirty="0"/>
              <a:t>228521 linhas</a:t>
            </a:r>
          </a:p>
          <a:p>
            <a:pPr algn="l">
              <a:buFont typeface="Arial" panose="020B0604020202020204" pitchFamily="34" charset="0"/>
              <a:buChar char="•"/>
            </a:pPr>
            <a:r>
              <a:rPr lang="pt-BR" sz="1400" dirty="0"/>
              <a:t>Censo 2020 - 370 colunas e 224229 linhas</a:t>
            </a:r>
          </a:p>
          <a:p>
            <a:pPr algn="l">
              <a:buFont typeface="Arial" panose="020B0604020202020204" pitchFamily="34" charset="0"/>
              <a:buChar char="•"/>
            </a:pPr>
            <a:r>
              <a:rPr lang="pt-BR" sz="1400" dirty="0"/>
              <a:t>Censo 2021 - 370 colunas e 221140 linhas</a:t>
            </a:r>
          </a:p>
          <a:p>
            <a:pPr algn="l">
              <a:buFont typeface="Arial" panose="020B0604020202020204" pitchFamily="34" charset="0"/>
              <a:buChar char="•"/>
            </a:pPr>
            <a:r>
              <a:rPr lang="pt-BR" sz="1400" dirty="0"/>
              <a:t>Censo 2022 - 385 colunas e 224649 linhas</a:t>
            </a:r>
          </a:p>
          <a:p>
            <a:pPr algn="l">
              <a:buFont typeface="Arial" panose="020B0604020202020204" pitchFamily="34" charset="0"/>
              <a:buChar char="•"/>
            </a:pPr>
            <a:endParaRPr lang="pt-BR" sz="1400" dirty="0"/>
          </a:p>
          <a:p>
            <a:pPr algn="l"/>
            <a:r>
              <a:rPr lang="pt-BR" sz="1400" dirty="0"/>
              <a:t>	Pode-se perceber uma diferença no numero de registros a partir de 2019, além do acréscimo de 15 colunas no censo de 2022 onde temos pela leitura do Pandas :</a:t>
            </a:r>
          </a:p>
          <a:p>
            <a:pPr algn="l"/>
            <a:endParaRPr lang="pt-BR" sz="1400" dirty="0"/>
          </a:p>
          <a:p>
            <a:pPr algn="l"/>
            <a:r>
              <a:rPr lang="pt-BR" sz="1400" dirty="0"/>
              <a:t>&lt;</a:t>
            </a:r>
            <a:r>
              <a:rPr lang="pt-BR" sz="1400" dirty="0" err="1"/>
              <a:t>class</a:t>
            </a:r>
            <a:r>
              <a:rPr lang="pt-BR" sz="1400" dirty="0"/>
              <a:t> '</a:t>
            </a:r>
            <a:r>
              <a:rPr lang="pt-BR" sz="1400" dirty="0" err="1"/>
              <a:t>pandas.core.frame.DataFrame</a:t>
            </a:r>
            <a:r>
              <a:rPr lang="pt-BR" sz="1400" dirty="0"/>
              <a:t>'&gt; </a:t>
            </a:r>
            <a:r>
              <a:rPr lang="pt-BR" sz="1400" dirty="0" err="1"/>
              <a:t>RangeIndex</a:t>
            </a:r>
            <a:r>
              <a:rPr lang="pt-BR" sz="1400" dirty="0"/>
              <a:t>: 224649 </a:t>
            </a:r>
            <a:r>
              <a:rPr lang="pt-BR" sz="1400" dirty="0" err="1"/>
              <a:t>entries</a:t>
            </a:r>
            <a:r>
              <a:rPr lang="pt-BR" sz="1400" dirty="0"/>
              <a:t>, 0 </a:t>
            </a:r>
            <a:r>
              <a:rPr lang="pt-BR" sz="1400" dirty="0" err="1"/>
              <a:t>to</a:t>
            </a:r>
            <a:r>
              <a:rPr lang="pt-BR" sz="1400" dirty="0"/>
              <a:t> 224648 </a:t>
            </a:r>
            <a:r>
              <a:rPr lang="pt-BR" sz="1400" dirty="0" err="1"/>
              <a:t>Columns</a:t>
            </a:r>
            <a:r>
              <a:rPr lang="pt-BR" sz="1400" dirty="0"/>
              <a:t>: 385 </a:t>
            </a:r>
            <a:r>
              <a:rPr lang="pt-BR" sz="1400" dirty="0" err="1"/>
              <a:t>entries</a:t>
            </a:r>
            <a:r>
              <a:rPr lang="pt-BR" sz="1400" dirty="0"/>
              <a:t>, NU_ANO_CENSO </a:t>
            </a:r>
            <a:r>
              <a:rPr lang="pt-BR" sz="1400" dirty="0" err="1"/>
              <a:t>to</a:t>
            </a:r>
            <a:r>
              <a:rPr lang="pt-BR" sz="1400" dirty="0"/>
              <a:t> QT_TUR_ESP_CE </a:t>
            </a:r>
            <a:r>
              <a:rPr lang="pt-BR" sz="1400" dirty="0" err="1"/>
              <a:t>dtypes</a:t>
            </a:r>
            <a:r>
              <a:rPr lang="pt-BR" sz="1400" dirty="0"/>
              <a:t>: float64(358), int64(11), </a:t>
            </a:r>
            <a:r>
              <a:rPr lang="pt-BR" sz="1400" dirty="0" err="1"/>
              <a:t>object</a:t>
            </a:r>
            <a:r>
              <a:rPr lang="pt-BR" sz="1400" dirty="0"/>
              <a:t>(16) </a:t>
            </a:r>
            <a:r>
              <a:rPr lang="pt-BR" sz="1400" dirty="0" err="1"/>
              <a:t>memory</a:t>
            </a:r>
            <a:r>
              <a:rPr lang="pt-BR" sz="1400" dirty="0"/>
              <a:t> </a:t>
            </a:r>
            <a:r>
              <a:rPr lang="pt-BR" sz="1400" dirty="0" err="1"/>
              <a:t>usage</a:t>
            </a:r>
            <a:r>
              <a:rPr lang="pt-BR" sz="1400" dirty="0"/>
              <a:t>: 659.9+ MB</a:t>
            </a:r>
          </a:p>
          <a:p>
            <a:pPr algn="l"/>
            <a:endParaRPr lang="pt-BR" sz="1400" dirty="0"/>
          </a:p>
          <a:p>
            <a:pPr algn="l"/>
            <a:r>
              <a:rPr lang="pt-BR" sz="1400" dirty="0"/>
              <a:t>	Para a analise, as 15 colunas acrescidas, não serão utilizadas para manter a modelagem, junto aos censos anteriores, caso os mesmos sejam acrescidos as analises futuramente.</a:t>
            </a:r>
          </a:p>
          <a:p>
            <a:endParaRPr lang="pt-BR" sz="1400" dirty="0"/>
          </a:p>
        </p:txBody>
      </p:sp>
      <p:pic>
        <p:nvPicPr>
          <p:cNvPr id="3" name="Imagem 2">
            <a:extLst>
              <a:ext uri="{FF2B5EF4-FFF2-40B4-BE49-F238E27FC236}">
                <a16:creationId xmlns:a16="http://schemas.microsoft.com/office/drawing/2014/main" id="{B14B4534-FD85-A48B-6213-6A462FAC63DF}"/>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Tree>
    <p:extLst>
      <p:ext uri="{BB962C8B-B14F-4D97-AF65-F5344CB8AC3E}">
        <p14:creationId xmlns:p14="http://schemas.microsoft.com/office/powerpoint/2010/main" val="97273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9A1A62C-502D-C812-4CB8-3AA233333DC0}"/>
              </a:ext>
            </a:extLst>
          </p:cNvPr>
          <p:cNvSpPr txBox="1"/>
          <p:nvPr/>
        </p:nvSpPr>
        <p:spPr>
          <a:xfrm>
            <a:off x="513126" y="1514758"/>
            <a:ext cx="11165747" cy="4616648"/>
          </a:xfrm>
          <a:prstGeom prst="rect">
            <a:avLst/>
          </a:prstGeom>
          <a:noFill/>
        </p:spPr>
        <p:txBody>
          <a:bodyPr wrap="square" rtlCol="0">
            <a:spAutoFit/>
          </a:bodyPr>
          <a:lstStyle/>
          <a:p>
            <a:r>
              <a:rPr lang="pt-BR" sz="1400" b="1" dirty="0"/>
              <a:t>Informações iniciais:</a:t>
            </a:r>
          </a:p>
          <a:p>
            <a:endParaRPr lang="pt-BR" sz="1400" b="1" dirty="0"/>
          </a:p>
          <a:p>
            <a:r>
              <a:rPr lang="pt-BR" sz="1400" dirty="0"/>
              <a:t>	Realizando as primeiras limpezas, com o foco no publico alvo, observando as entidades “Ativas” segundo o censo, possuímos um total de 24,9% de entidades privadas, a serem prospectadas*</a:t>
            </a:r>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r>
              <a:rPr lang="pt-BR" sz="1400" dirty="0"/>
              <a:t>* </a:t>
            </a:r>
            <a:r>
              <a:rPr lang="pt-BR" sz="1000" dirty="0"/>
              <a:t>Todas as analises partem do pressuposto   </a:t>
            </a:r>
            <a:r>
              <a:rPr lang="pt-BR" sz="1000" dirty="0" err="1"/>
              <a:t>anama</a:t>
            </a:r>
            <a:r>
              <a:rPr lang="pt-BR" sz="1000" dirty="0"/>
              <a:t> vez que não possuo acesso a base de cliente atuais, estou considerando que estamos prospectando desde o ponto 0 (sem clientes)</a:t>
            </a:r>
          </a:p>
        </p:txBody>
      </p:sp>
      <p:pic>
        <p:nvPicPr>
          <p:cNvPr id="3" name="Imagem 2">
            <a:extLst>
              <a:ext uri="{FF2B5EF4-FFF2-40B4-BE49-F238E27FC236}">
                <a16:creationId xmlns:a16="http://schemas.microsoft.com/office/drawing/2014/main" id="{F728D5BC-A2A2-B565-D15F-B3C9A68BA51F}"/>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pic>
        <p:nvPicPr>
          <p:cNvPr id="6" name="Imagem 5">
            <a:extLst>
              <a:ext uri="{FF2B5EF4-FFF2-40B4-BE49-F238E27FC236}">
                <a16:creationId xmlns:a16="http://schemas.microsoft.com/office/drawing/2014/main" id="{357DC8E3-0091-7E71-AEB6-4BD06C019EBD}"/>
              </a:ext>
            </a:extLst>
          </p:cNvPr>
          <p:cNvPicPr>
            <a:picLocks noChangeAspect="1"/>
          </p:cNvPicPr>
          <p:nvPr/>
        </p:nvPicPr>
        <p:blipFill>
          <a:blip r:embed="rId3"/>
          <a:stretch>
            <a:fillRect/>
          </a:stretch>
        </p:blipFill>
        <p:spPr>
          <a:xfrm>
            <a:off x="4108380" y="2787054"/>
            <a:ext cx="3996000" cy="2664000"/>
          </a:xfrm>
          <a:prstGeom prst="rect">
            <a:avLst/>
          </a:prstGeom>
        </p:spPr>
      </p:pic>
    </p:spTree>
    <p:extLst>
      <p:ext uri="{BB962C8B-B14F-4D97-AF65-F5344CB8AC3E}">
        <p14:creationId xmlns:p14="http://schemas.microsoft.com/office/powerpoint/2010/main" val="61434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E8BBE514-F16F-8DE4-7336-00E416D71CB1}"/>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
        <p:nvSpPr>
          <p:cNvPr id="4" name="CaixaDeTexto 3">
            <a:extLst>
              <a:ext uri="{FF2B5EF4-FFF2-40B4-BE49-F238E27FC236}">
                <a16:creationId xmlns:a16="http://schemas.microsoft.com/office/drawing/2014/main" id="{9F85FBAA-D674-39F4-401B-B103491E6847}"/>
              </a:ext>
            </a:extLst>
          </p:cNvPr>
          <p:cNvSpPr txBox="1"/>
          <p:nvPr/>
        </p:nvSpPr>
        <p:spPr>
          <a:xfrm>
            <a:off x="513126" y="1707705"/>
            <a:ext cx="11165747" cy="4339650"/>
          </a:xfrm>
          <a:prstGeom prst="rect">
            <a:avLst/>
          </a:prstGeom>
          <a:noFill/>
        </p:spPr>
        <p:txBody>
          <a:bodyPr wrap="square" rtlCol="0">
            <a:spAutoFit/>
          </a:bodyPr>
          <a:lstStyle/>
          <a:p>
            <a:r>
              <a:rPr lang="pt-BR" sz="1400" b="1" dirty="0"/>
              <a:t>Informações iniciais:</a:t>
            </a:r>
          </a:p>
          <a:p>
            <a:endParaRPr lang="pt-BR" sz="1400" b="1" dirty="0"/>
          </a:p>
          <a:p>
            <a:r>
              <a:rPr lang="pt-BR" sz="1400" dirty="0"/>
              <a:t>	Ao ampliarmos nossa visão nos dados (</a:t>
            </a:r>
            <a:r>
              <a:rPr lang="pt-BR" sz="1400" dirty="0" err="1"/>
              <a:t>Drill</a:t>
            </a:r>
            <a:r>
              <a:rPr lang="pt-BR" sz="1400" dirty="0"/>
              <a:t> Down) veremos que  no conjunto de entidades privadas, temos uma fatia de 74,7% de entidades de ensino particular, publico alvo da nossa prospecção e para onde vamos apontar nosso </a:t>
            </a:r>
            <a:r>
              <a:rPr lang="pt-BR" sz="1400" dirty="0" err="1"/>
              <a:t>DataFrame</a:t>
            </a:r>
            <a:r>
              <a:rPr lang="pt-BR" sz="1400" dirty="0"/>
              <a:t> (</a:t>
            </a:r>
            <a:r>
              <a:rPr lang="pt-BR" sz="1400" dirty="0" err="1"/>
              <a:t>df_pvp</a:t>
            </a:r>
            <a:r>
              <a:rPr lang="pt-BR" sz="1400" dirty="0"/>
              <a:t>)</a:t>
            </a:r>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000" dirty="0"/>
          </a:p>
        </p:txBody>
      </p:sp>
      <p:pic>
        <p:nvPicPr>
          <p:cNvPr id="8" name="Imagem 7">
            <a:extLst>
              <a:ext uri="{FF2B5EF4-FFF2-40B4-BE49-F238E27FC236}">
                <a16:creationId xmlns:a16="http://schemas.microsoft.com/office/drawing/2014/main" id="{64EECE4F-AA03-15BB-C272-91645E355622}"/>
              </a:ext>
            </a:extLst>
          </p:cNvPr>
          <p:cNvPicPr>
            <a:picLocks noChangeAspect="1"/>
          </p:cNvPicPr>
          <p:nvPr/>
        </p:nvPicPr>
        <p:blipFill>
          <a:blip r:embed="rId3"/>
          <a:stretch>
            <a:fillRect/>
          </a:stretch>
        </p:blipFill>
        <p:spPr>
          <a:xfrm>
            <a:off x="3515300" y="2910262"/>
            <a:ext cx="4583672" cy="3008587"/>
          </a:xfrm>
          <a:prstGeom prst="rect">
            <a:avLst/>
          </a:prstGeom>
        </p:spPr>
      </p:pic>
    </p:spTree>
    <p:extLst>
      <p:ext uri="{BB962C8B-B14F-4D97-AF65-F5344CB8AC3E}">
        <p14:creationId xmlns:p14="http://schemas.microsoft.com/office/powerpoint/2010/main" val="148357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6A6CF94-1935-843B-B18F-C6638C012B98}"/>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
        <p:nvSpPr>
          <p:cNvPr id="4" name="CaixaDeTexto 3">
            <a:extLst>
              <a:ext uri="{FF2B5EF4-FFF2-40B4-BE49-F238E27FC236}">
                <a16:creationId xmlns:a16="http://schemas.microsoft.com/office/drawing/2014/main" id="{3D42AE00-668F-4197-B23C-79A795B1DF8D}"/>
              </a:ext>
            </a:extLst>
          </p:cNvPr>
          <p:cNvSpPr txBox="1"/>
          <p:nvPr/>
        </p:nvSpPr>
        <p:spPr>
          <a:xfrm>
            <a:off x="513126" y="1707705"/>
            <a:ext cx="11165747" cy="4555093"/>
          </a:xfrm>
          <a:prstGeom prst="rect">
            <a:avLst/>
          </a:prstGeom>
          <a:noFill/>
        </p:spPr>
        <p:txBody>
          <a:bodyPr wrap="square" rtlCol="0">
            <a:spAutoFit/>
          </a:bodyPr>
          <a:lstStyle/>
          <a:p>
            <a:r>
              <a:rPr lang="pt-BR" sz="1400" b="1" dirty="0"/>
              <a:t>Matriculas por regiões</a:t>
            </a:r>
          </a:p>
          <a:p>
            <a:endParaRPr lang="pt-BR" sz="1400" b="1" dirty="0"/>
          </a:p>
          <a:p>
            <a:r>
              <a:rPr lang="pt-BR" sz="1400" dirty="0"/>
              <a:t>	Conforme abaixo, podemos verificar que temos uma concentração de matriculas nas regiões Sudeste e Nordeste e um índice de matrículas muito baixo na região norte do país, o que pode indicar que nossa estratégia de prospecção , pode encontrar maiores sucessos na região Sudeste e Nordeste, para uma melhor estratégia, caberia um estudo das melhores entidades ramificadas nestas regiões.</a:t>
            </a:r>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000" dirty="0"/>
          </a:p>
        </p:txBody>
      </p:sp>
      <p:pic>
        <p:nvPicPr>
          <p:cNvPr id="7" name="Imagem 6">
            <a:extLst>
              <a:ext uri="{FF2B5EF4-FFF2-40B4-BE49-F238E27FC236}">
                <a16:creationId xmlns:a16="http://schemas.microsoft.com/office/drawing/2014/main" id="{7A1B4B54-6067-F83A-5633-724D74FA3025}"/>
              </a:ext>
            </a:extLst>
          </p:cNvPr>
          <p:cNvPicPr>
            <a:picLocks noChangeAspect="1"/>
          </p:cNvPicPr>
          <p:nvPr/>
        </p:nvPicPr>
        <p:blipFill>
          <a:blip r:embed="rId3"/>
          <a:stretch>
            <a:fillRect/>
          </a:stretch>
        </p:blipFill>
        <p:spPr>
          <a:xfrm>
            <a:off x="1447150" y="2783289"/>
            <a:ext cx="9297698" cy="3629532"/>
          </a:xfrm>
          <a:prstGeom prst="rect">
            <a:avLst/>
          </a:prstGeom>
        </p:spPr>
      </p:pic>
    </p:spTree>
    <p:extLst>
      <p:ext uri="{BB962C8B-B14F-4D97-AF65-F5344CB8AC3E}">
        <p14:creationId xmlns:p14="http://schemas.microsoft.com/office/powerpoint/2010/main" val="80691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BAB632D-5FBC-F51E-109E-6ABAC69B446E}"/>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
        <p:nvSpPr>
          <p:cNvPr id="4" name="CaixaDeTexto 3">
            <a:extLst>
              <a:ext uri="{FF2B5EF4-FFF2-40B4-BE49-F238E27FC236}">
                <a16:creationId xmlns:a16="http://schemas.microsoft.com/office/drawing/2014/main" id="{392D1360-A88F-A687-32D6-7C118D658770}"/>
              </a:ext>
            </a:extLst>
          </p:cNvPr>
          <p:cNvSpPr txBox="1"/>
          <p:nvPr/>
        </p:nvSpPr>
        <p:spPr>
          <a:xfrm>
            <a:off x="513126" y="1516116"/>
            <a:ext cx="11165747" cy="4124206"/>
          </a:xfrm>
          <a:prstGeom prst="rect">
            <a:avLst/>
          </a:prstGeom>
          <a:noFill/>
        </p:spPr>
        <p:txBody>
          <a:bodyPr wrap="square" rtlCol="0">
            <a:spAutoFit/>
          </a:bodyPr>
          <a:lstStyle/>
          <a:p>
            <a:r>
              <a:rPr lang="pt-BR" sz="1400" b="1" dirty="0"/>
              <a:t>Matriculas por estados</a:t>
            </a:r>
          </a:p>
          <a:p>
            <a:r>
              <a:rPr lang="pt-BR" sz="1400" dirty="0"/>
              <a:t>	</a:t>
            </a:r>
          </a:p>
          <a:p>
            <a:r>
              <a:rPr lang="pt-BR" sz="1400" dirty="0"/>
              <a:t>	Temos no ranking 6 estados principais, sendo um deles da origem da empresa, para os estados mais ao norte, temos que ter em mente o tipo de material mais adequado (tendo em vista a logística e infraestrutura) já que podemos ter um déficit na infraestrutura de comunicações, não sendo aplicável os meios de mídia digital.</a:t>
            </a:r>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000" dirty="0"/>
          </a:p>
        </p:txBody>
      </p:sp>
      <p:pic>
        <p:nvPicPr>
          <p:cNvPr id="7" name="Imagem 6">
            <a:extLst>
              <a:ext uri="{FF2B5EF4-FFF2-40B4-BE49-F238E27FC236}">
                <a16:creationId xmlns:a16="http://schemas.microsoft.com/office/drawing/2014/main" id="{051AE3ED-CF39-8EA9-AEFF-C2C5383D0786}"/>
              </a:ext>
            </a:extLst>
          </p:cNvPr>
          <p:cNvPicPr>
            <a:picLocks noChangeAspect="1"/>
          </p:cNvPicPr>
          <p:nvPr/>
        </p:nvPicPr>
        <p:blipFill>
          <a:blip r:embed="rId3"/>
          <a:stretch>
            <a:fillRect/>
          </a:stretch>
        </p:blipFill>
        <p:spPr>
          <a:xfrm>
            <a:off x="1451913" y="2656114"/>
            <a:ext cx="9288171" cy="3714471"/>
          </a:xfrm>
          <a:prstGeom prst="rect">
            <a:avLst/>
          </a:prstGeom>
        </p:spPr>
      </p:pic>
    </p:spTree>
    <p:extLst>
      <p:ext uri="{BB962C8B-B14F-4D97-AF65-F5344CB8AC3E}">
        <p14:creationId xmlns:p14="http://schemas.microsoft.com/office/powerpoint/2010/main" val="184182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64475742-400B-FED1-1536-BA3A681BAC41}"/>
              </a:ext>
            </a:extLst>
          </p:cNvPr>
          <p:cNvPicPr>
            <a:picLocks noChangeAspect="1"/>
          </p:cNvPicPr>
          <p:nvPr/>
        </p:nvPicPr>
        <p:blipFill rotWithShape="1">
          <a:blip r:embed="rId2"/>
          <a:srcRect l="6621" t="15595" r="8852" b="13884"/>
          <a:stretch/>
        </p:blipFill>
        <p:spPr>
          <a:xfrm>
            <a:off x="595618" y="553673"/>
            <a:ext cx="1963024" cy="788566"/>
          </a:xfrm>
          <a:prstGeom prst="rect">
            <a:avLst/>
          </a:prstGeom>
        </p:spPr>
      </p:pic>
      <p:sp>
        <p:nvSpPr>
          <p:cNvPr id="4" name="CaixaDeTexto 3">
            <a:extLst>
              <a:ext uri="{FF2B5EF4-FFF2-40B4-BE49-F238E27FC236}">
                <a16:creationId xmlns:a16="http://schemas.microsoft.com/office/drawing/2014/main" id="{9701D8CC-220E-BCFF-D4A9-1041A42521AE}"/>
              </a:ext>
            </a:extLst>
          </p:cNvPr>
          <p:cNvSpPr txBox="1"/>
          <p:nvPr/>
        </p:nvSpPr>
        <p:spPr>
          <a:xfrm>
            <a:off x="513124" y="1429030"/>
            <a:ext cx="11165747" cy="4124206"/>
          </a:xfrm>
          <a:prstGeom prst="rect">
            <a:avLst/>
          </a:prstGeom>
          <a:noFill/>
        </p:spPr>
        <p:txBody>
          <a:bodyPr wrap="square" rtlCol="0">
            <a:spAutoFit/>
          </a:bodyPr>
          <a:lstStyle/>
          <a:p>
            <a:r>
              <a:rPr lang="pt-BR" sz="1400" b="1" dirty="0"/>
              <a:t>Matriculas por Faixas Etárias</a:t>
            </a:r>
          </a:p>
          <a:p>
            <a:r>
              <a:rPr lang="pt-BR" sz="1400" dirty="0"/>
              <a:t>	</a:t>
            </a:r>
          </a:p>
          <a:p>
            <a:r>
              <a:rPr lang="pt-BR" sz="1400" dirty="0"/>
              <a:t>	Observando ao nível Brasil, temos um grande público concentrado na faixa etária de 6 a 10 anos, um modelo mais exato de prospecção, seria a estatística com % de aprovação e reprovação, para criarmos uma previsão de distribuição de materiais na logística e precificação, caso a empresa tenha em contrato o fornecimento de materiais em caso de reprovações.</a:t>
            </a:r>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400" dirty="0"/>
          </a:p>
          <a:p>
            <a:endParaRPr lang="pt-BR" sz="1000" dirty="0"/>
          </a:p>
        </p:txBody>
      </p:sp>
      <p:pic>
        <p:nvPicPr>
          <p:cNvPr id="7" name="Imagem 6">
            <a:extLst>
              <a:ext uri="{FF2B5EF4-FFF2-40B4-BE49-F238E27FC236}">
                <a16:creationId xmlns:a16="http://schemas.microsoft.com/office/drawing/2014/main" id="{B3F41CDE-7B26-288A-ACD8-0B5E770F5BA1}"/>
              </a:ext>
            </a:extLst>
          </p:cNvPr>
          <p:cNvPicPr>
            <a:picLocks noChangeAspect="1"/>
          </p:cNvPicPr>
          <p:nvPr/>
        </p:nvPicPr>
        <p:blipFill>
          <a:blip r:embed="rId3"/>
          <a:stretch>
            <a:fillRect/>
          </a:stretch>
        </p:blipFill>
        <p:spPr>
          <a:xfrm>
            <a:off x="1713885" y="2644442"/>
            <a:ext cx="8764223" cy="3467584"/>
          </a:xfrm>
          <a:prstGeom prst="rect">
            <a:avLst/>
          </a:prstGeom>
        </p:spPr>
      </p:pic>
    </p:spTree>
    <p:extLst>
      <p:ext uri="{BB962C8B-B14F-4D97-AF65-F5344CB8AC3E}">
        <p14:creationId xmlns:p14="http://schemas.microsoft.com/office/powerpoint/2010/main" val="376765995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1190</Words>
  <Application>Microsoft Office PowerPoint</Application>
  <PresentationFormat>Widescreen</PresentationFormat>
  <Paragraphs>165</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Anderson Lopes</dc:creator>
  <cp:lastModifiedBy>Anderson Lopes</cp:lastModifiedBy>
  <cp:revision>11</cp:revision>
  <dcterms:created xsi:type="dcterms:W3CDTF">2024-01-07T22:00:29Z</dcterms:created>
  <dcterms:modified xsi:type="dcterms:W3CDTF">2024-01-08T09:35:24Z</dcterms:modified>
</cp:coreProperties>
</file>