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Lst>
  <p:sldSz cy="36004500" cx="324040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1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1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1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1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1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1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1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685800" y="4343400"/>
            <a:ext cx="5486040" cy="4114439"/>
          </a:xfrm>
          <a:prstGeom prst="rect">
            <a:avLst/>
          </a:prstGeom>
          <a:noFill/>
          <a:ln>
            <a:noFill/>
          </a:ln>
        </p:spPr>
        <p:txBody>
          <a:bodyPr anchorCtr="0" anchor="t" bIns="0" lIns="0" rIns="0" wrap="square" tIns="0">
            <a:noAutofit/>
          </a:bodyPr>
          <a:lstStyle/>
          <a:p>
            <a:pPr indent="0" lvl="0" marL="0" marR="0" rtl="0" algn="l">
              <a:spcBef>
                <a:spcPts val="0"/>
              </a:spcBef>
              <a:buClr>
                <a:schemeClr val="dk1"/>
              </a:buClr>
              <a:buFont typeface="Arial"/>
              <a:buNone/>
            </a:pPr>
            <a:r>
              <a:t/>
            </a:r>
            <a:endParaRPr b="0" i="0" sz="2000" u="none" cap="none" strike="noStrike">
              <a:solidFill>
                <a:srgbClr val="000000"/>
              </a:solidFill>
              <a:latin typeface="Arial"/>
              <a:ea typeface="Arial"/>
              <a:cs typeface="Arial"/>
              <a:sym typeface="Arial"/>
            </a:endParaRPr>
          </a:p>
        </p:txBody>
      </p:sp>
      <p:sp>
        <p:nvSpPr>
          <p:cNvPr id="57" name="Shape 57"/>
          <p:cNvSpPr txBox="1"/>
          <p:nvPr/>
        </p:nvSpPr>
        <p:spPr>
          <a:xfrm>
            <a:off x="3884760" y="8685360"/>
            <a:ext cx="2971440" cy="45684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pt-BR" sz="1200" u="none" cap="none" strike="noStrike">
                <a:solidFill>
                  <a:srgbClr val="000000"/>
                </a:solidFill>
                <a:latin typeface="Arial"/>
                <a:ea typeface="Arial"/>
                <a:cs typeface="Arial"/>
                <a:sym typeface="Arial"/>
              </a:rPr>
              <a:t>‹#›</a:t>
            </a:fld>
          </a:p>
        </p:txBody>
      </p:sp>
      <p:sp>
        <p:nvSpPr>
          <p:cNvPr id="58" name="Shape 58"/>
          <p:cNvSpPr/>
          <p:nvPr>
            <p:ph idx="2" type="sldImg"/>
          </p:nvPr>
        </p:nvSpPr>
        <p:spPr>
          <a:xfrm>
            <a:off x="1885950" y="685800"/>
            <a:ext cx="30861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39" name="Shape 39"/>
        <p:cNvGrpSpPr/>
        <p:nvPr/>
      </p:nvGrpSpPr>
      <p:grpSpPr>
        <a:xfrm>
          <a:off x="0" y="0"/>
          <a:ext cx="0" cy="0"/>
          <a:chOff x="0" y="0"/>
          <a:chExt cx="0" cy="0"/>
        </a:xfrm>
      </p:grpSpPr>
      <p:sp>
        <p:nvSpPr>
          <p:cNvPr id="40" name="Shape 40"/>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41" name="Shape 41"/>
          <p:cNvSpPr txBox="1"/>
          <p:nvPr>
            <p:ph idx="1" type="body"/>
          </p:nvPr>
        </p:nvSpPr>
        <p:spPr>
          <a:xfrm>
            <a:off x="1620000" y="8425079"/>
            <a:ext cx="29162879"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Shape 42"/>
          <p:cNvSpPr txBox="1"/>
          <p:nvPr>
            <p:ph idx="2" type="body"/>
          </p:nvPr>
        </p:nvSpPr>
        <p:spPr>
          <a:xfrm>
            <a:off x="1620000" y="19332359"/>
            <a:ext cx="29162879"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43" name="Shape 43"/>
        <p:cNvGrpSpPr/>
        <p:nvPr/>
      </p:nvGrpSpPr>
      <p:grpSpPr>
        <a:xfrm>
          <a:off x="0" y="0"/>
          <a:ext cx="0" cy="0"/>
          <a:chOff x="0" y="0"/>
          <a:chExt cx="0" cy="0"/>
        </a:xfrm>
      </p:grpSpPr>
      <p:sp>
        <p:nvSpPr>
          <p:cNvPr id="44" name="Shape 44"/>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45" name="Shape 45"/>
          <p:cNvSpPr txBox="1"/>
          <p:nvPr>
            <p:ph idx="1" type="body"/>
          </p:nvPr>
        </p:nvSpPr>
        <p:spPr>
          <a:xfrm>
            <a:off x="1620000"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2" type="body"/>
          </p:nvPr>
        </p:nvSpPr>
        <p:spPr>
          <a:xfrm>
            <a:off x="16563241"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3" type="body"/>
          </p:nvPr>
        </p:nvSpPr>
        <p:spPr>
          <a:xfrm>
            <a:off x="16563241" y="1933235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Shape 48"/>
          <p:cNvSpPr txBox="1"/>
          <p:nvPr>
            <p:ph idx="4" type="body"/>
          </p:nvPr>
        </p:nvSpPr>
        <p:spPr>
          <a:xfrm>
            <a:off x="1620000" y="1933235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51" name="Shape 51"/>
          <p:cNvSpPr txBox="1"/>
          <p:nvPr>
            <p:ph idx="1" type="body"/>
          </p:nvPr>
        </p:nvSpPr>
        <p:spPr>
          <a:xfrm>
            <a:off x="1620000" y="8425079"/>
            <a:ext cx="29162879"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Shape 52"/>
          <p:cNvSpPr txBox="1"/>
          <p:nvPr>
            <p:ph idx="2" type="body"/>
          </p:nvPr>
        </p:nvSpPr>
        <p:spPr>
          <a:xfrm>
            <a:off x="1620000" y="8425079"/>
            <a:ext cx="29162879"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3" name="Shape 53"/>
          <p:cNvPicPr preferRelativeResize="0"/>
          <p:nvPr/>
        </p:nvPicPr>
        <p:blipFill rotWithShape="1">
          <a:blip r:embed="rId2">
            <a:alphaModFix/>
          </a:blip>
          <a:srcRect b="0" l="0" r="0" t="0"/>
          <a:stretch/>
        </p:blipFill>
        <p:spPr>
          <a:xfrm>
            <a:off x="3115440" y="8425079"/>
            <a:ext cx="26172000" cy="2088216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3115440" y="8425079"/>
            <a:ext cx="26172000" cy="208821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0" name="Shape 10"/>
        <p:cNvGrpSpPr/>
        <p:nvPr/>
      </p:nvGrpSpPr>
      <p:grpSpPr>
        <a:xfrm>
          <a:off x="0" y="0"/>
          <a:ext cx="0" cy="0"/>
          <a:chOff x="0" y="0"/>
          <a:chExt cx="0" cy="0"/>
        </a:xfrm>
      </p:grpSpPr>
      <p:sp>
        <p:nvSpPr>
          <p:cNvPr id="11" name="Shape 11"/>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12" name="Shape 12"/>
          <p:cNvSpPr txBox="1"/>
          <p:nvPr>
            <p:ph idx="1" type="subTitle"/>
          </p:nvPr>
        </p:nvSpPr>
        <p:spPr>
          <a:xfrm>
            <a:off x="1620000" y="8425079"/>
            <a:ext cx="29162879" cy="208821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13" name="Shape 13"/>
        <p:cNvGrpSpPr/>
        <p:nvPr/>
      </p:nvGrpSpPr>
      <p:grpSpPr>
        <a:xfrm>
          <a:off x="0" y="0"/>
          <a:ext cx="0" cy="0"/>
          <a:chOff x="0" y="0"/>
          <a:chExt cx="0" cy="0"/>
        </a:xfrm>
      </p:grpSpPr>
      <p:sp>
        <p:nvSpPr>
          <p:cNvPr id="14" name="Shape 14"/>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15" name="Shape 15"/>
          <p:cNvSpPr txBox="1"/>
          <p:nvPr>
            <p:ph idx="1" type="body"/>
          </p:nvPr>
        </p:nvSpPr>
        <p:spPr>
          <a:xfrm>
            <a:off x="1620000" y="8425079"/>
            <a:ext cx="29162879"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6" name="Shape 16"/>
        <p:cNvGrpSpPr/>
        <p:nvPr/>
      </p:nvGrpSpPr>
      <p:grpSpPr>
        <a:xfrm>
          <a:off x="0" y="0"/>
          <a:ext cx="0" cy="0"/>
          <a:chOff x="0" y="0"/>
          <a:chExt cx="0" cy="0"/>
        </a:xfrm>
      </p:grpSpPr>
      <p:sp>
        <p:nvSpPr>
          <p:cNvPr id="17" name="Shape 17"/>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18" name="Shape 18"/>
          <p:cNvSpPr txBox="1"/>
          <p:nvPr>
            <p:ph idx="1" type="body"/>
          </p:nvPr>
        </p:nvSpPr>
        <p:spPr>
          <a:xfrm>
            <a:off x="1620000" y="8425079"/>
            <a:ext cx="14231160"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Shape 19"/>
          <p:cNvSpPr txBox="1"/>
          <p:nvPr>
            <p:ph idx="2" type="body"/>
          </p:nvPr>
        </p:nvSpPr>
        <p:spPr>
          <a:xfrm>
            <a:off x="16563241" y="8425079"/>
            <a:ext cx="14231160"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22" name="Shape 22"/>
        <p:cNvGrpSpPr/>
        <p:nvPr/>
      </p:nvGrpSpPr>
      <p:grpSpPr>
        <a:xfrm>
          <a:off x="0" y="0"/>
          <a:ext cx="0" cy="0"/>
          <a:chOff x="0" y="0"/>
          <a:chExt cx="0" cy="0"/>
        </a:xfrm>
      </p:grpSpPr>
      <p:sp>
        <p:nvSpPr>
          <p:cNvPr id="23" name="Shape 23"/>
          <p:cNvSpPr txBox="1"/>
          <p:nvPr>
            <p:ph idx="1" type="subTitle"/>
          </p:nvPr>
        </p:nvSpPr>
        <p:spPr>
          <a:xfrm>
            <a:off x="1620000" y="1436400"/>
            <a:ext cx="29162879" cy="2787084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24" name="Shape 24"/>
        <p:cNvGrpSpPr/>
        <p:nvPr/>
      </p:nvGrpSpPr>
      <p:grpSpPr>
        <a:xfrm>
          <a:off x="0" y="0"/>
          <a:ext cx="0" cy="0"/>
          <a:chOff x="0" y="0"/>
          <a:chExt cx="0" cy="0"/>
        </a:xfrm>
      </p:grpSpPr>
      <p:sp>
        <p:nvSpPr>
          <p:cNvPr id="25" name="Shape 25"/>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26" name="Shape 26"/>
          <p:cNvSpPr txBox="1"/>
          <p:nvPr>
            <p:ph idx="1" type="body"/>
          </p:nvPr>
        </p:nvSpPr>
        <p:spPr>
          <a:xfrm>
            <a:off x="1620000"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2" type="body"/>
          </p:nvPr>
        </p:nvSpPr>
        <p:spPr>
          <a:xfrm>
            <a:off x="1620000" y="1933235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Shape 28"/>
          <p:cNvSpPr txBox="1"/>
          <p:nvPr>
            <p:ph idx="3" type="body"/>
          </p:nvPr>
        </p:nvSpPr>
        <p:spPr>
          <a:xfrm>
            <a:off x="16563241" y="8425079"/>
            <a:ext cx="14231160"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29" name="Shape 29"/>
        <p:cNvGrpSpPr/>
        <p:nvPr/>
      </p:nvGrpSpPr>
      <p:grpSpPr>
        <a:xfrm>
          <a:off x="0" y="0"/>
          <a:ext cx="0" cy="0"/>
          <a:chOff x="0" y="0"/>
          <a:chExt cx="0" cy="0"/>
        </a:xfrm>
      </p:grpSpPr>
      <p:sp>
        <p:nvSpPr>
          <p:cNvPr id="30" name="Shape 30"/>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31" name="Shape 31"/>
          <p:cNvSpPr txBox="1"/>
          <p:nvPr>
            <p:ph idx="1" type="body"/>
          </p:nvPr>
        </p:nvSpPr>
        <p:spPr>
          <a:xfrm>
            <a:off x="1620000" y="8425079"/>
            <a:ext cx="14231160" cy="2088216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2" type="body"/>
          </p:nvPr>
        </p:nvSpPr>
        <p:spPr>
          <a:xfrm>
            <a:off x="16563241"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Shape 33"/>
          <p:cNvSpPr txBox="1"/>
          <p:nvPr>
            <p:ph idx="3" type="body"/>
          </p:nvPr>
        </p:nvSpPr>
        <p:spPr>
          <a:xfrm>
            <a:off x="16563241" y="1933235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34" name="Shape 34"/>
        <p:cNvGrpSpPr/>
        <p:nvPr/>
      </p:nvGrpSpPr>
      <p:grpSpPr>
        <a:xfrm>
          <a:off x="0" y="0"/>
          <a:ext cx="0" cy="0"/>
          <a:chOff x="0" y="0"/>
          <a:chExt cx="0" cy="0"/>
        </a:xfrm>
      </p:grpSpPr>
      <p:sp>
        <p:nvSpPr>
          <p:cNvPr id="35" name="Shape 35"/>
          <p:cNvSpPr txBox="1"/>
          <p:nvPr>
            <p:ph type="title"/>
          </p:nvPr>
        </p:nvSpPr>
        <p:spPr>
          <a:xfrm>
            <a:off x="1620000" y="1436400"/>
            <a:ext cx="29162879" cy="601236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buSzPts val="1400"/>
              <a:buFont typeface="Arial"/>
              <a:buNone/>
              <a:defRPr b="0" i="0" sz="1800" u="none" cap="none" strike="noStrike"/>
            </a:lvl2pPr>
            <a:lvl3pPr indent="0" lvl="2" marL="0" marR="0" rtl="0" algn="l">
              <a:spcBef>
                <a:spcPts val="0"/>
              </a:spcBef>
              <a:buSzPts val="1400"/>
              <a:buFont typeface="Arial"/>
              <a:buNone/>
              <a:defRPr b="0" i="0" sz="1800" u="none" cap="none" strike="noStrike"/>
            </a:lvl3pPr>
            <a:lvl4pPr indent="0" lvl="3" marL="0" marR="0" rtl="0" algn="l">
              <a:spcBef>
                <a:spcPts val="0"/>
              </a:spcBef>
              <a:buSzPts val="1400"/>
              <a:buFont typeface="Arial"/>
              <a:buNone/>
              <a:defRPr b="0" i="0" sz="1800" u="none" cap="none" strike="noStrike"/>
            </a:lvl4pPr>
            <a:lvl5pPr indent="0" lvl="4" marL="0" marR="0" rtl="0" algn="l">
              <a:spcBef>
                <a:spcPts val="0"/>
              </a:spcBef>
              <a:buSzPts val="1400"/>
              <a:buFont typeface="Arial"/>
              <a:buNone/>
              <a:defRPr b="0" i="0" sz="1800" u="none" cap="none" strike="noStrike"/>
            </a:lvl5pPr>
            <a:lvl6pPr indent="0" lvl="5" marL="0" marR="0" rtl="0" algn="l">
              <a:spcBef>
                <a:spcPts val="0"/>
              </a:spcBef>
              <a:buSzPts val="1400"/>
              <a:buFont typeface="Arial"/>
              <a:buNone/>
              <a:defRPr b="0" i="0" sz="1800" u="none" cap="none" strike="noStrike"/>
            </a:lvl6pPr>
            <a:lvl7pPr indent="0" lvl="6" marL="0" marR="0" rtl="0" algn="l">
              <a:spcBef>
                <a:spcPts val="0"/>
              </a:spcBef>
              <a:buSzPts val="1400"/>
              <a:buFont typeface="Arial"/>
              <a:buNone/>
              <a:defRPr b="0" i="0" sz="1800" u="none" cap="none" strike="noStrike"/>
            </a:lvl7pPr>
            <a:lvl8pPr indent="0" lvl="7" marL="0" marR="0" rtl="0" algn="l">
              <a:spcBef>
                <a:spcPts val="0"/>
              </a:spcBef>
              <a:buSzPts val="1400"/>
              <a:buFont typeface="Arial"/>
              <a:buNone/>
              <a:defRPr b="0" i="0" sz="1800" u="none" cap="none" strike="noStrike"/>
            </a:lvl8pPr>
            <a:lvl9pPr indent="0" lvl="8" marL="0" marR="0" rtl="0" algn="l">
              <a:spcBef>
                <a:spcPts val="0"/>
              </a:spcBef>
              <a:buSzPts val="1400"/>
              <a:buFont typeface="Arial"/>
              <a:buNone/>
              <a:defRPr b="0" i="0" sz="1800" u="none" cap="none" strike="noStrike"/>
            </a:lvl9pPr>
          </a:lstStyle>
          <a:p/>
        </p:txBody>
      </p:sp>
      <p:sp>
        <p:nvSpPr>
          <p:cNvPr id="36" name="Shape 36"/>
          <p:cNvSpPr txBox="1"/>
          <p:nvPr>
            <p:ph idx="1" type="body"/>
          </p:nvPr>
        </p:nvSpPr>
        <p:spPr>
          <a:xfrm>
            <a:off x="1620000"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2" type="body"/>
          </p:nvPr>
        </p:nvSpPr>
        <p:spPr>
          <a:xfrm>
            <a:off x="16563241" y="8425079"/>
            <a:ext cx="14231160"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Shape 38"/>
          <p:cNvSpPr txBox="1"/>
          <p:nvPr>
            <p:ph idx="3" type="body"/>
          </p:nvPr>
        </p:nvSpPr>
        <p:spPr>
          <a:xfrm>
            <a:off x="1620000" y="19332359"/>
            <a:ext cx="29162879" cy="9960479"/>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idx="10" type="dt"/>
          </p:nvPr>
        </p:nvSpPr>
        <p:spPr>
          <a:xfrm>
            <a:off x="1620359" y="33370919"/>
            <a:ext cx="7560720" cy="191664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1" type="ftr"/>
          </p:nvPr>
        </p:nvSpPr>
        <p:spPr>
          <a:xfrm>
            <a:off x="11071439" y="33370919"/>
            <a:ext cx="10261080" cy="191664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23222880" y="33370919"/>
            <a:ext cx="7560720" cy="1916640"/>
          </a:xfrm>
          <a:prstGeom prst="rect">
            <a:avLst/>
          </a:prstGeom>
          <a:noFill/>
          <a:ln>
            <a:noFill/>
          </a:ln>
        </p:spPr>
        <p:txBody>
          <a:bodyPr anchorCtr="0" anchor="ctr" bIns="195475" lIns="390950" rIns="390950" wrap="square" tIns="195475">
            <a:noAutofit/>
          </a:bodyPr>
          <a:lstStyle/>
          <a:p>
            <a:pPr indent="0" lvl="0" marL="0" marR="0" rtl="0" algn="r">
              <a:lnSpc>
                <a:spcPct val="100000"/>
              </a:lnSpc>
              <a:spcBef>
                <a:spcPts val="0"/>
              </a:spcBef>
              <a:spcAft>
                <a:spcPts val="0"/>
              </a:spcAft>
              <a:buClr>
                <a:srgbClr val="8B8B8B"/>
              </a:buClr>
              <a:buFont typeface="Calibri"/>
              <a:buNone/>
            </a:pPr>
            <a:fld id="{00000000-1234-1234-1234-123412341234}" type="slidenum">
              <a:rPr b="0" i="0" lang="pt-BR" sz="5100" u="none" cap="none" strike="noStrik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p:nvPr/>
        </p:nvSpPr>
        <p:spPr>
          <a:xfrm>
            <a:off x="228" y="-2159400"/>
            <a:ext cx="32403600" cy="38163900"/>
          </a:xfrm>
          <a:prstGeom prst="rect">
            <a:avLst/>
          </a:prstGeom>
          <a:solidFill>
            <a:schemeClr val="lt1"/>
          </a:solidFill>
          <a:ln cap="flat" cmpd="sng" w="25400">
            <a:solidFill>
              <a:schemeClr val="accent3"/>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txBox="1"/>
          <p:nvPr/>
        </p:nvSpPr>
        <p:spPr>
          <a:xfrm>
            <a:off x="4925" y="757775"/>
            <a:ext cx="32403600" cy="852600"/>
          </a:xfrm>
          <a:prstGeom prst="rect">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92D050"/>
              </a:buClr>
              <a:buFont typeface="Calibri"/>
              <a:buNone/>
            </a:pPr>
            <a:r>
              <a:rPr b="1" i="0" lang="pt-BR" sz="4500" u="none" cap="none" strike="noStrike">
                <a:solidFill>
                  <a:srgbClr val="92D050"/>
                </a:solidFill>
                <a:latin typeface="Calibri"/>
                <a:ea typeface="Calibri"/>
                <a:cs typeface="Calibri"/>
                <a:sym typeface="Calibri"/>
              </a:rPr>
              <a:t>XVII JEPEX 201</a:t>
            </a:r>
            <a:r>
              <a:rPr b="1" lang="pt-BR" sz="4500">
                <a:solidFill>
                  <a:srgbClr val="92D050"/>
                </a:solidFill>
                <a:latin typeface="Calibri"/>
                <a:ea typeface="Calibri"/>
                <a:cs typeface="Calibri"/>
                <a:sym typeface="Calibri"/>
              </a:rPr>
              <a:t>7</a:t>
            </a:r>
            <a:r>
              <a:rPr b="1" i="0" lang="pt-BR" sz="4500" u="none" cap="none" strike="noStrike">
                <a:solidFill>
                  <a:srgbClr val="92D050"/>
                </a:solidFill>
                <a:latin typeface="Calibri"/>
                <a:ea typeface="Calibri"/>
                <a:cs typeface="Calibri"/>
                <a:sym typeface="Calibri"/>
              </a:rPr>
              <a:t> – Jornada de Ensino, Pesquisa e Extensão</a:t>
            </a:r>
          </a:p>
        </p:txBody>
      </p:sp>
      <p:sp>
        <p:nvSpPr>
          <p:cNvPr id="62" name="Shape 62"/>
          <p:cNvSpPr txBox="1"/>
          <p:nvPr/>
        </p:nvSpPr>
        <p:spPr>
          <a:xfrm>
            <a:off x="2351025" y="1842700"/>
            <a:ext cx="27702000" cy="5423700"/>
          </a:xfrm>
          <a:prstGeom prst="rect">
            <a:avLst/>
          </a:prstGeom>
          <a:noFill/>
          <a:ln>
            <a:noFill/>
          </a:ln>
        </p:spPr>
        <p:txBody>
          <a:bodyPr anchorCtr="0" anchor="t" bIns="45700" lIns="91425" rIns="91425" wrap="square" tIns="45700">
            <a:noAutofit/>
          </a:bodyPr>
          <a:lstStyle/>
          <a:p>
            <a:pPr indent="-69850" lvl="0" marL="0" rtl="0" algn="ctr">
              <a:lnSpc>
                <a:spcPct val="115000"/>
              </a:lnSpc>
              <a:spcBef>
                <a:spcPts val="0"/>
              </a:spcBef>
              <a:buClr>
                <a:srgbClr val="000000"/>
              </a:buClr>
              <a:buSzPts val="1100"/>
              <a:buFont typeface="Arial"/>
              <a:buNone/>
            </a:pPr>
            <a:r>
              <a:rPr b="1" lang="pt-BR" sz="4800">
                <a:highlight>
                  <a:srgbClr val="FFFFFF"/>
                </a:highlight>
                <a:latin typeface="Calibri"/>
                <a:ea typeface="Calibri"/>
                <a:cs typeface="Calibri"/>
                <a:sym typeface="Calibri"/>
              </a:rPr>
              <a:t>ALFABETIZAÇÃO E LETRAMENTOS DIGITAIS - DESENVOLVIMENTO DE SOFTWARE APLICATIVO PARA PLATAFORMA WEB PARA ALFABETIZAÇÃO NA EJA</a:t>
            </a:r>
          </a:p>
          <a:p>
            <a:pPr indent="-69850" lvl="0" marL="0" rtl="0" algn="ctr">
              <a:lnSpc>
                <a:spcPct val="115000"/>
              </a:lnSpc>
              <a:spcBef>
                <a:spcPts val="0"/>
              </a:spcBef>
              <a:buClr>
                <a:srgbClr val="000000"/>
              </a:buClr>
              <a:buSzPts val="1100"/>
              <a:buFont typeface="Arial"/>
              <a:buNone/>
            </a:pPr>
            <a:r>
              <a:t/>
            </a:r>
            <a:endParaRPr b="1" sz="4800">
              <a:solidFill>
                <a:srgbClr val="212121"/>
              </a:solidFill>
              <a:highlight>
                <a:srgbClr val="FFFFFF"/>
              </a:highlight>
              <a:latin typeface="Calibri"/>
              <a:ea typeface="Calibri"/>
              <a:cs typeface="Calibri"/>
              <a:sym typeface="Calibri"/>
            </a:endParaRPr>
          </a:p>
          <a:p>
            <a:pPr indent="0" lvl="0" marL="0" marR="0" rtl="0" algn="ctr">
              <a:lnSpc>
                <a:spcPct val="100000"/>
              </a:lnSpc>
              <a:spcBef>
                <a:spcPts val="0"/>
              </a:spcBef>
              <a:spcAft>
                <a:spcPts val="0"/>
              </a:spcAft>
              <a:buClr>
                <a:srgbClr val="000000"/>
              </a:buClr>
              <a:buFont typeface="Calibri"/>
              <a:buNone/>
            </a:pPr>
            <a:r>
              <a:t/>
            </a:r>
            <a:endParaRPr b="1" i="0" sz="4800" u="none" cap="none" strike="noStrike">
              <a:solidFill>
                <a:srgbClr val="000000"/>
              </a:solidFill>
              <a:latin typeface="Calibri"/>
              <a:ea typeface="Calibri"/>
              <a:cs typeface="Calibri"/>
              <a:sym typeface="Calibri"/>
            </a:endParaRPr>
          </a:p>
          <a:p>
            <a:pPr indent="0" lvl="0" marL="0" marR="0" rtl="0" algn="ctr">
              <a:lnSpc>
                <a:spcPct val="100000"/>
              </a:lnSpc>
              <a:spcBef>
                <a:spcPts val="600"/>
              </a:spcBef>
              <a:spcAft>
                <a:spcPts val="0"/>
              </a:spcAft>
              <a:buClr>
                <a:srgbClr val="000000"/>
              </a:buClr>
              <a:buFont typeface="Calibri"/>
              <a:buNone/>
            </a:pPr>
            <a:r>
              <a:rPr i="0" lang="pt-BR" sz="3000" u="sng" cap="none" strike="noStrike">
                <a:solidFill>
                  <a:srgbClr val="000000"/>
                </a:solidFill>
                <a:latin typeface="Calibri"/>
                <a:ea typeface="Calibri"/>
                <a:cs typeface="Calibri"/>
                <a:sym typeface="Calibri"/>
              </a:rPr>
              <a:t>João Bosco de Lima Junior </a:t>
            </a:r>
            <a:r>
              <a:rPr baseline="30000" i="0" lang="pt-BR" sz="3000" u="none" cap="none" strike="noStrike">
                <a:solidFill>
                  <a:srgbClr val="000000"/>
                </a:solidFill>
                <a:latin typeface="Calibri"/>
                <a:ea typeface="Calibri"/>
                <a:cs typeface="Calibri"/>
                <a:sym typeface="Calibri"/>
              </a:rPr>
              <a:t>1</a:t>
            </a:r>
            <a:r>
              <a:rPr i="0" lang="pt-BR" sz="3000" u="none" cap="none" strike="noStrike">
                <a:solidFill>
                  <a:srgbClr val="000000"/>
                </a:solidFill>
                <a:latin typeface="Calibri"/>
                <a:ea typeface="Calibri"/>
                <a:cs typeface="Calibri"/>
                <a:sym typeface="Calibri"/>
              </a:rPr>
              <a:t>, Robson Santos Oliveira </a:t>
            </a:r>
            <a:r>
              <a:rPr baseline="30000" i="0" lang="pt-BR" sz="3000" u="none" cap="none" strike="noStrike">
                <a:solidFill>
                  <a:srgbClr val="000000"/>
                </a:solidFill>
                <a:latin typeface="Calibri"/>
                <a:ea typeface="Calibri"/>
                <a:cs typeface="Calibri"/>
                <a:sym typeface="Calibri"/>
              </a:rPr>
              <a:t>2 </a:t>
            </a:r>
            <a:r>
              <a:rPr i="0" lang="pt-BR" sz="3000" u="none" cap="none" strike="noStrike">
                <a:solidFill>
                  <a:srgbClr val="000000"/>
                </a:solidFill>
                <a:latin typeface="Calibri"/>
                <a:ea typeface="Calibri"/>
                <a:cs typeface="Calibri"/>
                <a:sym typeface="Calibri"/>
              </a:rPr>
              <a:t>;</a:t>
            </a:r>
          </a:p>
          <a:p>
            <a:pPr indent="0" lvl="0" marL="0" marR="0" rtl="0" algn="ctr">
              <a:lnSpc>
                <a:spcPct val="100000"/>
              </a:lnSpc>
              <a:spcBef>
                <a:spcPts val="600"/>
              </a:spcBef>
              <a:spcAft>
                <a:spcPts val="0"/>
              </a:spcAft>
              <a:buClr>
                <a:srgbClr val="000000"/>
              </a:buClr>
              <a:buFont typeface="Calibri"/>
              <a:buNone/>
            </a:pPr>
            <a:r>
              <a:rPr baseline="30000" i="0" lang="pt-BR" sz="3200" u="none" cap="none" strike="noStrike">
                <a:solidFill>
                  <a:srgbClr val="000000"/>
                </a:solidFill>
                <a:latin typeface="Calibri"/>
                <a:ea typeface="Calibri"/>
                <a:cs typeface="Calibri"/>
                <a:sym typeface="Calibri"/>
              </a:rPr>
              <a:t>1 </a:t>
            </a:r>
            <a:r>
              <a:rPr i="0" lang="pt-BR" sz="3200" u="none" cap="none" strike="noStrike">
                <a:latin typeface="Calibri"/>
                <a:ea typeface="Calibri"/>
                <a:cs typeface="Calibri"/>
                <a:sym typeface="Calibri"/>
              </a:rPr>
              <a:t>UFRPE/</a:t>
            </a:r>
            <a:r>
              <a:rPr i="0" lang="pt-BR" sz="3200" u="none" cap="none" strike="noStrike">
                <a:solidFill>
                  <a:srgbClr val="000000"/>
                </a:solidFill>
                <a:latin typeface="Calibri"/>
                <a:ea typeface="Calibri"/>
                <a:cs typeface="Calibri"/>
                <a:sym typeface="Calibri"/>
              </a:rPr>
              <a:t>UAG, Garanhuns-PE, jb_junior@live.com; </a:t>
            </a:r>
            <a:r>
              <a:rPr baseline="30000" i="0" lang="pt-BR" sz="3200" u="none" cap="none" strike="noStrike">
                <a:solidFill>
                  <a:srgbClr val="000000"/>
                </a:solidFill>
                <a:latin typeface="Calibri"/>
                <a:ea typeface="Calibri"/>
                <a:cs typeface="Calibri"/>
                <a:sym typeface="Calibri"/>
              </a:rPr>
              <a:t>2</a:t>
            </a:r>
            <a:r>
              <a:rPr i="0" lang="pt-BR" sz="3200" u="none" cap="none" strike="noStrike">
                <a:solidFill>
                  <a:srgbClr val="000000"/>
                </a:solidFill>
                <a:latin typeface="Calibri"/>
                <a:ea typeface="Calibri"/>
                <a:cs typeface="Calibri"/>
                <a:sym typeface="Calibri"/>
              </a:rPr>
              <a:t> UFRPE/UAG, Garanhuns-PE, robssantoss@yahoo.com.br</a:t>
            </a:r>
          </a:p>
        </p:txBody>
      </p:sp>
      <p:sp>
        <p:nvSpPr>
          <p:cNvPr id="63" name="Shape 63"/>
          <p:cNvSpPr/>
          <p:nvPr/>
        </p:nvSpPr>
        <p:spPr>
          <a:xfrm>
            <a:off x="1978900" y="8285050"/>
            <a:ext cx="119658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INTRODUÇÃO</a:t>
            </a:r>
          </a:p>
        </p:txBody>
      </p:sp>
      <p:sp>
        <p:nvSpPr>
          <p:cNvPr id="64" name="Shape 64"/>
          <p:cNvSpPr txBox="1"/>
          <p:nvPr/>
        </p:nvSpPr>
        <p:spPr>
          <a:xfrm>
            <a:off x="1750300" y="9783850"/>
            <a:ext cx="12296400" cy="7549500"/>
          </a:xfrm>
          <a:prstGeom prst="rect">
            <a:avLst/>
          </a:prstGeom>
          <a:noFill/>
          <a:ln>
            <a:noFill/>
          </a:ln>
        </p:spPr>
        <p:txBody>
          <a:bodyPr anchorCtr="0" anchor="t" bIns="216025" lIns="432050" rIns="432050" wrap="square" tIns="216025">
            <a:noAutofit/>
          </a:bodyPr>
          <a:lstStyle/>
          <a:p>
            <a:pPr indent="-69850" lvl="0" marL="0" rtl="0" algn="just">
              <a:lnSpc>
                <a:spcPct val="100000"/>
              </a:lnSpc>
              <a:spcBef>
                <a:spcPts val="0"/>
              </a:spcBef>
              <a:buClr>
                <a:schemeClr val="dk1"/>
              </a:buClr>
              <a:buSzPts val="1100"/>
              <a:buFont typeface="Arial"/>
              <a:buNone/>
            </a:pPr>
            <a:r>
              <a:rPr lang="pt-BR" sz="3600">
                <a:solidFill>
                  <a:schemeClr val="dk1"/>
                </a:solidFill>
                <a:latin typeface="Calibri"/>
                <a:ea typeface="Calibri"/>
                <a:cs typeface="Calibri"/>
                <a:sym typeface="Calibri"/>
              </a:rPr>
              <a:t>Desde seu nascimento o ser humano está em contato com uma grande quantidade de informações, as quais são representadas em sua maioria por textos. Desse modo existe a necessidade de compreensão dessas informações, com isso a alfabetização ganha status de algo fundamental para a sociedade. Mesmo com um número grande de softwares com foco na alfabetização, poucos são voltados para a educação de jovens e adultos. Sendo assim é possível usar a tecnologia para suprir essa necessidade. O objetivo dessa pesquisa é desenvolver uma aplicação que segue o método de alfabetização proposto por Paulo Freire, o software será desenvolvido para a plataforma web, e será desenvolvido visando especificamente os alunos que fazem parte da EJA.</a:t>
            </a:r>
          </a:p>
        </p:txBody>
      </p:sp>
      <p:sp>
        <p:nvSpPr>
          <p:cNvPr id="65" name="Shape 65"/>
          <p:cNvSpPr/>
          <p:nvPr/>
        </p:nvSpPr>
        <p:spPr>
          <a:xfrm>
            <a:off x="1915000" y="17949600"/>
            <a:ext cx="120936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METODOLOGIA</a:t>
            </a:r>
          </a:p>
        </p:txBody>
      </p:sp>
      <p:sp>
        <p:nvSpPr>
          <p:cNvPr id="66" name="Shape 66"/>
          <p:cNvSpPr txBox="1"/>
          <p:nvPr/>
        </p:nvSpPr>
        <p:spPr>
          <a:xfrm>
            <a:off x="1750300" y="19290400"/>
            <a:ext cx="12296400" cy="8986200"/>
          </a:xfrm>
          <a:prstGeom prst="rect">
            <a:avLst/>
          </a:prstGeom>
          <a:noFill/>
          <a:ln>
            <a:noFill/>
          </a:ln>
        </p:spPr>
        <p:txBody>
          <a:bodyPr anchorCtr="0" anchor="t" bIns="216025" lIns="432050" rIns="432050" wrap="square" tIns="216025">
            <a:noAutofit/>
          </a:bodyPr>
          <a:lstStyle/>
          <a:p>
            <a:pPr indent="-69850" lvl="0" marL="0" rtl="0" algn="just">
              <a:lnSpc>
                <a:spcPct val="100000"/>
              </a:lnSpc>
              <a:spcBef>
                <a:spcPts val="0"/>
              </a:spcBef>
              <a:buClr>
                <a:schemeClr val="dk1"/>
              </a:buClr>
              <a:buSzPts val="1100"/>
              <a:buFont typeface="Arial"/>
              <a:buNone/>
            </a:pPr>
            <a:r>
              <a:rPr lang="pt-BR" sz="3600">
                <a:solidFill>
                  <a:schemeClr val="dk1"/>
                </a:solidFill>
                <a:latin typeface="Calibri"/>
                <a:ea typeface="Calibri"/>
                <a:cs typeface="Calibri"/>
                <a:sym typeface="Calibri"/>
              </a:rPr>
              <a:t>Foi realizada etnografia de aplicativos e sites: através da etnografia virtual analisou-se o aplicativo Palma e o site Luz do Saber. Por meio dessas etnografias virtuais, foi estruturado as atividades que serão aplicadas no processo de alfabetização, bem como um esboço inicial do layout do site, que tem inspiração no modelo de estruturação de atividade utilizado pelos sites khanacademy e duolingo, além de conter cinco etapas de estudo, que são baseadas no modelo do aplicativo Palma e no site Luz do Saber, elas são descritas por 1-apresentação das letras; 2-sílabas simples; 3-família de sílabas; 4-ampliação do vocabulário; 5-leitura e compreensão. Também foi utilizado os passos do Design de Interação conforme proposto por Rogers, Sharp e Preece (2013) caracterizado por 1-estabelecer requisitos; 2-criar alternativas de design; 3 - prototipar; 4-avaliar.  </a:t>
            </a:r>
          </a:p>
        </p:txBody>
      </p:sp>
      <p:pic>
        <p:nvPicPr>
          <p:cNvPr descr="C:\UFRPE\JEPEX 2016\poster digital\brasao.png" id="67" name="Shape 67"/>
          <p:cNvPicPr preferRelativeResize="0"/>
          <p:nvPr/>
        </p:nvPicPr>
        <p:blipFill rotWithShape="1">
          <a:blip r:embed="rId3">
            <a:alphaModFix/>
          </a:blip>
          <a:srcRect b="0" l="0" r="0" t="0"/>
          <a:stretch/>
        </p:blipFill>
        <p:spPr>
          <a:xfrm>
            <a:off x="26772741" y="3170512"/>
            <a:ext cx="2422500" cy="3859200"/>
          </a:xfrm>
          <a:prstGeom prst="rect">
            <a:avLst/>
          </a:prstGeom>
          <a:noFill/>
          <a:ln>
            <a:noFill/>
          </a:ln>
        </p:spPr>
      </p:pic>
      <p:sp>
        <p:nvSpPr>
          <p:cNvPr id="68" name="Shape 68"/>
          <p:cNvSpPr/>
          <p:nvPr/>
        </p:nvSpPr>
        <p:spPr>
          <a:xfrm>
            <a:off x="1901050" y="28504950"/>
            <a:ext cx="122964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RESULTADOS E DISCUSSÃO</a:t>
            </a:r>
          </a:p>
        </p:txBody>
      </p:sp>
      <p:sp>
        <p:nvSpPr>
          <p:cNvPr id="69" name="Shape 69"/>
          <p:cNvSpPr txBox="1"/>
          <p:nvPr/>
        </p:nvSpPr>
        <p:spPr>
          <a:xfrm>
            <a:off x="1672300" y="29840000"/>
            <a:ext cx="12759000" cy="4405800"/>
          </a:xfrm>
          <a:prstGeom prst="rect">
            <a:avLst/>
          </a:prstGeom>
          <a:noFill/>
          <a:ln>
            <a:noFill/>
          </a:ln>
        </p:spPr>
        <p:txBody>
          <a:bodyPr anchorCtr="0" anchor="t" bIns="216025" lIns="432050" rIns="432050" wrap="square" tIns="216025">
            <a:noAutofit/>
          </a:bodyPr>
          <a:lstStyle/>
          <a:p>
            <a:pPr indent="0" lvl="0" marL="0" marR="0" rtl="0" algn="just">
              <a:lnSpc>
                <a:spcPct val="100000"/>
              </a:lnSpc>
              <a:spcBef>
                <a:spcPts val="0"/>
              </a:spcBef>
              <a:spcAft>
                <a:spcPts val="0"/>
              </a:spcAft>
              <a:buClr>
                <a:schemeClr val="dk1"/>
              </a:buClr>
              <a:buFont typeface="Arial"/>
              <a:buNone/>
            </a:pPr>
            <a:r>
              <a:rPr i="0" lang="pt-BR" sz="3600" u="none" cap="none" strike="noStrike">
                <a:solidFill>
                  <a:srgbClr val="00000A"/>
                </a:solidFill>
                <a:latin typeface="Calibri"/>
                <a:ea typeface="Calibri"/>
                <a:cs typeface="Calibri"/>
                <a:sym typeface="Calibri"/>
              </a:rPr>
              <a:t>O</a:t>
            </a:r>
            <a:r>
              <a:rPr lang="pt-BR" sz="3600">
                <a:solidFill>
                  <a:srgbClr val="00000A"/>
                </a:solidFill>
                <a:latin typeface="Calibri"/>
                <a:ea typeface="Calibri"/>
                <a:cs typeface="Calibri"/>
                <a:sym typeface="Calibri"/>
              </a:rPr>
              <a:t> sistema apresenta cinco módulos de conhecimento </a:t>
            </a:r>
            <a:r>
              <a:rPr lang="pt-BR" sz="3600">
                <a:solidFill>
                  <a:schemeClr val="dk1"/>
                </a:solidFill>
                <a:latin typeface="Calibri"/>
                <a:ea typeface="Calibri"/>
                <a:cs typeface="Calibri"/>
                <a:sym typeface="Calibri"/>
              </a:rPr>
              <a:t>esquematizados do seguinte modo: 1-apresentação das letras; 2-sílabas simples; 3-família de sílabas; 4-ampliação do vocabulário; 5-leitura e compreensão. Cada módulo segue um mesmo modelo de estruturação, onde são listadas lições  em duas etapas, a primeira é de exploração, a segunda de reconhecimento. </a:t>
            </a:r>
          </a:p>
        </p:txBody>
      </p:sp>
      <p:sp>
        <p:nvSpPr>
          <p:cNvPr id="70" name="Shape 70"/>
          <p:cNvSpPr/>
          <p:nvPr/>
        </p:nvSpPr>
        <p:spPr>
          <a:xfrm>
            <a:off x="17267839" y="8285038"/>
            <a:ext cx="119658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RESULTADOS E DISCUSSÃO</a:t>
            </a:r>
          </a:p>
        </p:txBody>
      </p:sp>
      <p:sp>
        <p:nvSpPr>
          <p:cNvPr id="71" name="Shape 71"/>
          <p:cNvSpPr/>
          <p:nvPr/>
        </p:nvSpPr>
        <p:spPr>
          <a:xfrm>
            <a:off x="17267852" y="24429456"/>
            <a:ext cx="119658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CONCLUSÃO</a:t>
            </a:r>
          </a:p>
        </p:txBody>
      </p:sp>
      <p:sp>
        <p:nvSpPr>
          <p:cNvPr id="72" name="Shape 72"/>
          <p:cNvSpPr txBox="1"/>
          <p:nvPr/>
        </p:nvSpPr>
        <p:spPr>
          <a:xfrm>
            <a:off x="17102550" y="25426138"/>
            <a:ext cx="12296400" cy="3638400"/>
          </a:xfrm>
          <a:prstGeom prst="rect">
            <a:avLst/>
          </a:prstGeom>
          <a:noFill/>
          <a:ln>
            <a:noFill/>
          </a:ln>
        </p:spPr>
        <p:txBody>
          <a:bodyPr anchorCtr="0" anchor="t" bIns="216025" lIns="432050" rIns="432050" wrap="square" tIns="216025">
            <a:noAutofit/>
          </a:bodyPr>
          <a:lstStyle/>
          <a:p>
            <a:pPr indent="-69850" lvl="0" marL="0" rtl="0" algn="just">
              <a:lnSpc>
                <a:spcPct val="100000"/>
              </a:lnSpc>
              <a:spcBef>
                <a:spcPts val="285"/>
              </a:spcBef>
              <a:spcAft>
                <a:spcPts val="285"/>
              </a:spcAft>
              <a:buClr>
                <a:schemeClr val="dk1"/>
              </a:buClr>
              <a:buSzPts val="1100"/>
              <a:buFont typeface="Arial"/>
              <a:buNone/>
            </a:pPr>
            <a:r>
              <a:rPr lang="pt-BR" sz="3600">
                <a:solidFill>
                  <a:schemeClr val="dk1"/>
                </a:solidFill>
                <a:latin typeface="Calibri"/>
                <a:ea typeface="Calibri"/>
                <a:cs typeface="Calibri"/>
                <a:sym typeface="Calibri"/>
              </a:rPr>
              <a:t>Uma vez que o projeto tem um cronograma de dois anos, não foi desenvolvido todos os módulos nessa primeira etapa de um ano do projeto</a:t>
            </a:r>
            <a:r>
              <a:rPr lang="pt-BR" sz="3600">
                <a:solidFill>
                  <a:srgbClr val="00000A"/>
                </a:solidFill>
                <a:latin typeface="Calibri"/>
                <a:ea typeface="Calibri"/>
                <a:cs typeface="Calibri"/>
                <a:sym typeface="Calibri"/>
              </a:rPr>
              <a:t>. Nessa primeira etapa foi desenvolvido todo o layout do site e o primeiro módulo de conhecimento com todas as suas lições da fase de exploração e reconhecimento.</a:t>
            </a:r>
          </a:p>
        </p:txBody>
      </p:sp>
      <p:pic>
        <p:nvPicPr>
          <p:cNvPr id="73" name="Shape 73"/>
          <p:cNvPicPr preferRelativeResize="0"/>
          <p:nvPr/>
        </p:nvPicPr>
        <p:blipFill rotWithShape="1">
          <a:blip r:embed="rId4">
            <a:alphaModFix/>
          </a:blip>
          <a:srcRect b="0" l="0" r="0" t="0"/>
          <a:stretch/>
        </p:blipFill>
        <p:spPr>
          <a:xfrm>
            <a:off x="14355104" y="32863838"/>
            <a:ext cx="3064200" cy="852600"/>
          </a:xfrm>
          <a:prstGeom prst="rect">
            <a:avLst/>
          </a:prstGeom>
          <a:noFill/>
          <a:ln>
            <a:noFill/>
          </a:ln>
        </p:spPr>
      </p:pic>
      <p:sp>
        <p:nvSpPr>
          <p:cNvPr id="74" name="Shape 74"/>
          <p:cNvSpPr txBox="1"/>
          <p:nvPr/>
        </p:nvSpPr>
        <p:spPr>
          <a:xfrm>
            <a:off x="47547047" y="43858047"/>
            <a:ext cx="5354416" cy="782858"/>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000000"/>
              </a:buClr>
              <a:buFont typeface="Calibri"/>
              <a:buNone/>
            </a:pPr>
            <a:r>
              <a:rPr b="1" i="0" lang="pt-BR" sz="2400" u="none" cap="none" strike="noStrike">
                <a:solidFill>
                  <a:srgbClr val="000000"/>
                </a:solidFill>
                <a:latin typeface="Calibri"/>
                <a:ea typeface="Calibri"/>
                <a:cs typeface="Calibri"/>
                <a:sym typeface="Calibri"/>
              </a:rPr>
              <a:t>Figura 5</a:t>
            </a:r>
            <a:r>
              <a:rPr b="0" i="0" lang="pt-BR" sz="2400" u="none" cap="none" strike="noStrike">
                <a:solidFill>
                  <a:srgbClr val="000000"/>
                </a:solidFill>
                <a:latin typeface="Calibri"/>
                <a:ea typeface="Calibri"/>
                <a:cs typeface="Calibri"/>
                <a:sym typeface="Calibri"/>
              </a:rPr>
              <a:t>: Movimentação frente</a:t>
            </a:r>
          </a:p>
        </p:txBody>
      </p:sp>
      <p:sp>
        <p:nvSpPr>
          <p:cNvPr id="75" name="Shape 75"/>
          <p:cNvSpPr txBox="1"/>
          <p:nvPr/>
        </p:nvSpPr>
        <p:spPr>
          <a:xfrm>
            <a:off x="20926950" y="23839725"/>
            <a:ext cx="5117700" cy="4620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000000"/>
              </a:buClr>
              <a:buFont typeface="Calibri"/>
              <a:buNone/>
            </a:pPr>
            <a:r>
              <a:rPr b="1" i="0" lang="pt-BR" sz="2400" u="none" cap="none" strike="noStrike">
                <a:solidFill>
                  <a:srgbClr val="000000"/>
                </a:solidFill>
                <a:latin typeface="Calibri"/>
                <a:ea typeface="Calibri"/>
                <a:cs typeface="Calibri"/>
                <a:sym typeface="Calibri"/>
              </a:rPr>
              <a:t>Figura </a:t>
            </a:r>
            <a:r>
              <a:rPr b="1" lang="pt-BR" sz="2400">
                <a:latin typeface="Calibri"/>
                <a:ea typeface="Calibri"/>
                <a:cs typeface="Calibri"/>
                <a:sym typeface="Calibri"/>
              </a:rPr>
              <a:t>2</a:t>
            </a:r>
            <a:r>
              <a:rPr b="1" i="0" lang="pt-BR" sz="2400" u="none" cap="none" strike="noStrike">
                <a:solidFill>
                  <a:srgbClr val="000000"/>
                </a:solidFill>
                <a:latin typeface="Calibri"/>
                <a:ea typeface="Calibri"/>
                <a:cs typeface="Calibri"/>
                <a:sym typeface="Calibri"/>
              </a:rPr>
              <a:t>:</a:t>
            </a:r>
            <a:r>
              <a:rPr b="0" i="0" lang="pt-BR" sz="2400" u="none" cap="none" strike="noStrike">
                <a:solidFill>
                  <a:srgbClr val="000000"/>
                </a:solidFill>
                <a:latin typeface="Calibri"/>
                <a:ea typeface="Calibri"/>
                <a:cs typeface="Calibri"/>
                <a:sym typeface="Calibri"/>
              </a:rPr>
              <a:t> </a:t>
            </a:r>
            <a:r>
              <a:rPr lang="pt-BR" sz="2400">
                <a:latin typeface="Calibri"/>
                <a:ea typeface="Calibri"/>
                <a:cs typeface="Calibri"/>
                <a:sym typeface="Calibri"/>
              </a:rPr>
              <a:t>Exemplo de atividade</a:t>
            </a:r>
          </a:p>
        </p:txBody>
      </p:sp>
      <p:sp>
        <p:nvSpPr>
          <p:cNvPr id="76" name="Shape 76"/>
          <p:cNvSpPr/>
          <p:nvPr/>
        </p:nvSpPr>
        <p:spPr>
          <a:xfrm>
            <a:off x="17267855" y="29064547"/>
            <a:ext cx="11965800" cy="1259100"/>
          </a:xfrm>
          <a:prstGeom prst="roundRect">
            <a:avLst>
              <a:gd fmla="val 16667" name="adj"/>
            </a:avLst>
          </a:prstGeom>
          <a:solidFill>
            <a:srgbClr val="0033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FFFFFF"/>
              </a:buClr>
              <a:buFont typeface="Calibri"/>
              <a:buNone/>
            </a:pPr>
            <a:r>
              <a:rPr b="1" i="0" lang="pt-BR" sz="4800" u="none" cap="none" strike="noStrike">
                <a:solidFill>
                  <a:srgbClr val="FFFFFF"/>
                </a:solidFill>
                <a:latin typeface="Calibri"/>
                <a:ea typeface="Calibri"/>
                <a:cs typeface="Calibri"/>
                <a:sym typeface="Calibri"/>
              </a:rPr>
              <a:t>REFERÊNCIAS</a:t>
            </a:r>
          </a:p>
        </p:txBody>
      </p:sp>
      <p:sp>
        <p:nvSpPr>
          <p:cNvPr id="77" name="Shape 77"/>
          <p:cNvSpPr txBox="1"/>
          <p:nvPr/>
        </p:nvSpPr>
        <p:spPr>
          <a:xfrm>
            <a:off x="17267850" y="30168225"/>
            <a:ext cx="11965800" cy="4782900"/>
          </a:xfrm>
          <a:prstGeom prst="rect">
            <a:avLst/>
          </a:prstGeom>
          <a:noFill/>
          <a:ln>
            <a:noFill/>
          </a:ln>
        </p:spPr>
        <p:txBody>
          <a:bodyPr anchorCtr="0" anchor="t" bIns="216025" lIns="432050" rIns="432050" wrap="square" tIns="216025">
            <a:noAutofit/>
          </a:bodyPr>
          <a:lstStyle/>
          <a:p>
            <a:pPr indent="-69850" lvl="0" marL="0" rtl="0" algn="just">
              <a:spcBef>
                <a:spcPts val="0"/>
              </a:spcBef>
              <a:spcAft>
                <a:spcPts val="800"/>
              </a:spcAft>
              <a:buClr>
                <a:schemeClr val="dk1"/>
              </a:buClr>
              <a:buSzPts val="1100"/>
              <a:buFont typeface="Arial"/>
              <a:buNone/>
            </a:pPr>
            <a:r>
              <a:rPr lang="pt-BR" sz="3600">
                <a:solidFill>
                  <a:schemeClr val="dk1"/>
                </a:solidFill>
                <a:latin typeface="Calibri"/>
                <a:ea typeface="Calibri"/>
                <a:cs typeface="Calibri"/>
                <a:sym typeface="Calibri"/>
              </a:rPr>
              <a:t>AMARAl, A.; NATAL, G.; VIANA, L., Netnografia como aporte metodológico da pesquisa em comunicação digital, 2008.</a:t>
            </a:r>
          </a:p>
          <a:p>
            <a:pPr indent="-69850" lvl="0" marL="0" rtl="0" algn="just">
              <a:spcBef>
                <a:spcPts val="0"/>
              </a:spcBef>
              <a:buClr>
                <a:schemeClr val="dk1"/>
              </a:buClr>
              <a:buSzPts val="1100"/>
              <a:buFont typeface="Arial"/>
              <a:buNone/>
            </a:pPr>
            <a:r>
              <a:rPr lang="pt-BR" sz="3600">
                <a:solidFill>
                  <a:srgbClr val="00000A"/>
                </a:solidFill>
                <a:latin typeface="Calibri"/>
                <a:ea typeface="Calibri"/>
                <a:cs typeface="Calibri"/>
                <a:sym typeface="Calibri"/>
              </a:rPr>
              <a:t>FREIRE, P. CONSCIENTIZAÇÃO Teoria e Prática da Libertação Uma Introdução ao Pensamento de Paulo Freire, Cortex &amp; Moraes, São Paulo, 1979.</a:t>
            </a:r>
          </a:p>
          <a:p>
            <a:pPr indent="-69850" lvl="0" marL="0" rtl="0" algn="just">
              <a:lnSpc>
                <a:spcPct val="100000"/>
              </a:lnSpc>
              <a:spcBef>
                <a:spcPts val="0"/>
              </a:spcBef>
              <a:buClr>
                <a:schemeClr val="dk1"/>
              </a:buClr>
              <a:buSzPts val="1100"/>
              <a:buFont typeface="Arial"/>
              <a:buNone/>
            </a:pPr>
            <a:r>
              <a:rPr lang="pt-BR" sz="3600">
                <a:solidFill>
                  <a:schemeClr val="dk1"/>
                </a:solidFill>
                <a:latin typeface="Calibri"/>
                <a:ea typeface="Calibri"/>
                <a:cs typeface="Calibri"/>
                <a:sym typeface="Calibri"/>
              </a:rPr>
              <a:t>ROGERS, Y;SHARP, H &amp; PREECE, J. Design de interação: além da interação humano-computador. Porto Alegre: Bookman, 2013.</a:t>
            </a:r>
          </a:p>
        </p:txBody>
      </p:sp>
      <p:pic>
        <p:nvPicPr>
          <p:cNvPr id="78" name="Shape 78"/>
          <p:cNvPicPr preferRelativeResize="0"/>
          <p:nvPr/>
        </p:nvPicPr>
        <p:blipFill>
          <a:blip r:embed="rId5">
            <a:alphaModFix/>
          </a:blip>
          <a:stretch>
            <a:fillRect/>
          </a:stretch>
        </p:blipFill>
        <p:spPr>
          <a:xfrm>
            <a:off x="2586850" y="5458344"/>
            <a:ext cx="4321201" cy="1427063"/>
          </a:xfrm>
          <a:prstGeom prst="rect">
            <a:avLst/>
          </a:prstGeom>
          <a:noFill/>
          <a:ln>
            <a:noFill/>
          </a:ln>
        </p:spPr>
      </p:pic>
      <p:pic>
        <p:nvPicPr>
          <p:cNvPr id="79" name="Shape 79"/>
          <p:cNvPicPr preferRelativeResize="0"/>
          <p:nvPr/>
        </p:nvPicPr>
        <p:blipFill>
          <a:blip r:embed="rId6">
            <a:alphaModFix/>
          </a:blip>
          <a:stretch>
            <a:fillRect/>
          </a:stretch>
        </p:blipFill>
        <p:spPr>
          <a:xfrm>
            <a:off x="2687025" y="3953608"/>
            <a:ext cx="4512900" cy="1621585"/>
          </a:xfrm>
          <a:prstGeom prst="rect">
            <a:avLst/>
          </a:prstGeom>
          <a:noFill/>
          <a:ln>
            <a:noFill/>
          </a:ln>
        </p:spPr>
      </p:pic>
      <p:sp>
        <p:nvSpPr>
          <p:cNvPr id="80" name="Shape 80"/>
          <p:cNvSpPr txBox="1"/>
          <p:nvPr/>
        </p:nvSpPr>
        <p:spPr>
          <a:xfrm>
            <a:off x="20926955" y="16487344"/>
            <a:ext cx="4647600" cy="4620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000000"/>
              </a:buClr>
              <a:buFont typeface="Calibri"/>
              <a:buNone/>
            </a:pPr>
            <a:r>
              <a:rPr b="1" i="0" lang="pt-BR" sz="2400" u="none" cap="none" strike="noStrike">
                <a:solidFill>
                  <a:srgbClr val="000000"/>
                </a:solidFill>
                <a:latin typeface="Calibri"/>
                <a:ea typeface="Calibri"/>
                <a:cs typeface="Calibri"/>
                <a:sym typeface="Calibri"/>
              </a:rPr>
              <a:t>Figura </a:t>
            </a:r>
            <a:r>
              <a:rPr b="1" lang="pt-BR" sz="2400">
                <a:latin typeface="Calibri"/>
                <a:ea typeface="Calibri"/>
                <a:cs typeface="Calibri"/>
                <a:sym typeface="Calibri"/>
              </a:rPr>
              <a:t>1</a:t>
            </a:r>
            <a:r>
              <a:rPr b="1" i="0" lang="pt-BR" sz="2400" u="none" cap="none" strike="noStrike">
                <a:solidFill>
                  <a:srgbClr val="000000"/>
                </a:solidFill>
                <a:latin typeface="Calibri"/>
                <a:ea typeface="Calibri"/>
                <a:cs typeface="Calibri"/>
                <a:sym typeface="Calibri"/>
              </a:rPr>
              <a:t>:</a:t>
            </a:r>
            <a:r>
              <a:rPr b="0" i="0" lang="pt-BR" sz="2400" u="none" cap="none" strike="noStrike">
                <a:solidFill>
                  <a:srgbClr val="000000"/>
                </a:solidFill>
                <a:latin typeface="Calibri"/>
                <a:ea typeface="Calibri"/>
                <a:cs typeface="Calibri"/>
                <a:sym typeface="Calibri"/>
              </a:rPr>
              <a:t> </a:t>
            </a:r>
            <a:r>
              <a:rPr lang="pt-BR" sz="2400">
                <a:latin typeface="Calibri"/>
                <a:ea typeface="Calibri"/>
                <a:cs typeface="Calibri"/>
                <a:sym typeface="Calibri"/>
              </a:rPr>
              <a:t>Lista de lições</a:t>
            </a:r>
          </a:p>
        </p:txBody>
      </p:sp>
      <p:pic>
        <p:nvPicPr>
          <p:cNvPr id="81" name="Shape 81"/>
          <p:cNvPicPr preferRelativeResize="0"/>
          <p:nvPr/>
        </p:nvPicPr>
        <p:blipFill>
          <a:blip r:embed="rId7">
            <a:alphaModFix/>
          </a:blip>
          <a:stretch>
            <a:fillRect/>
          </a:stretch>
        </p:blipFill>
        <p:spPr>
          <a:xfrm>
            <a:off x="17313111" y="9747288"/>
            <a:ext cx="11783929" cy="6625225"/>
          </a:xfrm>
          <a:prstGeom prst="rect">
            <a:avLst/>
          </a:prstGeom>
          <a:noFill/>
          <a:ln>
            <a:noFill/>
          </a:ln>
        </p:spPr>
      </p:pic>
      <p:pic>
        <p:nvPicPr>
          <p:cNvPr id="82" name="Shape 82"/>
          <p:cNvPicPr preferRelativeResize="0"/>
          <p:nvPr/>
        </p:nvPicPr>
        <p:blipFill>
          <a:blip r:embed="rId8">
            <a:alphaModFix/>
          </a:blip>
          <a:stretch>
            <a:fillRect/>
          </a:stretch>
        </p:blipFill>
        <p:spPr>
          <a:xfrm>
            <a:off x="17267850" y="16964125"/>
            <a:ext cx="11783949" cy="6625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