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2"/>
  </p:notesMasterIdLst>
  <p:handoutMasterIdLst>
    <p:handoutMasterId r:id="rId33"/>
  </p:handout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60" r:id="rId31"/>
  </p:sldIdLst>
  <p:sldSz cx="9902825" cy="6858000"/>
  <p:notesSz cx="6858000" cy="9144000"/>
  <p:custDataLst>
    <p:tags r:id="rId3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zVOCuRa2lmBSldHvyNdTeCm17Y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ik perdomo" initials="ap" lastIdx="1" clrIdx="0">
    <p:extLst>
      <p:ext uri="{19B8F6BF-5375-455C-9EA6-DF929625EA0E}">
        <p15:presenceInfo xmlns:p15="http://schemas.microsoft.com/office/powerpoint/2012/main" userId="ca6264b1356593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varScale="1">
        <p:scale>
          <a:sx n="69" d="100"/>
          <a:sy n="69" d="100"/>
        </p:scale>
        <p:origin x="1248" y="66"/>
      </p:cViewPr>
      <p:guideLst>
        <p:guide pos="3119"/>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A344144-8B30-FA3D-365E-1F1ECF5214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a:extLst>
              <a:ext uri="{FF2B5EF4-FFF2-40B4-BE49-F238E27FC236}">
                <a16:creationId xmlns:a16="http://schemas.microsoft.com/office/drawing/2014/main" id="{13DE2B86-90E3-46B1-8CF4-9F469D05B4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E86A5E-B94C-4974-B830-BEEC91F4C351}" type="datetimeFigureOut">
              <a:rPr lang="es-VE" smtClean="0"/>
              <a:t>22/11/2024</a:t>
            </a:fld>
            <a:endParaRPr lang="es-VE"/>
          </a:p>
        </p:txBody>
      </p:sp>
      <p:sp>
        <p:nvSpPr>
          <p:cNvPr id="4" name="Marcador de pie de página 3">
            <a:extLst>
              <a:ext uri="{FF2B5EF4-FFF2-40B4-BE49-F238E27FC236}">
                <a16:creationId xmlns:a16="http://schemas.microsoft.com/office/drawing/2014/main" id="{4F6E97E2-AA55-0800-2068-85C9C4FBD1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MX"/>
              <a:t>ANÁLISIS DE LAS ESTADÍSTICAS QUE TIENEN MAYOR CORRELACIÓN CON EL VALOR DE MERCADO DE LOS JUGADORES DE FUTBOL EN ESPAÑA Y ALEMANIA.</a:t>
            </a:r>
            <a:endParaRPr lang="es-VE"/>
          </a:p>
        </p:txBody>
      </p:sp>
      <p:sp>
        <p:nvSpPr>
          <p:cNvPr id="5" name="Marcador de número de diapositiva 4">
            <a:extLst>
              <a:ext uri="{FF2B5EF4-FFF2-40B4-BE49-F238E27FC236}">
                <a16:creationId xmlns:a16="http://schemas.microsoft.com/office/drawing/2014/main" id="{E7ADEA0F-5107-0535-2BD3-B6DC2924E8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944B73-9DC3-479B-8383-1BFC1BFB5547}" type="slidenum">
              <a:rPr lang="es-VE" smtClean="0"/>
              <a:t>‹Nº›</a:t>
            </a:fld>
            <a:endParaRPr lang="es-VE"/>
          </a:p>
        </p:txBody>
      </p:sp>
    </p:spTree>
    <p:extLst>
      <p:ext uri="{BB962C8B-B14F-4D97-AF65-F5344CB8AC3E}">
        <p14:creationId xmlns:p14="http://schemas.microsoft.com/office/powerpoint/2010/main" val="3454976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r>
              <a:rPr lang="es-MX"/>
              <a:t>ANÁLISIS DE LAS ESTADÍSTICAS QUE TIENEN MAYOR CORRELACIÓN CON EL VALOR DE MERCADO DE LOS JUGADORES DE FUTBOL EN ESPAÑA Y ALEMANIA.</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26ABD679-BFDA-E1D4-4BC0-980DC35C5002}"/>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90D156D8-DBFB-6609-C417-D21821F2D1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6C5FB552-DE39-6B77-50C5-927FAD6BBCC7}"/>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732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923A3597-9C8C-0CD8-6ACF-5ED65F86BE50}"/>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A2C839B4-4D9B-D450-0B4C-E4F65C14188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2E4267B2-F837-9C79-4FB4-B0AC1B413FB3}"/>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410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9290DD49-407A-A340-E66E-4FDC0EAA1A59}"/>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040098CC-D8B8-5F0F-E378-C2C1D9716C0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8217C3B7-CA15-8231-CE89-3FD7489F0DE2}"/>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09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AC1ADA7D-1D3C-1086-BEE1-FA161AA860C4}"/>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F8155A3D-C6C8-FAC6-24AB-FF9BA397EAD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286281F3-5CD8-0BC2-DDE3-1C23F3788F6D}"/>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965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E51C47EF-115B-6D00-D12B-6E2E57F5F295}"/>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9B3B3445-D3F4-9F15-8FA4-65481B079F4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0960BE06-0E6A-4B1E-8949-64770B6BF545}"/>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28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66D1FFAE-0A3F-3268-3AD8-842A7FD809FE}"/>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AA87A100-04C3-35EB-C2B6-884C0F5FC74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51035D5A-BBC7-3090-97D8-9BEDD766F6C4}"/>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582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8BC918A1-08E9-0791-A9C0-328800263B81}"/>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2EA285BA-99E9-F364-B27E-00999B0AE8C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E9BDC07F-F686-85A5-EAFE-663309AEFCBA}"/>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916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CE602F63-C46B-044E-4BA2-95B1F5050BEB}"/>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E05E1E93-15AC-ED47-1725-589DE848845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FBA6057E-2829-9086-3BAF-99E18FDDCD2B}"/>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658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55ED010F-7FBB-F8FB-ABEC-06778A48DF3F}"/>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1719546B-B142-F8B7-3AD8-EBD90C9BE0A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094863BA-81B8-BFED-5E7E-4919E11BFD8E}"/>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1199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26DF4C61-F3C9-51B8-137C-219715079088}"/>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A1007FF7-B6F9-3613-0485-38C93F4FDE3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F1383CC0-BB7E-ECE1-5F90-7B41F228300E}"/>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99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71FC63FC-F4B3-2B0B-44D6-5C1122D5ED8E}"/>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B62AEB6A-1473-E285-459B-192E05F275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B6A4F94A-010F-94F6-E0F2-98F529E1D5BB}"/>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282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B7A067EF-2AC0-4F77-7D17-BEC1F8AF18EE}"/>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338E7EED-3FE5-A1B2-1FD4-ACEA5C5E0C2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C47136A9-AFBC-1C2A-5DA2-82650E6B0E9D}"/>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541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9077D914-ED44-8370-6114-AAE7250F6568}"/>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FBC86A2A-01D6-E8D8-7342-3B50AA3E13F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75FDF3C7-5C1C-C302-5D9A-EF66EE8E2551}"/>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4546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BA1DEF9D-C737-694C-31AD-803EC9B77120}"/>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5ECFBB9C-6A13-F91D-DB44-A35220A98D4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BF5C5924-71C6-00C5-BF22-BEFFFFCA8610}"/>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454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EF3F8530-FF4A-C9D6-6297-CBB5F968D553}"/>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426F504D-7A98-B710-8EE3-54630F30B2D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F0826AF8-876F-217A-AEBF-3A7167C2032D}"/>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1357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98DB9B4A-E449-540F-1E39-9417D41E14E6}"/>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A526E302-1E63-A09B-4F90-BA00E25E8BD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EA3A4E26-B1BA-32DF-1CA5-924E3F335FE0}"/>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288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7F5F4C8B-BF34-1EA0-8FD3-959881F8C76A}"/>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57863925-301F-9BDD-4970-2D2FA721A8E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559E6EA0-628E-E47D-43AA-262B9B98C4F1}"/>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212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BD929ED6-D241-41DB-6998-9A6DF41A0CD6}"/>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461392D0-79B6-596C-3DCE-9E96F1296C8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495062C3-3F5A-2A27-4A7C-B8233C1ECC7D}"/>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07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CD2C0824-B572-E9B7-6B3B-92D080281F25}"/>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DCE649DB-F311-1FCF-671B-5AC37A7A654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BCDFB2D8-68B4-1198-963D-9ECF773A8AC0}"/>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517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8331B0DA-E056-3AE4-81DD-2B93A4F8D1AC}"/>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79C1E730-64B6-4B36-864F-C1A61BC85BC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05DC8D43-DBF6-74CD-7D34-C1912AB5CB77}"/>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87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80261BE5-40DB-BAF0-5B50-953AC81B5EB9}"/>
            </a:ext>
          </a:extLst>
        </p:cNvPr>
        <p:cNvGrpSpPr/>
        <p:nvPr/>
      </p:nvGrpSpPr>
      <p:grpSpPr>
        <a:xfrm>
          <a:off x="0" y="0"/>
          <a:ext cx="0" cy="0"/>
          <a:chOff x="0" y="0"/>
          <a:chExt cx="0" cy="0"/>
        </a:xfrm>
      </p:grpSpPr>
      <p:sp>
        <p:nvSpPr>
          <p:cNvPr id="64" name="Google Shape;64;p3:notes">
            <a:extLst>
              <a:ext uri="{FF2B5EF4-FFF2-40B4-BE49-F238E27FC236}">
                <a16:creationId xmlns:a16="http://schemas.microsoft.com/office/drawing/2014/main" id="{F23AB112-0D3B-7848-CC16-EBF8A04B4FB8}"/>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a:extLst>
              <a:ext uri="{FF2B5EF4-FFF2-40B4-BE49-F238E27FC236}">
                <a16:creationId xmlns:a16="http://schemas.microsoft.com/office/drawing/2014/main" id="{87500A07-228D-4B8C-1A93-AFDBC552F3E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a:t>
            </a:r>
            <a:endParaRPr dirty="0"/>
          </a:p>
        </p:txBody>
      </p:sp>
    </p:spTree>
    <p:extLst>
      <p:ext uri="{BB962C8B-B14F-4D97-AF65-F5344CB8AC3E}">
        <p14:creationId xmlns:p14="http://schemas.microsoft.com/office/powerpoint/2010/main" val="16522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CDAE7A2F-97B3-FA45-9583-6E672DF459A2}"/>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B05E99F4-4CCF-9F58-1E26-C7B23B71272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1C92E7F7-2A85-8B14-53EC-02C24B05577E}"/>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74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706D5C6C-D96A-298F-2EC9-6D28DD284743}"/>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B72C2C71-54F1-FCB2-868A-A712EE17CD2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E764039C-87AE-6301-F8EF-327EC4BEF541}"/>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078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AB5E3836-8356-4C29-6851-E11C7885A884}"/>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29EA6C52-3D8D-E621-FCC9-82190F9FEBE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AC1BC2C1-216C-4409-4D27-575B04AA1054}"/>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45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6784D374-B39F-8F72-EA5B-DA8ECE870048}"/>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DB27EA91-38F2-ADB4-8BE3-6E8D5AB8E00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a:extLst>
              <a:ext uri="{FF2B5EF4-FFF2-40B4-BE49-F238E27FC236}">
                <a16:creationId xmlns:a16="http://schemas.microsoft.com/office/drawing/2014/main" id="{9BD1E8B2-FEF8-764F-7035-1FAFB838C358}"/>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921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‹Nº›</a:t>
            </a:fld>
            <a:endParaRPr sz="900" b="0" i="0" u="none" strike="noStrike" cap="none">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rgbClr val="1428A0"/>
                </a:solidFill>
                <a:latin typeface="Arial"/>
                <a:ea typeface="Arial"/>
                <a:cs typeface="Arial"/>
                <a:sym typeface="Arial"/>
              </a:rPr>
              <a:t>C&amp;P</a:t>
            </a:r>
            <a:r>
              <a:rPr lang="en-US" sz="2099" b="0" i="0" u="none" strike="noStrike" cap="none">
                <a:solidFill>
                  <a:srgbClr val="1428A0"/>
                </a:solidFill>
                <a:latin typeface="Arial"/>
                <a:ea typeface="Arial"/>
                <a:cs typeface="Arial"/>
                <a:sym typeface="Arial"/>
              </a:rPr>
              <a:t> Course</a:t>
            </a:r>
            <a:endParaRPr sz="2099" b="0" i="0" u="none" strike="noStrike" cap="none">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34"/>
        <p:cNvGrpSpPr/>
        <p:nvPr/>
      </p:nvGrpSpPr>
      <p:grpSpPr>
        <a:xfrm>
          <a:off x="0" y="0"/>
          <a:ext cx="0" cy="0"/>
          <a:chOff x="0" y="0"/>
          <a:chExt cx="0" cy="0"/>
        </a:xfrm>
      </p:grpSpPr>
      <p:pic>
        <p:nvPicPr>
          <p:cNvPr id="35" name="Google Shape;35;p10"/>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6" name="Google Shape;36;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8" name="Google Shape;38;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9" name="Google Shape;39;p10"/>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
        <p:nvSpPr>
          <p:cNvPr id="40" name="Google Shape;40;p10"/>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0"/>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0"/>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71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a:t>Samsung Innovation Campus</a:t>
            </a:r>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39C48B74-B727-1B52-8F4A-8391E68324D8}"/>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2DD48565-7CEA-709E-21C2-1B47843B7238}"/>
              </a:ext>
            </a:extLst>
          </p:cNvPr>
          <p:cNvSpPr txBox="1">
            <a:spLocks noGrp="1"/>
          </p:cNvSpPr>
          <p:nvPr>
            <p:ph type="title"/>
          </p:nvPr>
        </p:nvSpPr>
        <p:spPr>
          <a:xfrm>
            <a:off x="449468" y="1273741"/>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err="1"/>
              <a:t>IPython</a:t>
            </a:r>
            <a:endParaRPr sz="2400" dirty="0"/>
          </a:p>
        </p:txBody>
      </p:sp>
      <p:sp>
        <p:nvSpPr>
          <p:cNvPr id="86" name="Google Shape;86;p4">
            <a:extLst>
              <a:ext uri="{FF2B5EF4-FFF2-40B4-BE49-F238E27FC236}">
                <a16:creationId xmlns:a16="http://schemas.microsoft.com/office/drawing/2014/main" id="{8178291A-1E97-A5A7-AD8F-CA38C684D8ED}"/>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 un </a:t>
            </a:r>
            <a:r>
              <a:rPr lang="es-MX" sz="1600" dirty="0" err="1"/>
              <a:t>shell</a:t>
            </a:r>
            <a:r>
              <a:rPr lang="es-MX" sz="1600" dirty="0"/>
              <a:t> interactivo que añade funcionalidades extra al modo interactivo incluido con Python, como resaltado de líneas y errores mediante colores, una sintaxis adicional para el </a:t>
            </a:r>
            <a:r>
              <a:rPr lang="es-MX" sz="1600" dirty="0" err="1"/>
              <a:t>shell</a:t>
            </a:r>
            <a:r>
              <a:rPr lang="es-MX" sz="1600" dirty="0"/>
              <a:t>, autocompletado mediante tabulador de variables, módulos y atributos; entre otras funcionalidades.</a:t>
            </a:r>
          </a:p>
          <a:p>
            <a:pPr marL="0" lvl="0" indent="0" algn="just" rtl="0">
              <a:lnSpc>
                <a:spcPct val="128571"/>
              </a:lnSpc>
              <a:spcBef>
                <a:spcPts val="0"/>
              </a:spcBef>
              <a:spcAft>
                <a:spcPts val="0"/>
              </a:spcAft>
              <a:buClr>
                <a:srgbClr val="262626"/>
              </a:buClr>
              <a:buSzPts val="1470"/>
              <a:buNone/>
            </a:pPr>
            <a:r>
              <a:rPr lang="es-MX" sz="1600" dirty="0" err="1"/>
              <a:t>IPython</a:t>
            </a:r>
            <a:r>
              <a:rPr lang="es-MX" sz="1600" dirty="0"/>
              <a:t> es un intérprete de Python con características avanzadas que se utiliza como biblioteca o intérprete interactivo en muchos paquetes. Entre sus características se encuentran: </a:t>
            </a:r>
          </a:p>
          <a:p>
            <a:pPr marL="0" lvl="0" indent="0" algn="just" rtl="0">
              <a:lnSpc>
                <a:spcPct val="128571"/>
              </a:lnSpc>
              <a:spcBef>
                <a:spcPts val="0"/>
              </a:spcBef>
              <a:spcAft>
                <a:spcPts val="0"/>
              </a:spcAft>
              <a:buClr>
                <a:srgbClr val="262626"/>
              </a:buClr>
              <a:buSzPts val="1470"/>
              <a:buNone/>
            </a:pPr>
            <a:r>
              <a:rPr lang="es-MX" sz="1600" dirty="0"/>
              <a:t>• Resaltado de líneas y errores mediante colores. </a:t>
            </a:r>
          </a:p>
          <a:p>
            <a:pPr marL="0" lvl="0" indent="0" algn="just" rtl="0">
              <a:lnSpc>
                <a:spcPct val="128571"/>
              </a:lnSpc>
              <a:spcBef>
                <a:spcPts val="0"/>
              </a:spcBef>
              <a:spcAft>
                <a:spcPts val="0"/>
              </a:spcAft>
              <a:buClr>
                <a:srgbClr val="262626"/>
              </a:buClr>
              <a:buSzPts val="1470"/>
              <a:buNone/>
            </a:pPr>
            <a:r>
              <a:rPr lang="es-MX" sz="1600" dirty="0"/>
              <a:t>• Sintaxis adicional para el Shell. </a:t>
            </a:r>
          </a:p>
          <a:p>
            <a:pPr marL="0" lvl="0" indent="0" algn="just" rtl="0">
              <a:lnSpc>
                <a:spcPct val="128571"/>
              </a:lnSpc>
              <a:spcBef>
                <a:spcPts val="0"/>
              </a:spcBef>
              <a:spcAft>
                <a:spcPts val="0"/>
              </a:spcAft>
              <a:buClr>
                <a:srgbClr val="262626"/>
              </a:buClr>
              <a:buSzPts val="1470"/>
              <a:buNone/>
            </a:pPr>
            <a:r>
              <a:rPr lang="es-MX" sz="1600" dirty="0"/>
              <a:t>• Autocompletado mediante tabulador de variables, módulos y atributos. </a:t>
            </a:r>
          </a:p>
          <a:p>
            <a:pPr marL="0" lvl="0" indent="0" algn="just" rtl="0">
              <a:lnSpc>
                <a:spcPct val="128571"/>
              </a:lnSpc>
              <a:spcBef>
                <a:spcPts val="0"/>
              </a:spcBef>
              <a:spcAft>
                <a:spcPts val="0"/>
              </a:spcAft>
              <a:buClr>
                <a:srgbClr val="262626"/>
              </a:buClr>
              <a:buSzPts val="1470"/>
              <a:buNone/>
            </a:pPr>
            <a:r>
              <a:rPr lang="es-MX" sz="1600" dirty="0"/>
              <a:t>• Historial para recuperar resultados antiguos. </a:t>
            </a:r>
          </a:p>
          <a:p>
            <a:pPr marL="0" lvl="0" indent="0" algn="just" rtl="0">
              <a:lnSpc>
                <a:spcPct val="128571"/>
              </a:lnSpc>
              <a:spcBef>
                <a:spcPts val="0"/>
              </a:spcBef>
              <a:spcAft>
                <a:spcPts val="0"/>
              </a:spcAft>
              <a:buClr>
                <a:srgbClr val="262626"/>
              </a:buClr>
              <a:buSzPts val="1470"/>
              <a:buNone/>
            </a:pPr>
            <a:r>
              <a:rPr lang="es-MX" sz="1600" dirty="0"/>
              <a:t>• Ayuda para leer la documentación de objetos y funciones. </a:t>
            </a:r>
          </a:p>
          <a:p>
            <a:pPr marL="0" lvl="0" indent="0" algn="just" rtl="0">
              <a:lnSpc>
                <a:spcPct val="128571"/>
              </a:lnSpc>
              <a:spcBef>
                <a:spcPts val="0"/>
              </a:spcBef>
              <a:spcAft>
                <a:spcPts val="0"/>
              </a:spcAft>
              <a:buClr>
                <a:srgbClr val="262626"/>
              </a:buClr>
              <a:buSzPts val="1470"/>
              <a:buNone/>
            </a:pPr>
            <a:r>
              <a:rPr lang="es-MX" sz="1600" dirty="0"/>
              <a:t>• Guardar, editar y ejecutar archivos. </a:t>
            </a:r>
          </a:p>
          <a:p>
            <a:pPr marL="0" lvl="0" indent="0" algn="just" rtl="0">
              <a:lnSpc>
                <a:spcPct val="128571"/>
              </a:lnSpc>
              <a:spcBef>
                <a:spcPts val="0"/>
              </a:spcBef>
              <a:spcAft>
                <a:spcPts val="0"/>
              </a:spcAft>
              <a:buClr>
                <a:srgbClr val="262626"/>
              </a:buClr>
              <a:buSzPts val="1470"/>
              <a:buNone/>
            </a:pPr>
            <a:endParaRPr lang="es-MX" sz="1600" dirty="0"/>
          </a:p>
        </p:txBody>
      </p:sp>
      <p:sp>
        <p:nvSpPr>
          <p:cNvPr id="88" name="Google Shape;88;p4">
            <a:extLst>
              <a:ext uri="{FF2B5EF4-FFF2-40B4-BE49-F238E27FC236}">
                <a16:creationId xmlns:a16="http://schemas.microsoft.com/office/drawing/2014/main" id="{A83CDE22-93BA-882E-4B27-F35E1EA07060}"/>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90304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0BBA99B4-9723-B6B2-89B7-1954619139F6}"/>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CD742AA3-AF48-1E3A-A689-3B55274734B1}"/>
              </a:ext>
            </a:extLst>
          </p:cNvPr>
          <p:cNvSpPr txBox="1">
            <a:spLocks noGrp="1"/>
          </p:cNvSpPr>
          <p:nvPr>
            <p:ph type="title"/>
          </p:nvPr>
        </p:nvSpPr>
        <p:spPr>
          <a:xfrm>
            <a:off x="449468" y="1273741"/>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a:t>Datetime</a:t>
            </a:r>
            <a:endParaRPr sz="2400" dirty="0"/>
          </a:p>
        </p:txBody>
      </p:sp>
      <p:sp>
        <p:nvSpPr>
          <p:cNvPr id="86" name="Google Shape;86;p4">
            <a:extLst>
              <a:ext uri="{FF2B5EF4-FFF2-40B4-BE49-F238E27FC236}">
                <a16:creationId xmlns:a16="http://schemas.microsoft.com/office/drawing/2014/main" id="{32DF085A-4887-CC88-D9D2-81FFA0159B74}"/>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Para manejar fechas en Python se suele utilizar la librería </a:t>
            </a:r>
            <a:r>
              <a:rPr lang="es-MX" sz="1600" dirty="0" err="1"/>
              <a:t>datetime</a:t>
            </a:r>
            <a:r>
              <a:rPr lang="es-MX" sz="1600" dirty="0"/>
              <a:t> que incorpora los tipos de datos date, time y </a:t>
            </a:r>
            <a:r>
              <a:rPr lang="es-MX" sz="1600" dirty="0" err="1"/>
              <a:t>datetime</a:t>
            </a:r>
            <a:r>
              <a:rPr lang="es-MX" sz="1600" dirty="0"/>
              <a:t> para representar fechas y funciones para manejarlas. Algunas de las operaciones más habituales que permite son:</a:t>
            </a:r>
          </a:p>
          <a:p>
            <a:pPr marL="285750" indent="-285750" algn="just">
              <a:spcBef>
                <a:spcPts val="0"/>
              </a:spcBef>
            </a:pPr>
            <a:r>
              <a:rPr lang="es-MX" sz="1600" dirty="0"/>
              <a:t>Acceder a los distintos componentes de una fecha (año, mes, día, hora, minutos, segundos y microsegundos).</a:t>
            </a:r>
          </a:p>
          <a:p>
            <a:pPr marL="285750" indent="-285750" algn="just">
              <a:spcBef>
                <a:spcPts val="0"/>
              </a:spcBef>
            </a:pPr>
            <a:r>
              <a:rPr lang="es-MX" sz="1600" dirty="0"/>
              <a:t>Convertir cadenas con formato de fecha en los tipos date, time o </a:t>
            </a:r>
            <a:r>
              <a:rPr lang="es-MX" sz="1600" dirty="0" err="1"/>
              <a:t>datetime</a:t>
            </a:r>
            <a:r>
              <a:rPr lang="es-MX" sz="1600" dirty="0"/>
              <a:t>.</a:t>
            </a:r>
          </a:p>
          <a:p>
            <a:pPr marL="285750" indent="-285750" algn="just">
              <a:spcBef>
                <a:spcPts val="0"/>
              </a:spcBef>
            </a:pPr>
            <a:r>
              <a:rPr lang="es-MX" sz="1600" dirty="0"/>
              <a:t>Convertir fechas de los tipos date, time o </a:t>
            </a:r>
            <a:r>
              <a:rPr lang="es-MX" sz="1600" dirty="0" err="1"/>
              <a:t>datetime</a:t>
            </a:r>
            <a:r>
              <a:rPr lang="es-MX" sz="1600" dirty="0"/>
              <a:t> en cadenas formateadas de acuerdo a diferentes formatos de fechas.</a:t>
            </a:r>
          </a:p>
          <a:p>
            <a:pPr marL="285750" indent="-285750" algn="just">
              <a:spcBef>
                <a:spcPts val="0"/>
              </a:spcBef>
            </a:pPr>
            <a:r>
              <a:rPr lang="es-MX" sz="1600" dirty="0"/>
              <a:t>Hacer aritmética de fechas (sumar o restar fechas).</a:t>
            </a:r>
          </a:p>
          <a:p>
            <a:pPr marL="285750" indent="-285750" algn="just">
              <a:spcBef>
                <a:spcPts val="0"/>
              </a:spcBef>
            </a:pPr>
            <a:r>
              <a:rPr lang="es-MX" sz="1600" dirty="0"/>
              <a:t>Comparar fechas.</a:t>
            </a:r>
          </a:p>
        </p:txBody>
      </p:sp>
      <p:sp>
        <p:nvSpPr>
          <p:cNvPr id="88" name="Google Shape;88;p4">
            <a:extLst>
              <a:ext uri="{FF2B5EF4-FFF2-40B4-BE49-F238E27FC236}">
                <a16:creationId xmlns:a16="http://schemas.microsoft.com/office/drawing/2014/main" id="{454EEC86-3FFD-5BBC-1426-7FB58B9AC808}"/>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359268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1639013E-DB3D-F672-63B6-D702FF3B2914}"/>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DF0D7E65-E3DF-257F-3797-F458D0954F5E}"/>
              </a:ext>
            </a:extLst>
          </p:cNvPr>
          <p:cNvSpPr txBox="1">
            <a:spLocks noGrp="1"/>
          </p:cNvSpPr>
          <p:nvPr>
            <p:ph type="title"/>
          </p:nvPr>
        </p:nvSpPr>
        <p:spPr>
          <a:xfrm>
            <a:off x="449468" y="1273741"/>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a:t>JSON</a:t>
            </a:r>
            <a:endParaRPr sz="2400" dirty="0"/>
          </a:p>
        </p:txBody>
      </p:sp>
      <p:sp>
        <p:nvSpPr>
          <p:cNvPr id="86" name="Google Shape;86;p4">
            <a:extLst>
              <a:ext uri="{FF2B5EF4-FFF2-40B4-BE49-F238E27FC236}">
                <a16:creationId xmlns:a16="http://schemas.microsoft.com/office/drawing/2014/main" id="{EFFD9B8A-AFEF-D928-1549-CA6B2D367B08}"/>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Sirve para codificar y decodificar datos en formato JSON (JavaScript </a:t>
            </a:r>
            <a:r>
              <a:rPr lang="es-MX" sz="1600" dirty="0" err="1"/>
              <a:t>Object</a:t>
            </a:r>
            <a:r>
              <a:rPr lang="es-MX" sz="1600" dirty="0"/>
              <a:t> </a:t>
            </a:r>
            <a:r>
              <a:rPr lang="es-MX" sz="1600" dirty="0" err="1"/>
              <a:t>Notation</a:t>
            </a:r>
            <a:r>
              <a:rPr lang="es-MX" sz="1600" dirty="0"/>
              <a:t>). JSON es un formato de archivo que permite estructurar datos en texto y compartir información entre aplicaciones de forma rápida y sencilla.</a:t>
            </a:r>
          </a:p>
        </p:txBody>
      </p:sp>
      <p:sp>
        <p:nvSpPr>
          <p:cNvPr id="88" name="Google Shape;88;p4">
            <a:extLst>
              <a:ext uri="{FF2B5EF4-FFF2-40B4-BE49-F238E27FC236}">
                <a16:creationId xmlns:a16="http://schemas.microsoft.com/office/drawing/2014/main" id="{E78CD2E6-2357-7183-0105-704E9A4FFC9E}"/>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417917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EFBECE16-302F-0201-A1DB-A5090915D734}"/>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36627085-B8AF-F35F-BD93-3881D93B770D}"/>
              </a:ext>
            </a:extLst>
          </p:cNvPr>
          <p:cNvSpPr txBox="1">
            <a:spLocks noGrp="1"/>
          </p:cNvSpPr>
          <p:nvPr>
            <p:ph type="title"/>
          </p:nvPr>
        </p:nvSpPr>
        <p:spPr>
          <a:xfrm>
            <a:off x="449468" y="1273741"/>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a:t>Folium</a:t>
            </a:r>
            <a:endParaRPr sz="2400" dirty="0"/>
          </a:p>
        </p:txBody>
      </p:sp>
      <p:sp>
        <p:nvSpPr>
          <p:cNvPr id="86" name="Google Shape;86;p4">
            <a:extLst>
              <a:ext uri="{FF2B5EF4-FFF2-40B4-BE49-F238E27FC236}">
                <a16:creationId xmlns:a16="http://schemas.microsoft.com/office/drawing/2014/main" id="{34612441-E9F3-5A54-6216-442311C972F8}"/>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Sirve para visualizar datos geoespaciales en mapas interactivos: </a:t>
            </a:r>
          </a:p>
          <a:p>
            <a:pPr marL="0" lvl="0" indent="0" algn="just" rtl="0">
              <a:lnSpc>
                <a:spcPct val="128571"/>
              </a:lnSpc>
              <a:spcBef>
                <a:spcPts val="0"/>
              </a:spcBef>
              <a:spcAft>
                <a:spcPts val="0"/>
              </a:spcAft>
              <a:buClr>
                <a:srgbClr val="262626"/>
              </a:buClr>
              <a:buSzPts val="1470"/>
              <a:buNone/>
            </a:pPr>
            <a:r>
              <a:rPr lang="es-MX" sz="1600" dirty="0"/>
              <a:t>• Permite vincular datos a un mapa. </a:t>
            </a:r>
          </a:p>
          <a:p>
            <a:pPr marL="0" lvl="0" indent="0" algn="just" rtl="0">
              <a:lnSpc>
                <a:spcPct val="128571"/>
              </a:lnSpc>
              <a:spcBef>
                <a:spcPts val="0"/>
              </a:spcBef>
              <a:spcAft>
                <a:spcPts val="0"/>
              </a:spcAft>
              <a:buClr>
                <a:srgbClr val="262626"/>
              </a:buClr>
              <a:buSzPts val="1470"/>
              <a:buNone/>
            </a:pPr>
            <a:r>
              <a:rPr lang="es-MX" sz="1600" dirty="0"/>
              <a:t>• Crea mapas </a:t>
            </a:r>
            <a:r>
              <a:rPr lang="es-MX" sz="1600" dirty="0" err="1"/>
              <a:t>choropleth</a:t>
            </a:r>
            <a:r>
              <a:rPr lang="es-MX" sz="1600" dirty="0"/>
              <a:t>, que dividen los datos en proporciones y usan color para identificar la escala de valores. </a:t>
            </a:r>
          </a:p>
          <a:p>
            <a:pPr marL="0" lvl="0" indent="0" algn="just" rtl="0">
              <a:lnSpc>
                <a:spcPct val="128571"/>
              </a:lnSpc>
              <a:spcBef>
                <a:spcPts val="0"/>
              </a:spcBef>
              <a:spcAft>
                <a:spcPts val="0"/>
              </a:spcAft>
              <a:buClr>
                <a:srgbClr val="262626"/>
              </a:buClr>
              <a:buSzPts val="1470"/>
              <a:buNone/>
            </a:pPr>
            <a:r>
              <a:rPr lang="es-MX" sz="1600" dirty="0"/>
              <a:t>• Permite graficar puntos, añadir marcadores, datos estadísticos y modificar el diseño del mapa. </a:t>
            </a:r>
          </a:p>
          <a:p>
            <a:pPr marL="0" lvl="0" indent="0" algn="just" rtl="0">
              <a:lnSpc>
                <a:spcPct val="128571"/>
              </a:lnSpc>
              <a:spcBef>
                <a:spcPts val="0"/>
              </a:spcBef>
              <a:spcAft>
                <a:spcPts val="0"/>
              </a:spcAft>
              <a:buClr>
                <a:srgbClr val="262626"/>
              </a:buClr>
              <a:buSzPts val="1470"/>
              <a:buNone/>
            </a:pPr>
            <a:r>
              <a:rPr lang="es-MX" sz="1600" dirty="0" err="1"/>
              <a:t>Folium</a:t>
            </a:r>
            <a:r>
              <a:rPr lang="es-MX" sz="1600" dirty="0"/>
              <a:t> es una poderosa herramienta de visualización ya que esta biblioteca permite la concepción de mapas interactivos. </a:t>
            </a:r>
          </a:p>
        </p:txBody>
      </p:sp>
      <p:sp>
        <p:nvSpPr>
          <p:cNvPr id="88" name="Google Shape;88;p4">
            <a:extLst>
              <a:ext uri="{FF2B5EF4-FFF2-40B4-BE49-F238E27FC236}">
                <a16:creationId xmlns:a16="http://schemas.microsoft.com/office/drawing/2014/main" id="{691C2FEF-2C22-2DD3-FED5-FA52CC74BEA5}"/>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9273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B96A1F6E-1EFC-82A3-444E-0044998C0C4A}"/>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06A5D542-6472-2A56-0F78-017A04997B67}"/>
              </a:ext>
            </a:extLst>
          </p:cNvPr>
          <p:cNvSpPr txBox="1">
            <a:spLocks noGrp="1"/>
          </p:cNvSpPr>
          <p:nvPr>
            <p:ph type="title"/>
          </p:nvPr>
        </p:nvSpPr>
        <p:spPr>
          <a:xfrm>
            <a:off x="449468" y="1273741"/>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err="1"/>
              <a:t>Streamlit</a:t>
            </a:r>
            <a:endParaRPr sz="2400" dirty="0"/>
          </a:p>
        </p:txBody>
      </p:sp>
      <p:sp>
        <p:nvSpPr>
          <p:cNvPr id="86" name="Google Shape;86;p4">
            <a:extLst>
              <a:ext uri="{FF2B5EF4-FFF2-40B4-BE49-F238E27FC236}">
                <a16:creationId xmlns:a16="http://schemas.microsoft.com/office/drawing/2014/main" id="{B58C5F60-B7B8-42B0-FD32-22EAB9FC0C27}"/>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 un marco gratuito y de código abierto para construir y compartir rápidamente aplicaciones web de machine </a:t>
            </a:r>
            <a:r>
              <a:rPr lang="es-MX" sz="1600" dirty="0" err="1"/>
              <a:t>learning</a:t>
            </a:r>
            <a:r>
              <a:rPr lang="es-MX" sz="1600" dirty="0"/>
              <a:t> y ciencia de datos.</a:t>
            </a:r>
          </a:p>
          <a:p>
            <a:pPr marL="0" lvl="0" indent="0" algn="just" rtl="0">
              <a:lnSpc>
                <a:spcPct val="128571"/>
              </a:lnSpc>
              <a:spcBef>
                <a:spcPts val="0"/>
              </a:spcBef>
              <a:spcAft>
                <a:spcPts val="0"/>
              </a:spcAft>
              <a:buClr>
                <a:srgbClr val="262626"/>
              </a:buClr>
              <a:buSzPts val="1470"/>
              <a:buNone/>
            </a:pPr>
            <a:r>
              <a:rPr lang="es-MX" sz="1600" dirty="0" err="1"/>
              <a:t>Streamlit</a:t>
            </a:r>
            <a:r>
              <a:rPr lang="es-MX" sz="1600" dirty="0"/>
              <a:t> es la forma más fácil, especialmente para personas sin conocimientos de </a:t>
            </a:r>
            <a:r>
              <a:rPr lang="es-MX" sz="1600" dirty="0" err="1"/>
              <a:t>front-end</a:t>
            </a:r>
            <a:r>
              <a:rPr lang="es-MX" sz="1600" dirty="0"/>
              <a:t>, de poner su código en una aplicación web:</a:t>
            </a:r>
          </a:p>
          <a:p>
            <a:pPr marL="285750" indent="-285750" algn="just">
              <a:spcBef>
                <a:spcPts val="0"/>
              </a:spcBef>
            </a:pPr>
            <a:r>
              <a:rPr lang="es-MX" sz="1600" dirty="0"/>
              <a:t>No se requiere experiencia ni conocimientos de </a:t>
            </a:r>
            <a:r>
              <a:rPr lang="es-MX" sz="1600" dirty="0" err="1"/>
              <a:t>front-end</a:t>
            </a:r>
            <a:r>
              <a:rPr lang="es-MX" sz="1600" dirty="0"/>
              <a:t> (</a:t>
            </a:r>
            <a:r>
              <a:rPr lang="es-MX" sz="1600" dirty="0" err="1"/>
              <a:t>html</a:t>
            </a:r>
            <a:r>
              <a:rPr lang="es-MX" sz="1600" dirty="0"/>
              <a:t>, </a:t>
            </a:r>
            <a:r>
              <a:rPr lang="es-MX" sz="1600" dirty="0" err="1"/>
              <a:t>js</a:t>
            </a:r>
            <a:r>
              <a:rPr lang="es-MX" sz="1600" dirty="0"/>
              <a:t>, </a:t>
            </a:r>
            <a:r>
              <a:rPr lang="es-MX" sz="1600" dirty="0" err="1"/>
              <a:t>css</a:t>
            </a:r>
            <a:r>
              <a:rPr lang="es-MX" sz="1600" dirty="0"/>
              <a:t>).</a:t>
            </a:r>
          </a:p>
          <a:p>
            <a:pPr marL="285750" indent="-285750" algn="just">
              <a:spcBef>
                <a:spcPts val="0"/>
              </a:spcBef>
            </a:pPr>
            <a:r>
              <a:rPr lang="es-MX" sz="1600" dirty="0"/>
              <a:t>No necesitas pasar días o meses para crear una aplicación web, puedes crear una aplicación de machine </a:t>
            </a:r>
            <a:r>
              <a:rPr lang="es-MX" sz="1600" dirty="0" err="1"/>
              <a:t>learning</a:t>
            </a:r>
            <a:r>
              <a:rPr lang="es-MX" sz="1600" dirty="0"/>
              <a:t> o de ciencia de datos realmente bonita en sólo unas horas o incluso minutos.</a:t>
            </a:r>
          </a:p>
          <a:p>
            <a:pPr marL="285750" indent="-285750" algn="just">
              <a:spcBef>
                <a:spcPts val="0"/>
              </a:spcBef>
            </a:pPr>
            <a:r>
              <a:rPr lang="es-MX" sz="1600" dirty="0"/>
              <a:t>Es compatible con la mayoría de las bibliotecas de Python (por ejemplo, pandas, </a:t>
            </a:r>
            <a:r>
              <a:rPr lang="es-MX" sz="1600" dirty="0" err="1"/>
              <a:t>matplotlib</a:t>
            </a:r>
            <a:r>
              <a:rPr lang="es-MX" sz="1600" dirty="0"/>
              <a:t>, </a:t>
            </a:r>
            <a:r>
              <a:rPr lang="es-MX" sz="1600" dirty="0" err="1"/>
              <a:t>seaborn</a:t>
            </a:r>
            <a:r>
              <a:rPr lang="es-MX" sz="1600" dirty="0"/>
              <a:t>, </a:t>
            </a:r>
            <a:r>
              <a:rPr lang="es-MX" sz="1600" dirty="0" err="1"/>
              <a:t>plotly</a:t>
            </a:r>
            <a:r>
              <a:rPr lang="es-MX" sz="1600" dirty="0"/>
              <a:t>, </a:t>
            </a:r>
            <a:r>
              <a:rPr lang="es-MX" sz="1600" dirty="0" err="1"/>
              <a:t>Keras</a:t>
            </a:r>
            <a:r>
              <a:rPr lang="es-MX" sz="1600" dirty="0"/>
              <a:t>, </a:t>
            </a:r>
            <a:r>
              <a:rPr lang="es-MX" sz="1600" dirty="0" err="1"/>
              <a:t>PyTorch</a:t>
            </a:r>
            <a:r>
              <a:rPr lang="es-MX" sz="1600" dirty="0"/>
              <a:t>, </a:t>
            </a:r>
            <a:r>
              <a:rPr lang="es-MX" sz="1600" dirty="0" err="1"/>
              <a:t>SymPy</a:t>
            </a:r>
            <a:r>
              <a:rPr lang="es-MX" sz="1600" dirty="0"/>
              <a:t>(</a:t>
            </a:r>
            <a:r>
              <a:rPr lang="es-MX" sz="1600" dirty="0" err="1"/>
              <a:t>latex</a:t>
            </a:r>
            <a:r>
              <a:rPr lang="es-MX" sz="1600" dirty="0"/>
              <a:t>)).</a:t>
            </a:r>
          </a:p>
          <a:p>
            <a:pPr marL="285750" indent="-285750" algn="just">
              <a:spcBef>
                <a:spcPts val="0"/>
              </a:spcBef>
            </a:pPr>
            <a:r>
              <a:rPr lang="es-MX" sz="1600" dirty="0"/>
              <a:t>Se necesita menos código para crear aplicaciones web increíbles.</a:t>
            </a:r>
          </a:p>
          <a:p>
            <a:pPr marL="285750" indent="-285750" algn="just">
              <a:spcBef>
                <a:spcPts val="0"/>
              </a:spcBef>
            </a:pPr>
            <a:r>
              <a:rPr lang="es-MX" sz="1600" dirty="0"/>
              <a:t>La caché de datos simplifica y acelera los procesos de cálculo.</a:t>
            </a:r>
          </a:p>
        </p:txBody>
      </p:sp>
      <p:sp>
        <p:nvSpPr>
          <p:cNvPr id="88" name="Google Shape;88;p4">
            <a:extLst>
              <a:ext uri="{FF2B5EF4-FFF2-40B4-BE49-F238E27FC236}">
                <a16:creationId xmlns:a16="http://schemas.microsoft.com/office/drawing/2014/main" id="{1D2A8A9B-9A3C-3B08-E1CF-0D1853E617A1}"/>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417197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9B47805F-D085-65A4-3B04-19B9AD070B18}"/>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20E29320-2583-0319-54D1-F8D1943F5BD3}"/>
              </a:ext>
            </a:extLst>
          </p:cNvPr>
          <p:cNvSpPr txBox="1">
            <a:spLocks noGrp="1"/>
          </p:cNvSpPr>
          <p:nvPr>
            <p:ph type="title"/>
          </p:nvPr>
        </p:nvSpPr>
        <p:spPr>
          <a:xfrm>
            <a:off x="449468" y="1273741"/>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a:t>Base64</a:t>
            </a:r>
            <a:endParaRPr sz="2400" dirty="0"/>
          </a:p>
        </p:txBody>
      </p:sp>
      <p:sp>
        <p:nvSpPr>
          <p:cNvPr id="86" name="Google Shape;86;p4">
            <a:extLst>
              <a:ext uri="{FF2B5EF4-FFF2-40B4-BE49-F238E27FC236}">
                <a16:creationId xmlns:a16="http://schemas.microsoft.com/office/drawing/2014/main" id="{AB9A6DA4-E5FC-C73F-1F09-6E68679EFCFC}"/>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El módulo base64 contiene funciones para traducir datos binarios en un subconjunto de ASCII adecuado para la transmisión utilizando protocolos de texto plano.</a:t>
            </a:r>
          </a:p>
          <a:p>
            <a:pPr marL="0" lvl="0" indent="0" algn="just" rtl="0">
              <a:lnSpc>
                <a:spcPct val="128571"/>
              </a:lnSpc>
              <a:spcBef>
                <a:spcPts val="0"/>
              </a:spcBef>
              <a:spcAft>
                <a:spcPts val="0"/>
              </a:spcAft>
              <a:buClr>
                <a:srgbClr val="262626"/>
              </a:buClr>
              <a:buSzPts val="1470"/>
              <a:buNone/>
            </a:pPr>
            <a:r>
              <a:rPr lang="es-MX" sz="1600" dirty="0"/>
              <a:t>Las codificaciones base64, base32, base16 y base85 convierten bytes de 8 bits a valores que caben dentro del rango de caracteres imprimibles ASCII, cambiando más bits para representar los datos de compatibilidad con los sistemas que solo admiten datos ASCII, como SMTP. Los valores base corresponden a la longitud del alfabeto utilizado en cada codificación.</a:t>
            </a:r>
          </a:p>
          <a:p>
            <a:pPr marL="0" lvl="0" indent="0" algn="just" rtl="0">
              <a:lnSpc>
                <a:spcPct val="128571"/>
              </a:lnSpc>
              <a:spcBef>
                <a:spcPts val="0"/>
              </a:spcBef>
              <a:spcAft>
                <a:spcPts val="0"/>
              </a:spcAft>
              <a:buClr>
                <a:srgbClr val="262626"/>
              </a:buClr>
              <a:buSzPts val="1470"/>
              <a:buNone/>
            </a:pPr>
            <a:r>
              <a:rPr lang="es-MX" sz="1600" dirty="0"/>
              <a:t>El módulo base64 proporciona dos interfaces para codificar y decodificar datos binarios:</a:t>
            </a:r>
          </a:p>
          <a:p>
            <a:pPr marL="285750" indent="-285750" algn="just">
              <a:spcBef>
                <a:spcPts val="0"/>
              </a:spcBef>
            </a:pPr>
            <a:r>
              <a:rPr lang="es-MX" sz="1600" dirty="0"/>
              <a:t>La interfaz moderna: Esta interfaz le permite codificar cosas que se parecen a bytes en bytes ASCII y decodificar elementos que se parecen a bytes o cadenas que contienen ASCII en bytes.</a:t>
            </a:r>
          </a:p>
          <a:p>
            <a:pPr marL="285750" indent="-285750" algn="just">
              <a:spcBef>
                <a:spcPts val="0"/>
              </a:spcBef>
            </a:pPr>
            <a:r>
              <a:rPr lang="es-MX" sz="1600" dirty="0"/>
              <a:t>La interfaz heredada: ofrece operaciones para codificar y decodificar hacia y desde objetos de archivo, pero no proporciona decodificación desde cadenas.</a:t>
            </a:r>
          </a:p>
          <a:p>
            <a:pPr marL="0" lvl="0" indent="0" algn="just" rtl="0">
              <a:lnSpc>
                <a:spcPct val="128571"/>
              </a:lnSpc>
              <a:spcBef>
                <a:spcPts val="0"/>
              </a:spcBef>
              <a:spcAft>
                <a:spcPts val="0"/>
              </a:spcAft>
              <a:buClr>
                <a:srgbClr val="262626"/>
              </a:buClr>
              <a:buSzPts val="1470"/>
              <a:buNone/>
            </a:pPr>
            <a:r>
              <a:rPr lang="es-MX" sz="1600" dirty="0"/>
              <a:t>Para la mayoría de las aplicaciones, se recomienda la interfaz moderna, ya que, en comparación con la interfaz tradicional, es más adaptable y eficaz.</a:t>
            </a:r>
          </a:p>
        </p:txBody>
      </p:sp>
      <p:sp>
        <p:nvSpPr>
          <p:cNvPr id="88" name="Google Shape;88;p4">
            <a:extLst>
              <a:ext uri="{FF2B5EF4-FFF2-40B4-BE49-F238E27FC236}">
                <a16:creationId xmlns:a16="http://schemas.microsoft.com/office/drawing/2014/main" id="{9D8C8C7F-C23F-9EEC-DC10-91C49E5F00F2}"/>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410411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ECEA74ED-6C3F-6F44-35EC-7D5D431BE27B}"/>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EF8C349F-6F7C-E152-0962-800972DDEB24}"/>
              </a:ext>
            </a:extLst>
          </p:cNvPr>
          <p:cNvSpPr txBox="1">
            <a:spLocks noGrp="1"/>
          </p:cNvSpPr>
          <p:nvPr>
            <p:ph type="title"/>
          </p:nvPr>
        </p:nvSpPr>
        <p:spPr>
          <a:xfrm>
            <a:off x="449467" y="1273741"/>
            <a:ext cx="8894557"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a:t>Creación del </a:t>
            </a:r>
            <a:r>
              <a:rPr lang="es-MX" sz="2400" dirty="0" err="1"/>
              <a:t>dataframe</a:t>
            </a:r>
            <a:r>
              <a:rPr lang="es-MX" sz="2400" dirty="0"/>
              <a:t> con los jugadores de España y Alemania</a:t>
            </a:r>
            <a:br>
              <a:rPr lang="es-MX" sz="2400" dirty="0"/>
            </a:br>
            <a:endParaRPr sz="2400" dirty="0"/>
          </a:p>
        </p:txBody>
      </p:sp>
      <p:sp>
        <p:nvSpPr>
          <p:cNvPr id="86" name="Google Shape;86;p4">
            <a:extLst>
              <a:ext uri="{FF2B5EF4-FFF2-40B4-BE49-F238E27FC236}">
                <a16:creationId xmlns:a16="http://schemas.microsoft.com/office/drawing/2014/main" id="{D92E6E69-155E-C95B-DF62-A182D85FBD3D}"/>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Este código utiliza Python para trabajar con datos tabulares (jugadores de fútbol en este caso) y genera tanto una visualización en HTML como un archivo HTML descargable con la tabla.</a:t>
            </a:r>
          </a:p>
        </p:txBody>
      </p:sp>
      <p:sp>
        <p:nvSpPr>
          <p:cNvPr id="88" name="Google Shape;88;p4">
            <a:extLst>
              <a:ext uri="{FF2B5EF4-FFF2-40B4-BE49-F238E27FC236}">
                <a16:creationId xmlns:a16="http://schemas.microsoft.com/office/drawing/2014/main" id="{9D55B913-B659-828B-CF83-6C3CCAE9A1DD}"/>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45884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D4E75553-3E2F-D30F-1464-1770E6A4F16B}"/>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0F7252ED-DABA-79E3-3854-6CF4DFC3C6A8}"/>
              </a:ext>
            </a:extLst>
          </p:cNvPr>
          <p:cNvSpPr txBox="1">
            <a:spLocks noGrp="1"/>
          </p:cNvSpPr>
          <p:nvPr>
            <p:ph type="title"/>
          </p:nvPr>
        </p:nvSpPr>
        <p:spPr>
          <a:xfrm>
            <a:off x="449467" y="1273741"/>
            <a:ext cx="8894557"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a:t>Creación del código que depurar las tablas.</a:t>
            </a:r>
            <a:br>
              <a:rPr lang="es-MX" sz="2400" dirty="0"/>
            </a:br>
            <a:endParaRPr sz="2400" dirty="0"/>
          </a:p>
        </p:txBody>
      </p:sp>
      <p:sp>
        <p:nvSpPr>
          <p:cNvPr id="86" name="Google Shape;86;p4">
            <a:extLst>
              <a:ext uri="{FF2B5EF4-FFF2-40B4-BE49-F238E27FC236}">
                <a16:creationId xmlns:a16="http://schemas.microsoft.com/office/drawing/2014/main" id="{CA42B471-1D55-45ED-CC4F-B426B73A286C}"/>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Este código transforma un conjunto de datos de jugadores de fútbol almacenado en un </a:t>
            </a:r>
            <a:r>
              <a:rPr lang="es-MX" sz="1600" dirty="0" err="1"/>
              <a:t>DataFrame</a:t>
            </a:r>
            <a:r>
              <a:rPr lang="es-MX" sz="1600" dirty="0"/>
              <a:t> de pandas en una tabla HTML bien formateada y la guarda en un archivo. Esto permite visualizar los datos de manera clara y concisa.</a:t>
            </a:r>
          </a:p>
        </p:txBody>
      </p:sp>
      <p:sp>
        <p:nvSpPr>
          <p:cNvPr id="88" name="Google Shape;88;p4">
            <a:extLst>
              <a:ext uri="{FF2B5EF4-FFF2-40B4-BE49-F238E27FC236}">
                <a16:creationId xmlns:a16="http://schemas.microsoft.com/office/drawing/2014/main" id="{5735AAF6-E706-9187-A2BE-ECE61167F127}"/>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36958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8E8DF57F-F72F-83F8-1523-4634F6C57BE3}"/>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FB2E6DDA-22DC-40E6-DF7D-8BD08225346B}"/>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a:t>Creación del código convertir valor.</a:t>
            </a:r>
          </a:p>
        </p:txBody>
      </p:sp>
      <p:sp>
        <p:nvSpPr>
          <p:cNvPr id="86" name="Google Shape;86;p4">
            <a:extLst>
              <a:ext uri="{FF2B5EF4-FFF2-40B4-BE49-F238E27FC236}">
                <a16:creationId xmlns:a16="http://schemas.microsoft.com/office/drawing/2014/main" id="{53FA10A3-571C-921C-16E2-37DEA178E118}"/>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Este código procesa datos financieros de valores de mercado y los convierte de cadenas de texto con formato (por ejemplo, "mil €" o "</a:t>
            </a:r>
            <a:r>
              <a:rPr lang="es-MX" sz="1600" dirty="0" err="1"/>
              <a:t>mill</a:t>
            </a:r>
            <a:r>
              <a:rPr lang="es-MX" sz="1600" dirty="0"/>
              <a:t>. €") a valores enteros en euros completos.</a:t>
            </a:r>
          </a:p>
        </p:txBody>
      </p:sp>
      <p:sp>
        <p:nvSpPr>
          <p:cNvPr id="88" name="Google Shape;88;p4">
            <a:extLst>
              <a:ext uri="{FF2B5EF4-FFF2-40B4-BE49-F238E27FC236}">
                <a16:creationId xmlns:a16="http://schemas.microsoft.com/office/drawing/2014/main" id="{36A66AAB-4DB1-F28B-1A52-2F79426425E8}"/>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04498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63200B3D-8C65-1EFE-DEB4-459BD6848F93}"/>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D740D390-0073-ED86-ACB2-8BD0CDD3D775}"/>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err="1"/>
              <a:t>Creacion</a:t>
            </a:r>
            <a:r>
              <a:rPr lang="es-MX" sz="2400" dirty="0"/>
              <a:t> del </a:t>
            </a:r>
            <a:r>
              <a:rPr lang="es-MX" sz="2400" dirty="0" err="1"/>
              <a:t>codigo</a:t>
            </a:r>
            <a:r>
              <a:rPr lang="es-MX" sz="2400" dirty="0"/>
              <a:t> para graficar jugadores.</a:t>
            </a:r>
          </a:p>
        </p:txBody>
      </p:sp>
      <p:sp>
        <p:nvSpPr>
          <p:cNvPr id="86" name="Google Shape;86;p4">
            <a:extLst>
              <a:ext uri="{FF2B5EF4-FFF2-40B4-BE49-F238E27FC236}">
                <a16:creationId xmlns:a16="http://schemas.microsoft.com/office/drawing/2014/main" id="{1DE98DA7-82BE-E24B-D094-F428B437D31E}"/>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Este código proporciona una funcionalidad interactiva para graficar el crecimiento en el valor de mercado de un jugador a lo largo del tiempo.</a:t>
            </a:r>
          </a:p>
        </p:txBody>
      </p:sp>
      <p:sp>
        <p:nvSpPr>
          <p:cNvPr id="88" name="Google Shape;88;p4">
            <a:extLst>
              <a:ext uri="{FF2B5EF4-FFF2-40B4-BE49-F238E27FC236}">
                <a16:creationId xmlns:a16="http://schemas.microsoft.com/office/drawing/2014/main" id="{36853AD3-B6E0-7A6B-3BB8-93E261C878C5}"/>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312559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974725" y="2315279"/>
            <a:ext cx="8369300" cy="1329506"/>
          </a:xfrm>
          <a:prstGeom prst="rect">
            <a:avLst/>
          </a:prstGeom>
          <a:noFill/>
          <a:ln>
            <a:noFill/>
          </a:ln>
        </p:spPr>
        <p:txBody>
          <a:bodyPr spcFirstLastPara="1" wrap="square" lIns="0" tIns="0" rIns="0" bIns="0" anchor="t" anchorCtr="0">
            <a:noAutofit/>
          </a:bodyPr>
          <a:lstStyle/>
          <a:p>
            <a:pPr marL="0" lvl="0" indent="0" rtl="0">
              <a:lnSpc>
                <a:spcPct val="100000"/>
              </a:lnSpc>
              <a:spcBef>
                <a:spcPts val="0"/>
              </a:spcBef>
              <a:spcAft>
                <a:spcPts val="0"/>
              </a:spcAft>
              <a:buClr>
                <a:schemeClr val="dk1"/>
              </a:buClr>
              <a:buSzPts val="4300"/>
              <a:buNone/>
            </a:pPr>
            <a:r>
              <a:rPr lang="es-MX" sz="2400" dirty="0">
                <a:latin typeface="+mj-lt"/>
              </a:rPr>
              <a:t>ANÁLISIS DE LAS ESTADÍSTICAS QUE TIENEN MAYOR CORRELACIÓN CON EL VALOR DE MERCADO DE LOS JUGADORES DE FUTBOL EN ESPAÑA Y ALEMANIA.</a:t>
            </a:r>
            <a:endParaRPr lang="en-US" sz="2400" dirty="0">
              <a:latin typeface="+mj-lt"/>
            </a:endParaRPr>
          </a:p>
        </p:txBody>
      </p:sp>
      <p:sp>
        <p:nvSpPr>
          <p:cNvPr id="62" name="Google Shape;62;p2"/>
          <p:cNvSpPr/>
          <p:nvPr/>
        </p:nvSpPr>
        <p:spPr>
          <a:xfrm>
            <a:off x="945929" y="3522604"/>
            <a:ext cx="5479711" cy="3077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dirty="0">
                <a:solidFill>
                  <a:schemeClr val="dk1"/>
                </a:solidFill>
              </a:rPr>
              <a:t>JAKDG</a:t>
            </a:r>
            <a:endParaRPr sz="5400" dirty="0">
              <a:solidFill>
                <a:schemeClr val="dk1"/>
              </a:solidFill>
              <a:latin typeface="Arial"/>
              <a:ea typeface="Arial"/>
              <a:cs typeface="Arial"/>
              <a:sym typeface="Aria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4AA289B5-3061-07A9-5542-D6CE6C0496A6}"/>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37DA7A33-47CB-0B12-8235-E53296229FB5}"/>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err="1"/>
              <a:t>Creacion</a:t>
            </a:r>
            <a:r>
              <a:rPr lang="es-MX" sz="2400" dirty="0"/>
              <a:t> del </a:t>
            </a:r>
            <a:r>
              <a:rPr lang="es-MX" sz="2400" dirty="0" err="1"/>
              <a:t>codigo</a:t>
            </a:r>
            <a:r>
              <a:rPr lang="es-MX" sz="2400" dirty="0"/>
              <a:t> </a:t>
            </a:r>
            <a:r>
              <a:rPr lang="es-MX" sz="2400"/>
              <a:t>para importar </a:t>
            </a:r>
            <a:r>
              <a:rPr lang="es-MX" sz="2400" dirty="0"/>
              <a:t>los datos del </a:t>
            </a:r>
            <a:r>
              <a:rPr lang="es-MX" sz="2400" dirty="0" err="1"/>
              <a:t>csv</a:t>
            </a:r>
            <a:r>
              <a:rPr lang="es-MX" sz="2400" dirty="0"/>
              <a:t> desde </a:t>
            </a:r>
            <a:r>
              <a:rPr lang="es-MX" sz="2400" dirty="0" err="1"/>
              <a:t>github</a:t>
            </a:r>
            <a:endParaRPr lang="es-MX" sz="2400" dirty="0"/>
          </a:p>
        </p:txBody>
      </p:sp>
      <p:sp>
        <p:nvSpPr>
          <p:cNvPr id="86" name="Google Shape;86;p4">
            <a:extLst>
              <a:ext uri="{FF2B5EF4-FFF2-40B4-BE49-F238E27FC236}">
                <a16:creationId xmlns:a16="http://schemas.microsoft.com/office/drawing/2014/main" id="{6E1513A5-5AA7-3A40-8B43-112067B44C8E}"/>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Este código:</a:t>
            </a:r>
          </a:p>
          <a:p>
            <a:pPr marL="285750" indent="-285750" algn="just">
              <a:spcBef>
                <a:spcPts val="0"/>
              </a:spcBef>
            </a:pPr>
            <a:r>
              <a:rPr lang="es-MX" sz="1600" dirty="0"/>
              <a:t>Obtiene datos: Descarga un archivo CSV desde un repositorio de GitHub.</a:t>
            </a:r>
          </a:p>
          <a:p>
            <a:pPr marL="285750" indent="-285750" algn="just">
              <a:spcBef>
                <a:spcPts val="0"/>
              </a:spcBef>
            </a:pPr>
            <a:r>
              <a:rPr lang="es-MX" sz="1600" dirty="0"/>
              <a:t>Crea un </a:t>
            </a:r>
            <a:r>
              <a:rPr lang="es-MX" sz="1600" dirty="0" err="1"/>
              <a:t>DataFrame</a:t>
            </a:r>
            <a:r>
              <a:rPr lang="es-MX" sz="1600" dirty="0"/>
              <a:t>: Convierte los datos del CSV en una estructura de datos tabular (</a:t>
            </a:r>
            <a:r>
              <a:rPr lang="es-MX" sz="1600" dirty="0" err="1"/>
              <a:t>DataFrame</a:t>
            </a:r>
            <a:r>
              <a:rPr lang="es-MX" sz="1600" dirty="0"/>
              <a:t>) que es fácil de manipular en Python.</a:t>
            </a:r>
          </a:p>
          <a:p>
            <a:pPr marL="285750" indent="-285750" algn="just">
              <a:spcBef>
                <a:spcPts val="0"/>
              </a:spcBef>
            </a:pPr>
            <a:r>
              <a:rPr lang="es-MX" sz="1600" dirty="0"/>
              <a:t>Muestra los datos: Presenta el </a:t>
            </a:r>
            <a:r>
              <a:rPr lang="es-MX" sz="1600" dirty="0" err="1"/>
              <a:t>DataFrame</a:t>
            </a:r>
            <a:r>
              <a:rPr lang="es-MX" sz="1600" dirty="0"/>
              <a:t> completo en la consola, permitiendo al usuario ver todos los datos cargados.</a:t>
            </a:r>
          </a:p>
        </p:txBody>
      </p:sp>
      <p:sp>
        <p:nvSpPr>
          <p:cNvPr id="88" name="Google Shape;88;p4">
            <a:extLst>
              <a:ext uri="{FF2B5EF4-FFF2-40B4-BE49-F238E27FC236}">
                <a16:creationId xmlns:a16="http://schemas.microsoft.com/office/drawing/2014/main" id="{ED022F3E-0DFF-3912-72F9-1C881A86688B}"/>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826214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C4F8B7FE-9D57-0EBD-3053-A3876E7546FB}"/>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710A2B6B-1E82-7B22-7A4C-D22C0EBDA77C}"/>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err="1"/>
              <a:t>Creacion</a:t>
            </a:r>
            <a:r>
              <a:rPr lang="es-MX" sz="2400" dirty="0"/>
              <a:t> del </a:t>
            </a:r>
            <a:r>
              <a:rPr lang="es-MX" sz="2400" dirty="0" err="1"/>
              <a:t>codigo</a:t>
            </a:r>
            <a:r>
              <a:rPr lang="es-MX" sz="2400" dirty="0"/>
              <a:t> para añadir datos al </a:t>
            </a:r>
            <a:r>
              <a:rPr lang="es-MX" sz="2400" dirty="0" err="1"/>
              <a:t>csv</a:t>
            </a:r>
            <a:r>
              <a:rPr lang="es-MX" sz="2400" dirty="0"/>
              <a:t>.</a:t>
            </a:r>
          </a:p>
        </p:txBody>
      </p:sp>
      <p:sp>
        <p:nvSpPr>
          <p:cNvPr id="86" name="Google Shape;86;p4">
            <a:extLst>
              <a:ext uri="{FF2B5EF4-FFF2-40B4-BE49-F238E27FC236}">
                <a16:creationId xmlns:a16="http://schemas.microsoft.com/office/drawing/2014/main" id="{C6B7D73F-0907-A86C-7421-95EF3AC6B3A2}"/>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342900" lvl="0" indent="-342900" algn="just" rtl="0">
              <a:lnSpc>
                <a:spcPct val="128571"/>
              </a:lnSpc>
              <a:spcBef>
                <a:spcPts val="0"/>
              </a:spcBef>
              <a:spcAft>
                <a:spcPts val="0"/>
              </a:spcAft>
              <a:buClr>
                <a:srgbClr val="262626"/>
              </a:buClr>
              <a:buSzPts val="1470"/>
              <a:buFont typeface="+mj-lt"/>
              <a:buAutoNum type="arabicPeriod"/>
            </a:pPr>
            <a:r>
              <a:rPr lang="es-MX" sz="1600" dirty="0"/>
              <a:t>Cargar CSV de GitHub:</a:t>
            </a:r>
          </a:p>
          <a:p>
            <a:pPr marL="285750" indent="-285750" algn="just">
              <a:spcBef>
                <a:spcPts val="0"/>
              </a:spcBef>
            </a:pPr>
            <a:r>
              <a:rPr lang="es-MX" sz="1600" dirty="0"/>
              <a:t>La función </a:t>
            </a:r>
            <a:r>
              <a:rPr lang="es-MX" sz="1600" dirty="0" err="1"/>
              <a:t>cargar_csv_github</a:t>
            </a:r>
            <a:r>
              <a:rPr lang="es-MX" sz="1600" dirty="0"/>
              <a:t> descarga el archivo CSV desde el repositorio de GitHub usando la API y lo carga en un </a:t>
            </a:r>
            <a:r>
              <a:rPr lang="es-MX" sz="1600" dirty="0" err="1"/>
              <a:t>DataFrame</a:t>
            </a:r>
            <a:r>
              <a:rPr lang="es-MX" sz="1600" dirty="0"/>
              <a:t>.</a:t>
            </a:r>
          </a:p>
          <a:p>
            <a:pPr marL="285750" indent="-285750" algn="just">
              <a:spcBef>
                <a:spcPts val="0"/>
              </a:spcBef>
            </a:pPr>
            <a:r>
              <a:rPr lang="es-MX" sz="1600" dirty="0"/>
              <a:t>Se obtiene también el valor </a:t>
            </a:r>
            <a:r>
              <a:rPr lang="es-MX" sz="1600" dirty="0" err="1"/>
              <a:t>sha</a:t>
            </a:r>
            <a:r>
              <a:rPr lang="es-MX" sz="1600" dirty="0"/>
              <a:t> del archivo, que es necesario para realizar una actualización en GitHub.</a:t>
            </a:r>
          </a:p>
          <a:p>
            <a:pPr marL="342900" lvl="0" indent="-342900" algn="just" rtl="0">
              <a:lnSpc>
                <a:spcPct val="128571"/>
              </a:lnSpc>
              <a:spcBef>
                <a:spcPts val="0"/>
              </a:spcBef>
              <a:spcAft>
                <a:spcPts val="0"/>
              </a:spcAft>
              <a:buClr>
                <a:srgbClr val="262626"/>
              </a:buClr>
              <a:buSzPts val="1470"/>
              <a:buFont typeface="+mj-lt"/>
              <a:buAutoNum type="arabicPeriod" startAt="2"/>
            </a:pPr>
            <a:r>
              <a:rPr lang="es-MX" sz="1600" dirty="0"/>
              <a:t>Modificar los Datos del CSV:</a:t>
            </a:r>
          </a:p>
          <a:p>
            <a:pPr marL="285750" indent="-285750" algn="just">
              <a:spcBef>
                <a:spcPts val="0"/>
              </a:spcBef>
            </a:pPr>
            <a:r>
              <a:rPr lang="es-MX" sz="1600" dirty="0"/>
              <a:t>El código solicita al usuario los datos del jugador en un solo input. Añade los datos al </a:t>
            </a:r>
            <a:r>
              <a:rPr lang="es-MX" sz="1600" dirty="0" err="1"/>
              <a:t>DataFrame</a:t>
            </a:r>
            <a:r>
              <a:rPr lang="es-MX" sz="1600" dirty="0"/>
              <a:t> como una fila nueva, manteniendo el formato de texto para los valores monetarios y de porcentaje.</a:t>
            </a:r>
          </a:p>
          <a:p>
            <a:pPr marL="342900" lvl="0" indent="-342900" algn="just" rtl="0">
              <a:lnSpc>
                <a:spcPct val="128571"/>
              </a:lnSpc>
              <a:spcBef>
                <a:spcPts val="0"/>
              </a:spcBef>
              <a:spcAft>
                <a:spcPts val="0"/>
              </a:spcAft>
              <a:buClr>
                <a:srgbClr val="262626"/>
              </a:buClr>
              <a:buSzPts val="1470"/>
              <a:buFont typeface="+mj-lt"/>
              <a:buAutoNum type="arabicPeriod" startAt="3"/>
            </a:pPr>
            <a:r>
              <a:rPr lang="es-MX" sz="1600" dirty="0"/>
              <a:t>Subir CSV Modificado a GitHub:</a:t>
            </a:r>
          </a:p>
          <a:p>
            <a:pPr marL="285750" indent="-285750" algn="just">
              <a:spcBef>
                <a:spcPts val="0"/>
              </a:spcBef>
            </a:pPr>
            <a:r>
              <a:rPr lang="es-MX" sz="1600" dirty="0"/>
              <a:t>La función </a:t>
            </a:r>
            <a:r>
              <a:rPr lang="es-MX" sz="1600" dirty="0" err="1"/>
              <a:t>subir_csv_github</a:t>
            </a:r>
            <a:r>
              <a:rPr lang="es-MX" sz="1600" dirty="0"/>
              <a:t> convierte el </a:t>
            </a:r>
            <a:r>
              <a:rPr lang="es-MX" sz="1600" dirty="0" err="1"/>
              <a:t>DataFrame</a:t>
            </a:r>
            <a:r>
              <a:rPr lang="es-MX" sz="1600" dirty="0"/>
              <a:t> actualizado a formato CSV en base64.</a:t>
            </a:r>
          </a:p>
          <a:p>
            <a:pPr marL="285750" indent="-285750" algn="just">
              <a:spcBef>
                <a:spcPts val="0"/>
              </a:spcBef>
            </a:pPr>
            <a:r>
              <a:rPr lang="es-MX" sz="1600" dirty="0"/>
              <a:t>Envía una solicitud PUT a la API de GitHub con el archivo codificado en base64 para actualizar el CSV en el repositorio.</a:t>
            </a:r>
          </a:p>
          <a:p>
            <a:pPr marL="285750" indent="-285750" algn="just">
              <a:spcBef>
                <a:spcPts val="0"/>
              </a:spcBef>
            </a:pPr>
            <a:r>
              <a:rPr lang="es-MX" sz="1600" dirty="0"/>
              <a:t>Incluye el </a:t>
            </a:r>
            <a:r>
              <a:rPr lang="es-MX" sz="1600" dirty="0" err="1"/>
              <a:t>sha</a:t>
            </a:r>
            <a:r>
              <a:rPr lang="es-MX" sz="1600" dirty="0"/>
              <a:t> del archivo para que GitHub identifique qué versión del archivo está siendo actualizada.</a:t>
            </a:r>
          </a:p>
          <a:p>
            <a:pPr marL="0" lvl="0" indent="0" algn="just" rtl="0">
              <a:lnSpc>
                <a:spcPct val="128571"/>
              </a:lnSpc>
              <a:spcBef>
                <a:spcPts val="0"/>
              </a:spcBef>
              <a:spcAft>
                <a:spcPts val="0"/>
              </a:spcAft>
              <a:buClr>
                <a:srgbClr val="262626"/>
              </a:buClr>
              <a:buSzPts val="1470"/>
              <a:buNone/>
            </a:pPr>
            <a:endParaRPr lang="es-MX" sz="1600" dirty="0"/>
          </a:p>
        </p:txBody>
      </p:sp>
      <p:sp>
        <p:nvSpPr>
          <p:cNvPr id="88" name="Google Shape;88;p4">
            <a:extLst>
              <a:ext uri="{FF2B5EF4-FFF2-40B4-BE49-F238E27FC236}">
                <a16:creationId xmlns:a16="http://schemas.microsoft.com/office/drawing/2014/main" id="{783912CC-B147-77B2-06D1-3723C68577D2}"/>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47723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1006F31F-AAD1-3741-6A7F-3D204AE142A8}"/>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43CD26F1-6BDA-B46E-6103-44EA8E29D060}"/>
              </a:ext>
            </a:extLst>
          </p:cNvPr>
          <p:cNvSpPr txBox="1">
            <a:spLocks noGrp="1"/>
          </p:cNvSpPr>
          <p:nvPr>
            <p:ph type="title"/>
          </p:nvPr>
        </p:nvSpPr>
        <p:spPr>
          <a:xfrm>
            <a:off x="449467" y="1273741"/>
            <a:ext cx="8894557"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err="1"/>
              <a:t>Creacion</a:t>
            </a:r>
            <a:r>
              <a:rPr lang="es-MX" sz="2400" dirty="0"/>
              <a:t> del </a:t>
            </a:r>
            <a:r>
              <a:rPr lang="es-MX" sz="2400" dirty="0" err="1"/>
              <a:t>codigo</a:t>
            </a:r>
            <a:r>
              <a:rPr lang="es-MX" sz="2400" dirty="0"/>
              <a:t> para eliminar filas mediante el </a:t>
            </a:r>
            <a:r>
              <a:rPr lang="es-MX" sz="2400" dirty="0" err="1"/>
              <a:t>indice</a:t>
            </a:r>
            <a:r>
              <a:rPr lang="es-MX" sz="2400" dirty="0"/>
              <a:t>.</a:t>
            </a:r>
            <a:br>
              <a:rPr lang="es-MX" sz="2400" dirty="0"/>
            </a:br>
            <a:endParaRPr lang="es-MX" sz="2400" dirty="0"/>
          </a:p>
        </p:txBody>
      </p:sp>
      <p:sp>
        <p:nvSpPr>
          <p:cNvPr id="86" name="Google Shape;86;p4">
            <a:extLst>
              <a:ext uri="{FF2B5EF4-FFF2-40B4-BE49-F238E27FC236}">
                <a16:creationId xmlns:a16="http://schemas.microsoft.com/office/drawing/2014/main" id="{D8C6098B-B48A-E486-91BB-EFD183FB79CD}"/>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342900" lvl="0" indent="-342900" algn="just" rtl="0">
              <a:lnSpc>
                <a:spcPct val="128571"/>
              </a:lnSpc>
              <a:spcBef>
                <a:spcPts val="0"/>
              </a:spcBef>
              <a:spcAft>
                <a:spcPts val="0"/>
              </a:spcAft>
              <a:buClr>
                <a:srgbClr val="262626"/>
              </a:buClr>
              <a:buSzPts val="1470"/>
              <a:buFont typeface="+mj-lt"/>
              <a:buAutoNum type="arabicPeriod"/>
            </a:pPr>
            <a:r>
              <a:rPr lang="es-MX" sz="1600" dirty="0"/>
              <a:t>Cargar CSV de GitHub:</a:t>
            </a:r>
          </a:p>
          <a:p>
            <a:pPr marL="285750" indent="-285750" algn="just">
              <a:spcBef>
                <a:spcPts val="0"/>
              </a:spcBef>
            </a:pPr>
            <a:r>
              <a:rPr lang="es-MX" sz="1600" dirty="0"/>
              <a:t>La función </a:t>
            </a:r>
            <a:r>
              <a:rPr lang="es-MX" sz="1600" dirty="0" err="1"/>
              <a:t>cargar_csv_github</a:t>
            </a:r>
            <a:r>
              <a:rPr lang="es-MX" sz="1600" dirty="0"/>
              <a:t> descarga el archivo CSV en formato base64 desde GitHub, lo decodifica y lo carga en un </a:t>
            </a:r>
            <a:r>
              <a:rPr lang="es-MX" sz="1600" dirty="0" err="1"/>
              <a:t>DataFrame</a:t>
            </a:r>
            <a:r>
              <a:rPr lang="es-MX" sz="1600" dirty="0"/>
              <a:t>.</a:t>
            </a:r>
          </a:p>
          <a:p>
            <a:pPr marL="285750" indent="-285750" algn="just">
              <a:spcBef>
                <a:spcPts val="0"/>
              </a:spcBef>
            </a:pPr>
            <a:r>
              <a:rPr lang="es-MX" sz="1600" dirty="0"/>
              <a:t>Se obtiene el </a:t>
            </a:r>
            <a:r>
              <a:rPr lang="es-MX" sz="1600" dirty="0" err="1"/>
              <a:t>sha</a:t>
            </a:r>
            <a:r>
              <a:rPr lang="es-MX" sz="1600" dirty="0"/>
              <a:t> del archivo, necesario para hacer una actualización en GitHub.</a:t>
            </a:r>
          </a:p>
          <a:p>
            <a:pPr marL="342900" lvl="0" indent="-342900" algn="just" rtl="0">
              <a:lnSpc>
                <a:spcPct val="128571"/>
              </a:lnSpc>
              <a:spcBef>
                <a:spcPts val="0"/>
              </a:spcBef>
              <a:spcAft>
                <a:spcPts val="0"/>
              </a:spcAft>
              <a:buClr>
                <a:srgbClr val="262626"/>
              </a:buClr>
              <a:buSzPts val="1470"/>
              <a:buFont typeface="+mj-lt"/>
              <a:buAutoNum type="arabicPeriod" startAt="2"/>
            </a:pPr>
            <a:r>
              <a:rPr lang="es-MX" sz="1600" dirty="0"/>
              <a:t>Eliminar Fila por Índice:</a:t>
            </a:r>
          </a:p>
          <a:p>
            <a:pPr marL="285750" indent="-285750" algn="just">
              <a:spcBef>
                <a:spcPts val="0"/>
              </a:spcBef>
            </a:pPr>
            <a:r>
              <a:rPr lang="es-MX" sz="1600" dirty="0"/>
              <a:t>Se solicita al usuario el índice de la fila a eliminar.</a:t>
            </a:r>
          </a:p>
          <a:p>
            <a:pPr marL="285750" indent="-285750" algn="just">
              <a:spcBef>
                <a:spcPts val="0"/>
              </a:spcBef>
            </a:pPr>
            <a:r>
              <a:rPr lang="es-MX" sz="1600" dirty="0" err="1"/>
              <a:t>data.drop</a:t>
            </a:r>
            <a:r>
              <a:rPr lang="es-MX" sz="1600" dirty="0"/>
              <a:t>(</a:t>
            </a:r>
            <a:r>
              <a:rPr lang="es-MX" sz="1600" dirty="0" err="1"/>
              <a:t>index_to_remove</a:t>
            </a:r>
            <a:r>
              <a:rPr lang="es-MX" sz="1600" dirty="0"/>
              <a:t>).</a:t>
            </a:r>
            <a:r>
              <a:rPr lang="es-MX" sz="1600" dirty="0" err="1"/>
              <a:t>reset_index</a:t>
            </a:r>
            <a:r>
              <a:rPr lang="es-MX" sz="1600" dirty="0"/>
              <a:t>(</a:t>
            </a:r>
            <a:r>
              <a:rPr lang="es-MX" sz="1600" dirty="0" err="1"/>
              <a:t>drop</a:t>
            </a:r>
            <a:r>
              <a:rPr lang="es-MX" sz="1600" dirty="0"/>
              <a:t>=True) elimina la fila especificada y reorganiza los índices del </a:t>
            </a:r>
            <a:r>
              <a:rPr lang="es-MX" sz="1600" dirty="0" err="1"/>
              <a:t>DataFrame</a:t>
            </a:r>
            <a:r>
              <a:rPr lang="es-MX" sz="1600" dirty="0"/>
              <a:t>.</a:t>
            </a:r>
          </a:p>
          <a:p>
            <a:pPr marL="342900" lvl="0" indent="-342900" algn="just" rtl="0">
              <a:lnSpc>
                <a:spcPct val="128571"/>
              </a:lnSpc>
              <a:spcBef>
                <a:spcPts val="0"/>
              </a:spcBef>
              <a:spcAft>
                <a:spcPts val="0"/>
              </a:spcAft>
              <a:buClr>
                <a:srgbClr val="262626"/>
              </a:buClr>
              <a:buSzPts val="1470"/>
              <a:buFont typeface="+mj-lt"/>
              <a:buAutoNum type="arabicPeriod" startAt="3"/>
            </a:pPr>
            <a:r>
              <a:rPr lang="es-MX" sz="1600" dirty="0"/>
              <a:t>Subir CSV Modificado a GitHub:</a:t>
            </a:r>
          </a:p>
          <a:p>
            <a:pPr marL="285750" indent="-285750" algn="just">
              <a:spcBef>
                <a:spcPts val="0"/>
              </a:spcBef>
            </a:pPr>
            <a:r>
              <a:rPr lang="es-MX" sz="1600" dirty="0"/>
              <a:t>La función </a:t>
            </a:r>
            <a:r>
              <a:rPr lang="es-MX" sz="1600" dirty="0" err="1"/>
              <a:t>subir_csv_github</a:t>
            </a:r>
            <a:r>
              <a:rPr lang="es-MX" sz="1600" dirty="0"/>
              <a:t> convierte el </a:t>
            </a:r>
            <a:r>
              <a:rPr lang="es-MX" sz="1600" dirty="0" err="1"/>
              <a:t>DataFrame</a:t>
            </a:r>
            <a:r>
              <a:rPr lang="es-MX" sz="1600" dirty="0"/>
              <a:t> actualizado a formato CSV y lo codifica en base64.</a:t>
            </a:r>
          </a:p>
          <a:p>
            <a:pPr marL="285750" indent="-285750" algn="just">
              <a:spcBef>
                <a:spcPts val="0"/>
              </a:spcBef>
            </a:pPr>
            <a:r>
              <a:rPr lang="es-MX" sz="1600" dirty="0"/>
              <a:t>Envía una solicitud PUT a la API de GitHub para actualizar el archivo en el repositorio, especificando el </a:t>
            </a:r>
            <a:r>
              <a:rPr lang="es-MX" sz="1600" dirty="0" err="1"/>
              <a:t>sha</a:t>
            </a:r>
            <a:r>
              <a:rPr lang="es-MX" sz="1600" dirty="0"/>
              <a:t> para confirmar la versión.</a:t>
            </a:r>
          </a:p>
        </p:txBody>
      </p:sp>
      <p:sp>
        <p:nvSpPr>
          <p:cNvPr id="88" name="Google Shape;88;p4">
            <a:extLst>
              <a:ext uri="{FF2B5EF4-FFF2-40B4-BE49-F238E27FC236}">
                <a16:creationId xmlns:a16="http://schemas.microsoft.com/office/drawing/2014/main" id="{1033084E-1B35-E9D9-7D99-4A7BE1179AA1}"/>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26190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5568F2BE-736E-35EA-4373-CCD7A9C507A3}"/>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2B459840-BA69-D80A-A0DB-FFB8B7F0A237}"/>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err="1"/>
              <a:t>Creacion</a:t>
            </a:r>
            <a:r>
              <a:rPr lang="es-MX" sz="2400" dirty="0"/>
              <a:t> del </a:t>
            </a:r>
            <a:r>
              <a:rPr lang="es-MX" sz="2400" dirty="0" err="1"/>
              <a:t>codigo</a:t>
            </a:r>
            <a:r>
              <a:rPr lang="es-MX" sz="2400" dirty="0"/>
              <a:t> para añadir la imagen de cada jugador.</a:t>
            </a:r>
          </a:p>
        </p:txBody>
      </p:sp>
      <p:sp>
        <p:nvSpPr>
          <p:cNvPr id="86" name="Google Shape;86;p4">
            <a:extLst>
              <a:ext uri="{FF2B5EF4-FFF2-40B4-BE49-F238E27FC236}">
                <a16:creationId xmlns:a16="http://schemas.microsoft.com/office/drawing/2014/main" id="{2C1C349A-54C2-AFA6-10CA-EA9E1A0AE343}"/>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Este código proporciona una forma automatizada de actualizar un conjunto de datos en GitHub, interactuando con el usuario para obtener información adicional y visualizando los resultados de manera clara. Es un ejemplo de cómo utilizar Python y las librerías correspondientes para automatizar tareas relacionadas con la gestión de datos y la interacción con servicios web como GitHub.</a:t>
            </a:r>
          </a:p>
        </p:txBody>
      </p:sp>
      <p:sp>
        <p:nvSpPr>
          <p:cNvPr id="88" name="Google Shape;88;p4">
            <a:extLst>
              <a:ext uri="{FF2B5EF4-FFF2-40B4-BE49-F238E27FC236}">
                <a16:creationId xmlns:a16="http://schemas.microsoft.com/office/drawing/2014/main" id="{1BE76736-FA36-3084-5281-E74583D5D582}"/>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15594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37040C78-1986-2C4F-7C68-D31642B44620}"/>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CD12E02E-7B3A-A26F-9A4F-F3370EDD49E2}"/>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a:t>BOT</a:t>
            </a:r>
          </a:p>
        </p:txBody>
      </p:sp>
      <p:sp>
        <p:nvSpPr>
          <p:cNvPr id="86" name="Google Shape;86;p4">
            <a:extLst>
              <a:ext uri="{FF2B5EF4-FFF2-40B4-BE49-F238E27FC236}">
                <a16:creationId xmlns:a16="http://schemas.microsoft.com/office/drawing/2014/main" id="{D1C1BC25-21F4-1F48-5F53-C162F68B12F1}"/>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342900" lvl="0" indent="-342900" algn="just" rtl="0">
              <a:lnSpc>
                <a:spcPct val="128571"/>
              </a:lnSpc>
              <a:spcBef>
                <a:spcPts val="0"/>
              </a:spcBef>
              <a:spcAft>
                <a:spcPts val="0"/>
              </a:spcAft>
              <a:buClr>
                <a:srgbClr val="262626"/>
              </a:buClr>
              <a:buSzPts val="1470"/>
              <a:buFont typeface="+mj-lt"/>
              <a:buAutoNum type="arabicPeriod"/>
            </a:pPr>
            <a:r>
              <a:rPr lang="es-MX" sz="1600" dirty="0" err="1"/>
              <a:t>URLs</a:t>
            </a:r>
            <a:r>
              <a:rPr lang="es-MX" sz="1600" dirty="0"/>
              <a:t> de Archivos en GitHub:</a:t>
            </a:r>
          </a:p>
          <a:p>
            <a:pPr marL="285750" indent="-285750" algn="just">
              <a:spcBef>
                <a:spcPts val="0"/>
              </a:spcBef>
            </a:pPr>
            <a:r>
              <a:rPr lang="es-MX" sz="1600" dirty="0"/>
              <a:t>Definimos un diccionario </a:t>
            </a:r>
            <a:r>
              <a:rPr lang="es-MX" sz="1600" dirty="0" err="1"/>
              <a:t>urls</a:t>
            </a:r>
            <a:r>
              <a:rPr lang="es-MX" sz="1600" dirty="0"/>
              <a:t> con el nombre de cada liga y la URL del archivo CSV en GitHub. Usamos la URL raw para acceder a los datos directamente.</a:t>
            </a:r>
          </a:p>
          <a:p>
            <a:pPr marL="342900" lvl="0" indent="-342900" algn="just" rtl="0">
              <a:lnSpc>
                <a:spcPct val="128571"/>
              </a:lnSpc>
              <a:spcBef>
                <a:spcPts val="0"/>
              </a:spcBef>
              <a:spcAft>
                <a:spcPts val="0"/>
              </a:spcAft>
              <a:buClr>
                <a:srgbClr val="262626"/>
              </a:buClr>
              <a:buSzPts val="1470"/>
              <a:buFont typeface="+mj-lt"/>
              <a:buAutoNum type="arabicPeriod" startAt="2"/>
            </a:pPr>
            <a:r>
              <a:rPr lang="es-MX" sz="1600" dirty="0"/>
              <a:t>Función </a:t>
            </a:r>
            <a:r>
              <a:rPr lang="es-MX" sz="1600" dirty="0" err="1"/>
              <a:t>cargar_datos_csv</a:t>
            </a:r>
            <a:r>
              <a:rPr lang="es-MX" sz="1600" dirty="0"/>
              <a:t>:</a:t>
            </a:r>
          </a:p>
          <a:p>
            <a:pPr marL="285750" indent="-285750" algn="just">
              <a:spcBef>
                <a:spcPts val="0"/>
              </a:spcBef>
            </a:pPr>
            <a:r>
              <a:rPr lang="es-MX" sz="1600" dirty="0"/>
              <a:t>Esta función toma la URL de un archivo CSV, hace una solicitud GET para descargar el archivo, y si tiene éxito, lo carga en un </a:t>
            </a:r>
            <a:r>
              <a:rPr lang="es-MX" sz="1600" dirty="0" err="1"/>
              <a:t>DataFrame</a:t>
            </a:r>
            <a:r>
              <a:rPr lang="es-MX" sz="1600" dirty="0"/>
              <a:t> de pandas.</a:t>
            </a:r>
          </a:p>
          <a:p>
            <a:pPr marL="285750" indent="-285750" algn="just">
              <a:spcBef>
                <a:spcPts val="0"/>
              </a:spcBef>
            </a:pPr>
            <a:r>
              <a:rPr lang="es-MX" sz="1600" dirty="0"/>
              <a:t>Imprime un mensaje de éxito o error según el estado de la solicitud.</a:t>
            </a:r>
          </a:p>
          <a:p>
            <a:pPr marL="342900" lvl="0" indent="-342900" algn="just" rtl="0">
              <a:lnSpc>
                <a:spcPct val="128571"/>
              </a:lnSpc>
              <a:spcBef>
                <a:spcPts val="0"/>
              </a:spcBef>
              <a:spcAft>
                <a:spcPts val="0"/>
              </a:spcAft>
              <a:buClr>
                <a:srgbClr val="262626"/>
              </a:buClr>
              <a:buSzPts val="1470"/>
              <a:buFont typeface="+mj-lt"/>
              <a:buAutoNum type="arabicPeriod" startAt="3"/>
            </a:pPr>
            <a:r>
              <a:rPr lang="es-MX" sz="1600" dirty="0"/>
              <a:t>Función </a:t>
            </a:r>
            <a:r>
              <a:rPr lang="es-MX" sz="1600" dirty="0" err="1"/>
              <a:t>mostrar_resumen_liga</a:t>
            </a:r>
            <a:r>
              <a:rPr lang="es-MX" sz="1600" dirty="0"/>
              <a:t>:</a:t>
            </a:r>
          </a:p>
          <a:p>
            <a:pPr marL="285750" indent="-285750" algn="just">
              <a:spcBef>
                <a:spcPts val="0"/>
              </a:spcBef>
            </a:pPr>
            <a:r>
              <a:rPr lang="es-MX" sz="1600" dirty="0"/>
              <a:t>Esta función toma un </a:t>
            </a:r>
            <a:r>
              <a:rPr lang="es-MX" sz="1600" dirty="0" err="1"/>
              <a:t>DataFrame</a:t>
            </a:r>
            <a:r>
              <a:rPr lang="es-MX" sz="1600" dirty="0"/>
              <a:t> de pandas y un nombre de liga.</a:t>
            </a:r>
          </a:p>
          <a:p>
            <a:pPr marL="285750" indent="-285750" algn="just">
              <a:spcBef>
                <a:spcPts val="0"/>
              </a:spcBef>
            </a:pPr>
            <a:r>
              <a:rPr lang="es-MX" sz="1600" dirty="0"/>
              <a:t>Imprime un resumen de los datos, incluyendo el total de registros y los primeros cinco registros.</a:t>
            </a:r>
          </a:p>
          <a:p>
            <a:pPr marL="285750" indent="-285750" algn="just">
              <a:spcBef>
                <a:spcPts val="0"/>
              </a:spcBef>
            </a:pPr>
            <a:r>
              <a:rPr lang="es-MX" sz="1600" dirty="0"/>
              <a:t>Si existe la columna Valor de Mercado Actual, muestra estadísticas descriptivas de esta columna.</a:t>
            </a:r>
          </a:p>
          <a:p>
            <a:pPr marL="342900" lvl="0" indent="-342900" algn="just" rtl="0">
              <a:lnSpc>
                <a:spcPct val="128571"/>
              </a:lnSpc>
              <a:spcBef>
                <a:spcPts val="0"/>
              </a:spcBef>
              <a:spcAft>
                <a:spcPts val="0"/>
              </a:spcAft>
              <a:buClr>
                <a:srgbClr val="262626"/>
              </a:buClr>
              <a:buSzPts val="1470"/>
              <a:buFont typeface="+mj-lt"/>
              <a:buAutoNum type="arabicPeriod" startAt="4"/>
            </a:pPr>
            <a:r>
              <a:rPr lang="es-MX" sz="1600" dirty="0"/>
              <a:t>Iteración sobre las Ligas:</a:t>
            </a:r>
          </a:p>
          <a:p>
            <a:pPr marL="285750" indent="-285750" algn="just">
              <a:spcBef>
                <a:spcPts val="0"/>
              </a:spcBef>
            </a:pPr>
            <a:r>
              <a:rPr lang="es-MX" sz="1600" dirty="0"/>
              <a:t>Iteramos sobre el diccionario </a:t>
            </a:r>
            <a:r>
              <a:rPr lang="es-MX" sz="1600" dirty="0" err="1"/>
              <a:t>urls</a:t>
            </a:r>
            <a:r>
              <a:rPr lang="es-MX" sz="1600" dirty="0"/>
              <a:t>, cargamos los datos de cada liga y mostramos el resumen usando </a:t>
            </a:r>
            <a:r>
              <a:rPr lang="es-MX" sz="1600" dirty="0" err="1"/>
              <a:t>mostrar_resumen_liga</a:t>
            </a:r>
            <a:r>
              <a:rPr lang="es-MX" sz="1600" dirty="0"/>
              <a:t>.</a:t>
            </a:r>
          </a:p>
        </p:txBody>
      </p:sp>
      <p:sp>
        <p:nvSpPr>
          <p:cNvPr id="88" name="Google Shape;88;p4">
            <a:extLst>
              <a:ext uri="{FF2B5EF4-FFF2-40B4-BE49-F238E27FC236}">
                <a16:creationId xmlns:a16="http://schemas.microsoft.com/office/drawing/2014/main" id="{416D13BA-A668-888C-735C-A99736F0302D}"/>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3324555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BCDA4CB3-F985-C498-F6E6-793635F17AC6}"/>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23791807-6EF7-32A1-DD61-3668996D1664}"/>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a:t>BOT</a:t>
            </a:r>
          </a:p>
        </p:txBody>
      </p:sp>
      <p:sp>
        <p:nvSpPr>
          <p:cNvPr id="86" name="Google Shape;86;p4">
            <a:extLst>
              <a:ext uri="{FF2B5EF4-FFF2-40B4-BE49-F238E27FC236}">
                <a16:creationId xmlns:a16="http://schemas.microsoft.com/office/drawing/2014/main" id="{41F9E77B-5B19-9D9F-1D15-84073C0E1519}"/>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Ejecución del Código</a:t>
            </a:r>
          </a:p>
          <a:p>
            <a:pPr marL="0" lvl="0" indent="0" algn="just" rtl="0">
              <a:lnSpc>
                <a:spcPct val="128571"/>
              </a:lnSpc>
              <a:spcBef>
                <a:spcPts val="0"/>
              </a:spcBef>
              <a:spcAft>
                <a:spcPts val="0"/>
              </a:spcAft>
              <a:buClr>
                <a:srgbClr val="262626"/>
              </a:buClr>
              <a:buSzPts val="1470"/>
              <a:buNone/>
            </a:pPr>
            <a:r>
              <a:rPr lang="es-MX" sz="1600" dirty="0"/>
              <a:t>Este código descargará y analizará los archivos CSV de tu repositorio en GitHub, mostrando los primeros registros y un resumen del valor de mercado si está disponible en los datos. Puedes modificar la función </a:t>
            </a:r>
            <a:r>
              <a:rPr lang="es-MX" sz="1600" dirty="0" err="1"/>
              <a:t>mostrar_resumen_liga</a:t>
            </a:r>
            <a:r>
              <a:rPr lang="es-MX" sz="1600" dirty="0"/>
              <a:t> para que realice otras operaciones como cálculos de media, mediana, o filtrar jugadores según criterios específicos.</a:t>
            </a:r>
          </a:p>
          <a:p>
            <a:pPr marL="0" lvl="0" indent="0" algn="just" rtl="0">
              <a:lnSpc>
                <a:spcPct val="128571"/>
              </a:lnSpc>
              <a:spcBef>
                <a:spcPts val="0"/>
              </a:spcBef>
              <a:spcAft>
                <a:spcPts val="0"/>
              </a:spcAft>
              <a:buClr>
                <a:srgbClr val="262626"/>
              </a:buClr>
              <a:buSzPts val="1470"/>
              <a:buNone/>
            </a:pPr>
            <a:endParaRPr lang="es-MX" sz="1600" dirty="0"/>
          </a:p>
        </p:txBody>
      </p:sp>
      <p:sp>
        <p:nvSpPr>
          <p:cNvPr id="88" name="Google Shape;88;p4">
            <a:extLst>
              <a:ext uri="{FF2B5EF4-FFF2-40B4-BE49-F238E27FC236}">
                <a16:creationId xmlns:a16="http://schemas.microsoft.com/office/drawing/2014/main" id="{8F551619-DC2B-09BB-ADE4-D1E85DDDCBB5}"/>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576317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3FC42F76-2135-9555-301B-C61FF7FE5397}"/>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C3F12AAF-7654-1D30-E468-789F6BCC2651}"/>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a:t>Creación del código para las ubicaciones de los estadios</a:t>
            </a:r>
          </a:p>
        </p:txBody>
      </p:sp>
      <p:sp>
        <p:nvSpPr>
          <p:cNvPr id="86" name="Google Shape;86;p4">
            <a:extLst>
              <a:ext uri="{FF2B5EF4-FFF2-40B4-BE49-F238E27FC236}">
                <a16:creationId xmlns:a16="http://schemas.microsoft.com/office/drawing/2014/main" id="{FF027E6E-2DC7-E5A8-6DD1-C5C7ED96484E}"/>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Este código utiliza la librería </a:t>
            </a:r>
            <a:r>
              <a:rPr lang="es-MX" sz="1600" dirty="0" err="1"/>
              <a:t>Folium</a:t>
            </a:r>
            <a:r>
              <a:rPr lang="es-MX" sz="1600" dirty="0"/>
              <a:t> para crear un mapa interactivo centrado en el estadio de un club de fútbol, según las coordenadas proporcionadas. El código también utiliza el input del usuario para que este seleccione un club, y, si el club existe en una lista, genera y muestra un mapa con la ubicación del estadio.</a:t>
            </a:r>
          </a:p>
        </p:txBody>
      </p:sp>
      <p:sp>
        <p:nvSpPr>
          <p:cNvPr id="88" name="Google Shape;88;p4">
            <a:extLst>
              <a:ext uri="{FF2B5EF4-FFF2-40B4-BE49-F238E27FC236}">
                <a16:creationId xmlns:a16="http://schemas.microsoft.com/office/drawing/2014/main" id="{2AAD0D46-A394-1D54-9A0E-5CD7A8A2234F}"/>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688968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028C81F3-5E96-9DEF-DBC4-72A085937184}"/>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E2283844-A9E1-B738-0FCE-E25E07094496}"/>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err="1"/>
              <a:t>Creacion</a:t>
            </a:r>
            <a:r>
              <a:rPr lang="es-MX" sz="2400" dirty="0"/>
              <a:t> del </a:t>
            </a:r>
            <a:r>
              <a:rPr lang="es-MX" sz="2400" dirty="0" err="1"/>
              <a:t>codigo</a:t>
            </a:r>
            <a:r>
              <a:rPr lang="es-MX" sz="2400" dirty="0"/>
              <a:t> para la pagina web.</a:t>
            </a:r>
          </a:p>
        </p:txBody>
      </p:sp>
      <p:sp>
        <p:nvSpPr>
          <p:cNvPr id="86" name="Google Shape;86;p4">
            <a:extLst>
              <a:ext uri="{FF2B5EF4-FFF2-40B4-BE49-F238E27FC236}">
                <a16:creationId xmlns:a16="http://schemas.microsoft.com/office/drawing/2014/main" id="{4B303633-E4F4-76BB-F6D9-156A3550D4E5}"/>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Este código representa una aplicación web interactiva desarrollada con </a:t>
            </a:r>
            <a:r>
              <a:rPr lang="es-MX" sz="1600" dirty="0" err="1"/>
              <a:t>Streamlit</a:t>
            </a:r>
            <a:r>
              <a:rPr lang="es-MX" sz="1600" dirty="0"/>
              <a:t> para analizar las estadísticas y el valor de mercado de jugadores de fútbol profesional. </a:t>
            </a:r>
          </a:p>
          <a:p>
            <a:pPr marL="342900" lvl="0" indent="-342900" algn="just" rtl="0">
              <a:lnSpc>
                <a:spcPct val="128571"/>
              </a:lnSpc>
              <a:spcBef>
                <a:spcPts val="0"/>
              </a:spcBef>
              <a:spcAft>
                <a:spcPts val="0"/>
              </a:spcAft>
              <a:buClr>
                <a:srgbClr val="262626"/>
              </a:buClr>
              <a:buSzPts val="1470"/>
              <a:buFont typeface="+mj-lt"/>
              <a:buAutoNum type="arabicPeriod"/>
            </a:pPr>
            <a:r>
              <a:rPr lang="es-MX" sz="1600" dirty="0"/>
              <a:t>Configuración Inicial:</a:t>
            </a:r>
          </a:p>
          <a:p>
            <a:pPr marL="285750" indent="-285750" algn="just">
              <a:spcBef>
                <a:spcPts val="0"/>
              </a:spcBef>
            </a:pPr>
            <a:r>
              <a:rPr lang="es-MX" sz="1600" dirty="0"/>
              <a:t>Define el título, icono y diseño de la aplicación con </a:t>
            </a:r>
            <a:r>
              <a:rPr lang="es-MX" sz="1600" dirty="0" err="1"/>
              <a:t>st.set_page_config</a:t>
            </a:r>
            <a:r>
              <a:rPr lang="es-MX" sz="1600" dirty="0"/>
              <a:t>.</a:t>
            </a:r>
          </a:p>
          <a:p>
            <a:pPr marL="285750" indent="-285750" algn="just">
              <a:spcBef>
                <a:spcPts val="0"/>
              </a:spcBef>
            </a:pPr>
            <a:r>
              <a:rPr lang="es-MX" sz="1600" dirty="0"/>
              <a:t>Carga bibliotecas necesarias: </a:t>
            </a:r>
            <a:r>
              <a:rPr lang="es-MX" sz="1600" dirty="0" err="1"/>
              <a:t>Streamlit</a:t>
            </a:r>
            <a:r>
              <a:rPr lang="es-MX" sz="1600" dirty="0"/>
              <a:t>, Pandas, </a:t>
            </a:r>
            <a:r>
              <a:rPr lang="es-MX" sz="1600" dirty="0" err="1"/>
              <a:t>Plotly</a:t>
            </a:r>
            <a:r>
              <a:rPr lang="es-MX" sz="1600" dirty="0"/>
              <a:t>, </a:t>
            </a:r>
            <a:r>
              <a:rPr lang="es-MX" sz="1600" dirty="0" err="1"/>
              <a:t>Requests</a:t>
            </a:r>
            <a:r>
              <a:rPr lang="es-MX" sz="1600" dirty="0"/>
              <a:t> y una extensión para animaciones </a:t>
            </a:r>
            <a:r>
              <a:rPr lang="es-MX" sz="1600" dirty="0" err="1"/>
              <a:t>Lottie</a:t>
            </a:r>
            <a:r>
              <a:rPr lang="es-MX" sz="1600" dirty="0"/>
              <a:t>.</a:t>
            </a:r>
          </a:p>
          <a:p>
            <a:pPr marL="342900" indent="-342900" algn="just">
              <a:spcBef>
                <a:spcPts val="0"/>
              </a:spcBef>
              <a:buFont typeface="+mj-lt"/>
              <a:buAutoNum type="arabicPeriod" startAt="2"/>
            </a:pPr>
            <a:r>
              <a:rPr lang="es-MX" sz="1600" dirty="0"/>
              <a:t>Funciones Importantes:</a:t>
            </a:r>
          </a:p>
          <a:p>
            <a:pPr marL="342900" indent="-342900" algn="just">
              <a:spcBef>
                <a:spcPts val="0"/>
              </a:spcBef>
            </a:pPr>
            <a:r>
              <a:rPr lang="es-MX" sz="1600" dirty="0" err="1"/>
              <a:t>load_lottieurl</a:t>
            </a:r>
            <a:r>
              <a:rPr lang="es-MX" sz="1600" dirty="0"/>
              <a:t>(</a:t>
            </a:r>
            <a:r>
              <a:rPr lang="es-MX" sz="1600" dirty="0" err="1"/>
              <a:t>url</a:t>
            </a:r>
            <a:r>
              <a:rPr lang="es-MX" sz="1600" dirty="0"/>
              <a:t>): Carga animaciones desde un enlace </a:t>
            </a:r>
            <a:r>
              <a:rPr lang="es-MX" sz="1600" dirty="0" err="1"/>
              <a:t>Lottie</a:t>
            </a:r>
            <a:r>
              <a:rPr lang="es-MX" sz="1600" dirty="0"/>
              <a:t> (usado en la introducción).</a:t>
            </a:r>
          </a:p>
          <a:p>
            <a:pPr marL="342900" indent="-342900" algn="just">
              <a:spcBef>
                <a:spcPts val="0"/>
              </a:spcBef>
            </a:pPr>
            <a:r>
              <a:rPr lang="es-MX" sz="1600" dirty="0" err="1"/>
              <a:t>load_data</a:t>
            </a:r>
            <a:r>
              <a:rPr lang="es-MX" sz="1600" dirty="0"/>
              <a:t>(): Descarga y almacena datos desde un archivo CSV alojado en GitHub utilizando </a:t>
            </a:r>
            <a:r>
              <a:rPr lang="es-MX" sz="1600" dirty="0" err="1"/>
              <a:t>st.cache_data</a:t>
            </a:r>
            <a:r>
              <a:rPr lang="es-MX" sz="1600" dirty="0"/>
              <a:t> para mejorar el rendimiento.</a:t>
            </a:r>
          </a:p>
          <a:p>
            <a:pPr marL="342900" indent="-342900" algn="just">
              <a:spcBef>
                <a:spcPts val="0"/>
              </a:spcBef>
            </a:pPr>
            <a:r>
              <a:rPr lang="es-MX" sz="1600" dirty="0" err="1"/>
              <a:t>convertir_valor</a:t>
            </a:r>
            <a:r>
              <a:rPr lang="es-MX" sz="1600" dirty="0"/>
              <a:t>(valor): Convierte valores de mercado de formatos como "mil €" o "</a:t>
            </a:r>
            <a:r>
              <a:rPr lang="es-MX" sz="1600" dirty="0" err="1"/>
              <a:t>mill</a:t>
            </a:r>
            <a:r>
              <a:rPr lang="es-MX" sz="1600" dirty="0"/>
              <a:t>. €" a números enteros en euros.</a:t>
            </a:r>
          </a:p>
          <a:p>
            <a:pPr marL="342900" indent="-342900" algn="just">
              <a:spcBef>
                <a:spcPts val="0"/>
              </a:spcBef>
            </a:pPr>
            <a:r>
              <a:rPr lang="es-MX" sz="1600" dirty="0" err="1"/>
              <a:t>convertir_urls_a_imagenes</a:t>
            </a:r>
            <a:r>
              <a:rPr lang="es-MX" sz="1600" dirty="0"/>
              <a:t>(</a:t>
            </a:r>
            <a:r>
              <a:rPr lang="es-MX" sz="1600" dirty="0" err="1"/>
              <a:t>df</a:t>
            </a:r>
            <a:r>
              <a:rPr lang="es-MX" sz="1600" dirty="0"/>
              <a:t>): Convierte </a:t>
            </a:r>
            <a:r>
              <a:rPr lang="es-MX" sz="1600" dirty="0" err="1"/>
              <a:t>URLs</a:t>
            </a:r>
            <a:r>
              <a:rPr lang="es-MX" sz="1600" dirty="0"/>
              <a:t> en columnas de un </a:t>
            </a:r>
            <a:r>
              <a:rPr lang="es-MX" sz="1600" dirty="0" err="1"/>
              <a:t>DataFrame</a:t>
            </a:r>
            <a:r>
              <a:rPr lang="es-MX" sz="1600" dirty="0"/>
              <a:t> a imágenes HTML para mostrarlas en la tabla.</a:t>
            </a:r>
          </a:p>
        </p:txBody>
      </p:sp>
      <p:sp>
        <p:nvSpPr>
          <p:cNvPr id="88" name="Google Shape;88;p4">
            <a:extLst>
              <a:ext uri="{FF2B5EF4-FFF2-40B4-BE49-F238E27FC236}">
                <a16:creationId xmlns:a16="http://schemas.microsoft.com/office/drawing/2014/main" id="{0FFAAFB0-AEA4-B404-60E3-1B0B3840A455}"/>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131028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E9BBF070-C48C-2E68-D73F-929B238EA7B7}"/>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FBFA0ED1-96CB-BE4D-D6F7-BE904F533EA7}"/>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err="1"/>
              <a:t>Creacion</a:t>
            </a:r>
            <a:r>
              <a:rPr lang="es-MX" sz="2400" dirty="0"/>
              <a:t> del </a:t>
            </a:r>
            <a:r>
              <a:rPr lang="es-MX" sz="2400" dirty="0" err="1"/>
              <a:t>codigo</a:t>
            </a:r>
            <a:r>
              <a:rPr lang="es-MX" sz="2400" dirty="0"/>
              <a:t> para la pagina web.</a:t>
            </a:r>
          </a:p>
        </p:txBody>
      </p:sp>
      <p:sp>
        <p:nvSpPr>
          <p:cNvPr id="86" name="Google Shape;86;p4">
            <a:extLst>
              <a:ext uri="{FF2B5EF4-FFF2-40B4-BE49-F238E27FC236}">
                <a16:creationId xmlns:a16="http://schemas.microsoft.com/office/drawing/2014/main" id="{A3985E6F-74D9-6537-3A34-6FCBB3BC08DB}"/>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342900" indent="-342900" algn="just">
              <a:spcBef>
                <a:spcPts val="0"/>
              </a:spcBef>
            </a:pPr>
            <a:r>
              <a:rPr lang="es-MX" sz="1600" dirty="0" err="1"/>
              <a:t>generar_valores_mensuales</a:t>
            </a:r>
            <a:r>
              <a:rPr lang="es-MX" sz="1600" dirty="0"/>
              <a:t>(</a:t>
            </a:r>
            <a:r>
              <a:rPr lang="es-MX" sz="1600" dirty="0" err="1"/>
              <a:t>valor_inicial</a:t>
            </a:r>
            <a:r>
              <a:rPr lang="es-MX" sz="1600" dirty="0"/>
              <a:t>, </a:t>
            </a:r>
            <a:r>
              <a:rPr lang="es-MX" sz="1600" dirty="0" err="1"/>
              <a:t>valor_final</a:t>
            </a:r>
            <a:r>
              <a:rPr lang="es-MX" sz="1600" dirty="0"/>
              <a:t>): Interpola valores de mercado entre dos fechas (enero 2024 y la fecha actual) para análisis temporal.</a:t>
            </a:r>
          </a:p>
          <a:p>
            <a:pPr marL="342900" indent="-342900" algn="just">
              <a:spcBef>
                <a:spcPts val="0"/>
              </a:spcBef>
              <a:buFont typeface="+mj-lt"/>
              <a:buAutoNum type="arabicPeriod" startAt="3"/>
            </a:pPr>
            <a:r>
              <a:rPr lang="es-MX" sz="1600" dirty="0"/>
              <a:t>Cargar y Preparar Datos:</a:t>
            </a:r>
          </a:p>
          <a:p>
            <a:pPr marL="342900" indent="-342900" algn="just">
              <a:spcBef>
                <a:spcPts val="0"/>
              </a:spcBef>
            </a:pPr>
            <a:r>
              <a:rPr lang="es-MX" sz="1600" dirty="0"/>
              <a:t>Los valores iniciales y actuales de mercado se transforman numéricamente.</a:t>
            </a:r>
          </a:p>
          <a:p>
            <a:pPr marL="342900" indent="-342900" algn="just">
              <a:spcBef>
                <a:spcPts val="0"/>
              </a:spcBef>
            </a:pPr>
            <a:r>
              <a:rPr lang="es-MX" sz="1600" dirty="0"/>
              <a:t>Se genera una versión del </a:t>
            </a:r>
            <a:r>
              <a:rPr lang="es-MX" sz="1600" dirty="0" err="1"/>
              <a:t>DataFrame</a:t>
            </a:r>
            <a:r>
              <a:rPr lang="es-MX" sz="1600" dirty="0"/>
              <a:t> con </a:t>
            </a:r>
            <a:r>
              <a:rPr lang="es-MX" sz="1600" dirty="0" err="1"/>
              <a:t>URLs</a:t>
            </a:r>
            <a:r>
              <a:rPr lang="es-MX" sz="1600" dirty="0"/>
              <a:t> convertidas a imágenes.</a:t>
            </a:r>
          </a:p>
          <a:p>
            <a:pPr marL="342900" indent="-342900" algn="just">
              <a:spcBef>
                <a:spcPts val="0"/>
              </a:spcBef>
              <a:buFont typeface="+mj-lt"/>
              <a:buAutoNum type="arabicPeriod" startAt="4"/>
            </a:pPr>
            <a:r>
              <a:rPr lang="es-MX" sz="1600" dirty="0"/>
              <a:t>Navegación y Visualización:</a:t>
            </a:r>
          </a:p>
          <a:p>
            <a:pPr marL="342900" indent="-342900" algn="just">
              <a:spcBef>
                <a:spcPts val="0"/>
              </a:spcBef>
            </a:pPr>
            <a:r>
              <a:rPr lang="es-MX" sz="1600" dirty="0"/>
              <a:t>Menú Lateral: Proporciona navegación por las secciones: Introducción, Objetivos, Metodología, Herramientas, Resultados y Conclusiones.</a:t>
            </a:r>
          </a:p>
          <a:p>
            <a:pPr marL="342900" indent="-342900" algn="just">
              <a:spcBef>
                <a:spcPts val="0"/>
              </a:spcBef>
            </a:pPr>
            <a:r>
              <a:rPr lang="es-MX" sz="1600" dirty="0"/>
              <a:t>Secciones Interactivas:</a:t>
            </a:r>
          </a:p>
          <a:p>
            <a:pPr marL="800100" lvl="1" indent="-342900" algn="just">
              <a:spcBef>
                <a:spcPts val="0"/>
              </a:spcBef>
            </a:pPr>
            <a:r>
              <a:rPr lang="es-MX" sz="1500" dirty="0"/>
              <a:t>Introducción: Presenta el contexto del análisis con texto, animaciones y una tabla de jugadores con imágenes.</a:t>
            </a:r>
          </a:p>
          <a:p>
            <a:pPr marL="800100" lvl="1" indent="-342900" algn="just">
              <a:spcBef>
                <a:spcPts val="0"/>
              </a:spcBef>
            </a:pPr>
            <a:r>
              <a:rPr lang="es-MX" sz="1500" dirty="0"/>
              <a:t>Metodología: Ofrece tres opciones de visualización:</a:t>
            </a:r>
          </a:p>
          <a:p>
            <a:pPr marL="1257300" lvl="2" indent="-342900" algn="just">
              <a:spcBef>
                <a:spcPts val="0"/>
              </a:spcBef>
            </a:pPr>
            <a:r>
              <a:rPr lang="es-MX" sz="1600" dirty="0">
                <a:latin typeface="+mn-lt"/>
              </a:rPr>
              <a:t>Evolución Individual: Muestra gráficos temporales para un jugador seleccionado.</a:t>
            </a:r>
          </a:p>
          <a:p>
            <a:pPr marL="1257300" lvl="2" indent="-342900" algn="just">
              <a:spcBef>
                <a:spcPts val="0"/>
              </a:spcBef>
            </a:pPr>
            <a:r>
              <a:rPr lang="es-MX" sz="1600" dirty="0">
                <a:latin typeface="+mn-lt"/>
              </a:rPr>
              <a:t>Comparación entre Jugadores: Compara gráficamente la evolución de dos jugadores.</a:t>
            </a:r>
          </a:p>
        </p:txBody>
      </p:sp>
      <p:sp>
        <p:nvSpPr>
          <p:cNvPr id="88" name="Google Shape;88;p4">
            <a:extLst>
              <a:ext uri="{FF2B5EF4-FFF2-40B4-BE49-F238E27FC236}">
                <a16:creationId xmlns:a16="http://schemas.microsoft.com/office/drawing/2014/main" id="{D848349C-1574-BA0D-FBB4-9A0ED8D33259}"/>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553581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07A0BCBC-91DC-D692-006B-D76E0663C3B6}"/>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501511D0-9D93-A154-A102-CBD06B69BFDD}"/>
              </a:ext>
            </a:extLst>
          </p:cNvPr>
          <p:cNvSpPr txBox="1">
            <a:spLocks noGrp="1"/>
          </p:cNvSpPr>
          <p:nvPr>
            <p:ph type="title"/>
          </p:nvPr>
        </p:nvSpPr>
        <p:spPr>
          <a:xfrm>
            <a:off x="449467" y="1273741"/>
            <a:ext cx="8894557"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MX" sz="2400" dirty="0" err="1"/>
              <a:t>Creacion</a:t>
            </a:r>
            <a:r>
              <a:rPr lang="es-MX" sz="2400" dirty="0"/>
              <a:t> del </a:t>
            </a:r>
            <a:r>
              <a:rPr lang="es-MX" sz="2400" dirty="0" err="1"/>
              <a:t>codigo</a:t>
            </a:r>
            <a:r>
              <a:rPr lang="es-MX" sz="2400" dirty="0"/>
              <a:t> para la pagina web.</a:t>
            </a:r>
          </a:p>
        </p:txBody>
      </p:sp>
      <p:sp>
        <p:nvSpPr>
          <p:cNvPr id="86" name="Google Shape;86;p4">
            <a:extLst>
              <a:ext uri="{FF2B5EF4-FFF2-40B4-BE49-F238E27FC236}">
                <a16:creationId xmlns:a16="http://schemas.microsoft.com/office/drawing/2014/main" id="{FD0BF340-97B1-F026-63EF-1B7A3720F76D}"/>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1257300" lvl="2" indent="-342900" algn="just">
              <a:spcBef>
                <a:spcPts val="0"/>
              </a:spcBef>
            </a:pPr>
            <a:r>
              <a:rPr lang="es-MX" sz="1600" dirty="0">
                <a:latin typeface="+mn-lt"/>
              </a:rPr>
              <a:t>Tendencias Generales: Visualiza las tendencias de mercado de todos los jugadores.</a:t>
            </a:r>
          </a:p>
          <a:p>
            <a:pPr marL="285750" indent="-285750" algn="just">
              <a:spcBef>
                <a:spcPts val="0"/>
              </a:spcBef>
            </a:pPr>
            <a:r>
              <a:rPr lang="es-MX" sz="1600" dirty="0">
                <a:latin typeface="+mn-lt"/>
              </a:rPr>
              <a:t>Resultados: Muestra estadísticas descriptivas, análisis de tendencias (gráficos de cajas) y recomendaciones estratégicas.</a:t>
            </a:r>
          </a:p>
          <a:p>
            <a:pPr marL="285750" indent="-285750" algn="just">
              <a:spcBef>
                <a:spcPts val="0"/>
              </a:spcBef>
            </a:pPr>
            <a:r>
              <a:rPr lang="es-MX" sz="1600" dirty="0">
                <a:latin typeface="+mn-lt"/>
              </a:rPr>
              <a:t>Conclusiones: Resume hallazgos clave sobre el análisis y su impacto en la toma de decisiones en el fútbol.</a:t>
            </a:r>
          </a:p>
          <a:p>
            <a:pPr marL="342900" indent="-342900" algn="just">
              <a:spcBef>
                <a:spcPts val="0"/>
              </a:spcBef>
              <a:buFont typeface="+mj-lt"/>
              <a:buAutoNum type="arabicPeriod" startAt="5"/>
            </a:pPr>
            <a:r>
              <a:rPr lang="es-MX" sz="1600" dirty="0">
                <a:latin typeface="+mn-lt"/>
              </a:rPr>
              <a:t>Visualizaciones:</a:t>
            </a:r>
          </a:p>
          <a:p>
            <a:pPr marL="285750" indent="-285750" algn="just">
              <a:spcBef>
                <a:spcPts val="0"/>
              </a:spcBef>
            </a:pPr>
            <a:r>
              <a:rPr lang="es-MX" sz="1600" dirty="0">
                <a:latin typeface="+mn-lt"/>
              </a:rPr>
              <a:t>Gráficos interactivos con </a:t>
            </a:r>
            <a:r>
              <a:rPr lang="es-MX" sz="1600" dirty="0" err="1">
                <a:latin typeface="+mn-lt"/>
              </a:rPr>
              <a:t>Plotly</a:t>
            </a:r>
            <a:r>
              <a:rPr lang="es-MX" sz="1600" dirty="0">
                <a:latin typeface="+mn-lt"/>
              </a:rPr>
              <a:t>, que incluyen líneas, dispersión y gráficos de caja.</a:t>
            </a:r>
          </a:p>
          <a:p>
            <a:pPr marL="285750" indent="-285750" algn="just">
              <a:spcBef>
                <a:spcPts val="0"/>
              </a:spcBef>
            </a:pPr>
            <a:r>
              <a:rPr lang="es-MX" sz="1600" dirty="0">
                <a:latin typeface="+mn-lt"/>
              </a:rPr>
              <a:t>Tablas dinámicas y descriptivas de valores interpolados.</a:t>
            </a:r>
          </a:p>
          <a:p>
            <a:pPr marL="342900" indent="-342900" algn="just">
              <a:spcBef>
                <a:spcPts val="0"/>
              </a:spcBef>
              <a:buFont typeface="+mj-lt"/>
              <a:buAutoNum type="arabicPeriod" startAt="6"/>
            </a:pPr>
            <a:r>
              <a:rPr lang="es-MX" sz="1600" dirty="0" err="1">
                <a:latin typeface="+mn-lt"/>
              </a:rPr>
              <a:t>Footer</a:t>
            </a:r>
            <a:r>
              <a:rPr lang="es-MX" sz="1600" dirty="0">
                <a:latin typeface="+mn-lt"/>
              </a:rPr>
              <a:t>:</a:t>
            </a:r>
          </a:p>
          <a:p>
            <a:pPr marL="285750" indent="-285750" algn="just">
              <a:spcBef>
                <a:spcPts val="0"/>
              </a:spcBef>
            </a:pPr>
            <a:r>
              <a:rPr lang="es-MX" sz="1600" dirty="0">
                <a:latin typeface="+mn-lt"/>
              </a:rPr>
              <a:t>Incluye un mensaje informativo sobre el objetivo del análisis en el menú lateral.</a:t>
            </a:r>
          </a:p>
          <a:p>
            <a:pPr marL="0" lvl="0" indent="0" algn="just" rtl="0">
              <a:lnSpc>
                <a:spcPct val="128571"/>
              </a:lnSpc>
              <a:spcBef>
                <a:spcPts val="0"/>
              </a:spcBef>
              <a:spcAft>
                <a:spcPts val="0"/>
              </a:spcAft>
              <a:buClr>
                <a:srgbClr val="262626"/>
              </a:buClr>
              <a:buSzPts val="1470"/>
              <a:buNone/>
            </a:pPr>
            <a:r>
              <a:rPr lang="es-MX" sz="1600" dirty="0"/>
              <a:t>La herramienta busca proporcionar una plataforma accesible y basada en datos para analizar el mercado de jugadores de fútbol. Los usuarios pueden explorar la evolución de valores individuales, comparaciones y tendencias globales. Esto facilita una mejor comprensión de las dinámicas económicas en el fútbol, lo que puede beneficiar a clubes, analistas y agentes en la toma de decisiones estratégicas.</a:t>
            </a:r>
          </a:p>
        </p:txBody>
      </p:sp>
      <p:sp>
        <p:nvSpPr>
          <p:cNvPr id="88" name="Google Shape;88;p4">
            <a:extLst>
              <a:ext uri="{FF2B5EF4-FFF2-40B4-BE49-F238E27FC236}">
                <a16:creationId xmlns:a16="http://schemas.microsoft.com/office/drawing/2014/main" id="{5DDBAF38-B785-14D3-8BD8-127D3B406048}"/>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Códigos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71847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8815230" cy="492443"/>
          </a:xfrm>
          <a:prstGeom prst="rect">
            <a:avLst/>
          </a:prstGeom>
          <a:noFill/>
          <a:ln>
            <a:noFill/>
          </a:ln>
        </p:spPr>
        <p:txBody>
          <a:bodyPr spcFirstLastPara="1" wrap="square" lIns="0" tIns="0" rIns="0" bIns="0" anchor="t" anchorCtr="0">
            <a:spAutoFit/>
          </a:bodyPr>
          <a:lstStyle/>
          <a:p>
            <a:pPr marL="0" lvl="0" indent="0" rtl="0">
              <a:lnSpc>
                <a:spcPct val="100000"/>
              </a:lnSpc>
              <a:spcBef>
                <a:spcPts val="0"/>
              </a:spcBef>
              <a:spcAft>
                <a:spcPts val="0"/>
              </a:spcAft>
              <a:buClr>
                <a:schemeClr val="dk1"/>
              </a:buClr>
              <a:buSzPts val="4300"/>
              <a:buNone/>
            </a:pPr>
            <a:r>
              <a:rPr lang="es-MX" sz="1600" b="1" dirty="0">
                <a:solidFill>
                  <a:schemeClr val="bg1"/>
                </a:solidFill>
                <a:latin typeface="+mj-lt"/>
              </a:rPr>
              <a:t>ANÁLISIS DE LAS ESTADÍSTICAS QUE TIENEN MAYOR CORRELACIÓN CON EL VALOR DE MERCADO DE LOS JUGADORES DE FUTBOL EN ESPAÑA Y ALEMANIA.</a:t>
            </a:r>
            <a:endParaRPr lang="en-US" sz="1600" b="1" dirty="0">
              <a:solidFill>
                <a:schemeClr val="bg1"/>
              </a:solidFill>
              <a:latin typeface="+mj-lt"/>
            </a:endParaRPr>
          </a:p>
        </p:txBody>
      </p:sp>
      <p:grpSp>
        <p:nvGrpSpPr>
          <p:cNvPr id="69" name="Google Shape;69;p3"/>
          <p:cNvGrpSpPr/>
          <p:nvPr/>
        </p:nvGrpSpPr>
        <p:grpSpPr>
          <a:xfrm>
            <a:off x="528794" y="1082113"/>
            <a:ext cx="4379914" cy="3987291"/>
            <a:chOff x="4181255" y="2477820"/>
            <a:chExt cx="4379914" cy="3987291"/>
          </a:xfrm>
        </p:grpSpPr>
        <p:sp>
          <p:nvSpPr>
            <p:cNvPr id="70" name="Google Shape;70;p3"/>
            <p:cNvSpPr/>
            <p:nvPr/>
          </p:nvSpPr>
          <p:spPr>
            <a:xfrm>
              <a:off x="4364136" y="2477820"/>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rPr>
                <a:t>UNIDAD 1. </a:t>
              </a:r>
              <a:r>
                <a:rPr lang="en-US" sz="1800" dirty="0" err="1">
                  <a:solidFill>
                    <a:srgbClr val="3F3F3F"/>
                  </a:solidFill>
                </a:rPr>
                <a:t>Librerias</a:t>
              </a:r>
              <a:r>
                <a:rPr lang="en-US" sz="1800" dirty="0">
                  <a:solidFill>
                    <a:srgbClr val="3F3F3F"/>
                  </a:solidFill>
                </a:rPr>
                <a:t> y </a:t>
              </a:r>
              <a:r>
                <a:rPr lang="en-US" sz="1800" dirty="0" err="1">
                  <a:solidFill>
                    <a:srgbClr val="3F3F3F"/>
                  </a:solidFill>
                </a:rPr>
                <a:t>Bibliotecas</a:t>
              </a:r>
              <a:endParaRPr dirty="0"/>
            </a:p>
          </p:txBody>
        </p:sp>
        <p:sp>
          <p:nvSpPr>
            <p:cNvPr id="71" name="Google Shape;71;p3"/>
            <p:cNvSpPr/>
            <p:nvPr/>
          </p:nvSpPr>
          <p:spPr>
            <a:xfrm>
              <a:off x="4181255" y="2741016"/>
              <a:ext cx="45719" cy="272793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2741015"/>
              <a:ext cx="3400417" cy="372409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193EB0"/>
                  </a:solidFill>
                  <a:latin typeface="Arial"/>
                  <a:ea typeface="Arial"/>
                  <a:cs typeface="Arial"/>
                  <a:sym typeface="Arial"/>
                </a:rPr>
                <a:t>1.1. </a:t>
              </a:r>
              <a:r>
                <a:rPr lang="en-US" dirty="0" err="1">
                  <a:solidFill>
                    <a:srgbClr val="193EB0"/>
                  </a:solidFill>
                </a:rPr>
                <a:t>resquets</a:t>
              </a:r>
              <a:endParaRPr dirty="0"/>
            </a:p>
            <a:p>
              <a:pPr marL="0" marR="0" lvl="0" indent="0" algn="l" rtl="0">
                <a:spcBef>
                  <a:spcPts val="600"/>
                </a:spcBef>
                <a:spcAft>
                  <a:spcPts val="0"/>
                </a:spcAft>
                <a:buNone/>
              </a:pPr>
              <a:r>
                <a:rPr lang="en-US" sz="1400" dirty="0">
                  <a:solidFill>
                    <a:srgbClr val="A5A5A5"/>
                  </a:solidFill>
                  <a:latin typeface="Arial"/>
                  <a:ea typeface="Arial"/>
                  <a:cs typeface="Arial"/>
                  <a:sym typeface="Arial"/>
                </a:rPr>
                <a:t>1.2. </a:t>
              </a:r>
              <a:r>
                <a:rPr lang="en-US" dirty="0">
                  <a:solidFill>
                    <a:srgbClr val="A5A5A5"/>
                  </a:solidFill>
                </a:rPr>
                <a:t>B</a:t>
              </a:r>
              <a:r>
                <a:rPr lang="en-US" sz="1400" dirty="0">
                  <a:solidFill>
                    <a:srgbClr val="A5A5A5"/>
                  </a:solidFill>
                  <a:latin typeface="Arial"/>
                  <a:ea typeface="Arial"/>
                  <a:cs typeface="Arial"/>
                  <a:sym typeface="Arial"/>
                </a:rPr>
                <a:t>eautilfulsoup4</a:t>
              </a:r>
              <a:endParaRPr dirty="0"/>
            </a:p>
            <a:p>
              <a:pPr marL="0" marR="0" lvl="0" indent="0" algn="l" rtl="0">
                <a:spcBef>
                  <a:spcPts val="600"/>
                </a:spcBef>
                <a:spcAft>
                  <a:spcPts val="0"/>
                </a:spcAft>
                <a:buNone/>
              </a:pPr>
              <a:r>
                <a:rPr lang="en-US" sz="1400" dirty="0">
                  <a:solidFill>
                    <a:srgbClr val="A5A5A5"/>
                  </a:solidFill>
                  <a:latin typeface="Arial"/>
                  <a:ea typeface="Arial"/>
                  <a:cs typeface="Arial"/>
                  <a:sym typeface="Arial"/>
                </a:rPr>
                <a:t>1.3. </a:t>
              </a:r>
              <a:r>
                <a:rPr lang="en-US" dirty="0">
                  <a:solidFill>
                    <a:schemeClr val="accent3"/>
                  </a:solidFill>
                </a:rPr>
                <a:t>P</a:t>
              </a:r>
              <a:r>
                <a:rPr lang="en-US" sz="1400" dirty="0">
                  <a:solidFill>
                    <a:schemeClr val="accent3"/>
                  </a:solidFill>
                  <a:latin typeface="Arial"/>
                  <a:ea typeface="Arial"/>
                  <a:cs typeface="Arial"/>
                  <a:sym typeface="Arial"/>
                </a:rPr>
                <a:t>andas</a:t>
              </a:r>
            </a:p>
            <a:p>
              <a:pPr marL="0" marR="0" lvl="0" indent="0" algn="l" rtl="0">
                <a:spcBef>
                  <a:spcPts val="600"/>
                </a:spcBef>
                <a:spcAft>
                  <a:spcPts val="0"/>
                </a:spcAft>
                <a:buNone/>
              </a:pPr>
              <a:r>
                <a:rPr lang="en-US" dirty="0">
                  <a:solidFill>
                    <a:schemeClr val="accent3"/>
                  </a:solidFill>
                </a:rPr>
                <a:t>1.4. Matplotlib</a:t>
              </a:r>
            </a:p>
            <a:p>
              <a:pPr marL="0" marR="0" lvl="0" indent="0" algn="l" rtl="0">
                <a:spcBef>
                  <a:spcPts val="600"/>
                </a:spcBef>
                <a:spcAft>
                  <a:spcPts val="0"/>
                </a:spcAft>
                <a:buNone/>
              </a:pPr>
              <a:r>
                <a:rPr lang="en-US" sz="1400" dirty="0">
                  <a:solidFill>
                    <a:schemeClr val="accent3"/>
                  </a:solidFill>
                  <a:latin typeface="Arial"/>
                  <a:ea typeface="Arial"/>
                  <a:cs typeface="Arial"/>
                  <a:sym typeface="Arial"/>
                </a:rPr>
                <a:t>1.5. </a:t>
              </a:r>
              <a:r>
                <a:rPr lang="en-US" sz="1400" dirty="0" err="1">
                  <a:solidFill>
                    <a:schemeClr val="accent3"/>
                  </a:solidFill>
                  <a:latin typeface="Arial"/>
                  <a:ea typeface="Arial"/>
                  <a:cs typeface="Arial"/>
                  <a:sym typeface="Arial"/>
                </a:rPr>
                <a:t>N</a:t>
              </a:r>
              <a:r>
                <a:rPr lang="en-US" dirty="0" err="1">
                  <a:solidFill>
                    <a:schemeClr val="accent3"/>
                  </a:solidFill>
                </a:rPr>
                <a:t>umpy</a:t>
              </a:r>
              <a:endParaRPr lang="en-US" dirty="0">
                <a:solidFill>
                  <a:schemeClr val="accent3"/>
                </a:solidFill>
              </a:endParaRPr>
            </a:p>
            <a:p>
              <a:pPr marL="0" marR="0" lvl="0" indent="0" algn="l" rtl="0">
                <a:spcBef>
                  <a:spcPts val="600"/>
                </a:spcBef>
                <a:spcAft>
                  <a:spcPts val="0"/>
                </a:spcAft>
                <a:buNone/>
              </a:pPr>
              <a:r>
                <a:rPr lang="en-US" dirty="0">
                  <a:solidFill>
                    <a:schemeClr val="accent3"/>
                  </a:solidFill>
                </a:rPr>
                <a:t>1.6. </a:t>
              </a:r>
              <a:r>
                <a:rPr lang="en-US" dirty="0" err="1">
                  <a:solidFill>
                    <a:schemeClr val="accent3"/>
                  </a:solidFill>
                </a:rPr>
                <a:t>Ipython</a:t>
              </a:r>
              <a:endParaRPr lang="en-US" dirty="0">
                <a:solidFill>
                  <a:schemeClr val="accent3"/>
                </a:solidFill>
              </a:endParaRPr>
            </a:p>
            <a:p>
              <a:pPr marL="0" marR="0" lvl="0" indent="0" algn="l" rtl="0">
                <a:spcBef>
                  <a:spcPts val="600"/>
                </a:spcBef>
                <a:spcAft>
                  <a:spcPts val="0"/>
                </a:spcAft>
                <a:buNone/>
              </a:pPr>
              <a:r>
                <a:rPr lang="en-US" dirty="0">
                  <a:solidFill>
                    <a:schemeClr val="accent3"/>
                  </a:solidFill>
                </a:rPr>
                <a:t>1.7. Datetime</a:t>
              </a:r>
            </a:p>
            <a:p>
              <a:pPr marL="0" marR="0" lvl="0" indent="0" algn="l" rtl="0">
                <a:spcBef>
                  <a:spcPts val="600"/>
                </a:spcBef>
                <a:spcAft>
                  <a:spcPts val="0"/>
                </a:spcAft>
                <a:buNone/>
              </a:pPr>
              <a:r>
                <a:rPr lang="en-US" dirty="0">
                  <a:solidFill>
                    <a:schemeClr val="accent3"/>
                  </a:solidFill>
                </a:rPr>
                <a:t>1.8. JSON</a:t>
              </a:r>
            </a:p>
            <a:p>
              <a:pPr marL="0" marR="0" lvl="0" indent="0" algn="l" rtl="0">
                <a:spcBef>
                  <a:spcPts val="600"/>
                </a:spcBef>
                <a:spcAft>
                  <a:spcPts val="0"/>
                </a:spcAft>
                <a:buNone/>
              </a:pPr>
              <a:r>
                <a:rPr lang="en-US" dirty="0">
                  <a:solidFill>
                    <a:schemeClr val="accent3"/>
                  </a:solidFill>
                </a:rPr>
                <a:t>1.9. Folium</a:t>
              </a:r>
            </a:p>
            <a:p>
              <a:pPr marL="0" marR="0" lvl="0" indent="0" algn="l" rtl="0">
                <a:spcBef>
                  <a:spcPts val="600"/>
                </a:spcBef>
                <a:spcAft>
                  <a:spcPts val="0"/>
                </a:spcAft>
                <a:buNone/>
              </a:pPr>
              <a:r>
                <a:rPr lang="en-US" dirty="0">
                  <a:solidFill>
                    <a:schemeClr val="accent3"/>
                  </a:solidFill>
                </a:rPr>
                <a:t>1.10. </a:t>
              </a:r>
              <a:r>
                <a:rPr lang="en-US" dirty="0" err="1">
                  <a:solidFill>
                    <a:schemeClr val="accent3"/>
                  </a:solidFill>
                </a:rPr>
                <a:t>Streamlit</a:t>
              </a:r>
              <a:r>
                <a:rPr lang="en-US" dirty="0">
                  <a:solidFill>
                    <a:schemeClr val="accent3"/>
                  </a:solidFill>
                </a:rPr>
                <a:t> </a:t>
              </a:r>
            </a:p>
            <a:p>
              <a:pPr marL="0" marR="0" lvl="0" indent="0" algn="l" rtl="0">
                <a:spcBef>
                  <a:spcPts val="600"/>
                </a:spcBef>
                <a:spcAft>
                  <a:spcPts val="0"/>
                </a:spcAft>
                <a:buNone/>
              </a:pPr>
              <a:r>
                <a:rPr lang="en-US" dirty="0">
                  <a:solidFill>
                    <a:schemeClr val="accent3"/>
                  </a:solidFill>
                </a:rPr>
                <a:t>1.11. Base64</a:t>
              </a:r>
            </a:p>
            <a:p>
              <a:pPr marL="0" marR="0" lvl="0" indent="0" algn="l" rtl="0">
                <a:spcBef>
                  <a:spcPts val="600"/>
                </a:spcBef>
                <a:spcAft>
                  <a:spcPts val="0"/>
                </a:spcAft>
                <a:buNone/>
              </a:pPr>
              <a:endParaRPr lang="en-US" dirty="0">
                <a:solidFill>
                  <a:schemeClr val="accent3"/>
                </a:solidFill>
              </a:endParaRPr>
            </a:p>
            <a:p>
              <a:pPr marL="0" marR="0" lvl="0" indent="0" algn="l" rtl="0">
                <a:spcBef>
                  <a:spcPts val="600"/>
                </a:spcBef>
                <a:spcAft>
                  <a:spcPts val="0"/>
                </a:spcAft>
                <a:buNone/>
              </a:pPr>
              <a:endParaRPr lang="en-US" sz="1400" dirty="0">
                <a:solidFill>
                  <a:schemeClr val="accent3"/>
                </a:solidFill>
                <a:latin typeface="Arial"/>
                <a:ea typeface="Arial"/>
                <a:cs typeface="Arial"/>
                <a:sym typeface="Arial"/>
              </a:endParaRPr>
            </a:p>
          </p:txBody>
        </p:sp>
      </p:grpSp>
      <p:grpSp>
        <p:nvGrpSpPr>
          <p:cNvPr id="73" name="Google Shape;73;p3"/>
          <p:cNvGrpSpPr/>
          <p:nvPr/>
        </p:nvGrpSpPr>
        <p:grpSpPr>
          <a:xfrm>
            <a:off x="528795" y="4450730"/>
            <a:ext cx="4379913" cy="2031006"/>
            <a:chOff x="4181256" y="3224809"/>
            <a:chExt cx="4379913" cy="2031006"/>
          </a:xfrm>
        </p:grpSpPr>
        <p:sp>
          <p:nvSpPr>
            <p:cNvPr id="74" name="Google Shape;74;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latin typeface="Arial"/>
                  <a:ea typeface="Arial"/>
                  <a:cs typeface="Arial"/>
                  <a:sym typeface="Arial"/>
                </a:rPr>
                <a:t>UNI</a:t>
              </a:r>
              <a:r>
                <a:rPr lang="en-US" sz="1800" dirty="0">
                  <a:solidFill>
                    <a:srgbClr val="3F3F3F"/>
                  </a:solidFill>
                </a:rPr>
                <a:t>DAD</a:t>
              </a:r>
              <a:r>
                <a:rPr lang="en-US" sz="1800" dirty="0">
                  <a:solidFill>
                    <a:srgbClr val="3F3F3F"/>
                  </a:solidFill>
                  <a:latin typeface="Arial"/>
                  <a:ea typeface="Arial"/>
                  <a:cs typeface="Arial"/>
                  <a:sym typeface="Arial"/>
                </a:rPr>
                <a:t> 2</a:t>
              </a:r>
              <a:r>
                <a:rPr lang="en-US" sz="1800" dirty="0">
                  <a:solidFill>
                    <a:srgbClr val="3F3F3F"/>
                  </a:solidFill>
                </a:rPr>
                <a:t>.Codigos </a:t>
              </a:r>
              <a:r>
                <a:rPr lang="en-US" sz="1800" dirty="0">
                  <a:solidFill>
                    <a:srgbClr val="3F3F3F"/>
                  </a:solidFill>
                  <a:latin typeface="Arial"/>
                  <a:ea typeface="Arial"/>
                  <a:cs typeface="Arial"/>
                  <a:sym typeface="Arial"/>
                </a:rPr>
                <a:t>. </a:t>
              </a:r>
              <a:endParaRPr dirty="0"/>
            </a:p>
          </p:txBody>
        </p:sp>
        <p:sp>
          <p:nvSpPr>
            <p:cNvPr id="75" name="Google Shape;75;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6" name="Google Shape;76;p3"/>
            <p:cNvSpPr/>
            <p:nvPr/>
          </p:nvSpPr>
          <p:spPr>
            <a:xfrm>
              <a:off x="5160752" y="3516877"/>
              <a:ext cx="3400417" cy="173893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193EB0"/>
                  </a:solidFill>
                  <a:latin typeface="Arial"/>
                  <a:ea typeface="Arial"/>
                  <a:cs typeface="Arial"/>
                  <a:sym typeface="Arial"/>
                </a:rPr>
                <a:t>2.1. </a:t>
              </a:r>
              <a:r>
                <a:rPr lang="en-US" sz="1400" dirty="0" err="1">
                  <a:solidFill>
                    <a:srgbClr val="193EB0"/>
                  </a:solidFill>
                  <a:latin typeface="Arial"/>
                  <a:ea typeface="Arial"/>
                  <a:cs typeface="Arial"/>
                  <a:sym typeface="Arial"/>
                </a:rPr>
                <a:t>Creacion</a:t>
              </a:r>
              <a:r>
                <a:rPr lang="en-US" sz="1400" dirty="0">
                  <a:solidFill>
                    <a:srgbClr val="193EB0"/>
                  </a:solidFill>
                  <a:latin typeface="Arial"/>
                  <a:ea typeface="Arial"/>
                  <a:cs typeface="Arial"/>
                  <a:sym typeface="Arial"/>
                </a:rPr>
                <a:t> del </a:t>
              </a:r>
              <a:r>
                <a:rPr lang="en-US" sz="1400" dirty="0" err="1">
                  <a:solidFill>
                    <a:srgbClr val="193EB0"/>
                  </a:solidFill>
                  <a:latin typeface="Arial"/>
                  <a:ea typeface="Arial"/>
                  <a:cs typeface="Arial"/>
                  <a:sym typeface="Arial"/>
                </a:rPr>
                <a:t>dataframe</a:t>
              </a:r>
              <a:r>
                <a:rPr lang="en-US" sz="1400" dirty="0">
                  <a:solidFill>
                    <a:srgbClr val="193EB0"/>
                  </a:solidFill>
                  <a:latin typeface="Arial"/>
                  <a:ea typeface="Arial"/>
                  <a:cs typeface="Arial"/>
                  <a:sym typeface="Arial"/>
                </a:rPr>
                <a:t> con </a:t>
              </a:r>
              <a:r>
                <a:rPr lang="en-US" sz="1400" dirty="0" err="1">
                  <a:solidFill>
                    <a:srgbClr val="193EB0"/>
                  </a:solidFill>
                  <a:latin typeface="Arial"/>
                  <a:ea typeface="Arial"/>
                  <a:cs typeface="Arial"/>
                  <a:sym typeface="Arial"/>
                </a:rPr>
                <a:t>los</a:t>
              </a:r>
              <a:r>
                <a:rPr lang="en-US" sz="1400" dirty="0">
                  <a:solidFill>
                    <a:srgbClr val="193EB0"/>
                  </a:solidFill>
                  <a:latin typeface="Arial"/>
                  <a:ea typeface="Arial"/>
                  <a:cs typeface="Arial"/>
                  <a:sym typeface="Arial"/>
                </a:rPr>
                <a:t> </a:t>
              </a:r>
              <a:r>
                <a:rPr lang="en-US" sz="1400" dirty="0" err="1">
                  <a:solidFill>
                    <a:srgbClr val="193EB0"/>
                  </a:solidFill>
                  <a:latin typeface="Arial"/>
                  <a:ea typeface="Arial"/>
                  <a:cs typeface="Arial"/>
                  <a:sym typeface="Arial"/>
                </a:rPr>
                <a:t>jugadores</a:t>
              </a:r>
              <a:r>
                <a:rPr lang="en-US" sz="1400" dirty="0">
                  <a:solidFill>
                    <a:srgbClr val="193EB0"/>
                  </a:solidFill>
                  <a:latin typeface="Arial"/>
                  <a:ea typeface="Arial"/>
                  <a:cs typeface="Arial"/>
                  <a:sym typeface="Arial"/>
                </a:rPr>
                <a:t> de </a:t>
              </a:r>
              <a:r>
                <a:rPr lang="en-US" sz="1400" dirty="0" err="1">
                  <a:solidFill>
                    <a:srgbClr val="193EB0"/>
                  </a:solidFill>
                  <a:latin typeface="Arial"/>
                  <a:ea typeface="Arial"/>
                  <a:cs typeface="Arial"/>
                  <a:sym typeface="Arial"/>
                </a:rPr>
                <a:t>españa</a:t>
              </a:r>
              <a:r>
                <a:rPr lang="en-US" sz="1400" dirty="0">
                  <a:solidFill>
                    <a:srgbClr val="193EB0"/>
                  </a:solidFill>
                  <a:latin typeface="Arial"/>
                  <a:ea typeface="Arial"/>
                  <a:cs typeface="Arial"/>
                  <a:sym typeface="Arial"/>
                </a:rPr>
                <a:t> y </a:t>
              </a:r>
              <a:r>
                <a:rPr lang="en-US" sz="1400" dirty="0" err="1">
                  <a:solidFill>
                    <a:srgbClr val="193EB0"/>
                  </a:solidFill>
                  <a:latin typeface="Arial"/>
                  <a:ea typeface="Arial"/>
                  <a:cs typeface="Arial"/>
                  <a:sym typeface="Arial"/>
                </a:rPr>
                <a:t>alemania</a:t>
              </a:r>
              <a:endParaRPr dirty="0"/>
            </a:p>
            <a:p>
              <a:pPr marL="0" marR="0" lvl="0" indent="0" algn="l" rtl="0">
                <a:spcBef>
                  <a:spcPts val="600"/>
                </a:spcBef>
                <a:spcAft>
                  <a:spcPts val="0"/>
                </a:spcAft>
                <a:buNone/>
              </a:pPr>
              <a:r>
                <a:rPr lang="en-US" sz="1400" dirty="0">
                  <a:solidFill>
                    <a:srgbClr val="A5A5A5"/>
                  </a:solidFill>
                  <a:latin typeface="Arial"/>
                  <a:ea typeface="Arial"/>
                  <a:cs typeface="Arial"/>
                  <a:sym typeface="Arial"/>
                </a:rPr>
                <a:t>2.2. </a:t>
              </a:r>
              <a:r>
                <a:rPr lang="en-US" sz="1400" dirty="0" err="1">
                  <a:solidFill>
                    <a:schemeClr val="accent3"/>
                  </a:solidFill>
                  <a:latin typeface="Arial"/>
                  <a:ea typeface="Arial"/>
                  <a:cs typeface="Arial"/>
                  <a:sym typeface="Arial"/>
                </a:rPr>
                <a:t>Creacion</a:t>
              </a:r>
              <a:r>
                <a:rPr lang="en-US" sz="1400" dirty="0">
                  <a:solidFill>
                    <a:schemeClr val="accent3"/>
                  </a:solidFill>
                  <a:latin typeface="Arial"/>
                  <a:ea typeface="Arial"/>
                  <a:cs typeface="Arial"/>
                  <a:sym typeface="Arial"/>
                </a:rPr>
                <a:t> </a:t>
              </a:r>
              <a:r>
                <a:rPr lang="en-US" dirty="0">
                  <a:solidFill>
                    <a:schemeClr val="accent3"/>
                  </a:solidFill>
                </a:rPr>
                <a:t>del </a:t>
              </a:r>
              <a:r>
                <a:rPr lang="en-US" dirty="0" err="1">
                  <a:solidFill>
                    <a:schemeClr val="accent3"/>
                  </a:solidFill>
                </a:rPr>
                <a:t>codigo</a:t>
              </a:r>
              <a:r>
                <a:rPr lang="en-US" dirty="0">
                  <a:solidFill>
                    <a:schemeClr val="accent3"/>
                  </a:solidFill>
                </a:rPr>
                <a:t> que </a:t>
              </a:r>
              <a:r>
                <a:rPr lang="en-US" dirty="0" err="1">
                  <a:solidFill>
                    <a:schemeClr val="accent3"/>
                  </a:solidFill>
                </a:rPr>
                <a:t>depurar</a:t>
              </a:r>
              <a:r>
                <a:rPr lang="en-US" dirty="0">
                  <a:solidFill>
                    <a:schemeClr val="accent3"/>
                  </a:solidFill>
                </a:rPr>
                <a:t> las </a:t>
              </a:r>
              <a:r>
                <a:rPr lang="en-US" dirty="0" err="1">
                  <a:solidFill>
                    <a:schemeClr val="accent3"/>
                  </a:solidFill>
                </a:rPr>
                <a:t>tablas</a:t>
              </a:r>
              <a:r>
                <a:rPr lang="en-US" dirty="0">
                  <a:solidFill>
                    <a:schemeClr val="accent3"/>
                  </a:solidFill>
                </a:rPr>
                <a:t>.</a:t>
              </a:r>
              <a:endParaRPr dirty="0"/>
            </a:p>
            <a:p>
              <a:pPr marL="0" marR="0" lvl="0" indent="0" algn="l" rtl="0">
                <a:spcBef>
                  <a:spcPts val="600"/>
                </a:spcBef>
                <a:spcAft>
                  <a:spcPts val="0"/>
                </a:spcAft>
                <a:buNone/>
              </a:pPr>
              <a:r>
                <a:rPr lang="en-US" sz="1400" dirty="0">
                  <a:solidFill>
                    <a:srgbClr val="A5A5A5"/>
                  </a:solidFill>
                  <a:latin typeface="Arial"/>
                  <a:ea typeface="Arial"/>
                  <a:cs typeface="Arial"/>
                  <a:sym typeface="Arial"/>
                </a:rPr>
                <a:t>2.3. </a:t>
              </a:r>
              <a:r>
                <a:rPr lang="en-US" sz="1400" dirty="0" err="1">
                  <a:solidFill>
                    <a:schemeClr val="accent3"/>
                  </a:solidFill>
                  <a:latin typeface="Arial"/>
                  <a:ea typeface="Arial"/>
                  <a:cs typeface="Arial"/>
                  <a:sym typeface="Arial"/>
                </a:rPr>
                <a:t>C</a:t>
              </a:r>
              <a:r>
                <a:rPr lang="en-US" dirty="0" err="1">
                  <a:solidFill>
                    <a:schemeClr val="accent3"/>
                  </a:solidFill>
                </a:rPr>
                <a:t>reacion</a:t>
              </a:r>
              <a:r>
                <a:rPr lang="en-US" dirty="0">
                  <a:solidFill>
                    <a:schemeClr val="accent3"/>
                  </a:solidFill>
                </a:rPr>
                <a:t> del </a:t>
              </a:r>
              <a:r>
                <a:rPr lang="en-US" dirty="0" err="1">
                  <a:solidFill>
                    <a:schemeClr val="accent3"/>
                  </a:solidFill>
                </a:rPr>
                <a:t>codigo</a:t>
              </a:r>
              <a:r>
                <a:rPr lang="en-US" dirty="0">
                  <a:solidFill>
                    <a:schemeClr val="accent3"/>
                  </a:solidFill>
                </a:rPr>
                <a:t> </a:t>
              </a:r>
              <a:r>
                <a:rPr lang="en-US" dirty="0" err="1">
                  <a:solidFill>
                    <a:schemeClr val="accent3"/>
                  </a:solidFill>
                </a:rPr>
                <a:t>convertir</a:t>
              </a:r>
              <a:r>
                <a:rPr lang="en-US" dirty="0">
                  <a:solidFill>
                    <a:schemeClr val="accent3"/>
                  </a:solidFill>
                </a:rPr>
                <a:t> valor.</a:t>
              </a:r>
            </a:p>
            <a:p>
              <a:pPr marL="0" marR="0" lvl="0" indent="0" algn="l" rtl="0">
                <a:spcBef>
                  <a:spcPts val="600"/>
                </a:spcBef>
                <a:spcAft>
                  <a:spcPts val="0"/>
                </a:spcAft>
                <a:buNone/>
              </a:pPr>
              <a:r>
                <a:rPr lang="en-US" dirty="0">
                  <a:solidFill>
                    <a:schemeClr val="accent3"/>
                  </a:solidFill>
                </a:rPr>
                <a:t>2.4. </a:t>
              </a:r>
              <a:r>
                <a:rPr lang="en-US" dirty="0" err="1">
                  <a:solidFill>
                    <a:schemeClr val="accent3"/>
                  </a:solidFill>
                </a:rPr>
                <a:t>Creacion</a:t>
              </a:r>
              <a:r>
                <a:rPr lang="en-US" dirty="0">
                  <a:solidFill>
                    <a:schemeClr val="accent3"/>
                  </a:solidFill>
                </a:rPr>
                <a:t> del </a:t>
              </a:r>
              <a:r>
                <a:rPr lang="en-US" dirty="0" err="1">
                  <a:solidFill>
                    <a:schemeClr val="accent3"/>
                  </a:solidFill>
                </a:rPr>
                <a:t>codigo</a:t>
              </a:r>
              <a:r>
                <a:rPr lang="en-US" dirty="0">
                  <a:solidFill>
                    <a:schemeClr val="accent3"/>
                  </a:solidFill>
                </a:rPr>
                <a:t> para </a:t>
              </a:r>
              <a:r>
                <a:rPr lang="en-US" dirty="0" err="1">
                  <a:solidFill>
                    <a:schemeClr val="accent3"/>
                  </a:solidFill>
                </a:rPr>
                <a:t>graficar</a:t>
              </a:r>
              <a:r>
                <a:rPr lang="en-US" dirty="0">
                  <a:solidFill>
                    <a:schemeClr val="accent3"/>
                  </a:solidFill>
                </a:rPr>
                <a:t> </a:t>
              </a:r>
              <a:r>
                <a:rPr lang="en-US" dirty="0" err="1">
                  <a:solidFill>
                    <a:schemeClr val="accent3"/>
                  </a:solidFill>
                </a:rPr>
                <a:t>jugadores</a:t>
              </a:r>
              <a:r>
                <a:rPr lang="en-US" dirty="0">
                  <a:solidFill>
                    <a:schemeClr val="accent3"/>
                  </a:solidFill>
                </a:rPr>
                <a:t>.</a:t>
              </a:r>
              <a:endParaRPr dirty="0"/>
            </a:p>
          </p:txBody>
        </p:sp>
      </p:gr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a:extLst>
            <a:ext uri="{FF2B5EF4-FFF2-40B4-BE49-F238E27FC236}">
              <a16:creationId xmlns:a16="http://schemas.microsoft.com/office/drawing/2014/main" id="{EFD889CA-027E-99A5-4EF7-D08CED31120C}"/>
            </a:ext>
          </a:extLst>
        </p:cNvPr>
        <p:cNvGrpSpPr/>
        <p:nvPr/>
      </p:nvGrpSpPr>
      <p:grpSpPr>
        <a:xfrm>
          <a:off x="0" y="0"/>
          <a:ext cx="0" cy="0"/>
          <a:chOff x="0" y="0"/>
          <a:chExt cx="0" cy="0"/>
        </a:xfrm>
      </p:grpSpPr>
      <p:sp>
        <p:nvSpPr>
          <p:cNvPr id="68" name="Google Shape;68;p3">
            <a:extLst>
              <a:ext uri="{FF2B5EF4-FFF2-40B4-BE49-F238E27FC236}">
                <a16:creationId xmlns:a16="http://schemas.microsoft.com/office/drawing/2014/main" id="{545B3192-E7DC-7C43-3475-A9D795130248}"/>
              </a:ext>
            </a:extLst>
          </p:cNvPr>
          <p:cNvSpPr/>
          <p:nvPr/>
        </p:nvSpPr>
        <p:spPr>
          <a:xfrm>
            <a:off x="528795" y="372009"/>
            <a:ext cx="8815230" cy="492443"/>
          </a:xfrm>
          <a:prstGeom prst="rect">
            <a:avLst/>
          </a:prstGeom>
          <a:noFill/>
          <a:ln>
            <a:noFill/>
          </a:ln>
        </p:spPr>
        <p:txBody>
          <a:bodyPr spcFirstLastPara="1" wrap="square" lIns="0" tIns="0" rIns="0" bIns="0" anchor="t" anchorCtr="0">
            <a:spAutoFit/>
          </a:bodyPr>
          <a:lstStyle/>
          <a:p>
            <a:pPr marL="0" lvl="0" indent="0" rtl="0">
              <a:lnSpc>
                <a:spcPct val="100000"/>
              </a:lnSpc>
              <a:spcBef>
                <a:spcPts val="0"/>
              </a:spcBef>
              <a:spcAft>
                <a:spcPts val="0"/>
              </a:spcAft>
              <a:buClr>
                <a:schemeClr val="dk1"/>
              </a:buClr>
              <a:buSzPts val="4300"/>
              <a:buNone/>
            </a:pPr>
            <a:r>
              <a:rPr lang="es-MX" sz="1600" b="1" dirty="0">
                <a:solidFill>
                  <a:schemeClr val="bg1"/>
                </a:solidFill>
                <a:latin typeface="+mj-lt"/>
              </a:rPr>
              <a:t>ANÁLISIS DE LAS ESTADÍSTICAS QUE TIENEN MAYOR CORRELACIÓN CON EL VALOR DE MERCADO DE LOS JUGADORES DE FUTBOL EN ESPAÑA Y ALEMANIA.</a:t>
            </a:r>
            <a:endParaRPr lang="en-US" sz="1600" b="1" dirty="0">
              <a:solidFill>
                <a:schemeClr val="bg1"/>
              </a:solidFill>
              <a:latin typeface="+mj-lt"/>
            </a:endParaRPr>
          </a:p>
        </p:txBody>
      </p:sp>
      <p:grpSp>
        <p:nvGrpSpPr>
          <p:cNvPr id="69" name="Google Shape;69;p3">
            <a:extLst>
              <a:ext uri="{FF2B5EF4-FFF2-40B4-BE49-F238E27FC236}">
                <a16:creationId xmlns:a16="http://schemas.microsoft.com/office/drawing/2014/main" id="{D5E434C2-E695-6E35-92AD-DF9CDD83B764}"/>
              </a:ext>
            </a:extLst>
          </p:cNvPr>
          <p:cNvGrpSpPr/>
          <p:nvPr/>
        </p:nvGrpSpPr>
        <p:grpSpPr>
          <a:xfrm>
            <a:off x="528794" y="1109823"/>
            <a:ext cx="4379914" cy="3894958"/>
            <a:chOff x="4181255" y="2477820"/>
            <a:chExt cx="4379914" cy="3894958"/>
          </a:xfrm>
        </p:grpSpPr>
        <p:sp>
          <p:nvSpPr>
            <p:cNvPr id="70" name="Google Shape;70;p3">
              <a:extLst>
                <a:ext uri="{FF2B5EF4-FFF2-40B4-BE49-F238E27FC236}">
                  <a16:creationId xmlns:a16="http://schemas.microsoft.com/office/drawing/2014/main" id="{618F5BB6-A851-EDAA-4B63-758B3778D06B}"/>
                </a:ext>
              </a:extLst>
            </p:cNvPr>
            <p:cNvSpPr/>
            <p:nvPr/>
          </p:nvSpPr>
          <p:spPr>
            <a:xfrm>
              <a:off x="4364136" y="2477820"/>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rPr>
                <a:t>UNIDAD 2. Código </a:t>
              </a:r>
              <a:endParaRPr lang="en-US" dirty="0"/>
            </a:p>
          </p:txBody>
        </p:sp>
        <p:sp>
          <p:nvSpPr>
            <p:cNvPr id="71" name="Google Shape;71;p3">
              <a:extLst>
                <a:ext uri="{FF2B5EF4-FFF2-40B4-BE49-F238E27FC236}">
                  <a16:creationId xmlns:a16="http://schemas.microsoft.com/office/drawing/2014/main" id="{59482394-C4BC-9E5C-EC40-30CB1DC18975}"/>
                </a:ext>
              </a:extLst>
            </p:cNvPr>
            <p:cNvSpPr/>
            <p:nvPr/>
          </p:nvSpPr>
          <p:spPr>
            <a:xfrm>
              <a:off x="4181255" y="2754818"/>
              <a:ext cx="45719" cy="3157473"/>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a:extLst>
                <a:ext uri="{FF2B5EF4-FFF2-40B4-BE49-F238E27FC236}">
                  <a16:creationId xmlns:a16="http://schemas.microsoft.com/office/drawing/2014/main" id="{946266DC-1952-C73D-22AA-1006604176FD}"/>
                </a:ext>
              </a:extLst>
            </p:cNvPr>
            <p:cNvSpPr/>
            <p:nvPr/>
          </p:nvSpPr>
          <p:spPr>
            <a:xfrm>
              <a:off x="5160752" y="2741015"/>
              <a:ext cx="3400417" cy="3631763"/>
            </a:xfrm>
            <a:prstGeom prst="rect">
              <a:avLst/>
            </a:prstGeom>
            <a:noFill/>
            <a:ln>
              <a:noFill/>
            </a:ln>
          </p:spPr>
          <p:txBody>
            <a:bodyPr spcFirstLastPara="1" wrap="square" lIns="0" tIns="0" rIns="0" bIns="0" anchor="t" anchorCtr="0">
              <a:spAutoFit/>
            </a:bodyPr>
            <a:lstStyle/>
            <a:p>
              <a:pPr marL="0" marR="0" lvl="0" indent="0" algn="l" rtl="0">
                <a:spcBef>
                  <a:spcPts val="600"/>
                </a:spcBef>
                <a:spcAft>
                  <a:spcPts val="0"/>
                </a:spcAft>
                <a:buNone/>
              </a:pPr>
              <a:r>
                <a:rPr lang="en-US" dirty="0">
                  <a:solidFill>
                    <a:schemeClr val="accent3"/>
                  </a:solidFill>
                </a:rPr>
                <a:t> 2</a:t>
              </a:r>
              <a:r>
                <a:rPr lang="en-US" dirty="0">
                  <a:solidFill>
                    <a:schemeClr val="accent3"/>
                  </a:solidFill>
                  <a:latin typeface="Arial"/>
                  <a:ea typeface="Arial"/>
                  <a:cs typeface="Arial"/>
                  <a:sym typeface="Arial"/>
                </a:rPr>
                <a:t>.5. </a:t>
              </a:r>
              <a:r>
                <a:rPr lang="en-US" dirty="0" err="1">
                  <a:solidFill>
                    <a:schemeClr val="accent3"/>
                  </a:solidFill>
                  <a:latin typeface="Arial"/>
                  <a:ea typeface="Arial"/>
                  <a:cs typeface="Arial"/>
                  <a:sym typeface="Arial"/>
                </a:rPr>
                <a:t>Creacion</a:t>
              </a:r>
              <a:r>
                <a:rPr lang="en-US" dirty="0">
                  <a:solidFill>
                    <a:schemeClr val="accent3"/>
                  </a:solidFill>
                  <a:latin typeface="Arial"/>
                  <a:ea typeface="Arial"/>
                  <a:cs typeface="Arial"/>
                  <a:sym typeface="Arial"/>
                </a:rPr>
                <a:t> del </a:t>
              </a:r>
              <a:r>
                <a:rPr lang="en-US" dirty="0" err="1">
                  <a:solidFill>
                    <a:schemeClr val="accent3"/>
                  </a:solidFill>
                  <a:latin typeface="Arial"/>
                  <a:ea typeface="Arial"/>
                  <a:cs typeface="Arial"/>
                  <a:sym typeface="Arial"/>
                </a:rPr>
                <a:t>codigo</a:t>
              </a:r>
              <a:r>
                <a:rPr lang="en-US" dirty="0">
                  <a:solidFill>
                    <a:schemeClr val="accent3"/>
                  </a:solidFill>
                  <a:latin typeface="Arial"/>
                  <a:ea typeface="Arial"/>
                  <a:cs typeface="Arial"/>
                  <a:sym typeface="Arial"/>
                </a:rPr>
                <a:t> para </a:t>
              </a:r>
              <a:r>
                <a:rPr lang="en-US" dirty="0" err="1">
                  <a:solidFill>
                    <a:schemeClr val="accent3"/>
                  </a:solidFill>
                  <a:latin typeface="Arial"/>
                  <a:ea typeface="Arial"/>
                  <a:cs typeface="Arial"/>
                  <a:sym typeface="Arial"/>
                </a:rPr>
                <a:t>importar</a:t>
              </a:r>
              <a:r>
                <a:rPr lang="en-US" dirty="0">
                  <a:solidFill>
                    <a:schemeClr val="accent3"/>
                  </a:solidFill>
                  <a:latin typeface="Arial"/>
                  <a:ea typeface="Arial"/>
                  <a:cs typeface="Arial"/>
                  <a:sym typeface="Arial"/>
                </a:rPr>
                <a:t> </a:t>
              </a:r>
              <a:r>
                <a:rPr lang="en-US" dirty="0" err="1">
                  <a:solidFill>
                    <a:schemeClr val="accent3"/>
                  </a:solidFill>
                  <a:latin typeface="Arial"/>
                  <a:ea typeface="Arial"/>
                  <a:cs typeface="Arial"/>
                  <a:sym typeface="Arial"/>
                </a:rPr>
                <a:t>los</a:t>
              </a:r>
              <a:r>
                <a:rPr lang="en-US" dirty="0">
                  <a:solidFill>
                    <a:schemeClr val="accent3"/>
                  </a:solidFill>
                  <a:latin typeface="Arial"/>
                  <a:ea typeface="Arial"/>
                  <a:cs typeface="Arial"/>
                  <a:sym typeface="Arial"/>
                </a:rPr>
                <a:t> </a:t>
              </a:r>
              <a:r>
                <a:rPr lang="en-US" dirty="0" err="1">
                  <a:solidFill>
                    <a:schemeClr val="accent3"/>
                  </a:solidFill>
                  <a:latin typeface="Arial"/>
                  <a:ea typeface="Arial"/>
                  <a:cs typeface="Arial"/>
                  <a:sym typeface="Arial"/>
                </a:rPr>
                <a:t>datos</a:t>
              </a:r>
              <a:r>
                <a:rPr lang="en-US" dirty="0">
                  <a:solidFill>
                    <a:schemeClr val="accent3"/>
                  </a:solidFill>
                  <a:latin typeface="Arial"/>
                  <a:ea typeface="Arial"/>
                  <a:cs typeface="Arial"/>
                  <a:sym typeface="Arial"/>
                </a:rPr>
                <a:t> del csv </a:t>
              </a:r>
              <a:r>
                <a:rPr lang="en-US" dirty="0" err="1">
                  <a:solidFill>
                    <a:schemeClr val="accent3"/>
                  </a:solidFill>
                  <a:latin typeface="Arial"/>
                  <a:ea typeface="Arial"/>
                  <a:cs typeface="Arial"/>
                  <a:sym typeface="Arial"/>
                </a:rPr>
                <a:t>desde</a:t>
              </a:r>
              <a:r>
                <a:rPr lang="en-US" dirty="0">
                  <a:solidFill>
                    <a:schemeClr val="accent3"/>
                  </a:solidFill>
                  <a:latin typeface="Arial"/>
                  <a:ea typeface="Arial"/>
                  <a:cs typeface="Arial"/>
                  <a:sym typeface="Arial"/>
                </a:rPr>
                <a:t> </a:t>
              </a:r>
              <a:r>
                <a:rPr lang="en-US" dirty="0" err="1">
                  <a:solidFill>
                    <a:schemeClr val="accent3"/>
                  </a:solidFill>
                  <a:latin typeface="Arial"/>
                  <a:ea typeface="Arial"/>
                  <a:cs typeface="Arial"/>
                  <a:sym typeface="Arial"/>
                </a:rPr>
                <a:t>github</a:t>
              </a:r>
              <a:r>
                <a:rPr lang="en-US" dirty="0">
                  <a:solidFill>
                    <a:schemeClr val="accent3"/>
                  </a:solidFill>
                  <a:latin typeface="Arial"/>
                  <a:ea typeface="Arial"/>
                  <a:cs typeface="Arial"/>
                  <a:sym typeface="Arial"/>
                </a:rPr>
                <a:t>.</a:t>
              </a:r>
              <a:endParaRPr lang="en-US" dirty="0">
                <a:solidFill>
                  <a:schemeClr val="accent3"/>
                </a:solidFill>
              </a:endParaRPr>
            </a:p>
            <a:p>
              <a:pPr marL="0" marR="0" lvl="0" indent="0" algn="l" rtl="0">
                <a:spcBef>
                  <a:spcPts val="600"/>
                </a:spcBef>
                <a:spcAft>
                  <a:spcPts val="0"/>
                </a:spcAft>
                <a:buNone/>
              </a:pPr>
              <a:r>
                <a:rPr lang="en-US" dirty="0">
                  <a:solidFill>
                    <a:schemeClr val="accent3"/>
                  </a:solidFill>
                </a:rPr>
                <a:t>2.6. </a:t>
              </a:r>
              <a:r>
                <a:rPr lang="en-US" dirty="0" err="1">
                  <a:solidFill>
                    <a:schemeClr val="accent3"/>
                  </a:solidFill>
                </a:rPr>
                <a:t>Creacion</a:t>
              </a:r>
              <a:r>
                <a:rPr lang="en-US" dirty="0">
                  <a:solidFill>
                    <a:schemeClr val="accent3"/>
                  </a:solidFill>
                </a:rPr>
                <a:t> del </a:t>
              </a:r>
              <a:r>
                <a:rPr lang="en-US" dirty="0" err="1">
                  <a:solidFill>
                    <a:schemeClr val="accent3"/>
                  </a:solidFill>
                </a:rPr>
                <a:t>codigo</a:t>
              </a:r>
              <a:r>
                <a:rPr lang="en-US" dirty="0">
                  <a:solidFill>
                    <a:schemeClr val="accent3"/>
                  </a:solidFill>
                </a:rPr>
                <a:t> para </a:t>
              </a:r>
              <a:r>
                <a:rPr lang="en-US" dirty="0" err="1">
                  <a:solidFill>
                    <a:schemeClr val="accent3"/>
                  </a:solidFill>
                </a:rPr>
                <a:t>añadir</a:t>
              </a:r>
              <a:r>
                <a:rPr lang="en-US" dirty="0">
                  <a:solidFill>
                    <a:schemeClr val="accent3"/>
                  </a:solidFill>
                </a:rPr>
                <a:t> </a:t>
              </a:r>
              <a:r>
                <a:rPr lang="en-US" dirty="0" err="1">
                  <a:solidFill>
                    <a:schemeClr val="accent3"/>
                  </a:solidFill>
                </a:rPr>
                <a:t>datos</a:t>
              </a:r>
              <a:r>
                <a:rPr lang="en-US" dirty="0">
                  <a:solidFill>
                    <a:schemeClr val="accent3"/>
                  </a:solidFill>
                </a:rPr>
                <a:t> al csv.</a:t>
              </a:r>
            </a:p>
            <a:p>
              <a:pPr marL="0" marR="0" lvl="0" indent="0" algn="l" rtl="0">
                <a:spcBef>
                  <a:spcPts val="600"/>
                </a:spcBef>
                <a:spcAft>
                  <a:spcPts val="0"/>
                </a:spcAft>
                <a:buNone/>
              </a:pPr>
              <a:r>
                <a:rPr lang="en-US" dirty="0">
                  <a:solidFill>
                    <a:schemeClr val="accent3"/>
                  </a:solidFill>
                </a:rPr>
                <a:t>2.7. </a:t>
              </a:r>
              <a:r>
                <a:rPr lang="en-US" dirty="0" err="1">
                  <a:solidFill>
                    <a:schemeClr val="accent3"/>
                  </a:solidFill>
                </a:rPr>
                <a:t>Creacion</a:t>
              </a:r>
              <a:r>
                <a:rPr lang="en-US" dirty="0">
                  <a:solidFill>
                    <a:schemeClr val="accent3"/>
                  </a:solidFill>
                </a:rPr>
                <a:t> del </a:t>
              </a:r>
              <a:r>
                <a:rPr lang="en-US" dirty="0" err="1">
                  <a:solidFill>
                    <a:schemeClr val="accent3"/>
                  </a:solidFill>
                </a:rPr>
                <a:t>codigo</a:t>
              </a:r>
              <a:r>
                <a:rPr lang="en-US" dirty="0">
                  <a:solidFill>
                    <a:schemeClr val="accent3"/>
                  </a:solidFill>
                </a:rPr>
                <a:t> para </a:t>
              </a:r>
              <a:r>
                <a:rPr lang="en-US" dirty="0" err="1">
                  <a:solidFill>
                    <a:schemeClr val="accent3"/>
                  </a:solidFill>
                </a:rPr>
                <a:t>eliminar</a:t>
              </a:r>
              <a:r>
                <a:rPr lang="en-US" dirty="0">
                  <a:solidFill>
                    <a:schemeClr val="accent3"/>
                  </a:solidFill>
                </a:rPr>
                <a:t> </a:t>
              </a:r>
              <a:r>
                <a:rPr lang="en-US" dirty="0" err="1">
                  <a:solidFill>
                    <a:schemeClr val="accent3"/>
                  </a:solidFill>
                </a:rPr>
                <a:t>filas</a:t>
              </a:r>
              <a:r>
                <a:rPr lang="en-US" dirty="0">
                  <a:solidFill>
                    <a:schemeClr val="accent3"/>
                  </a:solidFill>
                </a:rPr>
                <a:t> </a:t>
              </a:r>
              <a:r>
                <a:rPr lang="en-US" dirty="0" err="1">
                  <a:solidFill>
                    <a:schemeClr val="accent3"/>
                  </a:solidFill>
                </a:rPr>
                <a:t>mediante</a:t>
              </a:r>
              <a:r>
                <a:rPr lang="en-US" dirty="0">
                  <a:solidFill>
                    <a:schemeClr val="accent3"/>
                  </a:solidFill>
                </a:rPr>
                <a:t> </a:t>
              </a:r>
              <a:r>
                <a:rPr lang="en-US" dirty="0" err="1">
                  <a:solidFill>
                    <a:schemeClr val="accent3"/>
                  </a:solidFill>
                </a:rPr>
                <a:t>el</a:t>
              </a:r>
              <a:r>
                <a:rPr lang="en-US" dirty="0">
                  <a:solidFill>
                    <a:schemeClr val="accent3"/>
                  </a:solidFill>
                </a:rPr>
                <a:t> </a:t>
              </a:r>
              <a:r>
                <a:rPr lang="en-US" dirty="0" err="1">
                  <a:solidFill>
                    <a:schemeClr val="accent3"/>
                  </a:solidFill>
                </a:rPr>
                <a:t>indice</a:t>
              </a:r>
              <a:r>
                <a:rPr lang="en-US" dirty="0">
                  <a:solidFill>
                    <a:schemeClr val="accent3"/>
                  </a:solidFill>
                </a:rPr>
                <a:t>.</a:t>
              </a:r>
            </a:p>
            <a:p>
              <a:pPr marL="0" marR="0" lvl="0" indent="0" algn="l" rtl="0">
                <a:spcBef>
                  <a:spcPts val="600"/>
                </a:spcBef>
                <a:spcAft>
                  <a:spcPts val="0"/>
                </a:spcAft>
                <a:buNone/>
              </a:pPr>
              <a:r>
                <a:rPr lang="en-US" dirty="0">
                  <a:solidFill>
                    <a:schemeClr val="accent3"/>
                  </a:solidFill>
                </a:rPr>
                <a:t>2.8. </a:t>
              </a:r>
              <a:r>
                <a:rPr lang="en-US" dirty="0" err="1">
                  <a:solidFill>
                    <a:schemeClr val="accent3"/>
                  </a:solidFill>
                </a:rPr>
                <a:t>Creacion</a:t>
              </a:r>
              <a:r>
                <a:rPr lang="en-US" dirty="0">
                  <a:solidFill>
                    <a:schemeClr val="accent3"/>
                  </a:solidFill>
                </a:rPr>
                <a:t> del </a:t>
              </a:r>
              <a:r>
                <a:rPr lang="en-US" dirty="0" err="1">
                  <a:solidFill>
                    <a:schemeClr val="accent3"/>
                  </a:solidFill>
                </a:rPr>
                <a:t>codigo</a:t>
              </a:r>
              <a:r>
                <a:rPr lang="en-US" dirty="0">
                  <a:solidFill>
                    <a:schemeClr val="accent3"/>
                  </a:solidFill>
                </a:rPr>
                <a:t> para </a:t>
              </a:r>
              <a:r>
                <a:rPr lang="en-US" dirty="0" err="1">
                  <a:solidFill>
                    <a:schemeClr val="accent3"/>
                  </a:solidFill>
                </a:rPr>
                <a:t>añadir</a:t>
              </a:r>
              <a:r>
                <a:rPr lang="en-US" dirty="0">
                  <a:solidFill>
                    <a:schemeClr val="accent3"/>
                  </a:solidFill>
                </a:rPr>
                <a:t> la imagen de </a:t>
              </a:r>
              <a:r>
                <a:rPr lang="en-US" dirty="0" err="1">
                  <a:solidFill>
                    <a:schemeClr val="accent3"/>
                  </a:solidFill>
                </a:rPr>
                <a:t>cada</a:t>
              </a:r>
              <a:r>
                <a:rPr lang="en-US" dirty="0">
                  <a:solidFill>
                    <a:schemeClr val="accent3"/>
                  </a:solidFill>
                </a:rPr>
                <a:t> </a:t>
              </a:r>
              <a:r>
                <a:rPr lang="en-US" dirty="0" err="1">
                  <a:solidFill>
                    <a:schemeClr val="accent3"/>
                  </a:solidFill>
                </a:rPr>
                <a:t>jugador</a:t>
              </a:r>
              <a:r>
                <a:rPr lang="en-US" dirty="0">
                  <a:solidFill>
                    <a:schemeClr val="accent3"/>
                  </a:solidFill>
                </a:rPr>
                <a:t>.</a:t>
              </a:r>
            </a:p>
            <a:p>
              <a:pPr marL="0" marR="0" lvl="0" indent="0" algn="l" rtl="0">
                <a:spcBef>
                  <a:spcPts val="600"/>
                </a:spcBef>
                <a:spcAft>
                  <a:spcPts val="0"/>
                </a:spcAft>
                <a:buNone/>
              </a:pPr>
              <a:r>
                <a:rPr lang="en-US" dirty="0">
                  <a:solidFill>
                    <a:schemeClr val="accent3"/>
                  </a:solidFill>
                </a:rPr>
                <a:t>2.9. BOT</a:t>
              </a:r>
            </a:p>
            <a:p>
              <a:pPr marL="0" marR="0" lvl="0" indent="0" algn="l" rtl="0">
                <a:spcBef>
                  <a:spcPts val="600"/>
                </a:spcBef>
                <a:spcAft>
                  <a:spcPts val="0"/>
                </a:spcAft>
                <a:buNone/>
              </a:pPr>
              <a:r>
                <a:rPr lang="en-US" dirty="0">
                  <a:solidFill>
                    <a:schemeClr val="accent3"/>
                  </a:solidFill>
                </a:rPr>
                <a:t>2.10. </a:t>
              </a:r>
              <a:r>
                <a:rPr lang="en-US" dirty="0" err="1">
                  <a:solidFill>
                    <a:schemeClr val="accent3"/>
                  </a:solidFill>
                </a:rPr>
                <a:t>Creacion</a:t>
              </a:r>
              <a:r>
                <a:rPr lang="en-US" dirty="0">
                  <a:solidFill>
                    <a:schemeClr val="accent3"/>
                  </a:solidFill>
                </a:rPr>
                <a:t> del </a:t>
              </a:r>
              <a:r>
                <a:rPr lang="en-US" dirty="0" err="1">
                  <a:solidFill>
                    <a:schemeClr val="accent3"/>
                  </a:solidFill>
                </a:rPr>
                <a:t>codigo</a:t>
              </a:r>
              <a:r>
                <a:rPr lang="en-US" dirty="0">
                  <a:solidFill>
                    <a:schemeClr val="accent3"/>
                  </a:solidFill>
                </a:rPr>
                <a:t> para las </a:t>
              </a:r>
              <a:r>
                <a:rPr lang="en-US" dirty="0" err="1">
                  <a:solidFill>
                    <a:schemeClr val="accent3"/>
                  </a:solidFill>
                </a:rPr>
                <a:t>ubicaciones</a:t>
              </a:r>
              <a:r>
                <a:rPr lang="en-US" dirty="0">
                  <a:solidFill>
                    <a:schemeClr val="accent3"/>
                  </a:solidFill>
                </a:rPr>
                <a:t> de </a:t>
              </a:r>
              <a:r>
                <a:rPr lang="en-US" dirty="0" err="1">
                  <a:solidFill>
                    <a:schemeClr val="accent3"/>
                  </a:solidFill>
                </a:rPr>
                <a:t>los</a:t>
              </a:r>
              <a:r>
                <a:rPr lang="en-US" dirty="0">
                  <a:solidFill>
                    <a:schemeClr val="accent3"/>
                  </a:solidFill>
                </a:rPr>
                <a:t> </a:t>
              </a:r>
              <a:r>
                <a:rPr lang="en-US" dirty="0" err="1">
                  <a:solidFill>
                    <a:schemeClr val="accent3"/>
                  </a:solidFill>
                </a:rPr>
                <a:t>estadios</a:t>
              </a:r>
              <a:endParaRPr lang="en-US" dirty="0">
                <a:solidFill>
                  <a:schemeClr val="accent3"/>
                </a:solidFill>
              </a:endParaRPr>
            </a:p>
            <a:p>
              <a:pPr marL="0" marR="0" lvl="0" indent="0" algn="l" rtl="0">
                <a:spcBef>
                  <a:spcPts val="600"/>
                </a:spcBef>
                <a:spcAft>
                  <a:spcPts val="0"/>
                </a:spcAft>
                <a:buNone/>
              </a:pPr>
              <a:r>
                <a:rPr lang="en-US" dirty="0">
                  <a:solidFill>
                    <a:schemeClr val="accent3"/>
                  </a:solidFill>
                </a:rPr>
                <a:t>2.11. </a:t>
              </a:r>
              <a:r>
                <a:rPr lang="en-US" dirty="0" err="1">
                  <a:solidFill>
                    <a:schemeClr val="accent3"/>
                  </a:solidFill>
                </a:rPr>
                <a:t>Creacion</a:t>
              </a:r>
              <a:r>
                <a:rPr lang="en-US" dirty="0">
                  <a:solidFill>
                    <a:schemeClr val="accent3"/>
                  </a:solidFill>
                </a:rPr>
                <a:t> del </a:t>
              </a:r>
              <a:r>
                <a:rPr lang="en-US" dirty="0" err="1">
                  <a:solidFill>
                    <a:schemeClr val="accent3"/>
                  </a:solidFill>
                </a:rPr>
                <a:t>codigo</a:t>
              </a:r>
              <a:r>
                <a:rPr lang="en-US" dirty="0">
                  <a:solidFill>
                    <a:schemeClr val="accent3"/>
                  </a:solidFill>
                </a:rPr>
                <a:t> para la </a:t>
              </a:r>
              <a:r>
                <a:rPr lang="en-US" dirty="0" err="1">
                  <a:solidFill>
                    <a:schemeClr val="accent3"/>
                  </a:solidFill>
                </a:rPr>
                <a:t>pagina</a:t>
              </a:r>
              <a:r>
                <a:rPr lang="en-US" dirty="0">
                  <a:solidFill>
                    <a:schemeClr val="accent3"/>
                  </a:solidFill>
                </a:rPr>
                <a:t> web.</a:t>
              </a:r>
            </a:p>
            <a:p>
              <a:pPr marL="0" marR="0" lvl="0" indent="0" algn="l" rtl="0">
                <a:spcBef>
                  <a:spcPts val="600"/>
                </a:spcBef>
                <a:spcAft>
                  <a:spcPts val="0"/>
                </a:spcAft>
                <a:buNone/>
              </a:pPr>
              <a:endParaRPr lang="en-US" sz="1400" dirty="0">
                <a:solidFill>
                  <a:schemeClr val="accent3"/>
                </a:solidFill>
                <a:latin typeface="Arial"/>
                <a:ea typeface="Arial"/>
                <a:cs typeface="Arial"/>
                <a:sym typeface="Arial"/>
              </a:endParaRPr>
            </a:p>
          </p:txBody>
        </p:sp>
      </p:grpSp>
    </p:spTree>
    <p:custDataLst>
      <p:tags r:id="rId1"/>
    </p:custDataLst>
    <p:extLst>
      <p:ext uri="{BB962C8B-B14F-4D97-AF65-F5344CB8AC3E}">
        <p14:creationId xmlns:p14="http://schemas.microsoft.com/office/powerpoint/2010/main" val="88107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err="1"/>
              <a:t>Resquets</a:t>
            </a:r>
            <a:endParaRPr sz="2400" dirty="0"/>
          </a:p>
        </p:txBody>
      </p:sp>
      <p:sp>
        <p:nvSpPr>
          <p:cNvPr id="86" name="Google Shape;86;p4"/>
          <p:cNvSpPr txBox="1">
            <a:spLocks noGrp="1"/>
          </p:cNvSpPr>
          <p:nvPr>
            <p:ph type="body" idx="5"/>
          </p:nvPr>
        </p:nvSpPr>
        <p:spPr>
          <a:xfrm>
            <a:off x="522288" y="1953492"/>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Sirve para realizar peticiones HTTP, lo que facilita el trabajo de los programadores y simplifica la integración con servicios web: </a:t>
            </a:r>
          </a:p>
          <a:p>
            <a:pPr marL="0" lvl="0" indent="0" algn="just" rtl="0">
              <a:lnSpc>
                <a:spcPct val="128571"/>
              </a:lnSpc>
              <a:spcBef>
                <a:spcPts val="0"/>
              </a:spcBef>
              <a:spcAft>
                <a:spcPts val="0"/>
              </a:spcAft>
              <a:buClr>
                <a:srgbClr val="262626"/>
              </a:buClr>
              <a:buSzPts val="1470"/>
              <a:buNone/>
            </a:pPr>
            <a:r>
              <a:rPr lang="es-MX" sz="1600" dirty="0"/>
              <a:t>• Permite agregar contenidos como formularios, archivos divididos o parámetros más sencillos </a:t>
            </a:r>
          </a:p>
          <a:p>
            <a:pPr marL="0" lvl="0" indent="0" algn="just" rtl="0">
              <a:lnSpc>
                <a:spcPct val="128571"/>
              </a:lnSpc>
              <a:spcBef>
                <a:spcPts val="0"/>
              </a:spcBef>
              <a:spcAft>
                <a:spcPts val="0"/>
              </a:spcAft>
              <a:buClr>
                <a:srgbClr val="262626"/>
              </a:buClr>
              <a:buSzPts val="1470"/>
              <a:buNone/>
            </a:pPr>
            <a:r>
              <a:rPr lang="es-MX" sz="1600" dirty="0"/>
              <a:t>• Admite enviar información adicional al servidor a través de parámetros, encabezados y la codificación de respuestas del servidor </a:t>
            </a:r>
          </a:p>
          <a:p>
            <a:pPr marL="0" lvl="0" indent="0" algn="just" rtl="0">
              <a:lnSpc>
                <a:spcPct val="128571"/>
              </a:lnSpc>
              <a:spcBef>
                <a:spcPts val="0"/>
              </a:spcBef>
              <a:spcAft>
                <a:spcPts val="0"/>
              </a:spcAft>
              <a:buClr>
                <a:srgbClr val="262626"/>
              </a:buClr>
              <a:buSzPts val="1470"/>
              <a:buNone/>
            </a:pPr>
            <a:r>
              <a:rPr lang="es-MX" sz="1600" dirty="0"/>
              <a:t>• Proporciona funciones avanzadas, como el manejo de las excepciones HTTP o la autenticación de los usuarios </a:t>
            </a:r>
          </a:p>
          <a:p>
            <a:pPr marL="0" lvl="0" indent="0" algn="just" rtl="0">
              <a:lnSpc>
                <a:spcPct val="128571"/>
              </a:lnSpc>
              <a:spcBef>
                <a:spcPts val="0"/>
              </a:spcBef>
              <a:spcAft>
                <a:spcPts val="0"/>
              </a:spcAft>
              <a:buClr>
                <a:srgbClr val="262626"/>
              </a:buClr>
              <a:buSzPts val="1470"/>
              <a:buNone/>
            </a:pPr>
            <a:r>
              <a:rPr lang="es-MX" sz="1600" dirty="0"/>
              <a:t>• Quita las complicaciones de trabajar HTTP/1.1 en Python </a:t>
            </a:r>
          </a:p>
          <a:p>
            <a:pPr marL="0" lvl="0" indent="0" algn="just" rtl="0">
              <a:lnSpc>
                <a:spcPct val="128571"/>
              </a:lnSpc>
              <a:spcBef>
                <a:spcPts val="0"/>
              </a:spcBef>
              <a:spcAft>
                <a:spcPts val="0"/>
              </a:spcAft>
              <a:buClr>
                <a:srgbClr val="262626"/>
              </a:buClr>
              <a:buSzPts val="1470"/>
              <a:buNone/>
            </a:pPr>
            <a:r>
              <a:rPr lang="es-MX" sz="1600" dirty="0"/>
              <a:t>• Reutiliza automáticamente </a:t>
            </a:r>
            <a:r>
              <a:rPr lang="es-MX" sz="1600" dirty="0" err="1"/>
              <a:t>keep-alive</a:t>
            </a:r>
            <a:r>
              <a:rPr lang="es-MX" sz="1600" dirty="0"/>
              <a:t> y conexión HTTP</a:t>
            </a:r>
          </a:p>
          <a:p>
            <a:pPr marL="0" lvl="0" indent="0" algn="l" rtl="0">
              <a:lnSpc>
                <a:spcPct val="128571"/>
              </a:lnSpc>
              <a:spcBef>
                <a:spcPts val="0"/>
              </a:spcBef>
              <a:spcAft>
                <a:spcPts val="0"/>
              </a:spcAft>
              <a:buClr>
                <a:srgbClr val="262626"/>
              </a:buClr>
              <a:buSzPts val="1470"/>
              <a:buNone/>
            </a:pPr>
            <a:endParaRPr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2800"/>
              <a:buFont typeface="Arial"/>
              <a:buNone/>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sz="2800" dirty="0">
              <a:solidFill>
                <a:schemeClr val="lt1"/>
              </a:solidFill>
              <a:latin typeface="Arial"/>
              <a:ea typeface="Arial"/>
              <a:cs typeface="Arial"/>
              <a:sym typeface="Aria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24C57E2E-B2E5-BAEE-0CD6-295BACE7EB9D}"/>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F60F53E7-C216-BF58-E6EA-2D2C5D3944A5}"/>
              </a:ext>
            </a:extLst>
          </p:cNvPr>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a:t>Beautifulsoup4</a:t>
            </a:r>
            <a:endParaRPr sz="2400" dirty="0"/>
          </a:p>
        </p:txBody>
      </p:sp>
      <p:sp>
        <p:nvSpPr>
          <p:cNvPr id="86" name="Google Shape;86;p4">
            <a:extLst>
              <a:ext uri="{FF2B5EF4-FFF2-40B4-BE49-F238E27FC236}">
                <a16:creationId xmlns:a16="http://schemas.microsoft.com/office/drawing/2014/main" id="{823920F0-1841-64A7-CE97-D9A273C0934E}"/>
              </a:ext>
            </a:extLst>
          </p:cNvPr>
          <p:cNvSpPr txBox="1">
            <a:spLocks noGrp="1"/>
          </p:cNvSpPr>
          <p:nvPr>
            <p:ph type="body" idx="5"/>
          </p:nvPr>
        </p:nvSpPr>
        <p:spPr>
          <a:xfrm>
            <a:off x="522288" y="1953492"/>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Sirve para extraer contenido de archivos HTML y XML, y transformarlo en una lista, matriz o diccionario de Python: </a:t>
            </a:r>
          </a:p>
          <a:p>
            <a:pPr marL="0" lvl="0" indent="0" algn="just" rtl="0">
              <a:lnSpc>
                <a:spcPct val="128571"/>
              </a:lnSpc>
              <a:spcBef>
                <a:spcPts val="0"/>
              </a:spcBef>
              <a:spcAft>
                <a:spcPts val="0"/>
              </a:spcAft>
              <a:buClr>
                <a:srgbClr val="262626"/>
              </a:buClr>
              <a:buSzPts val="1470"/>
              <a:buNone/>
            </a:pPr>
            <a:r>
              <a:rPr lang="es-MX" sz="1600" dirty="0"/>
              <a:t>• Analiza documentos HTML y XML, incluso aquellos con marcado mal formado. </a:t>
            </a:r>
          </a:p>
          <a:p>
            <a:pPr marL="0" lvl="0" indent="0" algn="just" rtl="0">
              <a:lnSpc>
                <a:spcPct val="128571"/>
              </a:lnSpc>
              <a:spcBef>
                <a:spcPts val="0"/>
              </a:spcBef>
              <a:spcAft>
                <a:spcPts val="0"/>
              </a:spcAft>
              <a:buClr>
                <a:srgbClr val="262626"/>
              </a:buClr>
              <a:buSzPts val="1470"/>
              <a:buNone/>
            </a:pPr>
            <a:r>
              <a:rPr lang="es-MX" sz="1600" dirty="0"/>
              <a:t>• Crea un árbol de análisis para extraer datos de HTML.</a:t>
            </a:r>
          </a:p>
          <a:p>
            <a:pPr marL="0" lvl="0" indent="0" algn="just" rtl="0">
              <a:lnSpc>
                <a:spcPct val="128571"/>
              </a:lnSpc>
              <a:spcBef>
                <a:spcPts val="0"/>
              </a:spcBef>
              <a:spcAft>
                <a:spcPts val="0"/>
              </a:spcAft>
              <a:buClr>
                <a:srgbClr val="262626"/>
              </a:buClr>
              <a:buSzPts val="1470"/>
              <a:buNone/>
            </a:pPr>
            <a:r>
              <a:rPr lang="es-MX" sz="1600" dirty="0"/>
              <a:t>• Transforma un documento HTML complejo en un árbol de objetos Python.</a:t>
            </a:r>
          </a:p>
          <a:p>
            <a:pPr marL="0" lvl="0" indent="0" algn="just" rtl="0">
              <a:lnSpc>
                <a:spcPct val="128571"/>
              </a:lnSpc>
              <a:spcBef>
                <a:spcPts val="0"/>
              </a:spcBef>
              <a:spcAft>
                <a:spcPts val="0"/>
              </a:spcAft>
              <a:buClr>
                <a:srgbClr val="262626"/>
              </a:buClr>
              <a:buSzPts val="1470"/>
              <a:buNone/>
            </a:pPr>
            <a:r>
              <a:rPr lang="es-MX" sz="1600" dirty="0"/>
              <a:t>• Convierte el documento a Unicode de manera automática.</a:t>
            </a:r>
          </a:p>
          <a:p>
            <a:pPr marL="0" lvl="0" indent="0" algn="just" rtl="0">
              <a:lnSpc>
                <a:spcPct val="128571"/>
              </a:lnSpc>
              <a:spcBef>
                <a:spcPts val="0"/>
              </a:spcBef>
              <a:spcAft>
                <a:spcPts val="0"/>
              </a:spcAft>
              <a:buClr>
                <a:srgbClr val="262626"/>
              </a:buClr>
              <a:buSzPts val="1470"/>
              <a:buNone/>
            </a:pPr>
            <a:r>
              <a:rPr lang="es-MX" sz="1600" dirty="0"/>
              <a:t>• Limpia los datos.</a:t>
            </a:r>
          </a:p>
          <a:p>
            <a:pPr marL="0" lvl="0" indent="0" algn="l" rtl="0">
              <a:lnSpc>
                <a:spcPct val="128571"/>
              </a:lnSpc>
              <a:spcBef>
                <a:spcPts val="0"/>
              </a:spcBef>
              <a:spcAft>
                <a:spcPts val="0"/>
              </a:spcAft>
              <a:buClr>
                <a:srgbClr val="262626"/>
              </a:buClr>
              <a:buSzPts val="1470"/>
              <a:buNone/>
            </a:pPr>
            <a:endParaRPr dirty="0"/>
          </a:p>
        </p:txBody>
      </p:sp>
      <p:sp>
        <p:nvSpPr>
          <p:cNvPr id="88" name="Google Shape;88;p4">
            <a:extLst>
              <a:ext uri="{FF2B5EF4-FFF2-40B4-BE49-F238E27FC236}">
                <a16:creationId xmlns:a16="http://schemas.microsoft.com/office/drawing/2014/main" id="{305CF88F-A11E-5697-3730-EA9B396DDB46}"/>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74879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07D9A733-0ABF-668D-2D60-4A35EF281AAC}"/>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0BFB8343-9830-49FD-2D1C-143795A69C19}"/>
              </a:ext>
            </a:extLst>
          </p:cNvPr>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a:t>Pandas</a:t>
            </a:r>
            <a:endParaRPr sz="2400" dirty="0"/>
          </a:p>
        </p:txBody>
      </p:sp>
      <p:sp>
        <p:nvSpPr>
          <p:cNvPr id="86" name="Google Shape;86;p4">
            <a:extLst>
              <a:ext uri="{FF2B5EF4-FFF2-40B4-BE49-F238E27FC236}">
                <a16:creationId xmlns:a16="http://schemas.microsoft.com/office/drawing/2014/main" id="{61FD8175-DB10-09EF-6061-517F6FC97D73}"/>
              </a:ext>
            </a:extLst>
          </p:cNvPr>
          <p:cNvSpPr txBox="1">
            <a:spLocks noGrp="1"/>
          </p:cNvSpPr>
          <p:nvPr>
            <p:ph type="body" idx="5"/>
          </p:nvPr>
        </p:nvSpPr>
        <p:spPr>
          <a:xfrm>
            <a:off x="522288" y="1953492"/>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La librería Pandas de Python sirve para: </a:t>
            </a:r>
          </a:p>
          <a:p>
            <a:pPr marL="0" lvl="0" indent="0" algn="just" rtl="0">
              <a:lnSpc>
                <a:spcPct val="128571"/>
              </a:lnSpc>
              <a:spcBef>
                <a:spcPts val="0"/>
              </a:spcBef>
              <a:spcAft>
                <a:spcPts val="0"/>
              </a:spcAft>
              <a:buClr>
                <a:srgbClr val="262626"/>
              </a:buClr>
              <a:buSzPts val="1470"/>
              <a:buNone/>
            </a:pPr>
            <a:r>
              <a:rPr lang="es-MX" sz="1600" dirty="0"/>
              <a:t>• Manipular y analizar estructuras de datos.</a:t>
            </a:r>
          </a:p>
          <a:p>
            <a:pPr marL="0" lvl="0" indent="0" algn="just" rtl="0">
              <a:lnSpc>
                <a:spcPct val="128571"/>
              </a:lnSpc>
              <a:spcBef>
                <a:spcPts val="0"/>
              </a:spcBef>
              <a:spcAft>
                <a:spcPts val="0"/>
              </a:spcAft>
              <a:buClr>
                <a:srgbClr val="262626"/>
              </a:buClr>
              <a:buSzPts val="1470"/>
              <a:buNone/>
            </a:pPr>
            <a:r>
              <a:rPr lang="es-MX" sz="1600" dirty="0"/>
              <a:t>• Realizar análisis prácticos del mundo real.</a:t>
            </a:r>
          </a:p>
          <a:p>
            <a:pPr marL="0" lvl="0" indent="0" algn="just" rtl="0">
              <a:lnSpc>
                <a:spcPct val="128571"/>
              </a:lnSpc>
              <a:spcBef>
                <a:spcPts val="0"/>
              </a:spcBef>
              <a:spcAft>
                <a:spcPts val="0"/>
              </a:spcAft>
              <a:buClr>
                <a:srgbClr val="262626"/>
              </a:buClr>
              <a:buSzPts val="1470"/>
              <a:buNone/>
            </a:pPr>
            <a:r>
              <a:rPr lang="es-MX" sz="1600" dirty="0"/>
              <a:t>• Cargar, alinear, manipular, o fusionar datos.</a:t>
            </a:r>
          </a:p>
          <a:p>
            <a:pPr marL="0" lvl="0" indent="0" algn="just" rtl="0">
              <a:lnSpc>
                <a:spcPct val="128571"/>
              </a:lnSpc>
              <a:spcBef>
                <a:spcPts val="0"/>
              </a:spcBef>
              <a:spcAft>
                <a:spcPts val="0"/>
              </a:spcAft>
              <a:buClr>
                <a:srgbClr val="262626"/>
              </a:buClr>
              <a:buSzPts val="1470"/>
              <a:buNone/>
            </a:pPr>
            <a:r>
              <a:rPr lang="es-MX" sz="1600" dirty="0"/>
              <a:t>• Generar gráficos de alta calidad con </a:t>
            </a:r>
            <a:r>
              <a:rPr lang="es-MX" sz="1600" dirty="0" err="1"/>
              <a:t>matplotlib</a:t>
            </a:r>
            <a:r>
              <a:rPr lang="es-MX" sz="1600" dirty="0"/>
              <a:t>.</a:t>
            </a:r>
          </a:p>
          <a:p>
            <a:pPr marL="0" lvl="0" indent="0" algn="just" rtl="0">
              <a:lnSpc>
                <a:spcPct val="128571"/>
              </a:lnSpc>
              <a:spcBef>
                <a:spcPts val="0"/>
              </a:spcBef>
              <a:spcAft>
                <a:spcPts val="0"/>
              </a:spcAft>
              <a:buClr>
                <a:srgbClr val="262626"/>
              </a:buClr>
              <a:buSzPts val="1470"/>
              <a:buNone/>
            </a:pPr>
            <a:r>
              <a:rPr lang="es-MX" sz="1600" dirty="0"/>
              <a:t>• Integrarse con otras bibliotecas que usan </a:t>
            </a:r>
            <a:r>
              <a:rPr lang="es-MX" sz="1600" dirty="0" err="1"/>
              <a:t>arrays</a:t>
            </a:r>
            <a:r>
              <a:rPr lang="es-MX" sz="1600" dirty="0"/>
              <a:t> de </a:t>
            </a:r>
            <a:r>
              <a:rPr lang="es-MX" sz="1600" dirty="0" err="1"/>
              <a:t>NumPy</a:t>
            </a:r>
            <a:r>
              <a:rPr lang="es-MX" sz="1600" dirty="0"/>
              <a:t>.</a:t>
            </a:r>
          </a:p>
          <a:p>
            <a:pPr marL="0" lvl="0" indent="0" algn="just" rtl="0">
              <a:lnSpc>
                <a:spcPct val="128571"/>
              </a:lnSpc>
              <a:spcBef>
                <a:spcPts val="0"/>
              </a:spcBef>
              <a:spcAft>
                <a:spcPts val="0"/>
              </a:spcAft>
              <a:buClr>
                <a:srgbClr val="262626"/>
              </a:buClr>
              <a:buSzPts val="1470"/>
              <a:buNone/>
            </a:pPr>
            <a:r>
              <a:rPr lang="es-MX" sz="1600" dirty="0"/>
              <a:t>• Importar datos de varios tipos de archivos.</a:t>
            </a:r>
          </a:p>
          <a:p>
            <a:pPr marL="0" lvl="0" indent="0" algn="just" rtl="0">
              <a:lnSpc>
                <a:spcPct val="128571"/>
              </a:lnSpc>
              <a:spcBef>
                <a:spcPts val="0"/>
              </a:spcBef>
              <a:spcAft>
                <a:spcPts val="0"/>
              </a:spcAft>
              <a:buClr>
                <a:srgbClr val="262626"/>
              </a:buClr>
              <a:buSzPts val="1470"/>
              <a:buNone/>
            </a:pPr>
            <a:r>
              <a:rPr lang="es-MX" sz="1600" dirty="0"/>
              <a:t>• Exportar datos a varios formatos.</a:t>
            </a:r>
            <a:endParaRPr sz="1600" dirty="0"/>
          </a:p>
        </p:txBody>
      </p:sp>
      <p:sp>
        <p:nvSpPr>
          <p:cNvPr id="88" name="Google Shape;88;p4">
            <a:extLst>
              <a:ext uri="{FF2B5EF4-FFF2-40B4-BE49-F238E27FC236}">
                <a16:creationId xmlns:a16="http://schemas.microsoft.com/office/drawing/2014/main" id="{DBC04BC6-22B7-690F-800B-5B4C6CB44CE7}"/>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320696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1A8DAC72-A7AA-A949-8498-63F6F086C0A4}"/>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DBC9F870-7DCF-DEFF-11F1-94259B3FAE0C}"/>
              </a:ext>
            </a:extLst>
          </p:cNvPr>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a:t>Matplotlib</a:t>
            </a:r>
            <a:endParaRPr sz="2400" dirty="0"/>
          </a:p>
        </p:txBody>
      </p:sp>
      <p:sp>
        <p:nvSpPr>
          <p:cNvPr id="86" name="Google Shape;86;p4">
            <a:extLst>
              <a:ext uri="{FF2B5EF4-FFF2-40B4-BE49-F238E27FC236}">
                <a16:creationId xmlns:a16="http://schemas.microsoft.com/office/drawing/2014/main" id="{2F87CD7A-12C4-FD0A-DAF5-96FE73BD5FB5}"/>
              </a:ext>
            </a:extLst>
          </p:cNvPr>
          <p:cNvSpPr txBox="1">
            <a:spLocks noGrp="1"/>
          </p:cNvSpPr>
          <p:nvPr>
            <p:ph type="body" idx="5"/>
          </p:nvPr>
        </p:nvSpPr>
        <p:spPr>
          <a:xfrm>
            <a:off x="522288" y="1953492"/>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Sirve para crear visualizaciones de datos, como gráficos, histogramas, diagramas de barras, y gráficos de dispersión: </a:t>
            </a:r>
          </a:p>
          <a:p>
            <a:pPr marL="0" lvl="0" indent="0" algn="just" rtl="0">
              <a:lnSpc>
                <a:spcPct val="128571"/>
              </a:lnSpc>
              <a:spcBef>
                <a:spcPts val="0"/>
              </a:spcBef>
              <a:spcAft>
                <a:spcPts val="0"/>
              </a:spcAft>
              <a:buClr>
                <a:srgbClr val="262626"/>
              </a:buClr>
              <a:buSzPts val="1470"/>
              <a:buNone/>
            </a:pPr>
            <a:r>
              <a:rPr lang="es-MX" sz="1600" dirty="0"/>
              <a:t>• Es una herramienta esencial para la comunidad científica y de datos. </a:t>
            </a:r>
          </a:p>
          <a:p>
            <a:pPr marL="0" lvl="0" indent="0" algn="just" rtl="0">
              <a:lnSpc>
                <a:spcPct val="128571"/>
              </a:lnSpc>
              <a:spcBef>
                <a:spcPts val="0"/>
              </a:spcBef>
              <a:spcAft>
                <a:spcPts val="0"/>
              </a:spcAft>
              <a:buClr>
                <a:srgbClr val="262626"/>
              </a:buClr>
              <a:buSzPts val="1470"/>
              <a:buNone/>
            </a:pPr>
            <a:r>
              <a:rPr lang="es-MX" sz="1600" dirty="0"/>
              <a:t>• Permite crear visualizaciones estáticas, interactivas, y animadas. </a:t>
            </a:r>
          </a:p>
          <a:p>
            <a:pPr marL="0" lvl="0" indent="0" algn="just" rtl="0">
              <a:lnSpc>
                <a:spcPct val="128571"/>
              </a:lnSpc>
              <a:spcBef>
                <a:spcPts val="0"/>
              </a:spcBef>
              <a:spcAft>
                <a:spcPts val="0"/>
              </a:spcAft>
              <a:buClr>
                <a:srgbClr val="262626"/>
              </a:buClr>
              <a:buSzPts val="1470"/>
              <a:buNone/>
            </a:pPr>
            <a:r>
              <a:rPr lang="es-MX" sz="1600" dirty="0"/>
              <a:t>• Se puede usar para generar gráficos de alta calidad, listos para publicar. </a:t>
            </a:r>
          </a:p>
          <a:p>
            <a:pPr marL="0" lvl="0" indent="0" algn="just" rtl="0">
              <a:lnSpc>
                <a:spcPct val="128571"/>
              </a:lnSpc>
              <a:spcBef>
                <a:spcPts val="0"/>
              </a:spcBef>
              <a:spcAft>
                <a:spcPts val="0"/>
              </a:spcAft>
              <a:buClr>
                <a:srgbClr val="262626"/>
              </a:buClr>
              <a:buSzPts val="1470"/>
              <a:buNone/>
            </a:pPr>
            <a:r>
              <a:rPr lang="es-MX" sz="1600" dirty="0"/>
              <a:t>• Es fácil de usar, gracias a que su sintaxis está inspirada en MATLAB. </a:t>
            </a:r>
          </a:p>
          <a:p>
            <a:pPr marL="0" lvl="0" indent="0" algn="just" rtl="0">
              <a:lnSpc>
                <a:spcPct val="128571"/>
              </a:lnSpc>
              <a:spcBef>
                <a:spcPts val="0"/>
              </a:spcBef>
              <a:spcAft>
                <a:spcPts val="0"/>
              </a:spcAft>
              <a:buClr>
                <a:srgbClr val="262626"/>
              </a:buClr>
              <a:buSzPts val="1470"/>
              <a:buNone/>
            </a:pPr>
            <a:r>
              <a:rPr lang="es-MX" sz="1600" dirty="0"/>
              <a:t>• Se puede integrar con otras librerías de uso común en Ciencia de Datos y Machine </a:t>
            </a:r>
            <a:r>
              <a:rPr lang="es-MX" sz="1600" dirty="0" err="1"/>
              <a:t>Learning</a:t>
            </a:r>
            <a:r>
              <a:rPr lang="es-MX" sz="1600" dirty="0"/>
              <a:t>, como Pandas y </a:t>
            </a:r>
            <a:r>
              <a:rPr lang="es-MX" sz="1600" dirty="0" err="1"/>
              <a:t>Scikit-Learn</a:t>
            </a:r>
            <a:r>
              <a:rPr lang="es-MX" sz="1600" dirty="0"/>
              <a:t>. </a:t>
            </a:r>
          </a:p>
          <a:p>
            <a:pPr marL="0" lvl="0" indent="0" algn="just" rtl="0">
              <a:lnSpc>
                <a:spcPct val="128571"/>
              </a:lnSpc>
              <a:spcBef>
                <a:spcPts val="0"/>
              </a:spcBef>
              <a:spcAft>
                <a:spcPts val="0"/>
              </a:spcAft>
              <a:buClr>
                <a:srgbClr val="262626"/>
              </a:buClr>
              <a:buSzPts val="1470"/>
              <a:buNone/>
            </a:pPr>
            <a:r>
              <a:rPr lang="es-MX" sz="1600" dirty="0"/>
              <a:t>Algunas de las características de </a:t>
            </a:r>
            <a:r>
              <a:rPr lang="es-MX" sz="1600" dirty="0" err="1"/>
              <a:t>Matplotlib</a:t>
            </a:r>
            <a:r>
              <a:rPr lang="es-MX" sz="1600" dirty="0"/>
              <a:t> son: </a:t>
            </a:r>
          </a:p>
          <a:p>
            <a:pPr marL="0" lvl="0" indent="0" algn="just" rtl="0">
              <a:lnSpc>
                <a:spcPct val="128571"/>
              </a:lnSpc>
              <a:spcBef>
                <a:spcPts val="0"/>
              </a:spcBef>
              <a:spcAft>
                <a:spcPts val="0"/>
              </a:spcAft>
              <a:buClr>
                <a:srgbClr val="262626"/>
              </a:buClr>
              <a:buSzPts val="1470"/>
              <a:buNone/>
            </a:pPr>
            <a:r>
              <a:rPr lang="es-MX" sz="1600" dirty="0"/>
              <a:t>• Personalización de </a:t>
            </a:r>
            <a:r>
              <a:rPr lang="es-MX" sz="1600" dirty="0" err="1"/>
              <a:t>subplots</a:t>
            </a:r>
            <a:r>
              <a:rPr lang="es-MX" sz="1600" dirty="0"/>
              <a:t>. </a:t>
            </a:r>
          </a:p>
          <a:p>
            <a:pPr marL="0" lvl="0" indent="0" algn="just" rtl="0">
              <a:lnSpc>
                <a:spcPct val="128571"/>
              </a:lnSpc>
              <a:spcBef>
                <a:spcPts val="0"/>
              </a:spcBef>
              <a:spcAft>
                <a:spcPts val="0"/>
              </a:spcAft>
              <a:buClr>
                <a:srgbClr val="262626"/>
              </a:buClr>
              <a:buSzPts val="1470"/>
              <a:buNone/>
            </a:pPr>
            <a:r>
              <a:rPr lang="es-MX" sz="1600" dirty="0"/>
              <a:t>• Guardado de figuras en archivos, como PNG, JPG, y PDF. </a:t>
            </a:r>
          </a:p>
          <a:p>
            <a:pPr marL="0" lvl="0" indent="0" algn="just" rtl="0">
              <a:lnSpc>
                <a:spcPct val="128571"/>
              </a:lnSpc>
              <a:spcBef>
                <a:spcPts val="0"/>
              </a:spcBef>
              <a:spcAft>
                <a:spcPts val="0"/>
              </a:spcAft>
              <a:buClr>
                <a:srgbClr val="262626"/>
              </a:buClr>
              <a:buSzPts val="1470"/>
              <a:buNone/>
            </a:pPr>
            <a:r>
              <a:rPr lang="es-MX" sz="1600" dirty="0"/>
              <a:t>• Creación de gráficos de líneas, barras, dispersión, histogramas, y pasteles.</a:t>
            </a:r>
          </a:p>
        </p:txBody>
      </p:sp>
      <p:sp>
        <p:nvSpPr>
          <p:cNvPr id="88" name="Google Shape;88;p4">
            <a:extLst>
              <a:ext uri="{FF2B5EF4-FFF2-40B4-BE49-F238E27FC236}">
                <a16:creationId xmlns:a16="http://schemas.microsoft.com/office/drawing/2014/main" id="{A8AAA4B5-3FE7-E642-C2AE-6BEE7AC3263B}"/>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06911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A979600E-4534-10A8-1BD1-E230AB467873}"/>
            </a:ext>
          </a:extLst>
        </p:cNvPr>
        <p:cNvGrpSpPr/>
        <p:nvPr/>
      </p:nvGrpSpPr>
      <p:grpSpPr>
        <a:xfrm>
          <a:off x="0" y="0"/>
          <a:ext cx="0" cy="0"/>
          <a:chOff x="0" y="0"/>
          <a:chExt cx="0" cy="0"/>
        </a:xfrm>
      </p:grpSpPr>
      <p:sp>
        <p:nvSpPr>
          <p:cNvPr id="85" name="Google Shape;85;p4">
            <a:extLst>
              <a:ext uri="{FF2B5EF4-FFF2-40B4-BE49-F238E27FC236}">
                <a16:creationId xmlns:a16="http://schemas.microsoft.com/office/drawing/2014/main" id="{978AC00E-33DB-181E-3977-110C9E6C1D07}"/>
              </a:ext>
            </a:extLst>
          </p:cNvPr>
          <p:cNvSpPr txBox="1">
            <a:spLocks noGrp="1"/>
          </p:cNvSpPr>
          <p:nvPr>
            <p:ph type="title"/>
          </p:nvPr>
        </p:nvSpPr>
        <p:spPr>
          <a:xfrm>
            <a:off x="449468" y="1273741"/>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err="1"/>
              <a:t>Numpy</a:t>
            </a:r>
            <a:endParaRPr sz="2400" dirty="0"/>
          </a:p>
        </p:txBody>
      </p:sp>
      <p:sp>
        <p:nvSpPr>
          <p:cNvPr id="86" name="Google Shape;86;p4">
            <a:extLst>
              <a:ext uri="{FF2B5EF4-FFF2-40B4-BE49-F238E27FC236}">
                <a16:creationId xmlns:a16="http://schemas.microsoft.com/office/drawing/2014/main" id="{CB04C509-9242-B9E1-9D72-BD403E79C87C}"/>
              </a:ext>
            </a:extLst>
          </p:cNvPr>
          <p:cNvSpPr txBox="1">
            <a:spLocks noGrp="1"/>
          </p:cNvSpPr>
          <p:nvPr>
            <p:ph type="body" idx="5"/>
          </p:nvPr>
        </p:nvSpPr>
        <p:spPr>
          <a:xfrm>
            <a:off x="522288" y="1620983"/>
            <a:ext cx="8931275" cy="439174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sz="1600" dirty="0"/>
              <a:t>La librería </a:t>
            </a:r>
            <a:r>
              <a:rPr lang="es-MX" sz="1600" dirty="0" err="1"/>
              <a:t>NumPy</a:t>
            </a:r>
            <a:r>
              <a:rPr lang="es-MX" sz="1600" dirty="0"/>
              <a:t> de Python sirve para: </a:t>
            </a:r>
          </a:p>
          <a:p>
            <a:pPr marL="0" lvl="0" indent="0" algn="just" rtl="0">
              <a:lnSpc>
                <a:spcPct val="128571"/>
              </a:lnSpc>
              <a:spcBef>
                <a:spcPts val="0"/>
              </a:spcBef>
              <a:spcAft>
                <a:spcPts val="0"/>
              </a:spcAft>
              <a:buClr>
                <a:srgbClr val="262626"/>
              </a:buClr>
              <a:buSzPts val="1470"/>
              <a:buNone/>
            </a:pPr>
            <a:r>
              <a:rPr lang="es-MX" sz="1600" dirty="0"/>
              <a:t>• Crear y trabajar con matrices y vectores multidimensionales. </a:t>
            </a:r>
          </a:p>
          <a:p>
            <a:pPr marL="0" lvl="0" indent="0" algn="just" rtl="0">
              <a:lnSpc>
                <a:spcPct val="128571"/>
              </a:lnSpc>
              <a:spcBef>
                <a:spcPts val="0"/>
              </a:spcBef>
              <a:spcAft>
                <a:spcPts val="0"/>
              </a:spcAft>
              <a:buClr>
                <a:srgbClr val="262626"/>
              </a:buClr>
              <a:buSzPts val="1470"/>
              <a:buNone/>
            </a:pPr>
            <a:r>
              <a:rPr lang="es-MX" sz="1600" dirty="0"/>
              <a:t>• Realizar análisis de datos y cálculos numéricos, especialmente con grandes volúmenes de datos. </a:t>
            </a:r>
          </a:p>
          <a:p>
            <a:pPr marL="0" lvl="0" indent="0" algn="just" rtl="0">
              <a:lnSpc>
                <a:spcPct val="128571"/>
              </a:lnSpc>
              <a:spcBef>
                <a:spcPts val="0"/>
              </a:spcBef>
              <a:spcAft>
                <a:spcPts val="0"/>
              </a:spcAft>
              <a:buClr>
                <a:srgbClr val="262626"/>
              </a:buClr>
              <a:buSzPts val="1470"/>
              <a:buNone/>
            </a:pPr>
            <a:r>
              <a:rPr lang="es-MX" sz="1600" dirty="0"/>
              <a:t>• Programar en ámbitos como la ciencia, la ingeniería, las matemáticas o la Data </a:t>
            </a:r>
            <a:r>
              <a:rPr lang="es-MX" sz="1600" dirty="0" err="1"/>
              <a:t>Science</a:t>
            </a:r>
            <a:r>
              <a:rPr lang="es-MX" sz="1600" dirty="0"/>
              <a:t>. </a:t>
            </a:r>
          </a:p>
          <a:p>
            <a:pPr marL="0" lvl="0" indent="0" algn="just" rtl="0">
              <a:lnSpc>
                <a:spcPct val="128571"/>
              </a:lnSpc>
              <a:spcBef>
                <a:spcPts val="0"/>
              </a:spcBef>
              <a:spcAft>
                <a:spcPts val="0"/>
              </a:spcAft>
              <a:buClr>
                <a:srgbClr val="262626"/>
              </a:buClr>
              <a:buSzPts val="1470"/>
              <a:buNone/>
            </a:pPr>
            <a:r>
              <a:rPr lang="es-MX" sz="1600" dirty="0"/>
              <a:t>• Realizar operaciones aritméticas con arreglos. </a:t>
            </a:r>
          </a:p>
          <a:p>
            <a:pPr marL="0" lvl="0" indent="0" algn="just" rtl="0">
              <a:lnSpc>
                <a:spcPct val="128571"/>
              </a:lnSpc>
              <a:spcBef>
                <a:spcPts val="0"/>
              </a:spcBef>
              <a:spcAft>
                <a:spcPts val="0"/>
              </a:spcAft>
              <a:buClr>
                <a:srgbClr val="262626"/>
              </a:buClr>
              <a:buSzPts val="1470"/>
              <a:buNone/>
            </a:pPr>
            <a:r>
              <a:rPr lang="es-MX" sz="1600" dirty="0"/>
              <a:t>• Trabajar con álgebra lineal, la transformada de Fourier y las matrices. </a:t>
            </a:r>
          </a:p>
          <a:p>
            <a:pPr marL="0" lvl="0" indent="0" algn="just" rtl="0">
              <a:lnSpc>
                <a:spcPct val="128571"/>
              </a:lnSpc>
              <a:spcBef>
                <a:spcPts val="0"/>
              </a:spcBef>
              <a:spcAft>
                <a:spcPts val="0"/>
              </a:spcAft>
              <a:buClr>
                <a:srgbClr val="262626"/>
              </a:buClr>
              <a:buSzPts val="1470"/>
              <a:buNone/>
            </a:pPr>
            <a:r>
              <a:rPr lang="es-MX" sz="1600" dirty="0" err="1"/>
              <a:t>NumPy</a:t>
            </a:r>
            <a:r>
              <a:rPr lang="es-MX" sz="1600" dirty="0"/>
              <a:t> es una biblioteca de código abierto que se caracteriza por: </a:t>
            </a:r>
          </a:p>
          <a:p>
            <a:pPr marL="0" lvl="0" indent="0" algn="just" rtl="0">
              <a:lnSpc>
                <a:spcPct val="128571"/>
              </a:lnSpc>
              <a:spcBef>
                <a:spcPts val="0"/>
              </a:spcBef>
              <a:spcAft>
                <a:spcPts val="0"/>
              </a:spcAft>
              <a:buClr>
                <a:srgbClr val="262626"/>
              </a:buClr>
              <a:buSzPts val="1470"/>
              <a:buNone/>
            </a:pPr>
            <a:r>
              <a:rPr lang="es-MX" sz="1600" dirty="0"/>
              <a:t>• Su estructura de datos "</a:t>
            </a:r>
            <a:r>
              <a:rPr lang="es-MX" sz="1600" dirty="0" err="1"/>
              <a:t>ndarray</a:t>
            </a:r>
            <a:r>
              <a:rPr lang="es-MX" sz="1600" dirty="0"/>
              <a:t>", que permite trabajar con matrices de n dimensiones. </a:t>
            </a:r>
          </a:p>
          <a:p>
            <a:pPr marL="0" lvl="0" indent="0" algn="just" rtl="0">
              <a:lnSpc>
                <a:spcPct val="128571"/>
              </a:lnSpc>
              <a:spcBef>
                <a:spcPts val="0"/>
              </a:spcBef>
              <a:spcAft>
                <a:spcPts val="0"/>
              </a:spcAft>
              <a:buClr>
                <a:srgbClr val="262626"/>
              </a:buClr>
              <a:buSzPts val="1470"/>
              <a:buNone/>
            </a:pPr>
            <a:r>
              <a:rPr lang="es-MX" sz="1600" dirty="0"/>
              <a:t>• Su velocidad, ya que es hasta 50 veces más rápida que usar una lista de Python o C. </a:t>
            </a:r>
          </a:p>
          <a:p>
            <a:pPr marL="0" lvl="0" indent="0" algn="just" rtl="0">
              <a:lnSpc>
                <a:spcPct val="128571"/>
              </a:lnSpc>
              <a:spcBef>
                <a:spcPts val="0"/>
              </a:spcBef>
              <a:spcAft>
                <a:spcPts val="0"/>
              </a:spcAft>
              <a:buClr>
                <a:srgbClr val="262626"/>
              </a:buClr>
              <a:buSzPts val="1470"/>
              <a:buNone/>
            </a:pPr>
            <a:r>
              <a:rPr lang="es-MX" sz="1600" dirty="0"/>
              <a:t>• Su optimización del almacenamiento en memoria. </a:t>
            </a:r>
          </a:p>
          <a:p>
            <a:pPr marL="0" lvl="0" indent="0" algn="just" rtl="0">
              <a:lnSpc>
                <a:spcPct val="128571"/>
              </a:lnSpc>
              <a:spcBef>
                <a:spcPts val="0"/>
              </a:spcBef>
              <a:spcAft>
                <a:spcPts val="0"/>
              </a:spcAft>
              <a:buClr>
                <a:srgbClr val="262626"/>
              </a:buClr>
              <a:buSzPts val="1470"/>
              <a:buNone/>
            </a:pPr>
            <a:r>
              <a:rPr lang="es-MX" sz="1600" dirty="0"/>
              <a:t>• Su capacidad para manejar distintos tipos de datos. </a:t>
            </a:r>
          </a:p>
          <a:p>
            <a:pPr marL="0" lvl="0" indent="0" algn="just" rtl="0">
              <a:lnSpc>
                <a:spcPct val="128571"/>
              </a:lnSpc>
              <a:spcBef>
                <a:spcPts val="0"/>
              </a:spcBef>
              <a:spcAft>
                <a:spcPts val="0"/>
              </a:spcAft>
              <a:buClr>
                <a:srgbClr val="262626"/>
              </a:buClr>
              <a:buSzPts val="1470"/>
              <a:buNone/>
            </a:pPr>
            <a:r>
              <a:rPr lang="es-MX" sz="1600" dirty="0"/>
              <a:t>• Su sintaxis de alto nivel, que la hace accesible y productiva para programadores de cualquier nivel de experiencia.</a:t>
            </a:r>
          </a:p>
          <a:p>
            <a:pPr marL="0" lvl="0" indent="0" algn="just" rtl="0">
              <a:lnSpc>
                <a:spcPct val="128571"/>
              </a:lnSpc>
              <a:spcBef>
                <a:spcPts val="0"/>
              </a:spcBef>
              <a:spcAft>
                <a:spcPts val="0"/>
              </a:spcAft>
              <a:buClr>
                <a:srgbClr val="262626"/>
              </a:buClr>
              <a:buSzPts val="1470"/>
              <a:buNone/>
            </a:pPr>
            <a:r>
              <a:rPr lang="es-MX" sz="1600" dirty="0"/>
              <a:t>• Su interoperabilidad, ya que soporta una amplia gama de hardware y plataformas de computación.</a:t>
            </a:r>
          </a:p>
        </p:txBody>
      </p:sp>
      <p:sp>
        <p:nvSpPr>
          <p:cNvPr id="88" name="Google Shape;88;p4">
            <a:extLst>
              <a:ext uri="{FF2B5EF4-FFF2-40B4-BE49-F238E27FC236}">
                <a16:creationId xmlns:a16="http://schemas.microsoft.com/office/drawing/2014/main" id="{282B4787-FF50-CC44-7F07-A9D987E3D7F7}"/>
              </a:ext>
            </a:extLst>
          </p:cNvPr>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err="1">
                <a:solidFill>
                  <a:schemeClr val="lt1"/>
                </a:solidFill>
                <a:latin typeface="Arial"/>
                <a:ea typeface="Arial"/>
                <a:cs typeface="Arial"/>
                <a:sym typeface="Arial"/>
              </a:rPr>
              <a:t>Librerias</a:t>
            </a:r>
            <a:r>
              <a:rPr lang="en-US" sz="2800" dirty="0">
                <a:solidFill>
                  <a:schemeClr val="lt1"/>
                </a:solidFill>
                <a:latin typeface="Arial"/>
                <a:ea typeface="Arial"/>
                <a:cs typeface="Arial"/>
                <a:sym typeface="Arial"/>
              </a:rPr>
              <a:t> y </a:t>
            </a:r>
            <a:r>
              <a:rPr lang="en-US" sz="2800" dirty="0" err="1">
                <a:solidFill>
                  <a:schemeClr val="lt1"/>
                </a:solidFill>
                <a:latin typeface="Arial"/>
                <a:ea typeface="Arial"/>
                <a:cs typeface="Arial"/>
                <a:sym typeface="Arial"/>
              </a:rPr>
              <a:t>Bibliotecas</a:t>
            </a:r>
            <a:endParaRPr lang="en-US" sz="2800"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800"/>
              <a:buFont typeface="Arial"/>
              <a:buNone/>
            </a:pPr>
            <a:endParaRPr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47321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1.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2.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3.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4.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5.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7.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8.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9.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20.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1.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2.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3.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4.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5.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7.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8.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29.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30.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31.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ags/tag4.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5.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7.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8.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9.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2965</Words>
  <Application>Microsoft Office PowerPoint</Application>
  <PresentationFormat>Personalizado</PresentationFormat>
  <Paragraphs>228</Paragraphs>
  <Slides>30</Slides>
  <Notes>30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Malgun Gothic</vt:lpstr>
      <vt:lpstr>Arial</vt:lpstr>
      <vt:lpstr>Calibri</vt:lpstr>
      <vt:lpstr>SIC_Template_AI</vt:lpstr>
      <vt:lpstr>Samsung Innovation Campus</vt:lpstr>
      <vt:lpstr>Presentación de PowerPoint</vt:lpstr>
      <vt:lpstr>Presentación de PowerPoint</vt:lpstr>
      <vt:lpstr>Presentación de PowerPoint</vt:lpstr>
      <vt:lpstr>Resquets</vt:lpstr>
      <vt:lpstr>Beautifulsoup4</vt:lpstr>
      <vt:lpstr>Pandas</vt:lpstr>
      <vt:lpstr>Matplotlib</vt:lpstr>
      <vt:lpstr>Numpy</vt:lpstr>
      <vt:lpstr>IPython</vt:lpstr>
      <vt:lpstr>Datetime</vt:lpstr>
      <vt:lpstr>JSON</vt:lpstr>
      <vt:lpstr>Folium</vt:lpstr>
      <vt:lpstr>Streamlit</vt:lpstr>
      <vt:lpstr>Base64</vt:lpstr>
      <vt:lpstr>Creación del dataframe con los jugadores de España y Alemania </vt:lpstr>
      <vt:lpstr>Creación del código que depurar las tablas. </vt:lpstr>
      <vt:lpstr>Creación del código convertir valor.</vt:lpstr>
      <vt:lpstr>Creacion del codigo para graficar jugadores.</vt:lpstr>
      <vt:lpstr>Creacion del codigo para importar los datos del csv desde github</vt:lpstr>
      <vt:lpstr>Creacion del codigo para añadir datos al csv.</vt:lpstr>
      <vt:lpstr>Creacion del codigo para eliminar filas mediante el indice. </vt:lpstr>
      <vt:lpstr>Creacion del codigo para añadir la imagen de cada jugador.</vt:lpstr>
      <vt:lpstr>BOT</vt:lpstr>
      <vt:lpstr>BOT</vt:lpstr>
      <vt:lpstr>Creación del código para las ubicaciones de los estadios</vt:lpstr>
      <vt:lpstr>Creacion del codigo para la pagina web.</vt:lpstr>
      <vt:lpstr>Creacion del codigo para la pagina web.</vt:lpstr>
      <vt:lpstr>Creacion del codigo para la pagina web.</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andrik perdomo</cp:lastModifiedBy>
  <cp:revision>12</cp:revision>
  <dcterms:created xsi:type="dcterms:W3CDTF">2019-07-06T14:12:49Z</dcterms:created>
  <dcterms:modified xsi:type="dcterms:W3CDTF">2024-11-23T02:06:25Z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