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79"/>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3" r:id="rId114"/>
    <p:sldId id="364" r:id="rId115"/>
    <p:sldId id="365" r:id="rId116"/>
    <p:sldId id="366" r:id="rId117"/>
    <p:sldId id="367" r:id="rId118"/>
    <p:sldId id="368" r:id="rId119"/>
    <p:sldId id="371" r:id="rId120"/>
    <p:sldId id="373" r:id="rId121"/>
    <p:sldId id="374" r:id="rId122"/>
    <p:sldId id="432" r:id="rId123"/>
    <p:sldId id="376" r:id="rId124"/>
    <p:sldId id="377" r:id="rId125"/>
    <p:sldId id="378" r:id="rId126"/>
    <p:sldId id="379" r:id="rId127"/>
    <p:sldId id="380" r:id="rId128"/>
    <p:sldId id="381" r:id="rId129"/>
    <p:sldId id="382" r:id="rId130"/>
    <p:sldId id="383" r:id="rId131"/>
    <p:sldId id="395" r:id="rId132"/>
    <p:sldId id="396" r:id="rId133"/>
    <p:sldId id="397" r:id="rId134"/>
    <p:sldId id="398" r:id="rId135"/>
    <p:sldId id="399" r:id="rId136"/>
    <p:sldId id="457" r:id="rId137"/>
    <p:sldId id="458" r:id="rId138"/>
    <p:sldId id="450" r:id="rId139"/>
    <p:sldId id="454" r:id="rId140"/>
    <p:sldId id="401" r:id="rId141"/>
    <p:sldId id="402" r:id="rId142"/>
    <p:sldId id="453" r:id="rId143"/>
    <p:sldId id="455" r:id="rId144"/>
    <p:sldId id="403" r:id="rId145"/>
    <p:sldId id="404" r:id="rId146"/>
    <p:sldId id="405" r:id="rId147"/>
    <p:sldId id="407" r:id="rId148"/>
    <p:sldId id="456" r:id="rId149"/>
    <p:sldId id="408" r:id="rId150"/>
    <p:sldId id="459" r:id="rId151"/>
    <p:sldId id="409" r:id="rId152"/>
    <p:sldId id="460" r:id="rId153"/>
    <p:sldId id="461" r:id="rId154"/>
    <p:sldId id="411" r:id="rId155"/>
    <p:sldId id="439" r:id="rId156"/>
    <p:sldId id="440" r:id="rId157"/>
    <p:sldId id="441" r:id="rId158"/>
    <p:sldId id="442" r:id="rId159"/>
    <p:sldId id="443" r:id="rId160"/>
    <p:sldId id="444" r:id="rId161"/>
    <p:sldId id="445" r:id="rId162"/>
    <p:sldId id="446" r:id="rId163"/>
    <p:sldId id="447" r:id="rId164"/>
    <p:sldId id="448" r:id="rId165"/>
    <p:sldId id="412" r:id="rId166"/>
    <p:sldId id="413" r:id="rId167"/>
    <p:sldId id="414" r:id="rId168"/>
    <p:sldId id="415" r:id="rId169"/>
    <p:sldId id="416" r:id="rId170"/>
    <p:sldId id="417" r:id="rId171"/>
    <p:sldId id="418" r:id="rId172"/>
    <p:sldId id="420" r:id="rId173"/>
    <p:sldId id="421" r:id="rId174"/>
    <p:sldId id="422" r:id="rId175"/>
    <p:sldId id="423" r:id="rId176"/>
    <p:sldId id="424" r:id="rId177"/>
    <p:sldId id="425" r:id="rId178"/>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81" d="100"/>
          <a:sy n="81" d="100"/>
        </p:scale>
        <p:origin x="-104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viewProps" Target="viewProps.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theme" Target="theme/theme1.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presProps" Target="presProp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53.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59.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test fixture is a fixed state of a set of objects used as a baseline for running tests. The purpose of a test fixture is to ensure that there is a well known and fixed environment in which tests are run so that results are repeatable. Examples of fixtures:</a:t>
            </a:r>
            <a:endParaRPr/>
          </a:p>
          <a:p>
            <a:pPr>
              <a:lnSpc>
                <a:spcPct val="100000"/>
              </a:lnSpc>
            </a:pPr>
            <a:r>
              <a:rPr lang="en-US" sz="2000" strike="noStrike">
                <a:solidFill>
                  <a:srgbClr val="000000"/>
                </a:solidFill>
                <a:latin typeface="Arial"/>
              </a:rPr>
              <a:t>Preparation of input data and setup/creation of fake or mock objects</a:t>
            </a:r>
            <a:endParaRPr/>
          </a:p>
          <a:p>
            <a:pPr>
              <a:lnSpc>
                <a:spcPct val="100000"/>
              </a:lnSpc>
            </a:pPr>
            <a:r>
              <a:rPr lang="en-US" sz="2000" strike="noStrike">
                <a:solidFill>
                  <a:srgbClr val="000000"/>
                </a:solidFill>
                <a:latin typeface="Arial"/>
              </a:rPr>
              <a:t>Loading a database with a specific, known set of data</a:t>
            </a:r>
            <a:endParaRPr/>
          </a:p>
          <a:p>
            <a:pPr>
              <a:lnSpc>
                <a:spcPct val="100000"/>
              </a:lnSpc>
            </a:pPr>
            <a:r>
              <a:rPr lang="en-US" sz="2000" strike="noStrike">
                <a:solidFill>
                  <a:srgbClr val="000000"/>
                </a:solidFill>
                <a:latin typeface="Arial"/>
              </a:rPr>
              <a:t>Copying a specific known set of files creating a test fixture will create a set of objects initialized to certain states.</a:t>
            </a:r>
            <a:endParaRPr/>
          </a:p>
          <a:p>
            <a:pP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Lembre-se que o benefício do uso de ExpectedException aqui é poder realizar asserções (ex: expectMessage(String)) sobre a exceção. Caso você utilize</a:t>
            </a:r>
            <a:endParaRPr/>
          </a:p>
          <a:p>
            <a:pPr>
              <a:lnSpc>
                <a:spcPct val="115000"/>
              </a:lnSpc>
              <a:buFont typeface="StarSymbol"/>
              <a:buChar char="-"/>
            </a:pPr>
            <a:r>
              <a:rPr lang="en-US" sz="2000" strike="noStrike">
                <a:solidFill>
                  <a:srgbClr val="000000"/>
                </a:solidFill>
                <a:latin typeface="Arial"/>
              </a:rPr>
              <a:t>apenas o método “expect(Class)”, você estará fazendo a mesma coisa que a anotação @Test(expected=SomeClassThatExtendsException.class)</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131</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135</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138</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Para cada condição básica </a:t>
            </a:r>
            <a:r>
              <a:rPr lang="en-US" sz="3200" i="1" strike="noStrike">
                <a:solidFill>
                  <a:srgbClr val="000000"/>
                </a:solidFill>
                <a:latin typeface="Calibri"/>
                <a:ea typeface="DejaVu Sans"/>
              </a:rPr>
              <a:t>C</a:t>
            </a:r>
            <a:endParaRPr/>
          </a:p>
          <a:p>
            <a:pPr lvl="1">
              <a:lnSpc>
                <a:spcPct val="100000"/>
              </a:lnSpc>
              <a:buFont typeface="Arial"/>
              <a:buChar char="–"/>
            </a:pPr>
            <a:r>
              <a:rPr lang="en-US" sz="2800" strike="noStrike">
                <a:solidFill>
                  <a:srgbClr val="000000"/>
                </a:solidFill>
                <a:latin typeface="Calibri"/>
                <a:ea typeface="DejaVu Sans"/>
              </a:rPr>
              <a:t>Devem existir dois casos de teste,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T</a:t>
            </a:r>
            <a:r>
              <a:rPr lang="en-US" sz="2800" strike="noStrike" baseline="-25000">
                <a:solidFill>
                  <a:srgbClr val="000000"/>
                </a:solidFill>
                <a:latin typeface="Calibri"/>
                <a:ea typeface="DejaVu Sans"/>
              </a:rPr>
              <a:t>2</a:t>
            </a:r>
            <a:endParaRPr/>
          </a:p>
          <a:p>
            <a:pPr lvl="1">
              <a:lnSpc>
                <a:spcPct val="100000"/>
              </a:lnSpc>
              <a:buFont typeface="Arial"/>
              <a:buChar char="–"/>
            </a:pPr>
            <a:r>
              <a:rPr lang="en-US" sz="2800" strike="noStrike">
                <a:solidFill>
                  <a:srgbClr val="000000"/>
                </a:solidFill>
                <a:latin typeface="Calibri"/>
                <a:ea typeface="DejaVu Sans"/>
              </a:rPr>
              <a:t>Todas as condições !=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que forem </a:t>
            </a:r>
            <a:r>
              <a:rPr lang="en-US" sz="2800" i="1" strike="noStrike">
                <a:solidFill>
                  <a:srgbClr val="000000"/>
                </a:solidFill>
                <a:latin typeface="Calibri"/>
                <a:ea typeface="DejaVu Sans"/>
              </a:rPr>
              <a:t>avaliadas</a:t>
            </a:r>
            <a:r>
              <a:rPr lang="en-US" sz="2800" strike="noStrike">
                <a:solidFill>
                  <a:srgbClr val="000000"/>
                </a:solidFill>
                <a:latin typeface="Calibri"/>
                <a:ea typeface="DejaVu Sans"/>
              </a:rPr>
              <a:t> devem ter o mesmo valor</a:t>
            </a:r>
            <a:endParaRPr/>
          </a:p>
          <a:p>
            <a:pPr lvl="1">
              <a:lnSpc>
                <a:spcPct val="100000"/>
              </a:lnSpc>
              <a:buFont typeface="Arial"/>
              <a:buChar char="–"/>
            </a:pPr>
            <a:r>
              <a:rPr lang="en-US" sz="2800" strike="noStrike">
                <a:solidFill>
                  <a:srgbClr val="000000"/>
                </a:solidFill>
                <a:latin typeface="Calibri"/>
                <a:ea typeface="DejaVu Sans"/>
              </a:rPr>
              <a:t>Avaliação da condição que compreende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deve resultar em </a:t>
            </a:r>
            <a:r>
              <a:rPr lang="en-US" sz="2800" i="1" strike="noStrike">
                <a:solidFill>
                  <a:srgbClr val="000000"/>
                </a:solidFill>
                <a:latin typeface="Calibri"/>
                <a:ea typeface="DejaVu Sans"/>
              </a:rPr>
              <a:t>True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a:t>
            </a:r>
            <a:r>
              <a:rPr lang="en-US" sz="2800" i="1" strike="noStrike">
                <a:solidFill>
                  <a:srgbClr val="000000"/>
                </a:solidFill>
                <a:latin typeface="Calibri"/>
                <a:ea typeface="DejaVu Sans"/>
              </a:rPr>
              <a:t>False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Considere novamente a expressão em Java</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Quantos testes são necessários para que a suíte seja adequada ao critério MC/DC?</a:t>
            </a:r>
            <a:endParaRPr/>
          </a:p>
          <a:p>
            <a:pPr>
              <a:lnSpc>
                <a:spcPct val="100000"/>
              </a:lnSpc>
            </a:pPr>
            <a:endParaRPr/>
          </a:p>
          <a:p>
            <a:pPr>
              <a:lnSpc>
                <a:spcPct val="100000"/>
              </a:lnSpc>
            </a:pPr>
            <a:endParaRPr/>
          </a:p>
          <a:p>
            <a:pPr>
              <a:lnSpc>
                <a:spcPct val="100000"/>
              </a:lnSpc>
            </a:pPr>
            <a:r>
              <a:rPr lang="en-US" sz="3200" strike="noStrike">
                <a:solidFill>
                  <a:srgbClr val="000000"/>
                </a:solidFill>
                <a:latin typeface="Calibri"/>
                <a:ea typeface="DejaVu Sans"/>
              </a:rPr>
              <a:t>	</a:t>
            </a:r>
            <a:endParaRPr/>
          </a:p>
        </p:txBody>
      </p:sp>
      <p:sp>
        <p:nvSpPr>
          <p:cNvPr id="642"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Motivação: Teste estrutural ignora interações em computações</a:t>
            </a:r>
            <a:endParaRPr/>
          </a:p>
          <a:p>
            <a:pPr>
              <a:lnSpc>
                <a:spcPct val="100000"/>
              </a:lnSpc>
            </a:pPr>
            <a:endParaRPr/>
          </a:p>
          <a:p>
            <a:pPr>
              <a:lnSpc>
                <a:spcPct val="100000"/>
              </a:lnSpc>
            </a:pPr>
            <a:r>
              <a:rPr lang="en-US" sz="3200" strike="noStrike">
                <a:solidFill>
                  <a:srgbClr val="000000"/>
                </a:solidFill>
                <a:latin typeface="Calibri"/>
                <a:ea typeface="DejaVu Sans"/>
              </a:rPr>
              <a:t>Idéia: Suíte deve incluir testes que executam statements </a:t>
            </a:r>
            <a:r>
              <a:rPr lang="en-US" sz="3200" b="1" strike="noStrike">
                <a:solidFill>
                  <a:srgbClr val="000000"/>
                </a:solidFill>
                <a:latin typeface="Calibri"/>
                <a:ea typeface="DejaVu Sans"/>
              </a:rPr>
              <a:t>logicamente relacionados</a:t>
            </a:r>
            <a:endParaRPr/>
          </a:p>
          <a:p>
            <a:pPr>
              <a:lnSpc>
                <a:spcPct val="100000"/>
              </a:lnSpc>
              <a:buFont typeface="Arial"/>
              <a:buChar char="•"/>
            </a:pPr>
            <a:endParaRPr/>
          </a:p>
          <a:p>
            <a:pPr>
              <a:lnSpc>
                <a:spcPct val="100000"/>
              </a:lnSpc>
            </a:pPr>
            <a:r>
              <a:rPr lang="en-US" sz="3200" strike="noStrike">
                <a:solidFill>
                  <a:srgbClr val="000000"/>
                </a:solidFill>
                <a:latin typeface="Calibri"/>
                <a:ea typeface="DejaVu Sans"/>
              </a:rPr>
              <a:t>Ex: escrita e posterior leitura de um campo de um objeto devem aparecer em um mesmo teste</a:t>
            </a:r>
            <a:endParaRPr/>
          </a:p>
          <a:p>
            <a:pPr lvl="1">
              <a:lnSpc>
                <a:spcPct val="100000"/>
              </a:lnSpc>
              <a:buFont typeface="Arial"/>
              <a:buChar char="–"/>
            </a:pPr>
            <a:r>
              <a:rPr lang="en-US" sz="2400" strike="noStrike">
                <a:solidFill>
                  <a:srgbClr val="000000"/>
                </a:solidFill>
                <a:latin typeface="Calibri"/>
                <a:ea typeface="DejaVu Sans"/>
              </a:rPr>
              <a:t> </a:t>
            </a:r>
            <a:endParaRPr/>
          </a:p>
          <a:p>
            <a:pPr>
              <a:lnSpc>
                <a:spcPct val="100000"/>
              </a:lnSpc>
            </a:pPr>
            <a:endParaRPr/>
          </a:p>
          <a:p>
            <a:pPr lvl="1">
              <a:lnSpc>
                <a:spcPct val="100000"/>
              </a:lnSpc>
              <a:buFont typeface="Aria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Definições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905000" y="269928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t>
            </a:r>
            <a:r>
              <a:rPr lang="en-US" sz="1600" strike="noStrike" dirty="0" err="1">
                <a:solidFill>
                  <a:srgbClr val="000000"/>
                </a:solidFill>
                <a:latin typeface="Courier New"/>
                <a:ea typeface="Courier New"/>
              </a:rPr>
              <a:t>binarySearch</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 </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key)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low = 0;</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high = </a:t>
            </a:r>
            <a:r>
              <a:rPr lang="en-US" sz="1600" strike="noStrike" dirty="0" err="1">
                <a:solidFill>
                  <a:srgbClr val="000000"/>
                </a:solidFill>
                <a:latin typeface="Courier New"/>
                <a:ea typeface="Courier New"/>
              </a:rPr>
              <a:t>a.length</a:t>
            </a:r>
            <a:r>
              <a:rPr lang="en-US" sz="1600" strike="noStrike" dirty="0">
                <a:solidFill>
                  <a:srgbClr val="000000"/>
                </a:solidFill>
                <a:latin typeface="Courier New"/>
                <a:ea typeface="Courier New"/>
              </a:rPr>
              <a:t> - 1;</a:t>
            </a:r>
            <a:endParaRPr sz="1600" dirty="0"/>
          </a:p>
          <a:p>
            <a:pPr>
              <a:lnSpc>
                <a:spcPct val="115000"/>
              </a:lnSpc>
            </a:pPr>
            <a:r>
              <a:rPr lang="en-US" sz="1600" strike="noStrike" dirty="0" smtClean="0">
                <a:solidFill>
                  <a:srgbClr val="000000"/>
                </a:solidFill>
                <a:latin typeface="Courier New"/>
                <a:ea typeface="Courier New"/>
              </a:rPr>
              <a:t> while </a:t>
            </a:r>
            <a:r>
              <a:rPr lang="en-US" sz="1600" strike="noStrike" dirty="0">
                <a:solidFill>
                  <a:srgbClr val="000000"/>
                </a:solidFill>
                <a:latin typeface="Courier New"/>
                <a:ea typeface="Courier New"/>
              </a:rPr>
              <a:t>(low &lt;= high)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mid = (low + high) / 2;</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 a[mid];</a:t>
            </a:r>
            <a:endParaRPr sz="1600" dirty="0"/>
          </a:p>
          <a:p>
            <a:pPr>
              <a:lnSpc>
                <a:spcPct val="115000"/>
              </a:lnSpc>
            </a:pPr>
            <a:r>
              <a:rPr lang="en-US" sz="1600" strike="noStrike" dirty="0" smtClean="0">
                <a:solidFill>
                  <a:srgbClr val="000000"/>
                </a:solidFill>
                <a:latin typeface="Courier New"/>
                <a:ea typeface="Courier New"/>
              </a:rPr>
              <a:t>  if </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&lt; key)</a:t>
            </a:r>
            <a:endParaRPr sz="1600" dirty="0"/>
          </a:p>
          <a:p>
            <a:pPr>
              <a:lnSpc>
                <a:spcPct val="115000"/>
              </a:lnSpc>
            </a:pPr>
            <a:r>
              <a:rPr lang="en-US" sz="1600" strike="noStrike" dirty="0" smtClean="0">
                <a:solidFill>
                  <a:srgbClr val="000000"/>
                </a:solidFill>
                <a:latin typeface="Courier New"/>
                <a:ea typeface="Courier New"/>
              </a:rPr>
              <a:t>   low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 </a:t>
            </a:r>
            <a:r>
              <a:rPr lang="en-US" sz="1600" strike="noStrike" dirty="0">
                <a:solidFill>
                  <a:srgbClr val="000000"/>
                </a:solidFill>
                <a:latin typeface="Courier New"/>
                <a:ea typeface="Courier New"/>
              </a:rPr>
              <a:t>if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&gt; key)</a:t>
            </a:r>
            <a:endParaRPr sz="1600" dirty="0"/>
          </a:p>
          <a:p>
            <a:pPr>
              <a:lnSpc>
                <a:spcPct val="115000"/>
              </a:lnSpc>
            </a:pPr>
            <a:r>
              <a:rPr lang="en-US" sz="1600" strike="noStrike" dirty="0" smtClean="0">
                <a:solidFill>
                  <a:srgbClr val="000000"/>
                </a:solidFill>
                <a:latin typeface="Courier New"/>
                <a:ea typeface="Courier New"/>
              </a:rPr>
              <a:t>   high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mid; // key found</a:t>
            </a:r>
            <a:endParaRPr sz="1600" dirty="0"/>
          </a:p>
          <a:p>
            <a:pPr>
              <a:lnSpc>
                <a:spcPct val="115000"/>
              </a:lnSpc>
            </a:pPr>
            <a:r>
              <a:rPr lang="en-US" sz="1600" dirty="0">
                <a:solidFill>
                  <a:srgbClr val="000000"/>
                </a:solidFill>
                <a:latin typeface="Courier New"/>
                <a:ea typeface="Courier New"/>
              </a:rPr>
              <a:t> </a:t>
            </a:r>
            <a:r>
              <a:rPr lang="en-US" sz="1600" strike="noStrike" dirty="0" smtClean="0">
                <a:solidFill>
                  <a:srgbClr val="000000"/>
                </a:solidFill>
                <a:latin typeface="Courier New"/>
                <a:ea typeface="Courier New"/>
              </a:rPr>
              <a:t>}</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-(low + 1);  // key not found</a:t>
            </a:r>
            <a:r>
              <a:rPr lang="en-US" sz="1600" strike="noStrike" dirty="0" smtClean="0">
                <a:solidFill>
                  <a:srgbClr val="000000"/>
                </a:solidFill>
                <a:latin typeface="Courier New"/>
                <a:ea typeface="Courier New"/>
              </a:rPr>
              <a:t>.</a:t>
            </a:r>
            <a:r>
              <a:rPr lang="en-US" sz="1600" dirty="0"/>
              <a:t> </a:t>
            </a:r>
            <a:r>
              <a:rPr lang="en-US" sz="1600" strike="noStrike" dirty="0" smtClean="0">
                <a:solidFill>
                  <a:srgbClr val="000000"/>
                </a:solidFill>
                <a:latin typeface="Courier New"/>
                <a:ea typeface="Courier New"/>
              </a:rPr>
              <a:t>}</a:t>
            </a:r>
            <a:endParaRPr sz="1600" dirty="0"/>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smtClean="0">
                <a:solidFill>
                  <a:srgbClr val="000000"/>
                </a:solidFill>
                <a:latin typeface="Calibri"/>
                <a:ea typeface="DejaVu Sans"/>
              </a:rPr>
              <a:t>Encontre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as </a:t>
            </a:r>
            <a:r>
              <a:rPr lang="en-US" sz="3200" strike="noStrike" dirty="0" err="1" smtClean="0">
                <a:solidFill>
                  <a:srgbClr val="000000"/>
                </a:solidFill>
                <a:latin typeface="Calibri"/>
                <a:ea typeface="DejaVu Sans"/>
              </a:rPr>
              <a:t>definições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usos</a:t>
            </a:r>
            <a:r>
              <a:rPr lang="en-US" sz="3200" strike="noStrike" dirty="0" smtClean="0">
                <a:solidFill>
                  <a:srgbClr val="000000"/>
                </a:solidFill>
                <a:latin typeface="Calibri"/>
                <a:ea typeface="DejaVu Sans"/>
              </a:rPr>
              <a:t>, e pares DU</a:t>
            </a:r>
          </a:p>
          <a:p>
            <a:pPr>
              <a:lnSpc>
                <a:spcPct val="100000"/>
              </a:lnSpc>
              <a:buFont typeface="Arial"/>
              <a:buChar char="•"/>
            </a:pPr>
            <a:r>
              <a:rPr lang="en-US" sz="3200" dirty="0" err="1" smtClean="0">
                <a:solidFill>
                  <a:srgbClr val="000000"/>
                </a:solidFill>
                <a:latin typeface="Calibri"/>
              </a:rPr>
              <a:t>Construa</a:t>
            </a:r>
            <a:r>
              <a:rPr lang="en-US" sz="3200" dirty="0" smtClean="0">
                <a:solidFill>
                  <a:srgbClr val="000000"/>
                </a:solidFill>
                <a:latin typeface="Calibri"/>
              </a:rPr>
              <a:t> </a:t>
            </a:r>
            <a:r>
              <a:rPr lang="en-US" sz="3200" dirty="0" err="1" smtClean="0">
                <a:solidFill>
                  <a:srgbClr val="000000"/>
                </a:solidFill>
                <a:latin typeface="Calibri"/>
              </a:rPr>
              <a:t>suíte</a:t>
            </a:r>
            <a:r>
              <a:rPr lang="en-US" sz="3200" dirty="0" smtClean="0">
                <a:solidFill>
                  <a:srgbClr val="000000"/>
                </a:solidFill>
                <a:latin typeface="Calibri"/>
              </a:rPr>
              <a:t> de teste </a:t>
            </a:r>
            <a:r>
              <a:rPr lang="en-US" sz="3200" dirty="0" err="1" smtClean="0">
                <a:solidFill>
                  <a:srgbClr val="000000"/>
                </a:solidFill>
                <a:latin typeface="Calibri"/>
              </a:rPr>
              <a:t>adequada</a:t>
            </a:r>
            <a:r>
              <a:rPr lang="en-US" sz="3200" dirty="0" smtClean="0">
                <a:solidFill>
                  <a:srgbClr val="000000"/>
                </a:solidFill>
                <a:latin typeface="Calibri"/>
              </a:rPr>
              <a:t> a “</a:t>
            </a:r>
            <a:r>
              <a:rPr lang="en-US" sz="3200" dirty="0" err="1" smtClean="0">
                <a:solidFill>
                  <a:srgbClr val="000000"/>
                </a:solidFill>
                <a:latin typeface="Calibri"/>
              </a:rPr>
              <a:t>definições</a:t>
            </a:r>
            <a:r>
              <a:rPr lang="en-US"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MUTAÇÃO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endParaRPr lang="en-US" dirty="0"/>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E.g.: Custo anual para economia americana com teste e depuração é de 60 bilhões de dólares </a:t>
            </a:r>
            <a:endParaRPr/>
          </a:p>
          <a:p>
            <a:pPr>
              <a:lnSpc>
                <a:spcPct val="100000"/>
              </a:lnSpc>
            </a:pPr>
            <a:endParaRPr/>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Algumas das causas do alto custo de testes</a:t>
            </a:r>
            <a:endParaRPr/>
          </a:p>
          <a:p>
            <a:pPr lvl="1">
              <a:lnSpc>
                <a:spcPct val="100000"/>
              </a:lnSpc>
              <a:buFont typeface="Arial"/>
              <a:buChar char="–"/>
            </a:pPr>
            <a:r>
              <a:rPr lang="en-US" sz="2800" strike="noStrike">
                <a:solidFill>
                  <a:srgbClr val="000000"/>
                </a:solidFill>
                <a:latin typeface="Calibri"/>
                <a:ea typeface="DejaVu Sans"/>
              </a:rPr>
              <a:t>Requisitos mal definidos</a:t>
            </a:r>
            <a:endParaRPr/>
          </a:p>
          <a:p>
            <a:pPr lvl="1">
              <a:lnSpc>
                <a:spcPct val="100000"/>
              </a:lnSpc>
              <a:buFont typeface="Arial"/>
              <a:buChar char="–"/>
            </a:pPr>
            <a:r>
              <a:rPr lang="en-US" sz="2800" strike="noStrike">
                <a:solidFill>
                  <a:srgbClr val="000000"/>
                </a:solidFill>
                <a:latin typeface="Calibri"/>
                <a:ea typeface="DejaVu Sans"/>
              </a:rPr>
              <a:t>Projeto de software precário</a:t>
            </a:r>
            <a:endParaRPr/>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a:solidFill>
                  <a:srgbClr val="000000"/>
                </a:solidFill>
                <a:latin typeface="Calibri"/>
                <a:ea typeface="DejaVu Sans"/>
              </a:rPr>
              <a:t>Top </a:t>
            </a:r>
            <a:r>
              <a:rPr lang="en-US" sz="3200" strike="noStrike" dirty="0" smtClean="0">
                <a:solidFill>
                  <a:srgbClr val="000000"/>
                </a:solidFill>
                <a:latin typeface="Calibri"/>
                <a:ea typeface="DejaVu Sans"/>
              </a:rPr>
              <a:t>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a:solidFill>
                  <a:srgbClr val="000000"/>
                </a:solidFill>
                <a:latin typeface="Calibri"/>
                <a:ea typeface="DejaVu Sans"/>
              </a:rPr>
              <a:t>Bottom </a:t>
            </a:r>
            <a:r>
              <a:rPr lang="en-US" sz="3200" strike="noStrike" dirty="0" smtClean="0">
                <a:solidFill>
                  <a:srgbClr val="000000"/>
                </a:solidFill>
                <a:latin typeface="Calibri"/>
                <a:ea typeface="DejaVu Sans"/>
              </a:rPr>
              <a:t>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a:solidFill>
                  <a:srgbClr val="000000"/>
                </a:solidFill>
                <a:latin typeface="Calibri"/>
                <a:ea typeface="DejaVu Sans"/>
              </a:rPr>
              <a:t>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escapados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demandam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adição</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 testes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regressão</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Experiência básica com:</a:t>
            </a:r>
            <a:endParaRPr/>
          </a:p>
          <a:p>
            <a:pPr lvl="1">
              <a:lnSpc>
                <a:spcPct val="100000"/>
              </a:lnSpc>
              <a:buFont typeface="Arial"/>
              <a:buChar char="–"/>
            </a:pPr>
            <a:r>
              <a:rPr lang="en-US" sz="2800" strike="noStrike">
                <a:solidFill>
                  <a:srgbClr val="000000"/>
                </a:solidFill>
                <a:latin typeface="Calibri"/>
                <a:ea typeface="DejaVu Sans"/>
              </a:rPr>
              <a:t>Eclipse, Java, e XML</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Bug report deve conter:</a:t>
            </a:r>
            <a:endParaRPr/>
          </a:p>
          <a:p>
            <a:pPr lvl="1">
              <a:lnSpc>
                <a:spcPct val="100000"/>
              </a:lnSpc>
              <a:buFont typeface="Arial"/>
              <a:buAutoNum type="arabicPeriod"/>
            </a:pPr>
            <a:r>
              <a:rPr lang="en-US" sz="2800" strike="noStrike">
                <a:solidFill>
                  <a:srgbClr val="000000"/>
                </a:solidFill>
                <a:latin typeface="Calibri"/>
                <a:ea typeface="DejaVu Sans"/>
              </a:rPr>
              <a:t>Passos para reproduzir o problema</a:t>
            </a:r>
            <a:endParaRPr/>
          </a:p>
          <a:p>
            <a:pPr lvl="1">
              <a:lnSpc>
                <a:spcPct val="100000"/>
              </a:lnSpc>
              <a:buFont typeface="Arial"/>
              <a:buAutoNum type="arabicPeriod"/>
            </a:pPr>
            <a:r>
              <a:rPr lang="en-US" sz="2800" strike="noStrike">
                <a:solidFill>
                  <a:srgbClr val="000000"/>
                </a:solidFill>
                <a:latin typeface="Calibri"/>
                <a:ea typeface="DejaVu Sans"/>
              </a:rPr>
              <a:t>O que você esperava ver</a:t>
            </a:r>
            <a:endParaRPr/>
          </a:p>
          <a:p>
            <a:pPr lvl="1">
              <a:lnSpc>
                <a:spcPct val="100000"/>
              </a:lnSpc>
              <a:buFont typeface="Arial"/>
              <a:buAutoNum type="arabicPeriod"/>
            </a:pPr>
            <a:r>
              <a:rPr lang="en-US" sz="2800" strike="noStrike">
                <a:solidFill>
                  <a:srgbClr val="000000"/>
                </a:solidFill>
                <a:latin typeface="Calibri"/>
                <a:ea typeface="DejaVu Sans"/>
              </a:rPr>
              <a:t>O que você viu em vez disso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Após o bug ser documentado, é necessário: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Definir severidade/prioridade</a:t>
            </a:r>
            <a:endParaRPr/>
          </a:p>
          <a:p>
            <a:pPr>
              <a:lnSpc>
                <a:spcPct val="100000"/>
              </a:lnSpc>
              <a:buFont typeface="Arial"/>
              <a:buChar char="•"/>
            </a:pPr>
            <a:r>
              <a:rPr lang="en-US" sz="3200" strike="noStrike">
                <a:solidFill>
                  <a:srgbClr val="000000"/>
                </a:solidFill>
                <a:latin typeface="Calibri"/>
                <a:ea typeface="DejaVu Sans"/>
              </a:rPr>
              <a:t>Atribuir um responsável</a:t>
            </a:r>
            <a:endParaRPr/>
          </a:p>
          <a:p>
            <a:pPr>
              <a:lnSpc>
                <a:spcPct val="100000"/>
              </a:lnSpc>
              <a:buFont typeface="Arial"/>
              <a:buChar char="•"/>
            </a:pPr>
            <a:r>
              <a:rPr lang="en-US" sz="3200" strike="noStrike">
                <a:solidFill>
                  <a:srgbClr val="000000"/>
                </a:solidFill>
                <a:latin typeface="Calibri"/>
                <a:ea typeface="DejaVu Sans"/>
              </a:rPr>
              <a:t>Acompanhar evolução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Tempo médio gasto para corrigir um defeito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Número de defeitos em cada rotina/classe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Escolha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Localize 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Reproduza</a:t>
            </a:r>
            <a:r>
              <a:rPr lang="en-US" sz="3200" strike="noStrike" dirty="0">
                <a:solidFill>
                  <a:srgbClr val="000000"/>
                </a:solidFill>
                <a:latin typeface="Calibri"/>
                <a:ea typeface="DejaVu Sans"/>
              </a:rPr>
              <a:t> bug </a:t>
            </a:r>
            <a:r>
              <a:rPr lang="en-US" sz="3200" strike="noStrike" dirty="0" err="1">
                <a:solidFill>
                  <a:srgbClr val="000000"/>
                </a:solidFill>
                <a:latin typeface="Calibri"/>
                <a:ea typeface="DejaVu Sans"/>
              </a:rPr>
              <a:t>recente</a:t>
            </a:r>
            <a:endParaRPr dirty="0"/>
          </a:p>
          <a:p>
            <a:pPr>
              <a:lnSpc>
                <a:spcPct val="100000"/>
              </a:lnSpc>
            </a:pP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a:solidFill>
                  <a:srgbClr val="000000"/>
                </a:solidFill>
                <a:latin typeface="Calibri"/>
                <a:ea typeface="DejaVu Sans"/>
              </a:rPr>
              <a:t>Obs.  Ponto extra (0.1 e 0.5).  Critérios de avaliação: popularidade da aplicação, esforço, reproducibilidade por terceiros (e.g., disponível em docker), etc.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Framework que permite escrita/execução de testes de forma automatizada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Algumas funcionalidades:</a:t>
            </a:r>
            <a:endParaRPr/>
          </a:p>
          <a:p>
            <a:pPr lvl="1">
              <a:lnSpc>
                <a:spcPct val="100000"/>
              </a:lnSpc>
              <a:buFont typeface="Arial"/>
              <a:buChar char="–"/>
            </a:pPr>
            <a:r>
              <a:rPr lang="en-US" sz="2800" strike="noStrike">
                <a:solidFill>
                  <a:srgbClr val="000000"/>
                </a:solidFill>
                <a:latin typeface="Calibri"/>
                <a:ea typeface="DejaVu Sans"/>
              </a:rPr>
              <a:t>Métodos para inicialização e limpeza da execução</a:t>
            </a:r>
            <a:endParaRPr/>
          </a:p>
          <a:p>
            <a:pPr lvl="1">
              <a:lnSpc>
                <a:spcPct val="100000"/>
              </a:lnSpc>
              <a:buFont typeface="Arial"/>
              <a:buChar char="–"/>
            </a:pPr>
            <a:r>
              <a:rPr lang="en-US" sz="2800" strike="noStrike">
                <a:solidFill>
                  <a:srgbClr val="000000"/>
                </a:solidFill>
                <a:latin typeface="Calibri"/>
                <a:ea typeface="DejaVu Sans"/>
              </a:rPr>
              <a:t>Vários tipos de asserções</a:t>
            </a:r>
            <a:endParaRPr/>
          </a:p>
          <a:p>
            <a:pPr lvl="1">
              <a:lnSpc>
                <a:spcPct val="100000"/>
              </a:lnSpc>
              <a:buFont typeface="Arial"/>
              <a:buChar char="–"/>
            </a:pPr>
            <a:r>
              <a:rPr lang="en-US" sz="2800" strike="noStrike">
                <a:solidFill>
                  <a:srgbClr val="000000"/>
                </a:solidFill>
                <a:latin typeface="Calibri"/>
                <a:ea typeface="DejaVu Sans"/>
              </a:rPr>
              <a:t>Tempo limite para execuções </a:t>
            </a:r>
            <a:endParaRPr/>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public class FooTest { </a:t>
            </a:r>
            <a:endParaRPr/>
          </a:p>
          <a:p>
            <a:pPr>
              <a:lnSpc>
                <a:spcPct val="100000"/>
              </a:lnSpc>
            </a:pPr>
            <a:endParaRPr/>
          </a:p>
          <a:p>
            <a:pPr>
              <a:lnSpc>
                <a:spcPct val="100000"/>
              </a:lnSpc>
            </a:pPr>
            <a:r>
              <a:rPr lang="en-US" sz="2400" strike="noStrike">
                <a:solidFill>
                  <a:srgbClr val="000000"/>
                </a:solidFill>
                <a:latin typeface="Courier New"/>
                <a:ea typeface="Courier New"/>
              </a:rPr>
              <a:t>@Test</a:t>
            </a:r>
            <a:endParaRPr/>
          </a:p>
          <a:p>
            <a:pPr>
              <a:lnSpc>
                <a:spcPct val="100000"/>
              </a:lnSpc>
            </a:pPr>
            <a:r>
              <a:rPr lang="en-US" sz="2400" strike="noStrike">
                <a:solidFill>
                  <a:srgbClr val="000000"/>
                </a:solidFill>
                <a:latin typeface="Courier New"/>
                <a:ea typeface="Courier New"/>
              </a:rPr>
              <a:t>public void testFooOperation {</a:t>
            </a:r>
            <a:endParaRPr/>
          </a:p>
          <a:p>
            <a:pPr>
              <a:lnSpc>
                <a:spcPct val="100000"/>
              </a:lnSpc>
            </a:pPr>
            <a:r>
              <a:rPr lang="en-US" sz="2400" strike="noStrike">
                <a:solidFill>
                  <a:srgbClr val="000000"/>
                </a:solidFill>
                <a:latin typeface="Courier New"/>
                <a:ea typeface="Courier New"/>
              </a:rPr>
              <a:t>	Foo foo = Foo.build(23,”bar”);</a:t>
            </a:r>
            <a:endParaRPr/>
          </a:p>
          <a:p>
            <a:pPr>
              <a:lnSpc>
                <a:spcPct val="100000"/>
              </a:lnSpc>
            </a:pPr>
            <a:r>
              <a:rPr lang="en-US" sz="2400" strike="noStrike">
                <a:solidFill>
                  <a:srgbClr val="000000"/>
                </a:solidFill>
                <a:latin typeface="Courier New"/>
                <a:ea typeface="Courier New"/>
              </a:rPr>
              <a:t>	Assert.assertEquals(”23bar”,foo.bar);</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Fixtures</a:t>
            </a:r>
            <a:endParaRPr/>
          </a:p>
        </p:txBody>
      </p:sp>
      <p:sp>
        <p:nvSpPr>
          <p:cNvPr id="28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@Before </a:t>
            </a:r>
            <a:r>
              <a:rPr lang="en-US" sz="2400" strike="noStrike">
                <a:solidFill>
                  <a:srgbClr val="FF0000"/>
                </a:solidFill>
                <a:latin typeface="Courier New"/>
                <a:ea typeface="Courier New"/>
              </a:rPr>
              <a:t>//Executado antes de cada teste</a:t>
            </a:r>
            <a:endParaRPr/>
          </a:p>
          <a:p>
            <a:r>
              <a:rPr lang="en-US" sz="2400" strike="noStrike">
                <a:solidFill>
                  <a:srgbClr val="FF0000"/>
                </a:solidFill>
                <a:latin typeface="Courier New"/>
                <a:ea typeface="Courier New"/>
              </a:rPr>
              <a:t>  public void setUp() {</a:t>
            </a:r>
            <a:endParaRPr/>
          </a:p>
          <a:p>
            <a:r>
              <a:rPr lang="en-US" sz="2400" strike="noStrike">
                <a:solidFill>
                  <a:srgbClr val="FF0000"/>
                </a:solidFill>
                <a:latin typeface="Courier New"/>
                <a:ea typeface="Courier New"/>
              </a:rPr>
              <a:t>    this.myResource = new Resource();</a:t>
            </a:r>
            <a:endParaRPr/>
          </a:p>
          <a:p>
            <a:r>
              <a:rPr lang="en-US" sz="2400" strike="noStrike">
                <a:solidFill>
                  <a:srgbClr val="FF0000"/>
                </a:solidFill>
                <a:latin typeface="Courier New"/>
                <a:ea typeface="Courier New"/>
              </a:rPr>
              <a:t>  }</a:t>
            </a:r>
            <a:endParaRPr/>
          </a:p>
          <a:p>
            <a:endParaRPr/>
          </a:p>
          <a:p>
            <a:r>
              <a:rPr lang="en-US" sz="2400" strike="noStrike">
                <a:solidFill>
                  <a:srgbClr val="FF0000"/>
                </a:solidFill>
                <a:latin typeface="Courier New"/>
                <a:ea typeface="Courier New"/>
              </a:rPr>
              <a:t>  @After //Executado após cada teste</a:t>
            </a:r>
            <a:endParaRPr/>
          </a:p>
          <a:p>
            <a:r>
              <a:rPr lang="en-US" sz="2400" strike="noStrike">
                <a:solidFill>
                  <a:srgbClr val="FF0000"/>
                </a:solidFill>
                <a:latin typeface="Courier New"/>
                <a:ea typeface="Courier New"/>
              </a:rPr>
              <a:t>  public void tearDown() {</a:t>
            </a:r>
            <a:endParaRPr/>
          </a:p>
          <a:p>
            <a:r>
              <a:rPr lang="en-US" sz="2400" strike="noStrike">
                <a:solidFill>
                  <a:srgbClr val="FF0000"/>
                </a:solidFill>
                <a:latin typeface="Courier New"/>
                <a:ea typeface="Courier New"/>
              </a:rPr>
              <a:t>    this.myManagedResource.close();</a:t>
            </a:r>
            <a:endParaRPr/>
          </a:p>
          <a:p>
            <a:r>
              <a:rPr lang="en-US" sz="2400" strike="noStrike">
                <a:solidFill>
                  <a:srgbClr val="FF0000"/>
                </a:solidFill>
                <a:latin typeface="Courier New"/>
                <a:ea typeface="Courier New"/>
              </a:rPr>
              <a:t>    this.myManagedResource = null;</a:t>
            </a:r>
            <a:endParaRPr/>
          </a:p>
          <a:p>
            <a:r>
              <a:rPr lang="en-US" sz="2400" strike="noStrike">
                <a:solidFill>
                  <a:srgbClr val="FF0000"/>
                </a:solidFill>
                <a:latin typeface="Courier New"/>
                <a:ea typeface="Courier New"/>
              </a:rPr>
              <a:t>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@RunWith(Suite.class)</a:t>
            </a:r>
            <a:endParaRPr/>
          </a:p>
          <a:p>
            <a:r>
              <a:rPr lang="en-US" sz="2400" strike="noStrike">
                <a:solidFill>
                  <a:srgbClr val="000000"/>
                </a:solidFill>
                <a:latin typeface="Courier New"/>
                <a:ea typeface="Courier New"/>
              </a:rPr>
              <a:t>@Suite.SuiteClasses({</a:t>
            </a:r>
            <a:endParaRPr/>
          </a:p>
          <a:p>
            <a:r>
              <a:rPr lang="en-US" sz="2400" strike="noStrike">
                <a:solidFill>
                  <a:srgbClr val="000000"/>
                </a:solidFill>
                <a:latin typeface="Courier New"/>
                <a:ea typeface="Courier New"/>
              </a:rPr>
              <a:t>  TestFeatureLogin.class,</a:t>
            </a:r>
            <a:endParaRPr/>
          </a:p>
          <a:p>
            <a:r>
              <a:rPr lang="en-US" sz="2400" strike="noStrike">
                <a:solidFill>
                  <a:srgbClr val="000000"/>
                </a:solidFill>
                <a:latin typeface="Courier New"/>
                <a:ea typeface="Courier New"/>
              </a:rPr>
              <a:t>  TestFeatureLogout.class,</a:t>
            </a:r>
            <a:endParaRPr/>
          </a:p>
          <a:p>
            <a:r>
              <a:rPr lang="en-US" sz="2400" strike="noStrike">
                <a:solidFill>
                  <a:srgbClr val="000000"/>
                </a:solidFill>
                <a:latin typeface="Courier New"/>
                <a:ea typeface="Courier New"/>
              </a:rPr>
              <a:t>  TestFeatureUpdate.class</a:t>
            </a:r>
            <a:endParaRPr/>
          </a:p>
          <a:p>
            <a:r>
              <a:rPr lang="en-US" sz="2400" strike="noStrike">
                <a:solidFill>
                  <a:srgbClr val="000000"/>
                </a:solidFill>
                <a:latin typeface="Courier New"/>
                <a:ea typeface="Courier New"/>
              </a:rPr>
              <a:t>})</a:t>
            </a:r>
            <a:endParaRPr/>
          </a:p>
          <a:p>
            <a:r>
              <a:rPr lang="en-US" sz="2400" strike="noStrike">
                <a:solidFill>
                  <a:srgbClr val="000000"/>
                </a:solidFill>
                <a:latin typeface="Courier New"/>
                <a:ea typeface="Courier New"/>
              </a:rPr>
              <a:t>public class FeatureTestSuite {</a:t>
            </a:r>
            <a:endParaRPr/>
          </a:p>
          <a:p>
            <a:r>
              <a:rPr lang="en-US" sz="2400" strike="noStrike">
                <a:solidFill>
                  <a:srgbClr val="FF0000"/>
                </a:solidFill>
                <a:latin typeface="Courier New"/>
                <a:ea typeface="Courier New"/>
              </a:rPr>
              <a:t>  // classe vazia</a:t>
            </a:r>
            <a:endParaRPr/>
          </a:p>
          <a:p>
            <a:pPr>
              <a:lnSpc>
                <a:spcPct val="115000"/>
              </a:lnSpc>
            </a:pPr>
            <a:r>
              <a:rPr lang="en-US" sz="2400" strike="noStrike">
                <a:solidFill>
                  <a:srgbClr val="FF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assertThat(x, is(3));</a:t>
            </a:r>
            <a:endParaRPr/>
          </a:p>
          <a:p>
            <a:endParaRPr/>
          </a:p>
          <a:p>
            <a:r>
              <a:rPr lang="en-US" sz="2400" strike="noStrike">
                <a:solidFill>
                  <a:srgbClr val="000000"/>
                </a:solidFill>
                <a:latin typeface="Courier New"/>
                <a:ea typeface="Courier New"/>
              </a:rPr>
              <a:t>assertThat(x, is(not(4)));</a:t>
            </a:r>
            <a:endParaRPr/>
          </a:p>
          <a:p>
            <a:endParaRPr/>
          </a:p>
          <a:p>
            <a:pPr>
              <a:lnSpc>
                <a:spcPct val="115000"/>
              </a:lnSpc>
            </a:pPr>
            <a:r>
              <a:rPr lang="en-US" sz="2400" strike="noStrike">
                <a:solidFill>
                  <a:srgbClr val="000000"/>
                </a:solidFill>
                <a:latin typeface="Courier New"/>
                <a:ea typeface="Courier New"/>
              </a:rPr>
              <a:t>assertThat(responseString,</a:t>
            </a:r>
            <a:endParaRPr/>
          </a:p>
          <a:p>
            <a:pPr>
              <a:lnSpc>
                <a:spcPct val="115000"/>
              </a:lnSpc>
            </a:pPr>
            <a:r>
              <a:rPr lang="en-US" sz="2400" strike="noStrike">
                <a:solidFill>
                  <a:srgbClr val="000000"/>
                </a:solidFill>
                <a:latin typeface="Courier New"/>
                <a:ea typeface="Courier New"/>
              </a:rPr>
              <a:t>  either(containsString("color"))</a:t>
            </a:r>
            <a:endParaRPr/>
          </a:p>
          <a:p>
            <a:pPr>
              <a:lnSpc>
                <a:spcPct val="115000"/>
              </a:lnSpc>
            </a:pPr>
            <a:r>
              <a:rPr lang="en-US" sz="2400" strike="noStrike">
                <a:solidFill>
                  <a:srgbClr val="000000"/>
                </a:solidFill>
                <a:latin typeface="Courier New"/>
                <a:ea typeface="Courier New"/>
              </a:rPr>
              <a:t>  .or(containsString("colour")));</a:t>
            </a:r>
            <a:endParaRPr/>
          </a:p>
          <a:p>
            <a:pPr>
              <a:lnSpc>
                <a:spcPct val="115000"/>
              </a:lnSpc>
            </a:pPr>
            <a:endParaRPr/>
          </a:p>
          <a:p>
            <a:pPr>
              <a:lnSpc>
                <a:spcPct val="115000"/>
              </a:lnSpc>
            </a:pPr>
            <a:r>
              <a:rPr lang="en-US" sz="2400" strike="noStrike">
                <a:solidFill>
                  <a:srgbClr val="000000"/>
                </a:solidFill>
                <a:latin typeface="Courier New"/>
                <a:ea typeface="Courier New"/>
              </a:rPr>
              <a:t>assertThat(myList, hasItem("3"));</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assertThat(responseString,</a:t>
            </a:r>
            <a:endParaRPr/>
          </a:p>
          <a:p>
            <a:pPr>
              <a:lnSpc>
                <a:spcPct val="100000"/>
              </a:lnSpc>
            </a:pPr>
            <a:r>
              <a:rPr lang="en-US" sz="2400" strike="noStrike">
                <a:solidFill>
                  <a:srgbClr val="000000"/>
                </a:solidFill>
                <a:latin typeface="Courier New"/>
                <a:ea typeface="Courier New"/>
              </a:rPr>
              <a:t>   anyOf(containsString("color"),</a:t>
            </a:r>
            <a:endParaRPr/>
          </a:p>
          <a:p>
            <a:pPr>
              <a:lnSpc>
                <a:spcPct val="100000"/>
              </a:lnSpc>
            </a:pPr>
            <a:r>
              <a:rPr lang="en-US" sz="2400" strike="noStrike">
                <a:solidFill>
                  <a:srgbClr val="000000"/>
                </a:solidFill>
                <a:latin typeface="Courier New"/>
                <a:ea typeface="Courier New"/>
              </a:rPr>
              <a:t>   containsString("colour")));</a:t>
            </a:r>
            <a:endParaRPr/>
          </a:p>
          <a:p>
            <a:pPr>
              <a:lnSpc>
                <a:spcPct val="100000"/>
              </a:lnSpc>
            </a:pPr>
            <a:endParaRPr/>
          </a:p>
          <a:p>
            <a:pPr>
              <a:lnSpc>
                <a:spcPct val="100000"/>
              </a:lnSpc>
            </a:pPr>
            <a:r>
              <a:rPr lang="en-US" sz="2400" strike="noStrike">
                <a:solidFill>
                  <a:srgbClr val="FF0000"/>
                </a:solidFill>
                <a:latin typeface="Courier New"/>
                <a:ea typeface="Courier New"/>
              </a:rPr>
              <a:t>// ==&gt; failure message:</a:t>
            </a:r>
            <a:endParaRPr/>
          </a:p>
          <a:p>
            <a:pPr>
              <a:lnSpc>
                <a:spcPct val="100000"/>
              </a:lnSpc>
            </a:pPr>
            <a:r>
              <a:rPr lang="en-US" sz="2400" strike="noStrike">
                <a:solidFill>
                  <a:srgbClr val="FF0000"/>
                </a:solidFill>
                <a:latin typeface="Courier New"/>
                <a:ea typeface="Courier New"/>
              </a:rPr>
              <a:t>// java.lang.AssertionError: </a:t>
            </a:r>
            <a:endParaRPr/>
          </a:p>
          <a:p>
            <a:pPr>
              <a:lnSpc>
                <a:spcPct val="100000"/>
              </a:lnSpc>
            </a:pPr>
            <a:r>
              <a:rPr lang="en-US" sz="2400" strike="noStrike">
                <a:solidFill>
                  <a:srgbClr val="FF0000"/>
                </a:solidFill>
                <a:latin typeface="Courier New"/>
                <a:ea typeface="Courier New"/>
              </a:rPr>
              <a:t>// Expected: (a string containing "color" or</a:t>
            </a:r>
            <a:endParaRPr/>
          </a:p>
          <a:p>
            <a:pPr>
              <a:lnSpc>
                <a:spcPct val="100000"/>
              </a:lnSpc>
            </a:pPr>
            <a:r>
              <a:rPr lang="en-US" sz="2400" strike="noStrike">
                <a:solidFill>
                  <a:srgbClr val="FF0000"/>
                </a:solidFill>
                <a:latin typeface="Courier New"/>
                <a:ea typeface="Courier New"/>
              </a:rPr>
              <a:t>//      a string containing "colour")</a:t>
            </a:r>
            <a:endParaRPr/>
          </a:p>
          <a:p>
            <a:pPr>
              <a:lnSpc>
                <a:spcPct val="100000"/>
              </a:lnSpc>
            </a:pPr>
            <a:r>
              <a:rPr lang="en-US" sz="2400" strike="noStrike">
                <a:solidFill>
                  <a:srgbClr val="FF0000"/>
                </a:solidFill>
                <a:latin typeface="Courier New"/>
                <a:ea typeface="Courier New"/>
              </a:rPr>
              <a:t>//      got: "Please choose a font"</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  @Test</a:t>
            </a:r>
            <a:endParaRPr/>
          </a:p>
          <a:p>
            <a:pPr>
              <a:lnSpc>
                <a:spcPct val="100000"/>
              </a:lnSpc>
            </a:pPr>
            <a:r>
              <a:rPr lang="en-US" sz="2400" strike="noStrike">
                <a:solidFill>
                  <a:srgbClr val="000000"/>
                </a:solidFill>
                <a:latin typeface="Courier New"/>
                <a:ea typeface="Courier New"/>
              </a:rPr>
              <a:t>  public void filenameIncludesUsername() {</a:t>
            </a:r>
            <a:endParaRPr/>
          </a:p>
          <a:p>
            <a:pPr>
              <a:lnSpc>
                <a:spcPct val="100000"/>
              </a:lnSpc>
            </a:pPr>
            <a:r>
              <a:rPr lang="en-US" sz="2400" strike="noStrike">
                <a:solidFill>
                  <a:srgbClr val="000000"/>
                </a:solidFill>
                <a:latin typeface="Courier New"/>
                <a:ea typeface="Courier New"/>
              </a:rPr>
              <a:t>    assumeThat(File.separatorChar,is('/'));</a:t>
            </a:r>
            <a:endParaRPr/>
          </a:p>
          <a:p>
            <a:pPr>
              <a:lnSpc>
                <a:spcPct val="100000"/>
              </a:lnSpc>
            </a:pPr>
            <a:r>
              <a:rPr lang="en-US" sz="2400" strike="noStrike">
                <a:solidFill>
                  <a:srgbClr val="000000"/>
                </a:solidFill>
                <a:latin typeface="Courier New"/>
                <a:ea typeface="Courier New"/>
              </a:rPr>
              <a:t>  assertThat(new User("optimus")</a:t>
            </a:r>
            <a:endParaRPr/>
          </a:p>
          <a:p>
            <a:pPr>
              <a:lnSpc>
                <a:spcPct val="100000"/>
              </a:lnSpc>
            </a:pPr>
            <a:r>
              <a:rPr lang="en-US" sz="2400" strike="noStrike">
                <a:solidFill>
                  <a:srgbClr val="000000"/>
                </a:solidFill>
                <a:latin typeface="Courier New"/>
                <a:ea typeface="Courier New"/>
              </a:rPr>
              <a:t>      .configFileName(),</a:t>
            </a:r>
            <a:endParaRPr/>
          </a:p>
          <a:p>
            <a:pPr>
              <a:lnSpc>
                <a:spcPct val="100000"/>
              </a:lnSpc>
            </a:pPr>
            <a:r>
              <a:rPr lang="en-US" sz="2400" strike="noStrike">
                <a:solidFill>
                  <a:srgbClr val="000000"/>
                </a:solidFill>
                <a:latin typeface="Courier New"/>
                <a:ea typeface="Courier New"/>
              </a:rPr>
              <a:t>      is("configfiles/optimus.cfg"));</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a:p>
            <a:pPr>
              <a:lnSpc>
                <a:spcPct val="100000"/>
              </a:lnSpc>
            </a:pPr>
            <a:r>
              <a:rPr lang="en-US" sz="2400" strike="noStrike">
                <a:solidFill>
                  <a:srgbClr val="000000"/>
                </a:solidFill>
                <a:latin typeface="Courier New"/>
                <a:ea typeface="Courier New"/>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457200" y="11196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@Test</a:t>
            </a:r>
            <a:endParaRPr/>
          </a:p>
          <a:p>
            <a:r>
              <a:rPr lang="en-US" sz="2400" strike="noStrike">
                <a:solidFill>
                  <a:srgbClr val="000000"/>
                </a:solidFill>
                <a:latin typeface="Courier New"/>
                <a:ea typeface="Courier New"/>
              </a:rPr>
              <a:t>  public void testExceptionMessage() {</a:t>
            </a:r>
            <a:endParaRPr/>
          </a:p>
          <a:p>
            <a:r>
              <a:rPr lang="en-US" sz="2400" strike="noStrike">
                <a:solidFill>
                  <a:srgbClr val="000000"/>
                </a:solidFill>
                <a:latin typeface="Courier New"/>
                <a:ea typeface="Courier New"/>
              </a:rPr>
              <a:t>    try {</a:t>
            </a:r>
            <a:endParaRPr/>
          </a:p>
          <a:p>
            <a:r>
              <a:rPr lang="en-US" sz="2400" strike="noStrike">
                <a:solidFill>
                  <a:srgbClr val="000000"/>
                </a:solidFill>
                <a:latin typeface="Courier New"/>
                <a:ea typeface="Courier New"/>
              </a:rPr>
              <a:t>      new ArrayList&lt;Object&gt;().get(0);</a:t>
            </a:r>
            <a:endParaRPr/>
          </a:p>
          <a:p>
            <a:pPr>
              <a:lnSpc>
                <a:spcPct val="100000"/>
              </a:lnSpc>
            </a:pPr>
            <a:r>
              <a:rPr lang="en-US" sz="2400" strike="noStrike">
                <a:solidFill>
                  <a:srgbClr val="000000"/>
                </a:solidFill>
                <a:latin typeface="Courier New"/>
                <a:ea typeface="Courier New"/>
              </a:rPr>
              <a:t>      fail("Expected IndexOutOfBounds</a:t>
            </a:r>
            <a:endParaRPr/>
          </a:p>
          <a:p>
            <a:pPr>
              <a:lnSpc>
                <a:spcPct val="100000"/>
              </a:lnSpc>
            </a:pPr>
            <a:r>
              <a:rPr lang="en-US" sz="2400" strike="noStrike">
                <a:solidFill>
                  <a:srgbClr val="000000"/>
                </a:solidFill>
                <a:latin typeface="Courier New"/>
                <a:ea typeface="Courier New"/>
              </a:rPr>
              <a:t>        Exception to be thrown");</a:t>
            </a:r>
            <a:endParaRPr/>
          </a:p>
          <a:p>
            <a:pPr>
              <a:lnSpc>
                <a:spcPct val="100000"/>
              </a:lnSpc>
            </a:pPr>
            <a:r>
              <a:rPr lang="en-US" sz="2400" strike="noStrike">
                <a:solidFill>
                  <a:srgbClr val="000000"/>
                </a:solidFill>
                <a:latin typeface="Courier New"/>
                <a:ea typeface="Courier New"/>
              </a:rPr>
              <a:t>    } catch (IndexOutOfBoundsException e) {</a:t>
            </a:r>
            <a:endParaRPr/>
          </a:p>
          <a:p>
            <a:pPr>
              <a:lnSpc>
                <a:spcPct val="100000"/>
              </a:lnSpc>
            </a:pPr>
            <a:r>
              <a:rPr lang="en-US" sz="2400" strike="noStrike">
                <a:solidFill>
                  <a:srgbClr val="000000"/>
                </a:solidFill>
                <a:latin typeface="Courier New"/>
                <a:ea typeface="Courier New"/>
              </a:rPr>
              <a:t>      assertThat(e.getMessage(),</a:t>
            </a:r>
            <a:endParaRPr/>
          </a:p>
          <a:p>
            <a:pPr>
              <a:lnSpc>
                <a:spcPct val="100000"/>
              </a:lnSpc>
            </a:pPr>
            <a:r>
              <a:rPr lang="en-US" sz="2400" strike="noStrike">
                <a:solidFill>
                  <a:srgbClr val="000000"/>
                </a:solidFill>
                <a:latin typeface="Courier New"/>
                <a:ea typeface="Courier New"/>
              </a:rPr>
              <a:t>        is("Index: 0, Size: 0"));</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 com Rules (1/2)</a:t>
            </a:r>
            <a:endParaRPr/>
          </a:p>
        </p:txBody>
      </p:sp>
      <p:sp>
        <p:nvSpPr>
          <p:cNvPr id="301" name="CustomShape 2"/>
          <p:cNvSpPr/>
          <p:nvPr/>
        </p:nvSpPr>
        <p:spPr>
          <a:xfrm>
            <a:off x="279360" y="1119600"/>
            <a:ext cx="8691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a:t>
            </a:r>
            <a:endParaRPr/>
          </a:p>
          <a:p>
            <a:endParaRPr/>
          </a:p>
          <a:p>
            <a:r>
              <a:rPr lang="en-US" sz="2400" strike="noStrike">
                <a:solidFill>
                  <a:srgbClr val="000000"/>
                </a:solidFill>
                <a:latin typeface="Courier New"/>
                <a:ea typeface="Courier New"/>
              </a:rPr>
              <a:t>  @Rule</a:t>
            </a:r>
            <a:endParaRPr/>
          </a:p>
          <a:p>
            <a:pPr>
              <a:lnSpc>
                <a:spcPct val="115000"/>
              </a:lnSpc>
            </a:pPr>
            <a:r>
              <a:rPr lang="en-US" sz="2400" strike="noStrike">
                <a:solidFill>
                  <a:srgbClr val="000000"/>
                </a:solidFill>
                <a:latin typeface="Courier New"/>
                <a:ea typeface="Courier New"/>
              </a:rPr>
              <a:t>  public ExpectedException thrown =</a:t>
            </a:r>
            <a:endParaRPr/>
          </a:p>
          <a:p>
            <a:pPr>
              <a:lnSpc>
                <a:spcPct val="115000"/>
              </a:lnSpc>
            </a:pPr>
            <a:r>
              <a:rPr lang="en-US" sz="2400" strike="noStrike">
                <a:solidFill>
                  <a:srgbClr val="000000"/>
                </a:solidFill>
                <a:latin typeface="Courier New"/>
                <a:ea typeface="Courier New"/>
              </a:rPr>
              <a:t>    ExpectedException.none();</a:t>
            </a:r>
            <a:endParaRPr/>
          </a:p>
          <a:p>
            <a:pPr>
              <a:lnSpc>
                <a:spcPct val="115000"/>
              </a:lnSpc>
            </a:pPr>
            <a:endParaRPr/>
          </a:p>
          <a:p>
            <a:pPr>
              <a:lnSpc>
                <a:spcPct val="115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 com Rules (2/2)</a:t>
            </a:r>
            <a:endParaRPr/>
          </a:p>
        </p:txBody>
      </p:sp>
      <p:sp>
        <p:nvSpPr>
          <p:cNvPr id="303" name="CustomShape 2"/>
          <p:cNvSpPr/>
          <p:nvPr/>
        </p:nvSpPr>
        <p:spPr>
          <a:xfrm>
            <a:off x="279360" y="1119600"/>
            <a:ext cx="8691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a:t>
            </a:r>
            <a:endParaRPr/>
          </a:p>
          <a:p>
            <a:r>
              <a:rPr lang="en-US" sz="2400" strike="noStrike">
                <a:solidFill>
                  <a:srgbClr val="000000"/>
                </a:solidFill>
                <a:latin typeface="Courier New"/>
                <a:ea typeface="Courier New"/>
              </a:rPr>
              <a:t> @Test</a:t>
            </a:r>
            <a:endParaRPr/>
          </a:p>
          <a:p>
            <a:r>
              <a:rPr lang="en-US" sz="2400" strike="noStrike">
                <a:solidFill>
                  <a:srgbClr val="000000"/>
                </a:solidFill>
                <a:latin typeface="Courier New"/>
                <a:ea typeface="Courier New"/>
              </a:rPr>
              <a:t>  public void shouldTestExceptionMessage(){</a:t>
            </a:r>
            <a:endParaRPr/>
          </a:p>
          <a:p>
            <a:r>
              <a:rPr lang="en-US" sz="2400" strike="noStrike">
                <a:solidFill>
                  <a:srgbClr val="000000"/>
                </a:solidFill>
                <a:latin typeface="Courier New"/>
                <a:ea typeface="Courier New"/>
              </a:rPr>
              <a:t>    List&lt;Object&gt; l = newArrayList&lt;Object&gt;();</a:t>
            </a:r>
            <a:endParaRPr/>
          </a:p>
          <a:p>
            <a:pPr>
              <a:lnSpc>
                <a:spcPct val="115000"/>
              </a:lnSpc>
            </a:pPr>
            <a:r>
              <a:rPr lang="en-US" sz="2400" strike="noStrike">
                <a:solidFill>
                  <a:srgbClr val="000000"/>
                </a:solidFill>
                <a:latin typeface="Courier New"/>
                <a:ea typeface="Courier New"/>
              </a:rPr>
              <a:t>    thrown.expect(</a:t>
            </a:r>
            <a:endParaRPr/>
          </a:p>
          <a:p>
            <a:pPr>
              <a:lnSpc>
                <a:spcPct val="115000"/>
              </a:lnSpc>
            </a:pPr>
            <a:r>
              <a:rPr lang="en-US" sz="2400" strike="noStrike">
                <a:solidFill>
                  <a:srgbClr val="000000"/>
                </a:solidFill>
                <a:latin typeface="Courier New"/>
                <a:ea typeface="Courier New"/>
              </a:rPr>
              <a:t>      IndexOutOfBoundsException.class);</a:t>
            </a:r>
            <a:endParaRPr/>
          </a:p>
          <a:p>
            <a:pPr>
              <a:lnSpc>
                <a:spcPct val="115000"/>
              </a:lnSpc>
            </a:pPr>
            <a:r>
              <a:rPr lang="en-US" sz="2400" strike="noStrike">
                <a:solidFill>
                  <a:srgbClr val="000000"/>
                </a:solidFill>
                <a:latin typeface="Courier New"/>
                <a:ea typeface="Courier New"/>
              </a:rPr>
              <a:t>    thrown.expectMessage("Index: 0, Size: 0");</a:t>
            </a:r>
            <a:endParaRPr/>
          </a:p>
          <a:p>
            <a:pPr>
              <a:lnSpc>
                <a:spcPct val="115000"/>
              </a:lnSpc>
            </a:pPr>
            <a:r>
              <a:rPr lang="en-US" sz="2400" strike="noStrike">
                <a:solidFill>
                  <a:srgbClr val="000000"/>
                </a:solidFill>
                <a:latin typeface="Courier New"/>
                <a:ea typeface="Courier New"/>
              </a:rPr>
              <a:t>    list.get(0); // execução não passa daqui</a:t>
            </a:r>
            <a:endParaRPr/>
          </a:p>
          <a:p>
            <a:pPr>
              <a:lnSpc>
                <a:spcPct val="115000"/>
              </a:lnSpc>
            </a:pPr>
            <a:r>
              <a:rPr lang="en-US" sz="2400" strike="noStrike">
                <a:solidFill>
                  <a:srgbClr val="000000"/>
                </a:solidFill>
                <a:latin typeface="Courier New"/>
                <a:ea typeface="Courier New"/>
              </a:rPr>
              <a:t>  }</a:t>
            </a:r>
            <a:endParaRPr/>
          </a:p>
          <a:p>
            <a:pPr>
              <a:lnSpc>
                <a:spcPct val="115000"/>
              </a:lnSpc>
            </a:pPr>
            <a:endParaRPr/>
          </a:p>
          <a:p>
            <a:pPr>
              <a:lnSpc>
                <a:spcPct val="115000"/>
              </a:lnSpc>
            </a:pPr>
            <a:endParaRPr/>
          </a:p>
          <a:p>
            <a:pPr>
              <a:lnSpc>
                <a:spcPct val="115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a:p>
          <a:p>
            <a:pPr>
              <a:lnSpc>
                <a:spcPct val="115000"/>
              </a:lnSpc>
            </a:pPr>
            <a:r>
              <a:rPr lang="en-US" sz="2400" strike="noStrike">
                <a:solidFill>
                  <a:srgbClr val="FF0000"/>
                </a:solidFill>
                <a:latin typeface="Courier New"/>
                <a:ea typeface="Courier New"/>
              </a:rPr>
              <a:t>//teste será abortado após 1s</a:t>
            </a:r>
            <a:endParaRPr/>
          </a:p>
          <a:p>
            <a:pPr>
              <a:lnSpc>
                <a:spcPct val="115000"/>
              </a:lnSpc>
            </a:pPr>
            <a:r>
              <a:rPr lang="en-US" sz="2400" strike="noStrike">
                <a:solidFill>
                  <a:srgbClr val="FF0000"/>
                </a:solidFill>
                <a:latin typeface="Courier New"/>
                <a:ea typeface="Courier New"/>
              </a:rPr>
              <a:t>@Test(timeout=1000)</a:t>
            </a:r>
            <a:endParaRPr/>
          </a:p>
          <a:p>
            <a:pPr>
              <a:lnSpc>
                <a:spcPct val="115000"/>
              </a:lnSpc>
            </a:pPr>
            <a:r>
              <a:rPr lang="en-US" sz="2400" strike="noStrike">
                <a:solidFill>
                  <a:srgbClr val="FF0000"/>
                </a:solidFill>
                <a:latin typeface="Courier New"/>
                <a:ea typeface="Courier New"/>
              </a:rPr>
              <a:t>public void testWithTimeout() {</a:t>
            </a:r>
            <a:endParaRPr/>
          </a:p>
          <a:p>
            <a:pPr>
              <a:lnSpc>
                <a:spcPct val="115000"/>
              </a:lnSpc>
            </a:pPr>
            <a:r>
              <a:rPr lang="en-US" sz="2400" strike="noStrike">
                <a:solidFill>
                  <a:srgbClr val="FF0000"/>
                </a:solidFill>
                <a:latin typeface="Courier New"/>
                <a:ea typeface="Courier New"/>
              </a:rPr>
              <a:t>  ...</a:t>
            </a:r>
            <a:endParaRPr/>
          </a:p>
          <a:p>
            <a:pPr>
              <a:lnSpc>
                <a:spcPct val="115000"/>
              </a:lnSpc>
            </a:pPr>
            <a:r>
              <a:rPr lang="en-US" sz="2400" strike="noStrike">
                <a:solidFill>
                  <a:srgbClr val="FF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Sequência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Asserção</a:t>
            </a:r>
            <a:endParaRPr dirty="0"/>
          </a:p>
          <a:p>
            <a:pPr lvl="1">
              <a:lnSpc>
                <a:spcPct val="100000"/>
              </a:lnSpc>
              <a:buFont typeface="Arial"/>
              <a:buChar char="–"/>
            </a:pPr>
            <a:r>
              <a:rPr lang="en-US" sz="2800" strike="noStrike" dirty="0" err="1">
                <a:solidFill>
                  <a:srgbClr val="000000"/>
                </a:solidFill>
                <a:latin typeface="Calibri"/>
                <a:ea typeface="DejaVu Sans"/>
              </a:rPr>
              <a:t>Compara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public interface FastTests { } </a:t>
            </a:r>
            <a:r>
              <a:rPr lang="en-US" sz="2400" strike="noStrike">
                <a:solidFill>
                  <a:srgbClr val="FF0000"/>
                </a:solidFill>
                <a:latin typeface="Courier New"/>
                <a:ea typeface="Courier New"/>
              </a:rPr>
              <a:t>//tag 1</a:t>
            </a:r>
            <a:endParaRPr/>
          </a:p>
          <a:p>
            <a:r>
              <a:rPr lang="en-US" sz="2400" strike="noStrike">
                <a:solidFill>
                  <a:srgbClr val="FF0000"/>
                </a:solidFill>
                <a:latin typeface="Courier New"/>
                <a:ea typeface="Courier New"/>
              </a:rPr>
              <a:t>public interface SlowTests { } //tag 2</a:t>
            </a:r>
            <a:endParaRPr/>
          </a:p>
          <a:p>
            <a:endParaRPr/>
          </a:p>
          <a:p>
            <a:r>
              <a:rPr lang="en-US" sz="2400" strike="noStrike">
                <a:solidFill>
                  <a:srgbClr val="FF0000"/>
                </a:solidFill>
                <a:latin typeface="Courier New"/>
                <a:ea typeface="Courier New"/>
              </a:rPr>
              <a:t>public class A {</a:t>
            </a:r>
            <a:endParaRPr/>
          </a:p>
          <a:p>
            <a:r>
              <a:rPr lang="en-US" sz="2400" strike="noStrike">
                <a:solidFill>
                  <a:srgbClr val="FF0000"/>
                </a:solidFill>
                <a:latin typeface="Courier New"/>
                <a:ea typeface="Courier New"/>
              </a:rPr>
              <a:t>  @Category(SlowTests.class)</a:t>
            </a:r>
            <a:endParaRPr/>
          </a:p>
          <a:p>
            <a:r>
              <a:rPr lang="en-US" sz="2400" strike="noStrike">
                <a:solidFill>
                  <a:srgbClr val="FF0000"/>
                </a:solidFill>
                <a:latin typeface="Courier New"/>
                <a:ea typeface="Courier New"/>
              </a:rPr>
              <a:t>  @Test</a:t>
            </a:r>
            <a:endParaRPr/>
          </a:p>
          <a:p>
            <a:r>
              <a:rPr lang="en-US" sz="2400" strike="noStrike">
                <a:solidFill>
                  <a:srgbClr val="FF0000"/>
                </a:solidFill>
                <a:latin typeface="Courier New"/>
                <a:ea typeface="Courier New"/>
              </a:rPr>
              <a:t>  public void b() {...}</a:t>
            </a:r>
            <a:endParaRPr/>
          </a:p>
          <a:p>
            <a:r>
              <a:rPr lang="en-US" sz="2400" strike="noStrike">
                <a:solidFill>
                  <a:srgbClr val="FF0000"/>
                </a:solidFill>
                <a:latin typeface="Courier New"/>
                <a:ea typeface="Courier New"/>
              </a:rPr>
              <a:t>}</a:t>
            </a:r>
            <a:endParaRPr/>
          </a:p>
          <a:p>
            <a:pPr>
              <a:lnSpc>
                <a:spcPct val="115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Compilam a aplicação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Rodam testes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Reportam resultados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Exemplos</a:t>
            </a:r>
            <a:endParaRPr/>
          </a:p>
          <a:p>
            <a:pPr lvl="1">
              <a:lnSpc>
                <a:spcPct val="100000"/>
              </a:lnSpc>
              <a:buFont typeface="Arial"/>
              <a:buChar char="•"/>
            </a:pPr>
            <a:r>
              <a:rPr lang="en-US" sz="3200" strike="noStrike">
                <a:solidFill>
                  <a:srgbClr val="000000"/>
                </a:solidFill>
                <a:latin typeface="Calibri"/>
                <a:ea typeface="DejaVu Sans"/>
              </a:rPr>
              <a:t>Make, Ant, Maven, Gradle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4520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&lt;project name=“Foo”&gt;</a:t>
            </a:r>
            <a:endParaRPr/>
          </a:p>
          <a:p>
            <a:pPr>
              <a:lnSpc>
                <a:spcPct val="115000"/>
              </a:lnSpc>
            </a:pPr>
            <a:r>
              <a:rPr lang="en-US" sz="1400" strike="noStrike">
                <a:solidFill>
                  <a:srgbClr val="000000"/>
                </a:solidFill>
                <a:latin typeface="Courier New"/>
                <a:ea typeface="Courier New"/>
              </a:rPr>
              <a:t>  &lt;description&gt; Projeto de… &lt;/description&gt;</a:t>
            </a:r>
            <a:endParaRPr/>
          </a:p>
          <a:p>
            <a:pPr>
              <a:lnSpc>
                <a:spcPct val="115000"/>
              </a:lnSpc>
            </a:pPr>
            <a:r>
              <a:rPr lang="en-US" sz="1400" strike="noStrike">
                <a:solidFill>
                  <a:srgbClr val="000000"/>
                </a:solidFill>
                <a:latin typeface="Courier New"/>
                <a:ea typeface="Courier New"/>
              </a:rPr>
              <a:t>  &lt;!–- propriedades globais para o projeto --&gt;</a:t>
            </a:r>
            <a:endParaRPr/>
          </a:p>
          <a:p>
            <a:pPr>
              <a:lnSpc>
                <a:spcPct val="115000"/>
              </a:lnSpc>
            </a:pPr>
            <a:r>
              <a:rPr lang="en-US" sz="1400" strike="noStrike">
                <a:solidFill>
                  <a:srgbClr val="000000"/>
                </a:solidFill>
                <a:latin typeface="Courier New"/>
                <a:ea typeface="Courier New"/>
              </a:rPr>
              <a:t>  &lt;property name=“src” location=“src“ /&gt;</a:t>
            </a:r>
            <a:endParaRPr/>
          </a:p>
          <a:p>
            <a:pPr>
              <a:lnSpc>
                <a:spcPct val="115000"/>
              </a:lnSpc>
            </a:pPr>
            <a:r>
              <a:rPr lang="en-US" sz="1400" strike="noStrike">
                <a:solidFill>
                  <a:srgbClr val="000000"/>
                </a:solidFill>
                <a:latin typeface="Courier New"/>
                <a:ea typeface="Courier New"/>
              </a:rPr>
              <a:t>  &lt;property name=“build” location=“build“ /&gt;</a:t>
            </a:r>
            <a:endParaRPr/>
          </a:p>
          <a:p>
            <a:pPr>
              <a:lnSpc>
                <a:spcPct val="115000"/>
              </a:lnSpc>
            </a:pPr>
            <a:r>
              <a:rPr lang="en-US" sz="1400" strike="noStrike">
                <a:solidFill>
                  <a:srgbClr val="000000"/>
                </a:solidFill>
                <a:latin typeface="Courier New"/>
                <a:ea typeface="Courier New"/>
              </a:rPr>
              <a:t>  &lt;!– targets --&gt;</a:t>
            </a:r>
            <a:endParaRPr/>
          </a:p>
          <a:p>
            <a:pPr>
              <a:lnSpc>
                <a:spcPct val="115000"/>
              </a:lnSpc>
            </a:pPr>
            <a:r>
              <a:rPr lang="en-US" sz="1400" strike="noStrike">
                <a:solidFill>
                  <a:srgbClr val="000000"/>
                </a:solidFill>
                <a:latin typeface="Courier New"/>
                <a:ea typeface="Courier New"/>
              </a:rPr>
              <a:t>  &lt;target name=“src-core”&gt; &lt;!–- compila diretorio core --&gt;</a:t>
            </a:r>
            <a:endParaRPr/>
          </a:p>
          <a:p>
            <a:pPr>
              <a:lnSpc>
                <a:spcPct val="115000"/>
              </a:lnSpc>
            </a:pPr>
            <a:r>
              <a:rPr lang="en-US" sz="1400" strike="noStrike">
                <a:solidFill>
                  <a:srgbClr val="000000"/>
                </a:solidFill>
                <a:latin typeface="Courier New"/>
                <a:ea typeface="Courier New"/>
              </a:rPr>
              <a:t>    &lt;javac src=“${src}/core” destdir=“${build}“ /&gt;</a:t>
            </a:r>
            <a:endParaRPr/>
          </a:p>
          <a:p>
            <a:pPr>
              <a:lnSpc>
                <a:spcPct val="115000"/>
              </a:lnSpc>
            </a:pPr>
            <a:r>
              <a:rPr lang="en-US" sz="1400" strike="noStrike">
                <a:solidFill>
                  <a:srgbClr val="000000"/>
                </a:solidFill>
                <a:latin typeface="Courier New"/>
                <a:ea typeface="Courier New"/>
              </a:rPr>
              <a:t>  &lt;/target&gt;</a:t>
            </a:r>
            <a:endParaRPr/>
          </a:p>
          <a:p>
            <a:pPr>
              <a:lnSpc>
                <a:spcPct val="115000"/>
              </a:lnSpc>
            </a:pPr>
            <a:r>
              <a:rPr lang="en-US" sz="1400" strike="noStrike">
                <a:solidFill>
                  <a:srgbClr val="000000"/>
                </a:solidFill>
                <a:latin typeface="Courier New"/>
                <a:ea typeface="Courier New"/>
              </a:rPr>
              <a:t>  &lt;target name=“src-bar” depends=“src-core”&gt; &lt;!–- compila diretorio bar --&gt;</a:t>
            </a:r>
            <a:endParaRPr/>
          </a:p>
          <a:p>
            <a:pPr>
              <a:lnSpc>
                <a:spcPct val="115000"/>
              </a:lnSpc>
            </a:pPr>
            <a:r>
              <a:rPr lang="en-US" sz="1400" strike="noStrike">
                <a:solidFill>
                  <a:srgbClr val="000000"/>
                </a:solidFill>
                <a:latin typeface="Courier New"/>
                <a:ea typeface="Courier New"/>
              </a:rPr>
              <a:t>    &lt;javac src=“${src}/bar” destdir=“${build}“ /&gt;</a:t>
            </a:r>
            <a:endParaRPr/>
          </a:p>
          <a:p>
            <a:pPr>
              <a:lnSpc>
                <a:spcPct val="115000"/>
              </a:lnSpc>
            </a:pPr>
            <a:r>
              <a:rPr lang="en-US" sz="1400" strike="noStrike">
                <a:solidFill>
                  <a:srgbClr val="000000"/>
                </a:solidFill>
                <a:latin typeface="Courier New"/>
                <a:ea typeface="Courier New"/>
              </a:rPr>
              <a:t>  &lt;/target&gt;</a:t>
            </a:r>
            <a:endParaRPr/>
          </a:p>
          <a:p>
            <a:pPr>
              <a:lnSpc>
                <a:spcPct val="115000"/>
              </a:lnSpc>
            </a:pPr>
            <a:r>
              <a:rPr lang="en-US" sz="1400" strike="noStrike">
                <a:solidFill>
                  <a:srgbClr val="000000"/>
                </a:solidFill>
                <a:latin typeface="Courier New"/>
                <a:ea typeface="Courier New"/>
              </a:rPr>
              <a:t>&lt;/project&gt;</a:t>
            </a:r>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apply plugin: 'java' </a:t>
            </a:r>
            <a:endParaRPr/>
          </a:p>
          <a:p>
            <a:pPr>
              <a:lnSpc>
                <a:spcPct val="115000"/>
              </a:lnSpc>
            </a:pPr>
            <a:endParaRPr/>
          </a:p>
          <a:p>
            <a:pPr>
              <a:lnSpc>
                <a:spcPct val="115000"/>
              </a:lnSpc>
            </a:pPr>
            <a:r>
              <a:rPr lang="en-US" sz="1400" strike="noStrike">
                <a:solidFill>
                  <a:srgbClr val="000000"/>
                </a:solidFill>
                <a:latin typeface="Courier New"/>
                <a:ea typeface="DejaVu Sans"/>
              </a:rPr>
              <a:t>sourceCompatibility = 1.7 </a:t>
            </a:r>
            <a:endParaRPr/>
          </a:p>
          <a:p>
            <a:pPr>
              <a:lnSpc>
                <a:spcPct val="115000"/>
              </a:lnSpc>
            </a:pPr>
            <a:r>
              <a:rPr lang="en-US" sz="1400" strike="noStrike">
                <a:solidFill>
                  <a:srgbClr val="000000"/>
                </a:solidFill>
                <a:latin typeface="Courier New"/>
                <a:ea typeface="DejaVu Sans"/>
              </a:rPr>
              <a:t>version = '1.0' </a:t>
            </a:r>
            <a:endParaRPr/>
          </a:p>
          <a:p>
            <a:pPr>
              <a:lnSpc>
                <a:spcPct val="115000"/>
              </a:lnSpc>
            </a:pPr>
            <a:endParaRPr/>
          </a:p>
          <a:p>
            <a:pPr>
              <a:lnSpc>
                <a:spcPct val="115000"/>
              </a:lnSpc>
            </a:pPr>
            <a:r>
              <a:rPr lang="en-US" sz="1400" strike="noStrike">
                <a:solidFill>
                  <a:srgbClr val="000000"/>
                </a:solidFill>
                <a:latin typeface="Courier New"/>
                <a:ea typeface="DejaVu Sans"/>
              </a:rPr>
              <a:t>jar { </a:t>
            </a:r>
            <a:endParaRPr/>
          </a:p>
          <a:p>
            <a:pPr>
              <a:lnSpc>
                <a:spcPct val="115000"/>
              </a:lnSpc>
            </a:pPr>
            <a:r>
              <a:rPr lang="en-US" sz="1400" strike="noStrike">
                <a:solidFill>
                  <a:srgbClr val="000000"/>
                </a:solidFill>
                <a:latin typeface="Courier New"/>
                <a:ea typeface="DejaVu Sans"/>
              </a:rPr>
              <a:t>  manifest { </a:t>
            </a:r>
            <a:endParaRPr/>
          </a:p>
          <a:p>
            <a:pPr>
              <a:lnSpc>
                <a:spcPct val="115000"/>
              </a:lnSpc>
            </a:pPr>
            <a:r>
              <a:rPr lang="en-US" sz="1400" strike="noStrike">
                <a:solidFill>
                  <a:srgbClr val="000000"/>
                </a:solidFill>
                <a:latin typeface="Courier New"/>
                <a:ea typeface="DejaVu Sans"/>
              </a:rPr>
              <a:t>    attributes 'Implementation-Title': 'Gradle Quickstart', </a:t>
            </a:r>
            <a:endParaRPr/>
          </a:p>
          <a:p>
            <a:pPr>
              <a:lnSpc>
                <a:spcPct val="115000"/>
              </a:lnSpc>
            </a:pPr>
            <a:r>
              <a:rPr lang="en-US" sz="1400" strike="noStrike">
                <a:solidFill>
                  <a:srgbClr val="000000"/>
                </a:solidFill>
                <a:latin typeface="Courier New"/>
                <a:ea typeface="DejaVu Sans"/>
              </a:rPr>
              <a:t>               'Implementation-Version': version </a:t>
            </a:r>
            <a:endParaRPr/>
          </a:p>
          <a:p>
            <a:pPr>
              <a:lnSpc>
                <a:spcPct val="115000"/>
              </a:lnSpc>
            </a:pPr>
            <a:r>
              <a:rPr lang="en-US" sz="1400" strike="noStrike">
                <a:solidFill>
                  <a:srgbClr val="000000"/>
                </a:solidFill>
                <a:latin typeface="Courier New"/>
                <a:ea typeface="DejaVu Sans"/>
              </a:rPr>
              <a:t>  } </a:t>
            </a:r>
            <a:endParaRPr/>
          </a:p>
          <a:p>
            <a:pPr>
              <a:lnSpc>
                <a:spcPct val="115000"/>
              </a:lnSpc>
            </a:pPr>
            <a:r>
              <a:rPr lang="en-US" sz="1400" strike="noStrike">
                <a:solidFill>
                  <a:srgbClr val="000000"/>
                </a:solidFill>
                <a:latin typeface="Courier New"/>
                <a:ea typeface="DejaVu Sans"/>
              </a:rPr>
              <a:t>} </a:t>
            </a:r>
            <a:endParaRPr/>
          </a:p>
          <a:p>
            <a:pPr>
              <a:lnSpc>
                <a:spcPct val="115000"/>
              </a:lnSpc>
            </a:pPr>
            <a:endParaRPr/>
          </a:p>
          <a:p>
            <a:pPr>
              <a:lnSpc>
                <a:spcPct val="115000"/>
              </a:lnSpc>
            </a:pPr>
            <a:r>
              <a:rPr lang="en-US" sz="1400" strike="noStrike">
                <a:solidFill>
                  <a:srgbClr val="000000"/>
                </a:solidFill>
                <a:latin typeface="Courier New"/>
                <a:ea typeface="DejaVu Sans"/>
              </a:rPr>
              <a:t>repositories { </a:t>
            </a:r>
            <a:endParaRPr/>
          </a:p>
          <a:p>
            <a:pPr>
              <a:lnSpc>
                <a:spcPct val="115000"/>
              </a:lnSpc>
            </a:pPr>
            <a:r>
              <a:rPr lang="en-US" sz="1400" strike="noStrike">
                <a:solidFill>
                  <a:srgbClr val="000000"/>
                </a:solidFill>
                <a:latin typeface="Courier New"/>
                <a:ea typeface="DejaVu Sans"/>
              </a:rPr>
              <a:t>  mavenCentral() </a:t>
            </a:r>
            <a:endParaRPr/>
          </a:p>
          <a:p>
            <a:pPr>
              <a:lnSpc>
                <a:spcPct val="115000"/>
              </a:lnSpc>
            </a:pPr>
            <a:r>
              <a:rPr lang="en-US" sz="1400" strike="noStrike">
                <a:solidFill>
                  <a:srgbClr val="000000"/>
                </a:solidFill>
                <a:latin typeface="Courier New"/>
                <a:ea typeface="DejaVu Sans"/>
              </a:rPr>
              <a:t>} </a:t>
            </a:r>
            <a:endParaRPr/>
          </a:p>
          <a:p>
            <a:pPr>
              <a:lnSpc>
                <a:spcPct val="115000"/>
              </a:lnSpc>
            </a:pPr>
            <a:endParaRPr/>
          </a:p>
          <a:p>
            <a:pPr>
              <a:lnSpc>
                <a:spcPct val="115000"/>
              </a:lnSpc>
            </a:pPr>
            <a:r>
              <a:rPr lang="en-US" sz="1400" strike="noStrike">
                <a:solidFill>
                  <a:srgbClr val="000000"/>
                </a:solidFill>
                <a:latin typeface="Courier New"/>
                <a:ea typeface="DejaVu Sans"/>
              </a:rPr>
              <a:t>dependencies { </a:t>
            </a:r>
            <a:endParaRPr/>
          </a:p>
          <a:p>
            <a:pPr>
              <a:lnSpc>
                <a:spcPct val="115000"/>
              </a:lnSpc>
            </a:pPr>
            <a:r>
              <a:rPr lang="en-US" sz="1400" strike="noStrike">
                <a:solidFill>
                  <a:srgbClr val="000000"/>
                </a:solidFill>
                <a:latin typeface="Courier New"/>
                <a:ea typeface="DejaVu Sans"/>
              </a:rPr>
              <a:t> compile group: 'commons-collections', name: 'commons-collections', version: '3.2.2' </a:t>
            </a:r>
            <a:endParaRPr/>
          </a:p>
          <a:p>
            <a:pPr>
              <a:lnSpc>
                <a:spcPct val="115000"/>
              </a:lnSpc>
            </a:pPr>
            <a:r>
              <a:rPr lang="en-US" sz="1400" strike="noStrike">
                <a:solidFill>
                  <a:srgbClr val="000000"/>
                </a:solidFill>
                <a:latin typeface="Courier New"/>
                <a:ea typeface="DejaVu Sans"/>
              </a:rPr>
              <a:t> testCompile group: 'junit', name: 'junit', version: '4.+' </a:t>
            </a:r>
            <a:endParaRPr/>
          </a:p>
          <a:p>
            <a:pPr>
              <a:lnSpc>
                <a:spcPct val="115000"/>
              </a:lnSpc>
            </a:pPr>
            <a:r>
              <a:rPr lang="en-US" sz="1400" strike="noStrike">
                <a:solidFill>
                  <a:srgbClr val="000000"/>
                </a:solidFill>
                <a:latin typeface="Courier New"/>
                <a:ea typeface="DejaVu Sans"/>
              </a:rPr>
              <a:t>} </a:t>
            </a:r>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a:t>
            </a:r>
            <a:endParaRPr/>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Ferramenta que armazena versões dos artefatos da aplicação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Facilita colaboração no desenvolvimento do código</a:t>
            </a:r>
            <a:endParaRPr/>
          </a:p>
          <a:p>
            <a:pPr>
              <a:lnSpc>
                <a:spcPct val="100000"/>
              </a:lnSpc>
            </a:pPr>
            <a:endParaRPr/>
          </a:p>
          <a:p>
            <a:pPr>
              <a:lnSpc>
                <a:spcPct val="100000"/>
              </a:lnSpc>
            </a:pPr>
            <a:endParaRPr/>
          </a:p>
          <a:p>
            <a:pPr>
              <a:lnSpc>
                <a:spcPct val="100000"/>
              </a:lnSpc>
            </a:pPr>
            <a:endParaRPr/>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3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mensagens de commit concisas e descritivas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Apenas uma mudança (auto-contida) por commit!</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Sincronize frequentemente</a:t>
            </a:r>
            <a:endParaRPr/>
          </a:p>
          <a:p>
            <a:pPr>
              <a:lnSpc>
                <a:spcPct val="100000"/>
              </a:lnSpc>
            </a:pPr>
            <a:endParaRPr/>
          </a:p>
        </p:txBody>
      </p:sp>
      <p:sp>
        <p:nvSpPr>
          <p:cNvPr id="339"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41" name="CustomShape 2"/>
          <p:cNvSpPr/>
          <p:nvPr/>
        </p:nvSpPr>
        <p:spPr>
          <a:xfrm>
            <a:off x="38088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Não dê commit em arquivos gerados automaticamente</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Lembre-se que as ferramentas operam sobre linhas</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42"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fazem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Realiza busca binária nos commits</a:t>
            </a:r>
            <a:endParaRPr/>
          </a:p>
          <a:p>
            <a:pPr lvl="1">
              <a:lnSpc>
                <a:spcPct val="100000"/>
              </a:lnSpc>
              <a:buFont typeface="Courier New"/>
              <a:buChar char="–"/>
            </a:pPr>
            <a:r>
              <a:rPr lang="en-US" sz="2800" strike="noStrike">
                <a:solidFill>
                  <a:srgbClr val="000000"/>
                </a:solidFill>
                <a:latin typeface="Courier New"/>
                <a:ea typeface="Courier New"/>
              </a:rPr>
              <a:t>bisect good #revisão boa </a:t>
            </a:r>
            <a:endParaRPr/>
          </a:p>
          <a:p>
            <a:pPr lvl="1">
              <a:lnSpc>
                <a:spcPct val="100000"/>
              </a:lnSpc>
              <a:buFont typeface="Courier New"/>
              <a:buChar char="–"/>
            </a:pPr>
            <a:r>
              <a:rPr lang="en-US" sz="2800" strike="noStrike">
                <a:solidFill>
                  <a:srgbClr val="000000"/>
                </a:solidFill>
                <a:latin typeface="Courier New"/>
                <a:ea typeface="Courier New"/>
              </a:rPr>
              <a:t>bisect bad  #revisão ruim </a:t>
            </a:r>
            <a:endParaRPr/>
          </a:p>
          <a:p>
            <a:pPr lvl="1">
              <a:lnSpc>
                <a:spcPct val="100000"/>
              </a:lnSpc>
              <a:buFont typeface="Courier New"/>
              <a:buChar char="–"/>
            </a:pPr>
            <a:r>
              <a:rPr lang="en-US" sz="2800" strike="noStrike">
                <a:solidFill>
                  <a:srgbClr val="000000"/>
                </a:solidFill>
                <a:latin typeface="Courier New"/>
                <a:ea typeface="Courier New"/>
              </a:rPr>
              <a:t>bisect skip</a:t>
            </a:r>
            <a:r>
              <a:rPr lang="en-US" sz="2800" strike="noStrike">
                <a:solidFill>
                  <a:srgbClr val="000000"/>
                </a:solidFill>
                <a:latin typeface="Calibri"/>
                <a:ea typeface="Courier New"/>
              </a:rPr>
              <a:t>   </a:t>
            </a:r>
            <a:r>
              <a:rPr lang="en-US" sz="2800" strike="noStrike">
                <a:solidFill>
                  <a:srgbClr val="000000"/>
                </a:solidFill>
                <a:latin typeface="Courier New"/>
                <a:ea typeface="Courier New"/>
              </a:rPr>
              <a:t>#ignore(não sei dizer)</a:t>
            </a: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Pode ser automatizado</a:t>
            </a:r>
            <a:endParaRPr/>
          </a:p>
          <a:p>
            <a:pPr lvl="1">
              <a:lnSpc>
                <a:spcPct val="100000"/>
              </a:lnSpc>
              <a:buFont typeface="Courier New"/>
              <a:buChar char="–"/>
            </a:pPr>
            <a:r>
              <a:rPr lang="en-US" sz="2800" strike="noStrike">
                <a:solidFill>
                  <a:srgbClr val="000000"/>
                </a:solidFill>
                <a:latin typeface="Courier New"/>
                <a:ea typeface="Courier New"/>
              </a:rPr>
              <a:t>bisect run &lt;script&gt;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Clone o repositório</a:t>
            </a: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Tente utilizar o script para testar as revisões automaticamente com </a:t>
            </a:r>
            <a:r>
              <a:rPr lang="en-US" sz="3200" strike="noStrike">
                <a:solidFill>
                  <a:srgbClr val="000000"/>
                </a:solidFill>
                <a:latin typeface="Courier New"/>
                <a:ea typeface="Courier New"/>
              </a:rPr>
              <a:t>bisect run</a:t>
            </a:r>
            <a:endParaRPr/>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Mudanças no repositório são </a:t>
            </a:r>
            <a:r>
              <a:rPr lang="en-US" sz="3200" i="1" strike="noStrike">
                <a:solidFill>
                  <a:srgbClr val="000000"/>
                </a:solidFill>
                <a:latin typeface="Calibri"/>
                <a:ea typeface="DejaVu Sans"/>
              </a:rPr>
              <a:t>integradas</a:t>
            </a:r>
            <a:r>
              <a:rPr lang="en-US" sz="3200" strike="noStrike">
                <a:solidFill>
                  <a:srgbClr val="000000"/>
                </a:solidFill>
                <a:latin typeface="Calibri"/>
                <a:ea typeface="DejaVu Sans"/>
              </a:rPr>
              <a:t> várias vezes ao dia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Sistema realiza </a:t>
            </a:r>
            <a:r>
              <a:rPr lang="en-US" sz="3200" i="1" strike="noStrike">
                <a:solidFill>
                  <a:srgbClr val="000000"/>
                </a:solidFill>
                <a:latin typeface="Calibri"/>
                <a:ea typeface="DejaVu Sans"/>
              </a:rPr>
              <a:t>build</a:t>
            </a:r>
            <a:r>
              <a:rPr lang="en-US" sz="3200" strike="noStrike">
                <a:solidFill>
                  <a:srgbClr val="000000"/>
                </a:solidFill>
                <a:latin typeface="Calibri"/>
                <a:ea typeface="DejaVu Sans"/>
              </a:rPr>
              <a:t> e executa </a:t>
            </a:r>
            <a:r>
              <a:rPr lang="en-US" sz="3200" i="1" strike="noStrike">
                <a:solidFill>
                  <a:srgbClr val="000000"/>
                </a:solidFill>
                <a:latin typeface="Calibri"/>
                <a:ea typeface="DejaVu Sans"/>
              </a:rPr>
              <a:t>testes de regressão</a:t>
            </a:r>
            <a:r>
              <a:rPr lang="en-US" sz="3200" strike="noStrike">
                <a:solidFill>
                  <a:srgbClr val="000000"/>
                </a:solidFill>
                <a:latin typeface="Calibri"/>
                <a:ea typeface="DejaVu Sans"/>
              </a:rPr>
              <a:t> automaticamente</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Erros são notificados ao desenvolvedor responsável</a:t>
            </a:r>
            <a:endParaRPr/>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a:solidFill>
                  <a:srgbClr val="000000"/>
                </a:solidFill>
                <a:latin typeface="Arial"/>
                <a:ea typeface="DejaVu Sans"/>
              </a:rPr>
              <a:t>É preciso adicionar .travis.yml ao seu repositório Git</a:t>
            </a:r>
            <a:endParaRPr/>
          </a:p>
          <a:p>
            <a:pPr>
              <a:lnSpc>
                <a:spcPct val="100000"/>
              </a:lnSpc>
            </a:pPr>
            <a:endParaRPr/>
          </a:p>
          <a:p>
            <a:pPr>
              <a:lnSpc>
                <a:spcPct val="100000"/>
              </a:lnSpc>
              <a:buFont typeface="Arial"/>
              <a:buChar char="•"/>
            </a:pPr>
            <a:r>
              <a:rPr lang="en-US" sz="2400" strike="noStrike">
                <a:solidFill>
                  <a:srgbClr val="000000"/>
                </a:solidFill>
                <a:latin typeface="Arial"/>
                <a:ea typeface="DejaVu Sans"/>
              </a:rPr>
              <a:t>Registrar repositório no serviço Travis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QUALIDADE DE TESTES,                                      CRITÉRIOS DE ADEQUAÇÃO, </a:t>
            </a:r>
            <a:endParaRPr/>
          </a:p>
          <a:p>
            <a:pPr algn="ctr">
              <a:lnSpc>
                <a:spcPct val="100000"/>
              </a:lnSpc>
            </a:pPr>
            <a:r>
              <a:rPr lang="en-US" sz="3000" b="1" strike="noStrike">
                <a:solidFill>
                  <a:srgbClr val="000000"/>
                </a:solidFill>
                <a:latin typeface="Calibri"/>
                <a:ea typeface="DejaVu Sans"/>
              </a:rPr>
              <a:t>REQUISITOS DE TESTE, E COBERTURA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Quando parar de testar?</a:t>
            </a:r>
            <a:endParaRPr/>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Testes é atividade inerentemente incompleta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Alternativa: Use indicadores de qualidade para uma suíte de testes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Indica qualidade de uma suíte de testes</a:t>
            </a:r>
            <a:endParaRPr/>
          </a:p>
          <a:p>
            <a:pPr lvl="1">
              <a:lnSpc>
                <a:spcPct val="100000"/>
              </a:lnSpc>
              <a:buFont typeface="Arial"/>
              <a:buChar char="•"/>
            </a:pPr>
            <a:r>
              <a:rPr lang="en-US" sz="2800" strike="noStrike">
                <a:solidFill>
                  <a:srgbClr val="000000"/>
                </a:solidFill>
                <a:latin typeface="Calibri"/>
                <a:ea typeface="DejaVu Sans"/>
              </a:rPr>
              <a:t>E.g. “Todos os </a:t>
            </a:r>
            <a:r>
              <a:rPr lang="en-US" sz="2800" b="1" strike="noStrike">
                <a:solidFill>
                  <a:srgbClr val="000000"/>
                </a:solidFill>
                <a:latin typeface="Calibri"/>
                <a:ea typeface="DejaVu Sans"/>
              </a:rPr>
              <a:t>comandos</a:t>
            </a:r>
            <a:r>
              <a:rPr lang="en-US" sz="2800" strike="noStrike">
                <a:solidFill>
                  <a:srgbClr val="000000"/>
                </a:solidFill>
                <a:latin typeface="Calibri"/>
                <a:ea typeface="DejaVu Sans"/>
              </a:rPr>
              <a:t> devem ser executados”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Existem vários critérios! Critérios baseados …</a:t>
            </a:r>
            <a:endParaRPr/>
          </a:p>
          <a:p>
            <a:pPr lvl="1">
              <a:lnSpc>
                <a:spcPct val="100000"/>
              </a:lnSpc>
              <a:buFont typeface="Arial"/>
              <a:buChar char="•"/>
            </a:pPr>
            <a:r>
              <a:rPr lang="en-US" sz="2800" strike="noStrike">
                <a:solidFill>
                  <a:srgbClr val="000000"/>
                </a:solidFill>
                <a:latin typeface="Calibri"/>
                <a:ea typeface="DejaVu Sans"/>
              </a:rPr>
              <a:t>…na estrutura do programa</a:t>
            </a:r>
            <a:endParaRPr/>
          </a:p>
          <a:p>
            <a:pPr lvl="1">
              <a:lnSpc>
                <a:spcPct val="100000"/>
              </a:lnSpc>
              <a:buFont typeface="Arial"/>
              <a:buChar char="•"/>
            </a:pPr>
            <a:r>
              <a:rPr lang="en-US" sz="2800" strike="noStrike">
                <a:solidFill>
                  <a:srgbClr val="000000"/>
                </a:solidFill>
                <a:latin typeface="Calibri"/>
                <a:ea typeface="DejaVu Sans"/>
              </a:rPr>
              <a:t>…em condições lógicas</a:t>
            </a:r>
            <a:endParaRPr/>
          </a:p>
          <a:p>
            <a:pPr lvl="1">
              <a:lnSpc>
                <a:spcPct val="100000"/>
              </a:lnSpc>
              <a:buFont typeface="Arial"/>
              <a:buChar char="•"/>
            </a:pPr>
            <a:r>
              <a:rPr lang="en-US" sz="2800" strike="noStrike">
                <a:solidFill>
                  <a:srgbClr val="000000"/>
                </a:solidFill>
                <a:latin typeface="Calibri"/>
                <a:ea typeface="DejaVu Sans"/>
              </a:rPr>
              <a:t>…em fluxo de dados</a:t>
            </a:r>
            <a:endParaRPr/>
          </a:p>
          <a:p>
            <a:pPr lvl="1">
              <a:lnSpc>
                <a:spcPct val="100000"/>
              </a:lnSpc>
              <a:buFont typeface="Arial"/>
              <a:buChar char="•"/>
            </a:pPr>
            <a:r>
              <a:rPr lang="en-US" sz="2800" strike="noStrike">
                <a:solidFill>
                  <a:srgbClr val="000000"/>
                </a:solidFill>
                <a:latin typeface="Calibri"/>
                <a:ea typeface="DejaVu Sans"/>
              </a:rPr>
              <a:t>…em erros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5" name="CustomShape 2"/>
          <p:cNvSpPr/>
          <p:nvPr/>
        </p:nvSpPr>
        <p:spPr>
          <a:xfrm>
            <a:off x="457200" y="1600200"/>
            <a:ext cx="8534160" cy="1828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Cada critério define um conjunto de requisitos de teste a serem cobertos</a:t>
            </a:r>
            <a:endParaRPr/>
          </a:p>
          <a:p>
            <a:pPr lvl="1">
              <a:lnSpc>
                <a:spcPct val="100000"/>
              </a:lnSpc>
              <a:buFont typeface="Arial"/>
              <a:buChar char="•"/>
            </a:pPr>
            <a:r>
              <a:rPr lang="en-US" sz="3200" strike="noStrike">
                <a:solidFill>
                  <a:srgbClr val="000000"/>
                </a:solidFill>
                <a:latin typeface="Calibri"/>
                <a:ea typeface="DejaVu Sans"/>
              </a:rPr>
              <a:t>E.g., cobrir linha 235 da classe Cliente.java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56" name="CustomShape 3"/>
          <p:cNvSpPr/>
          <p:nvPr/>
        </p:nvSpPr>
        <p:spPr>
          <a:xfrm>
            <a:off x="2034360" y="373392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 vs. Cobertura</a:t>
            </a:r>
            <a:endParaRPr/>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Alcançar adequação é desafiador, na prática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Quando os requisitos são parcialmente     cobertos, indica-se proporção (taxa de </a:t>
            </a:r>
            <a:r>
              <a:rPr lang="en-US" sz="3200" b="1" strike="noStrike">
                <a:solidFill>
                  <a:srgbClr val="000000"/>
                </a:solidFill>
                <a:latin typeface="Calibri"/>
                <a:ea typeface="DejaVu Sans"/>
              </a:rPr>
              <a:t>cobertura</a:t>
            </a:r>
            <a:r>
              <a:rPr lang="en-US" sz="3200" strike="noStrike">
                <a:solidFill>
                  <a:srgbClr val="000000"/>
                </a:solidFill>
                <a:latin typeface="Calibri"/>
                <a:ea typeface="DejaVu Sans"/>
              </a:rPr>
              <a:t>)</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Quanto mais elementos do programa forem executados,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Nós: blocos básicos de operações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Arestas: fluxo (de controle) da execução</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Caminho: execução completa do programa</a:t>
            </a:r>
            <a:endParaRPr/>
          </a:p>
          <a:p>
            <a:pPr lvl="1">
              <a:lnSpc>
                <a:spcPct val="100000"/>
              </a:lnSpc>
              <a:buFont typeface="Arial"/>
              <a:buChar char="•"/>
            </a:pPr>
            <a:r>
              <a:rPr lang="en-US" sz="3200" strike="noStrike">
                <a:solidFill>
                  <a:srgbClr val="000000"/>
                </a:solidFill>
                <a:latin typeface="Calibri"/>
                <a:ea typeface="DejaVu Sans"/>
              </a:rPr>
              <a:t>pode existir # infinito de caminhos </a:t>
            </a:r>
            <a:endParaRPr/>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28951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Construa o CFG para o seguinte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Indique #</a:t>
            </a:r>
            <a:endParaRPr/>
          </a:p>
          <a:p>
            <a:pPr lvl="1">
              <a:lnSpc>
                <a:spcPct val="100000"/>
              </a:lnSpc>
              <a:buFont typeface="Arial"/>
              <a:buChar char="•"/>
            </a:pPr>
            <a:r>
              <a:rPr lang="en-US" sz="3200" strike="noStrike">
                <a:solidFill>
                  <a:srgbClr val="000000"/>
                </a:solidFill>
                <a:latin typeface="Calibri"/>
                <a:ea typeface="DejaVu Sans"/>
              </a:rPr>
              <a:t>blocos B.</a:t>
            </a:r>
            <a:endParaRPr/>
          </a:p>
          <a:p>
            <a:pPr lvl="1">
              <a:lnSpc>
                <a:spcPct val="100000"/>
              </a:lnSpc>
              <a:buFont typeface="Arial"/>
              <a:buChar char="•"/>
            </a:pPr>
            <a:r>
              <a:rPr lang="en-US" sz="3200" strike="noStrike">
                <a:solidFill>
                  <a:srgbClr val="000000"/>
                </a:solidFill>
                <a:latin typeface="Calibri"/>
                <a:ea typeface="DejaVu Sans"/>
              </a:rPr>
              <a:t>comandos</a:t>
            </a:r>
            <a:endParaRPr/>
          </a:p>
          <a:p>
            <a:pPr lvl="1">
              <a:lnSpc>
                <a:spcPct val="100000"/>
              </a:lnSpc>
              <a:buFont typeface="Arial"/>
              <a:buChar char="•"/>
            </a:pPr>
            <a:r>
              <a:rPr lang="en-US" sz="3200" strike="noStrike">
                <a:solidFill>
                  <a:srgbClr val="000000"/>
                </a:solidFill>
                <a:latin typeface="Calibri"/>
                <a:ea typeface="DejaVu Sans"/>
              </a:rPr>
              <a:t>branches</a:t>
            </a:r>
            <a:endParaRPr/>
          </a:p>
          <a:p>
            <a:pPr>
              <a:lnSpc>
                <a:spcPct val="100000"/>
              </a:lnSpc>
            </a:pPr>
            <a:endParaRPr/>
          </a:p>
          <a:p>
            <a:pPr>
              <a:lnSpc>
                <a:spcPct val="100000"/>
              </a:lnSpc>
            </a:pPr>
            <a:endParaRPr/>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cada comando deve ser executado ao menos uma vez</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cmds. executados /</a:t>
            </a:r>
            <a:r>
              <a:rPr lang="en-US" sz="3200" strike="noStrike">
                <a:solidFill>
                  <a:srgbClr val="000000"/>
                </a:solidFill>
                <a:latin typeface="Calibri"/>
                <a:ea typeface="DejaVu Sans"/>
              </a:rPr>
              <a:t> #cmds.</a:t>
            </a:r>
            <a:endParaRPr/>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todo bloco (vértice no CFG) deve ser executado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blocos executados /</a:t>
            </a:r>
            <a:r>
              <a:rPr lang="en-US" sz="3200" strike="noStrike">
                <a:solidFill>
                  <a:srgbClr val="000000"/>
                </a:solidFill>
                <a:latin typeface="Calibri"/>
                <a:ea typeface="DejaVu Sans"/>
              </a:rPr>
              <a:t> # blocos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decisão (aresta no CFG) deve ser executada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branches executados /</a:t>
            </a:r>
            <a:r>
              <a:rPr lang="en-US" sz="3200" strike="noStrike">
                <a:solidFill>
                  <a:srgbClr val="000000"/>
                </a:solidFill>
                <a:latin typeface="Calibri"/>
                <a:ea typeface="DejaVu Sans"/>
              </a:rPr>
              <a:t> #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Execute os testes para a busca binária com o plugin gradle para Jacoco</a:t>
            </a:r>
            <a:endParaRPr/>
          </a:p>
          <a:p>
            <a:pPr>
              <a:lnSpc>
                <a:spcPct val="100000"/>
              </a:lnSpc>
            </a:pPr>
            <a:endParaRPr/>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uma suíte para uma classe qualquer do projeto TexasHoldEm que cubra:</a:t>
            </a:r>
            <a:endParaRPr/>
          </a:p>
          <a:p>
            <a:pPr lvl="1">
              <a:lnSpc>
                <a:spcPct val="100000"/>
              </a:lnSpc>
              <a:buFont typeface="Arial"/>
              <a:buChar char="–"/>
            </a:pPr>
            <a:r>
              <a:rPr lang="en-US" sz="2800" strike="noStrike">
                <a:solidFill>
                  <a:srgbClr val="000000"/>
                </a:solidFill>
                <a:latin typeface="Calibri"/>
                <a:ea typeface="DejaVu Sans"/>
              </a:rPr>
              <a:t>100% dos statements</a:t>
            </a:r>
            <a:endParaRPr/>
          </a:p>
          <a:p>
            <a:pPr lvl="1">
              <a:lnSpc>
                <a:spcPct val="100000"/>
              </a:lnSpc>
              <a:buFont typeface="Arial"/>
              <a:buChar char="–"/>
            </a:pPr>
            <a:r>
              <a:rPr lang="en-US" sz="2800" strike="noStrike">
                <a:solidFill>
                  <a:srgbClr val="000000"/>
                </a:solidFill>
                <a:latin typeface="Calibri"/>
                <a:ea typeface="DejaVu Sans"/>
              </a:rPr>
              <a:t>100% dos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regressão</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aceitação</a:t>
            </a:r>
            <a:endParaRPr dirty="0"/>
          </a:p>
          <a:p>
            <a:pPr lvl="1">
              <a:lnSpc>
                <a:spcPct val="100000"/>
              </a:lnSpc>
              <a:buFont typeface="Arial"/>
              <a:buChar char="•"/>
            </a:pPr>
            <a:r>
              <a:rPr lang="en-US" sz="3200" strike="noStrike" dirty="0" smtClean="0">
                <a:solidFill>
                  <a:srgbClr val="000000"/>
                </a:solidFill>
                <a:latin typeface="Calibri"/>
                <a:ea typeface="DejaVu Sans"/>
              </a:rPr>
              <a:t> Smoke </a:t>
            </a:r>
            <a:r>
              <a:rPr lang="en-US" sz="3200" strike="noStrike" dirty="0">
                <a:solidFill>
                  <a:srgbClr val="000000"/>
                </a:solidFill>
                <a:latin typeface="Calibri"/>
                <a:ea typeface="DejaVu Sans"/>
              </a:rPr>
              <a:t>tests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Condições lógicas determinam fluxo de controle.  Quanto maior o número de condições testadas,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Open Sans"/>
                <a:ea typeface="Open Sans"/>
              </a:rPr>
              <a:t>100% branch cov.:</a:t>
            </a:r>
            <a:endParaRPr/>
          </a:p>
          <a:p>
            <a:pPr>
              <a:lnSpc>
                <a:spcPct val="100000"/>
              </a:lnSpc>
            </a:pPr>
            <a:endParaRPr/>
          </a:p>
          <a:p>
            <a:pPr>
              <a:lnSpc>
                <a:spcPct val="100000"/>
              </a:lnSpc>
              <a:buFont typeface="Open Sans"/>
              <a:buChar char="-"/>
            </a:pPr>
            <a:r>
              <a:rPr lang="en-US" sz="3200" strike="noStrike">
                <a:solidFill>
                  <a:srgbClr val="000000"/>
                </a:solidFill>
                <a:latin typeface="Open Sans"/>
                <a:ea typeface="Open Sans"/>
              </a:rPr>
              <a:t>foo(1,1)</a:t>
            </a:r>
            <a:endParaRPr/>
          </a:p>
          <a:p>
            <a:pPr>
              <a:lnSpc>
                <a:spcPct val="100000"/>
              </a:lnSpc>
              <a:buFont typeface="Open Sans"/>
              <a:buChar char="-"/>
            </a:pPr>
            <a:r>
              <a:rPr lang="en-US" sz="3200" strike="noStrike">
                <a:solidFill>
                  <a:srgbClr val="000000"/>
                </a:solidFill>
                <a:latin typeface="Open Sans"/>
                <a:ea typeface="Open Sans"/>
              </a:rPr>
              <a:t>foo(0,1)</a:t>
            </a:r>
            <a:r>
              <a:rPr lang="en-US" sz="3200" strike="noStrike">
                <a:solidFill>
                  <a:srgbClr val="000000"/>
                </a:solidFill>
                <a:latin typeface="Open Sans"/>
                <a:ea typeface="DejaVu Sans"/>
              </a:rPr>
              <a:t> </a:t>
            </a:r>
            <a:endParaRPr/>
          </a:p>
          <a:p>
            <a:pPr algn="ctr">
              <a:lnSpc>
                <a:spcPct val="100000"/>
              </a:lnSpc>
            </a:pPr>
            <a:endParaRPr/>
          </a:p>
          <a:p>
            <a:pPr>
              <a:lnSpc>
                <a:spcPct val="100000"/>
              </a:lnSpc>
            </a:pPr>
            <a:endParaRPr/>
          </a:p>
          <a:p>
            <a:pPr>
              <a:lnSpc>
                <a:spcPct val="100000"/>
              </a:lnSpc>
            </a:pPr>
            <a:endParaRPr/>
          </a:p>
        </p:txBody>
      </p:sp>
      <p:sp>
        <p:nvSpPr>
          <p:cNvPr id="624" name="CustomShape 4"/>
          <p:cNvSpPr/>
          <p:nvPr/>
        </p:nvSpPr>
        <p:spPr>
          <a:xfrm>
            <a:off x="4694400" y="5140080"/>
            <a:ext cx="3989880" cy="1286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condição básica deve ser avaliada como True/False pelo menos uma vez </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conds. executadas /</a:t>
            </a:r>
            <a:r>
              <a:rPr lang="en-US" sz="3200" strike="noStrike">
                <a:solidFill>
                  <a:srgbClr val="000000"/>
                </a:solidFill>
                <a:latin typeface="Calibri"/>
                <a:ea typeface="DejaVu Sans"/>
              </a:rPr>
              <a:t> #conds.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Suíte deve executar todas as combinações possíveis de valores em cada condição composta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Número de testes é exponencial</a:t>
            </a:r>
            <a:endParaRPr/>
          </a:p>
          <a:p>
            <a:pPr>
              <a:lnSpc>
                <a:spcPct val="100000"/>
              </a:lnSpc>
            </a:pPr>
            <a:r>
              <a:rPr lang="en-US" sz="3200" strike="noStrike">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strike="noStrike" dirty="0" err="1" smtClean="0">
                <a:solidFill>
                  <a:srgbClr val="000000"/>
                </a:solidFill>
                <a:latin typeface="Calibri"/>
                <a:ea typeface="Courier New"/>
              </a:rPr>
              <a:t>Quantos</a:t>
            </a:r>
            <a:r>
              <a:rPr lang="en-US" sz="3200" strike="noStrike" dirty="0" smtClean="0">
                <a:solidFill>
                  <a:srgbClr val="000000"/>
                </a:solidFill>
                <a:latin typeface="Calibri"/>
                <a:ea typeface="Courier New"/>
              </a:rPr>
              <a:t> </a:t>
            </a:r>
            <a:r>
              <a:rPr lang="en-US" sz="3200" strike="noStrike" dirty="0">
                <a:solidFill>
                  <a:srgbClr val="000000"/>
                </a:solidFill>
                <a:latin typeface="Calibri"/>
                <a:ea typeface="Courier New"/>
              </a:rPr>
              <a:t>testes </a:t>
            </a:r>
            <a:r>
              <a:rPr lang="en-US" sz="3200" strike="noStrike" dirty="0" err="1">
                <a:solidFill>
                  <a:srgbClr val="000000"/>
                </a:solidFill>
                <a:latin typeface="Calibri"/>
                <a:ea typeface="Courier New"/>
              </a:rPr>
              <a:t>são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necessários</a:t>
            </a:r>
            <a:r>
              <a:rPr lang="en-US" sz="3200" strike="noStrike" dirty="0">
                <a:solidFill>
                  <a:srgbClr val="000000"/>
                </a:solidFill>
                <a:latin typeface="Calibri"/>
                <a:ea typeface="Courier New"/>
              </a:rPr>
              <a:t> para que a </a:t>
            </a:r>
            <a:r>
              <a:rPr lang="en-US" sz="3200" strike="noStrike" dirty="0" err="1">
                <a:solidFill>
                  <a:srgbClr val="000000"/>
                </a:solidFill>
                <a:latin typeface="Calibri"/>
                <a:ea typeface="Courier New"/>
              </a:rPr>
              <a:t>suíte</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seja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adequada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de </a:t>
            </a:r>
            <a:r>
              <a:rPr lang="en-US" sz="3200" strike="noStrike" dirty="0" err="1">
                <a:solidFill>
                  <a:srgbClr val="000000"/>
                </a:solidFill>
                <a:latin typeface="Calibri"/>
                <a:ea typeface="Courier New"/>
              </a:rPr>
              <a:t>condições</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básicas</a:t>
            </a:r>
            <a:r>
              <a:rPr lang="en-US" sz="3200" strike="noStrike"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Utilizado pela indústria aeroespacial</a:t>
            </a:r>
            <a:endParaRPr/>
          </a:p>
          <a:p>
            <a:pPr lvl="1">
              <a:lnSpc>
                <a:spcPct val="100000"/>
              </a:lnSpc>
              <a:buFont typeface="Arial"/>
              <a:buChar char="–"/>
            </a:pPr>
            <a:r>
              <a:rPr lang="en-US" sz="2800" strike="noStrike">
                <a:solidFill>
                  <a:srgbClr val="000000"/>
                </a:solidFill>
                <a:latin typeface="Calibri"/>
                <a:ea typeface="DejaVu Sans"/>
              </a:rPr>
              <a:t>RTCA/DO-178B, EUROCAE ED-12b</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Objetivos: Evitar explosão exponencial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Intuição: </a:t>
            </a:r>
            <a:r>
              <a:rPr lang="en-US" sz="2800" strike="noStrike">
                <a:solidFill>
                  <a:srgbClr val="000000"/>
                </a:solidFill>
                <a:latin typeface="Calibri"/>
                <a:ea typeface="DejaVu Sans"/>
              </a:rPr>
              <a:t>Isolar efeito de cada condição básica no resultado de toda a expressão</a:t>
            </a:r>
            <a:endParaRPr/>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8600</Words>
  <Application>Microsoft Office PowerPoint</Application>
  <PresentationFormat>Apresentação na tela (4:3)</PresentationFormat>
  <Paragraphs>1520</Paragraphs>
  <Slides>173</Slides>
  <Notes>49</Notes>
  <HiddenSlides>0</HiddenSlides>
  <MMClips>0</MMClips>
  <ScaleCrop>false</ScaleCrop>
  <HeadingPairs>
    <vt:vector size="4" baseType="variant">
      <vt:variant>
        <vt:lpstr>Tema</vt:lpstr>
      </vt:variant>
      <vt:variant>
        <vt:i4>5</vt:i4>
      </vt:variant>
      <vt:variant>
        <vt:lpstr>Títulos de slides</vt:lpstr>
      </vt:variant>
      <vt:variant>
        <vt:i4>173</vt:i4>
      </vt:variant>
    </vt:vector>
  </HeadingPairs>
  <TitlesOfParts>
    <vt:vector size="178"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89</cp:revision>
  <cp:lastPrinted>2016-08-31T20:02:03Z</cp:lastPrinted>
  <dcterms:created xsi:type="dcterms:W3CDTF">2016-08-10T22:59:38Z</dcterms:created>
  <dcterms:modified xsi:type="dcterms:W3CDTF">2017-03-21T22:34:41Z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