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78"/>
  </p:notesMasterIdLst>
  <p:sldIdLst>
    <p:sldId id="256" r:id="rId6"/>
    <p:sldId id="257" r:id="rId7"/>
    <p:sldId id="258" r:id="rId8"/>
    <p:sldId id="259" r:id="rId9"/>
    <p:sldId id="260" r:id="rId10"/>
    <p:sldId id="433" r:id="rId11"/>
    <p:sldId id="262" r:id="rId12"/>
    <p:sldId id="263" r:id="rId13"/>
    <p:sldId id="264" r:id="rId14"/>
    <p:sldId id="435" r:id="rId15"/>
    <p:sldId id="438" r:id="rId16"/>
    <p:sldId id="463" r:id="rId17"/>
    <p:sldId id="434" r:id="rId18"/>
    <p:sldId id="464" r:id="rId19"/>
    <p:sldId id="466" r:id="rId20"/>
    <p:sldId id="265" r:id="rId21"/>
    <p:sldId id="266" r:id="rId22"/>
    <p:sldId id="267" r:id="rId23"/>
    <p:sldId id="268" r:id="rId24"/>
    <p:sldId id="269" r:id="rId25"/>
    <p:sldId id="270" r:id="rId26"/>
    <p:sldId id="271" r:id="rId27"/>
    <p:sldId id="273" r:id="rId28"/>
    <p:sldId id="275" r:id="rId29"/>
    <p:sldId id="276" r:id="rId30"/>
    <p:sldId id="277" r:id="rId31"/>
    <p:sldId id="278" r:id="rId32"/>
    <p:sldId id="279" r:id="rId33"/>
    <p:sldId id="280" r:id="rId34"/>
    <p:sldId id="281" r:id="rId35"/>
    <p:sldId id="283" r:id="rId36"/>
    <p:sldId id="284" r:id="rId37"/>
    <p:sldId id="285" r:id="rId38"/>
    <p:sldId id="286" r:id="rId39"/>
    <p:sldId id="287" r:id="rId40"/>
    <p:sldId id="288" r:id="rId41"/>
    <p:sldId id="289" r:id="rId42"/>
    <p:sldId id="290" r:id="rId43"/>
    <p:sldId id="291" r:id="rId44"/>
    <p:sldId id="292" r:id="rId45"/>
    <p:sldId id="468" r:id="rId46"/>
    <p:sldId id="294" r:id="rId47"/>
    <p:sldId id="295" r:id="rId48"/>
    <p:sldId id="296" r:id="rId49"/>
    <p:sldId id="297" r:id="rId50"/>
    <p:sldId id="298" r:id="rId51"/>
    <p:sldId id="467"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3" r:id="rId113"/>
    <p:sldId id="364" r:id="rId114"/>
    <p:sldId id="365" r:id="rId115"/>
    <p:sldId id="366" r:id="rId116"/>
    <p:sldId id="367" r:id="rId117"/>
    <p:sldId id="368" r:id="rId118"/>
    <p:sldId id="371" r:id="rId119"/>
    <p:sldId id="373" r:id="rId120"/>
    <p:sldId id="374" r:id="rId121"/>
    <p:sldId id="432" r:id="rId122"/>
    <p:sldId id="376" r:id="rId123"/>
    <p:sldId id="377" r:id="rId124"/>
    <p:sldId id="378" r:id="rId125"/>
    <p:sldId id="379" r:id="rId126"/>
    <p:sldId id="380" r:id="rId127"/>
    <p:sldId id="381" r:id="rId128"/>
    <p:sldId id="382" r:id="rId129"/>
    <p:sldId id="383" r:id="rId130"/>
    <p:sldId id="395" r:id="rId131"/>
    <p:sldId id="396" r:id="rId132"/>
    <p:sldId id="397" r:id="rId133"/>
    <p:sldId id="398" r:id="rId134"/>
    <p:sldId id="399" r:id="rId135"/>
    <p:sldId id="457" r:id="rId136"/>
    <p:sldId id="458" r:id="rId137"/>
    <p:sldId id="450" r:id="rId138"/>
    <p:sldId id="454" r:id="rId139"/>
    <p:sldId id="401" r:id="rId140"/>
    <p:sldId id="402" r:id="rId141"/>
    <p:sldId id="453" r:id="rId142"/>
    <p:sldId id="455" r:id="rId143"/>
    <p:sldId id="403" r:id="rId144"/>
    <p:sldId id="404" r:id="rId145"/>
    <p:sldId id="405" r:id="rId146"/>
    <p:sldId id="407" r:id="rId147"/>
    <p:sldId id="456" r:id="rId148"/>
    <p:sldId id="408" r:id="rId149"/>
    <p:sldId id="459" r:id="rId150"/>
    <p:sldId id="409" r:id="rId151"/>
    <p:sldId id="460" r:id="rId152"/>
    <p:sldId id="461" r:id="rId153"/>
    <p:sldId id="411" r:id="rId154"/>
    <p:sldId id="439" r:id="rId155"/>
    <p:sldId id="440" r:id="rId156"/>
    <p:sldId id="441" r:id="rId157"/>
    <p:sldId id="442" r:id="rId158"/>
    <p:sldId id="443" r:id="rId159"/>
    <p:sldId id="444" r:id="rId160"/>
    <p:sldId id="445" r:id="rId161"/>
    <p:sldId id="446" r:id="rId162"/>
    <p:sldId id="447" r:id="rId163"/>
    <p:sldId id="448" r:id="rId164"/>
    <p:sldId id="412" r:id="rId165"/>
    <p:sldId id="413" r:id="rId166"/>
    <p:sldId id="414" r:id="rId167"/>
    <p:sldId id="415" r:id="rId168"/>
    <p:sldId id="416" r:id="rId169"/>
    <p:sldId id="417" r:id="rId170"/>
    <p:sldId id="418" r:id="rId171"/>
    <p:sldId id="420" r:id="rId172"/>
    <p:sldId id="421" r:id="rId173"/>
    <p:sldId id="422" r:id="rId174"/>
    <p:sldId id="423" r:id="rId175"/>
    <p:sldId id="424" r:id="rId176"/>
    <p:sldId id="425" r:id="rId177"/>
  </p:sldIdLst>
  <p:sldSz cx="9144000" cy="6858000" type="screen4x3"/>
  <p:notesSz cx="67437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theme" Target="theme/theme1.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tableStyles" Target="tableStyles.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viewProps" Target="viewProps.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 Type="http://schemas.openxmlformats.org/officeDocument/2006/relationships/slideMaster" Target="slideMasters/slideMaster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99200" y="9555480"/>
            <a:ext cx="3372840"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52.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58.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Defect:An incorrect program code (a bug in the code).</a:t>
            </a:r>
            <a:endParaRPr/>
          </a:p>
          <a:p>
            <a:pPr>
              <a:lnSpc>
                <a:spcPct val="100000"/>
              </a:lnSpc>
            </a:pPr>
            <a:r>
              <a:rPr lang="en-US" sz="2000" strike="noStrike">
                <a:solidFill>
                  <a:srgbClr val="000000"/>
                </a:solidFill>
                <a:latin typeface="Arial"/>
              </a:rPr>
              <a:t>Infection:An incorrect program state (a bug in the state).</a:t>
            </a:r>
            <a:endParaRPr/>
          </a:p>
          <a:p>
            <a:pPr>
              <a:lnSpc>
                <a:spcPct val="100000"/>
              </a:lnSpc>
            </a:pPr>
            <a:r>
              <a:rPr lang="en-US" sz="2000" strike="noStrike">
                <a:solidFill>
                  <a:srgbClr val="000000"/>
                </a:solidFill>
                <a:latin typeface="Arial"/>
              </a:rPr>
              <a:t>Failure:An observable incorrect program behavior (a bug in the behavior).</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130</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133</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134</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137</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143</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33520" y="2108160"/>
            <a:ext cx="826380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IF1009 – Teste de Software</a:t>
            </a:r>
            <a:endParaRPr/>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a:solidFill>
                  <a:srgbClr val="8B8B8B"/>
                </a:solidFill>
                <a:latin typeface="Calibri"/>
                <a:ea typeface="DejaVu Sans"/>
              </a:rPr>
              <a:t>Marcelo d’Amorim</a:t>
            </a:r>
            <a:endParaRPr/>
          </a:p>
          <a:p>
            <a:pPr algn="ctr">
              <a:lnSpc>
                <a:spcPct val="100000"/>
              </a:lnSpc>
            </a:pPr>
            <a:r>
              <a:rPr lang="en-US" sz="3200" strike="noStrike">
                <a:solidFill>
                  <a:srgbClr val="8B8B8B"/>
                </a:solidFill>
                <a:latin typeface="Calibri"/>
                <a:ea typeface="DejaVu Sans"/>
              </a:rPr>
              <a:t>damorim@cin.ufpe.br</a:t>
            </a:r>
            <a:endParaRPr/>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a:t>
            </a:r>
            <a:r>
              <a:rPr lang="en-US" sz="4400" dirty="0">
                <a:solidFill>
                  <a:srgbClr val="000000"/>
                </a:solidFill>
                <a:latin typeface="Calibri"/>
                <a:ea typeface="DejaVu Sans"/>
              </a:rPr>
              <a:t>4</a:t>
            </a:r>
            <a:r>
              <a:rPr lang="en-US" sz="4400" strike="noStrike" dirty="0" smtClean="0">
                <a:solidFill>
                  <a:srgbClr val="000000"/>
                </a:solidFill>
                <a:latin typeface="Calibri"/>
                <a:ea typeface="DejaVu Sans"/>
              </a:rPr>
              <a:t>/4)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Considere novamente a expressão em Java</a:t>
            </a: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US" sz="3200" strike="noStrike">
                <a:solidFill>
                  <a:srgbClr val="000000"/>
                </a:solidFill>
                <a:latin typeface="Calibri"/>
                <a:ea typeface="Courier New"/>
              </a:rPr>
              <a:t>Quantos testes são necessários para que a suíte seja adequada ao critério MC/DC?</a:t>
            </a:r>
            <a:endParaRPr/>
          </a:p>
          <a:p>
            <a:pPr>
              <a:lnSpc>
                <a:spcPct val="100000"/>
              </a:lnSpc>
            </a:pPr>
            <a:endParaRPr/>
          </a:p>
          <a:p>
            <a:pPr>
              <a:lnSpc>
                <a:spcPct val="100000"/>
              </a:lnSpc>
            </a:pPr>
            <a:endParaRPr/>
          </a:p>
          <a:p>
            <a:pPr>
              <a:lnSpc>
                <a:spcPct val="100000"/>
              </a:lnSpc>
            </a:pPr>
            <a:r>
              <a:rPr lang="en-US" sz="3200" strike="noStrike">
                <a:solidFill>
                  <a:srgbClr val="000000"/>
                </a:solidFill>
                <a:latin typeface="Calibri"/>
                <a:ea typeface="DejaVu Sans"/>
              </a:rPr>
              <a:t>	</a:t>
            </a:r>
            <a:endParaRPr/>
          </a:p>
        </p:txBody>
      </p:sp>
      <p:sp>
        <p:nvSpPr>
          <p:cNvPr id="642"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 b) &amp;&amp; c) || d) &amp;&amp; e {...} </a:t>
            </a:r>
            <a:endParaRPr/>
          </a:p>
          <a:p>
            <a:pPr>
              <a:lnSpc>
                <a:spcPct val="100000"/>
              </a:lnSpc>
            </a:pPr>
            <a:r>
              <a:rPr lang="en-US" sz="2400" strike="noStrike">
                <a:solidFill>
                  <a:srgbClr val="000000"/>
                </a:solidFill>
                <a:latin typeface="Courier New"/>
                <a:ea typeface="Courier New"/>
              </a:rPr>
              <a:t>else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498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Motivação: Teste estrutural ignora interações em computações</a:t>
            </a:r>
            <a:endParaRPr/>
          </a:p>
          <a:p>
            <a:pPr>
              <a:lnSpc>
                <a:spcPct val="100000"/>
              </a:lnSpc>
            </a:pPr>
            <a:endParaRPr/>
          </a:p>
          <a:p>
            <a:pPr>
              <a:lnSpc>
                <a:spcPct val="100000"/>
              </a:lnSpc>
            </a:pPr>
            <a:r>
              <a:rPr lang="en-US" sz="3200" strike="noStrike">
                <a:solidFill>
                  <a:srgbClr val="000000"/>
                </a:solidFill>
                <a:latin typeface="Calibri"/>
                <a:ea typeface="DejaVu Sans"/>
              </a:rPr>
              <a:t>Idéia: Suíte deve incluir testes que executam statements </a:t>
            </a:r>
            <a:r>
              <a:rPr lang="en-US" sz="3200" b="1" strike="noStrike">
                <a:solidFill>
                  <a:srgbClr val="000000"/>
                </a:solidFill>
                <a:latin typeface="Calibri"/>
                <a:ea typeface="DejaVu Sans"/>
              </a:rPr>
              <a:t>logicamente relacionados</a:t>
            </a:r>
            <a:endParaRPr/>
          </a:p>
          <a:p>
            <a:pPr>
              <a:lnSpc>
                <a:spcPct val="100000"/>
              </a:lnSpc>
              <a:buFont typeface="Arial"/>
              <a:buChar char="•"/>
            </a:pPr>
            <a:endParaRPr/>
          </a:p>
          <a:p>
            <a:pPr>
              <a:lnSpc>
                <a:spcPct val="100000"/>
              </a:lnSpc>
            </a:pPr>
            <a:r>
              <a:rPr lang="en-US" sz="3200" strike="noStrike">
                <a:solidFill>
                  <a:srgbClr val="000000"/>
                </a:solidFill>
                <a:latin typeface="Calibri"/>
                <a:ea typeface="DejaVu Sans"/>
              </a:rPr>
              <a:t>Ex: escrita e posterior leitura de um campo de um objeto devem aparecer em um mesmo teste</a:t>
            </a:r>
            <a:endParaRPr/>
          </a:p>
          <a:p>
            <a:pPr lvl="1">
              <a:lnSpc>
                <a:spcPct val="100000"/>
              </a:lnSpc>
              <a:buFont typeface="Arial"/>
              <a:buChar char="–"/>
            </a:pPr>
            <a:r>
              <a:rPr lang="en-US" sz="2400" strike="noStrike">
                <a:solidFill>
                  <a:srgbClr val="000000"/>
                </a:solidFill>
                <a:latin typeface="Calibri"/>
                <a:ea typeface="DejaVu Sans"/>
              </a:rPr>
              <a:t> </a:t>
            </a:r>
            <a:endParaRPr/>
          </a:p>
          <a:p>
            <a:pPr>
              <a:lnSpc>
                <a:spcPct val="100000"/>
              </a:lnSpc>
            </a:pPr>
            <a:endParaRPr/>
          </a:p>
          <a:p>
            <a:pPr lvl="1">
              <a:lnSpc>
                <a:spcPct val="100000"/>
              </a:lnSpc>
              <a:buFont typeface="Aria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47" name="CustomShape 3"/>
          <p:cNvSpPr/>
          <p:nvPr/>
        </p:nvSpPr>
        <p:spPr>
          <a:xfrm>
            <a:off x="4480920" y="3017520"/>
            <a:ext cx="2834280" cy="62352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Definições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
        <p:nvSpPr>
          <p:cNvPr id="650" name="CustomShape 3"/>
          <p:cNvSpPr/>
          <p:nvPr/>
        </p:nvSpPr>
        <p:spPr>
          <a:xfrm>
            <a:off x="4867920" y="2626920"/>
            <a:ext cx="2630160" cy="84780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Usos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53" name="CustomShape 3"/>
          <p:cNvSpPr/>
          <p:nvPr/>
        </p:nvSpPr>
        <p:spPr>
          <a:xfrm>
            <a:off x="2103120" y="4382640"/>
            <a:ext cx="6035040" cy="8294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Pares definição-uso:</a:t>
            </a:r>
            <a:endParaRPr/>
          </a:p>
          <a:p>
            <a:pPr algn="ctr">
              <a:lnSpc>
                <a:spcPct val="100000"/>
              </a:lnSpc>
            </a:pPr>
            <a:r>
              <a:rPr lang="en-US" sz="2400" strike="noStrike">
                <a:solidFill>
                  <a:srgbClr val="000000"/>
                </a:solidFill>
                <a:latin typeface="Open Sans"/>
                <a:ea typeface="Open Sans"/>
              </a:rPr>
              <a:t>(01,02), (01,03), (01,06) e (03,06)</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DU Path</a:t>
            </a:r>
            <a:endParaRPr/>
          </a:p>
        </p:txBody>
      </p:sp>
      <p:sp>
        <p:nvSpPr>
          <p:cNvPr id="655" name="CustomShape 2"/>
          <p:cNvSpPr/>
          <p:nvPr/>
        </p:nvSpPr>
        <p:spPr>
          <a:xfrm>
            <a:off x="214200" y="1600200"/>
            <a:ext cx="4326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Caminho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associa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definição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uso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variável</a:t>
            </a:r>
            <a:r>
              <a:rPr lang="en-US" sz="3200" strike="noStrike" dirty="0">
                <a:solidFill>
                  <a:srgbClr val="000000"/>
                </a:solidFill>
                <a:latin typeface="Calibri"/>
                <a:ea typeface="DejaVu Sans"/>
              </a:rPr>
              <a:t>.</a:t>
            </a:r>
            <a:endParaRPr dirty="0"/>
          </a:p>
          <a:p>
            <a:pPr>
              <a:lnSpc>
                <a:spcPct val="100000"/>
              </a:lnSpc>
            </a:pPr>
            <a:endParaRPr lang="en-US" sz="3200" dirty="0">
              <a:solidFill>
                <a:srgbClr val="000000"/>
              </a:solidFill>
              <a:latin typeface="Calibri"/>
            </a:endParaRPr>
          </a:p>
          <a:p>
            <a:pPr>
              <a:lnSpc>
                <a:spcPct val="100000"/>
              </a:lnSpc>
            </a:pPr>
            <a:endParaRPr dirty="0"/>
          </a:p>
          <a:p>
            <a:pPr>
              <a:lnSpc>
                <a:spcPct val="100000"/>
              </a:lnSpc>
            </a:pPr>
            <a:r>
              <a:rPr lang="en-US" sz="2800" strike="noStrike" dirty="0" err="1">
                <a:solidFill>
                  <a:srgbClr val="000000"/>
                </a:solidFill>
                <a:latin typeface="Calibri"/>
                <a:ea typeface="DejaVu Sans"/>
              </a:rPr>
              <a:t>Comum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haver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DU Paths para um DU Pair</a:t>
            </a:r>
            <a:endParaRPr dirty="0"/>
          </a:p>
          <a:p>
            <a:pPr lvl="1">
              <a:lnSpc>
                <a:spcPct val="100000"/>
              </a:lnSpc>
              <a:buFont typeface="Arial"/>
              <a:buChar char="–"/>
            </a:pPr>
            <a:endParaRPr dirty="0"/>
          </a:p>
          <a:p>
            <a:pPr>
              <a:lnSpc>
                <a:spcPct val="100000"/>
              </a:lnSpc>
            </a:pPr>
            <a:endParaRPr dirty="0"/>
          </a:p>
        </p:txBody>
      </p:sp>
      <p:sp>
        <p:nvSpPr>
          <p:cNvPr id="656" name="CustomShape 3"/>
          <p:cNvSpPr/>
          <p:nvPr/>
        </p:nvSpPr>
        <p:spPr>
          <a:xfrm>
            <a:off x="4692240" y="16002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int x = 1;</a:t>
            </a:r>
            <a:endParaRPr/>
          </a:p>
          <a:p>
            <a:pPr>
              <a:lnSpc>
                <a:spcPct val="100000"/>
              </a:lnSpc>
            </a:pPr>
            <a:r>
              <a:rPr lang="en-US" sz="2400" strike="noStrike">
                <a:solidFill>
                  <a:srgbClr val="000000"/>
                </a:solidFill>
                <a:latin typeface="Courier New"/>
                <a:ea typeface="Courier New"/>
              </a:rPr>
              <a:t>02: if (...) {</a:t>
            </a:r>
            <a:endParaRPr/>
          </a:p>
          <a:p>
            <a:pPr>
              <a:lnSpc>
                <a:spcPct val="100000"/>
              </a:lnSpc>
            </a:pPr>
            <a:r>
              <a:rPr lang="en-US" sz="2400" strike="noStrike">
                <a:solidFill>
                  <a:srgbClr val="000000"/>
                </a:solidFill>
                <a:latin typeface="Courier New"/>
                <a:ea typeface="Courier New"/>
              </a:rPr>
              <a:t>03:   ...</a:t>
            </a:r>
            <a:endParaRPr/>
          </a:p>
          <a:p>
            <a:pPr>
              <a:lnSpc>
                <a:spcPct val="100000"/>
              </a:lnSpc>
            </a:pPr>
            <a:r>
              <a:rPr lang="en-US" sz="2400" strike="noStrike">
                <a:solidFill>
                  <a:srgbClr val="000000"/>
                </a:solidFill>
                <a:latin typeface="Courier New"/>
                <a:ea typeface="Courier New"/>
              </a:rPr>
              <a:t>04: } else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07: }</a:t>
            </a:r>
            <a:endParaRPr/>
          </a:p>
          <a:p>
            <a:pPr>
              <a:lnSpc>
                <a:spcPct val="100000"/>
              </a:lnSpc>
            </a:pPr>
            <a:r>
              <a:rPr lang="en-US" sz="2400" strike="noStrike">
                <a:solidFill>
                  <a:srgbClr val="000000"/>
                </a:solidFill>
                <a:latin typeface="Courier New"/>
                <a:ea typeface="Courier New"/>
              </a:rPr>
              <a:t>08: System.out</a:t>
            </a:r>
            <a:endParaRPr/>
          </a:p>
          <a:p>
            <a:pPr>
              <a:lnSpc>
                <a:spcPct val="100000"/>
              </a:lnSpc>
            </a:pPr>
            <a:r>
              <a:rPr lang="en-US" sz="2400" strike="noStrike">
                <a:solidFill>
                  <a:srgbClr val="000000"/>
                </a:solidFill>
                <a:latin typeface="Courier New"/>
                <a:ea typeface="Courier New"/>
              </a:rPr>
              <a:t>.println(“x value”+ 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1905000" y="269928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a:t>
            </a:r>
            <a:r>
              <a:rPr lang="en-US" sz="1600" strike="noStrike" dirty="0" err="1">
                <a:solidFill>
                  <a:srgbClr val="000000"/>
                </a:solidFill>
                <a:latin typeface="Courier New"/>
                <a:ea typeface="Courier New"/>
              </a:rPr>
              <a:t>binarySearch</a:t>
            </a:r>
            <a:r>
              <a:rPr lang="en-US" sz="1600" strike="noStrike" dirty="0">
                <a:solidFill>
                  <a:srgbClr val="000000"/>
                </a:solidFill>
                <a:latin typeface="Courier New"/>
                <a:ea typeface="Courier New"/>
              </a:rPr>
              <a:t>(</a:t>
            </a: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a, </a:t>
            </a: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key) {</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low = 0;</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high = </a:t>
            </a:r>
            <a:r>
              <a:rPr lang="en-US" sz="1600" strike="noStrike" dirty="0" err="1">
                <a:solidFill>
                  <a:srgbClr val="000000"/>
                </a:solidFill>
                <a:latin typeface="Courier New"/>
                <a:ea typeface="Courier New"/>
              </a:rPr>
              <a:t>a.length</a:t>
            </a:r>
            <a:r>
              <a:rPr lang="en-US" sz="1600" strike="noStrike" dirty="0">
                <a:solidFill>
                  <a:srgbClr val="000000"/>
                </a:solidFill>
                <a:latin typeface="Courier New"/>
                <a:ea typeface="Courier New"/>
              </a:rPr>
              <a:t> - 1;</a:t>
            </a:r>
            <a:endParaRPr sz="1600" dirty="0"/>
          </a:p>
          <a:p>
            <a:pPr>
              <a:lnSpc>
                <a:spcPct val="115000"/>
              </a:lnSpc>
            </a:pPr>
            <a:r>
              <a:rPr lang="en-US" sz="1600" strike="noStrike" dirty="0" smtClean="0">
                <a:solidFill>
                  <a:srgbClr val="000000"/>
                </a:solidFill>
                <a:latin typeface="Courier New"/>
                <a:ea typeface="Courier New"/>
              </a:rPr>
              <a:t> while </a:t>
            </a:r>
            <a:r>
              <a:rPr lang="en-US" sz="1600" strike="noStrike" dirty="0">
                <a:solidFill>
                  <a:srgbClr val="000000"/>
                </a:solidFill>
                <a:latin typeface="Courier New"/>
                <a:ea typeface="Courier New"/>
              </a:rPr>
              <a:t>(low &lt;= high) {</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mid = (low + high) / 2;</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 a[mid];</a:t>
            </a:r>
            <a:endParaRPr sz="1600" dirty="0"/>
          </a:p>
          <a:p>
            <a:pPr>
              <a:lnSpc>
                <a:spcPct val="115000"/>
              </a:lnSpc>
            </a:pPr>
            <a:r>
              <a:rPr lang="en-US" sz="1600" strike="noStrike" dirty="0" smtClean="0">
                <a:solidFill>
                  <a:srgbClr val="000000"/>
                </a:solidFill>
                <a:latin typeface="Courier New"/>
                <a:ea typeface="Courier New"/>
              </a:rPr>
              <a:t>  if </a:t>
            </a:r>
            <a:r>
              <a:rPr lang="en-US" sz="1600" strike="noStrike" dirty="0">
                <a:solidFill>
                  <a:srgbClr val="000000"/>
                </a:solidFill>
                <a:latin typeface="Courier New"/>
                <a:ea typeface="Courier New"/>
              </a:rPr>
              <a:t>(</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&lt; key)</a:t>
            </a:r>
            <a:endParaRPr sz="1600" dirty="0"/>
          </a:p>
          <a:p>
            <a:pPr>
              <a:lnSpc>
                <a:spcPct val="115000"/>
              </a:lnSpc>
            </a:pPr>
            <a:r>
              <a:rPr lang="en-US" sz="1600" strike="noStrike" dirty="0" smtClean="0">
                <a:solidFill>
                  <a:srgbClr val="000000"/>
                </a:solidFill>
                <a:latin typeface="Courier New"/>
                <a:ea typeface="Courier New"/>
              </a:rPr>
              <a:t>   low </a:t>
            </a:r>
            <a:r>
              <a:rPr lang="en-US" sz="1600" strike="noStrike" dirty="0">
                <a:solidFill>
                  <a:srgbClr val="000000"/>
                </a:solidFill>
                <a:latin typeface="Courier New"/>
                <a:ea typeface="Courier New"/>
              </a:rPr>
              <a:t>= mid + 1</a:t>
            </a:r>
            <a:endParaRPr sz="1600" dirty="0"/>
          </a:p>
          <a:p>
            <a:pPr>
              <a:lnSpc>
                <a:spcPct val="115000"/>
              </a:lnSpc>
            </a:pPr>
            <a:r>
              <a:rPr lang="en-US" sz="1600" strike="noStrike" dirty="0" smtClean="0">
                <a:solidFill>
                  <a:srgbClr val="000000"/>
                </a:solidFill>
                <a:latin typeface="Courier New"/>
                <a:ea typeface="Courier New"/>
              </a:rPr>
              <a:t>  else </a:t>
            </a:r>
            <a:r>
              <a:rPr lang="en-US" sz="1600" strike="noStrike" dirty="0">
                <a:solidFill>
                  <a:srgbClr val="000000"/>
                </a:solidFill>
                <a:latin typeface="Courier New"/>
                <a:ea typeface="Courier New"/>
              </a:rPr>
              <a:t>if (</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&gt; key)</a:t>
            </a:r>
            <a:endParaRPr sz="1600" dirty="0"/>
          </a:p>
          <a:p>
            <a:pPr>
              <a:lnSpc>
                <a:spcPct val="115000"/>
              </a:lnSpc>
            </a:pPr>
            <a:r>
              <a:rPr lang="en-US" sz="1600" strike="noStrike" dirty="0" smtClean="0">
                <a:solidFill>
                  <a:srgbClr val="000000"/>
                </a:solidFill>
                <a:latin typeface="Courier New"/>
                <a:ea typeface="Courier New"/>
              </a:rPr>
              <a:t>   high </a:t>
            </a:r>
            <a:r>
              <a:rPr lang="en-US" sz="1600" strike="noStrike" dirty="0">
                <a:solidFill>
                  <a:srgbClr val="000000"/>
                </a:solidFill>
                <a:latin typeface="Courier New"/>
                <a:ea typeface="Courier New"/>
              </a:rPr>
              <a:t>= mid - 1;</a:t>
            </a:r>
            <a:endParaRPr sz="1600" dirty="0"/>
          </a:p>
          <a:p>
            <a:pPr>
              <a:lnSpc>
                <a:spcPct val="115000"/>
              </a:lnSpc>
            </a:pPr>
            <a:r>
              <a:rPr lang="en-US" sz="1600" strike="noStrike" dirty="0" smtClean="0">
                <a:solidFill>
                  <a:srgbClr val="000000"/>
                </a:solidFill>
                <a:latin typeface="Courier New"/>
                <a:ea typeface="Courier New"/>
              </a:rPr>
              <a:t>  else</a:t>
            </a:r>
            <a:endParaRPr sz="1600" dirty="0"/>
          </a:p>
          <a:p>
            <a:pPr>
              <a:lnSpc>
                <a:spcPct val="115000"/>
              </a:lnSpc>
            </a:pPr>
            <a:r>
              <a:rPr lang="en-US" sz="1600" strike="noStrike" dirty="0" smtClean="0">
                <a:solidFill>
                  <a:srgbClr val="000000"/>
                </a:solidFill>
                <a:latin typeface="Courier New"/>
                <a:ea typeface="Courier New"/>
              </a:rPr>
              <a:t>   return </a:t>
            </a:r>
            <a:r>
              <a:rPr lang="en-US" sz="1600" strike="noStrike" dirty="0">
                <a:solidFill>
                  <a:srgbClr val="000000"/>
                </a:solidFill>
                <a:latin typeface="Courier New"/>
                <a:ea typeface="Courier New"/>
              </a:rPr>
              <a:t>mid; // key found</a:t>
            </a:r>
            <a:endParaRPr sz="1600" dirty="0"/>
          </a:p>
          <a:p>
            <a:pPr>
              <a:lnSpc>
                <a:spcPct val="115000"/>
              </a:lnSpc>
            </a:pPr>
            <a:r>
              <a:rPr lang="en-US" sz="1600" dirty="0">
                <a:solidFill>
                  <a:srgbClr val="000000"/>
                </a:solidFill>
                <a:latin typeface="Courier New"/>
                <a:ea typeface="Courier New"/>
              </a:rPr>
              <a:t> </a:t>
            </a:r>
            <a:r>
              <a:rPr lang="en-US" sz="1600" strike="noStrike" dirty="0" smtClean="0">
                <a:solidFill>
                  <a:srgbClr val="000000"/>
                </a:solidFill>
                <a:latin typeface="Courier New"/>
                <a:ea typeface="Courier New"/>
              </a:rPr>
              <a:t>}</a:t>
            </a:r>
            <a:endParaRPr sz="1600" dirty="0"/>
          </a:p>
          <a:p>
            <a:pPr>
              <a:lnSpc>
                <a:spcPct val="115000"/>
              </a:lnSpc>
            </a:pPr>
            <a:r>
              <a:rPr lang="en-US" sz="1600" strike="noStrike" dirty="0" smtClean="0">
                <a:solidFill>
                  <a:srgbClr val="000000"/>
                </a:solidFill>
                <a:latin typeface="Courier New"/>
                <a:ea typeface="Courier New"/>
              </a:rPr>
              <a:t> return </a:t>
            </a:r>
            <a:r>
              <a:rPr lang="en-US" sz="1600" strike="noStrike" dirty="0">
                <a:solidFill>
                  <a:srgbClr val="000000"/>
                </a:solidFill>
                <a:latin typeface="Courier New"/>
                <a:ea typeface="Courier New"/>
              </a:rPr>
              <a:t>-(low + 1);  // key not found</a:t>
            </a:r>
            <a:r>
              <a:rPr lang="en-US" sz="1600" strike="noStrike" dirty="0" smtClean="0">
                <a:solidFill>
                  <a:srgbClr val="000000"/>
                </a:solidFill>
                <a:latin typeface="Courier New"/>
                <a:ea typeface="Courier New"/>
              </a:rPr>
              <a:t>.</a:t>
            </a:r>
            <a:r>
              <a:rPr lang="en-US" sz="1600" dirty="0"/>
              <a:t> </a:t>
            </a:r>
            <a:r>
              <a:rPr lang="en-US" sz="1600" strike="noStrike" dirty="0" smtClean="0">
                <a:solidFill>
                  <a:srgbClr val="000000"/>
                </a:solidFill>
                <a:latin typeface="Courier New"/>
                <a:ea typeface="Courier New"/>
              </a:rPr>
              <a:t>}</a:t>
            </a:r>
            <a:endParaRPr sz="1600" dirty="0"/>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smtClean="0">
                <a:solidFill>
                  <a:srgbClr val="000000"/>
                </a:solidFill>
                <a:latin typeface="Calibri"/>
                <a:ea typeface="DejaVu Sans"/>
              </a:rPr>
              <a:t>Encontre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as </a:t>
            </a:r>
            <a:r>
              <a:rPr lang="en-US" sz="3200" strike="noStrike" dirty="0" err="1" smtClean="0">
                <a:solidFill>
                  <a:srgbClr val="000000"/>
                </a:solidFill>
                <a:latin typeface="Calibri"/>
                <a:ea typeface="DejaVu Sans"/>
              </a:rPr>
              <a:t>definições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usos</a:t>
            </a:r>
            <a:r>
              <a:rPr lang="en-US" sz="3200" strike="noStrike" dirty="0" smtClean="0">
                <a:solidFill>
                  <a:srgbClr val="000000"/>
                </a:solidFill>
                <a:latin typeface="Calibri"/>
                <a:ea typeface="DejaVu Sans"/>
              </a:rPr>
              <a:t>, e pares DU</a:t>
            </a:r>
          </a:p>
          <a:p>
            <a:pPr>
              <a:lnSpc>
                <a:spcPct val="100000"/>
              </a:lnSpc>
              <a:buFont typeface="Arial"/>
              <a:buChar char="•"/>
            </a:pPr>
            <a:r>
              <a:rPr lang="en-US" sz="3200" dirty="0" err="1" smtClean="0">
                <a:solidFill>
                  <a:srgbClr val="000000"/>
                </a:solidFill>
                <a:latin typeface="Calibri"/>
              </a:rPr>
              <a:t>Construa</a:t>
            </a:r>
            <a:r>
              <a:rPr lang="en-US" sz="3200" dirty="0" smtClean="0">
                <a:solidFill>
                  <a:srgbClr val="000000"/>
                </a:solidFill>
                <a:latin typeface="Calibri"/>
              </a:rPr>
              <a:t> </a:t>
            </a:r>
            <a:r>
              <a:rPr lang="en-US" sz="3200" dirty="0" err="1" smtClean="0">
                <a:solidFill>
                  <a:srgbClr val="000000"/>
                </a:solidFill>
                <a:latin typeface="Calibri"/>
              </a:rPr>
              <a:t>suíte</a:t>
            </a:r>
            <a:r>
              <a:rPr lang="en-US" sz="3200" dirty="0" smtClean="0">
                <a:solidFill>
                  <a:srgbClr val="000000"/>
                </a:solidFill>
                <a:latin typeface="Calibri"/>
              </a:rPr>
              <a:t> de teste </a:t>
            </a:r>
            <a:r>
              <a:rPr lang="en-US" sz="3200" dirty="0" err="1" smtClean="0">
                <a:solidFill>
                  <a:srgbClr val="000000"/>
                </a:solidFill>
                <a:latin typeface="Calibri"/>
              </a:rPr>
              <a:t>adequada</a:t>
            </a:r>
            <a:r>
              <a:rPr lang="en-US" sz="3200" dirty="0" smtClean="0">
                <a:solidFill>
                  <a:srgbClr val="000000"/>
                </a:solidFill>
                <a:latin typeface="Calibri"/>
              </a:rPr>
              <a:t> a “</a:t>
            </a:r>
            <a:r>
              <a:rPr lang="en-US" sz="3200" dirty="0" err="1" smtClean="0">
                <a:solidFill>
                  <a:srgbClr val="000000"/>
                </a:solidFill>
                <a:latin typeface="Calibri"/>
              </a:rPr>
              <a:t>definições</a:t>
            </a:r>
            <a:r>
              <a:rPr lang="en-US"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MUTAÇÃO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a:solidFill>
                  <a:srgbClr val="000000"/>
                </a:solidFill>
                <a:latin typeface="Calibri"/>
              </a:rPr>
              <a:t>aspectos</a:t>
            </a:r>
            <a:r>
              <a:rPr lang="en-US" sz="3200" dirty="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performance e </a:t>
            </a:r>
            <a:r>
              <a:rPr lang="en-US" sz="3200" dirty="0" err="1" smtClean="0">
                <a:solidFill>
                  <a:srgbClr val="000000"/>
                </a:solidFill>
                <a:latin typeface="Calibri"/>
              </a:rPr>
              <a:t>usabilidade</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en-US" sz="3200" dirty="0" err="1" smtClean="0">
                <a:solidFill>
                  <a:srgbClr val="000000"/>
                </a:solidFill>
                <a:latin typeface="Calibri"/>
              </a:rPr>
              <a:t>Tipicamente</a:t>
            </a:r>
            <a:r>
              <a:rPr lang="en-US" sz="3200" dirty="0" smtClean="0">
                <a:solidFill>
                  <a:srgbClr val="000000"/>
                </a:solidFill>
                <a:latin typeface="Calibri"/>
              </a:rPr>
              <a:t> o teste </a:t>
            </a:r>
            <a:r>
              <a:rPr lang="en-US" sz="3200" dirty="0">
                <a:solidFill>
                  <a:srgbClr val="000000"/>
                </a:solidFill>
                <a:latin typeface="Calibri"/>
              </a:rPr>
              <a:t>é de </a:t>
            </a:r>
            <a:r>
              <a:rPr lang="en-US" sz="3200" dirty="0" err="1">
                <a:solidFill>
                  <a:srgbClr val="000000"/>
                </a:solidFill>
                <a:latin typeface="Calibri"/>
              </a:rPr>
              <a:t>sistema</a:t>
            </a:r>
            <a:r>
              <a:rPr lang="en-US" sz="3200" dirty="0">
                <a:solidFill>
                  <a:srgbClr val="000000"/>
                </a:solidFill>
                <a:latin typeface="Calibri"/>
              </a:rPr>
              <a:t> e </a:t>
            </a:r>
            <a:r>
              <a:rPr lang="pt-BR" sz="3200" dirty="0">
                <a:solidFill>
                  <a:srgbClr val="000000"/>
                </a:solidFill>
                <a:latin typeface="Calibri"/>
              </a:rPr>
              <a:t>caixa </a:t>
            </a:r>
            <a:r>
              <a:rPr lang="pt-BR" sz="3200" dirty="0" smtClean="0">
                <a:solidFill>
                  <a:srgbClr val="000000"/>
                </a:solidFill>
                <a:latin typeface="Calibri"/>
              </a:rPr>
              <a:t>preta</a:t>
            </a:r>
            <a:endParaRPr sz="3200" dirty="0"/>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82"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Modelo de Faltas</a:t>
            </a:r>
            <a:endParaRPr/>
          </a:p>
        </p:txBody>
      </p:sp>
      <p:sp>
        <p:nvSpPr>
          <p:cNvPr id="6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Caracterização</a:t>
            </a:r>
            <a:r>
              <a:rPr lang="en-US" sz="3200" strike="noStrike" dirty="0">
                <a:solidFill>
                  <a:srgbClr val="000000"/>
                </a:solidFill>
                <a:latin typeface="Calibri"/>
                <a:ea typeface="DejaVu Sans"/>
              </a:rPr>
              <a:t> dos </a:t>
            </a:r>
            <a:r>
              <a:rPr lang="en-US" sz="3200" strike="noStrike" dirty="0" err="1">
                <a:solidFill>
                  <a:srgbClr val="000000"/>
                </a:solidFill>
                <a:latin typeface="Calibri"/>
                <a:ea typeface="DejaVu Sans"/>
              </a:rPr>
              <a:t>problemas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frequentes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domínio</a:t>
            </a:r>
            <a:endParaRPr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Exemplos</a:t>
            </a:r>
            <a:r>
              <a:rPr lang="en-US" sz="2800" strike="noStrike" dirty="0" smtClean="0">
                <a:solidFill>
                  <a:srgbClr val="000000"/>
                </a:solidFill>
                <a:latin typeface="Calibri"/>
                <a:ea typeface="DejaVu Sans"/>
              </a:rPr>
              <a:t>: </a:t>
            </a:r>
          </a:p>
          <a:p>
            <a:pPr lvl="1">
              <a:buFont typeface="Arial"/>
              <a:buChar char="•"/>
            </a:pPr>
            <a:r>
              <a:rPr lang="en-US" sz="2800" strike="noStrike" dirty="0" smtClean="0">
                <a:solidFill>
                  <a:srgbClr val="000000"/>
                </a:solidFill>
                <a:latin typeface="Calibri"/>
                <a:ea typeface="DejaVu Sans"/>
              </a:rPr>
              <a:t>Null </a:t>
            </a:r>
            <a:r>
              <a:rPr lang="en-US" sz="2800" strike="noStrike" dirty="0">
                <a:solidFill>
                  <a:srgbClr val="000000"/>
                </a:solidFill>
                <a:latin typeface="Calibri"/>
                <a:ea typeface="DejaVu Sans"/>
              </a:rPr>
              <a:t>pointers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OO;</a:t>
            </a:r>
            <a:endParaRPr dirty="0"/>
          </a:p>
          <a:p>
            <a:pPr lvl="1">
              <a:buFont typeface="Arial"/>
              <a:buChar char="•"/>
            </a:pPr>
            <a:r>
              <a:rPr lang="en-US" sz="2800" strike="noStrike" dirty="0">
                <a:solidFill>
                  <a:srgbClr val="000000"/>
                </a:solidFill>
                <a:latin typeface="Calibri"/>
                <a:ea typeface="DejaVu Sans"/>
              </a:rPr>
              <a:t>Deadlocks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Programação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Concorrente</a:t>
            </a:r>
            <a:endParaRPr dirty="0"/>
          </a:p>
          <a:p>
            <a:pPr lvl="1">
              <a:lnSpc>
                <a:spcPct val="100000"/>
              </a:lnSpc>
            </a:pPr>
            <a:r>
              <a:rPr lang="en-US" sz="2800" strike="noStrike" dirty="0">
                <a:solidFill>
                  <a:srgbClr val="000000"/>
                </a:solidFill>
                <a:latin typeface="Calibri"/>
                <a:ea typeface="DejaVu Sans"/>
              </a:rPr>
              <a:t> </a:t>
            </a:r>
            <a:endParaRPr dirty="0"/>
          </a:p>
          <a:p>
            <a:pPr lvl="1">
              <a:lnSpc>
                <a:spcPct val="100000"/>
              </a:lnSpc>
            </a:pPr>
            <a:endParaRPr dirty="0"/>
          </a:p>
          <a:p>
            <a:pPr>
              <a:lnSpc>
                <a:spcPct val="100000"/>
              </a:lnSpc>
            </a:pPr>
            <a:endParaRPr dirty="0"/>
          </a:p>
        </p:txBody>
      </p:sp>
      <p:sp>
        <p:nvSpPr>
          <p:cNvPr id="2" name="Retângulo 1"/>
          <p:cNvSpPr/>
          <p:nvPr/>
        </p:nvSpPr>
        <p:spPr>
          <a:xfrm>
            <a:off x="381000" y="5562600"/>
            <a:ext cx="847937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4000" dirty="0" err="1">
                <a:solidFill>
                  <a:srgbClr val="000000"/>
                </a:solidFill>
                <a:latin typeface="Calibri"/>
              </a:rPr>
              <a:t>Fundação</a:t>
            </a:r>
            <a:r>
              <a:rPr lang="en-US" sz="4000" dirty="0">
                <a:solidFill>
                  <a:srgbClr val="000000"/>
                </a:solidFill>
                <a:latin typeface="Calibri"/>
              </a:rPr>
              <a:t> para </a:t>
            </a:r>
            <a:r>
              <a:rPr lang="en-US" sz="4000" dirty="0" err="1">
                <a:solidFill>
                  <a:srgbClr val="000000"/>
                </a:solidFill>
                <a:latin typeface="Calibri"/>
              </a:rPr>
              <a:t>operadores</a:t>
            </a:r>
            <a:r>
              <a:rPr lang="en-US" sz="4000" dirty="0">
                <a:solidFill>
                  <a:srgbClr val="000000"/>
                </a:solidFill>
                <a:latin typeface="Calibri"/>
              </a:rPr>
              <a:t> de </a:t>
            </a:r>
            <a:r>
              <a:rPr lang="en-US" sz="4000" dirty="0" err="1">
                <a:solidFill>
                  <a:srgbClr val="000000"/>
                </a:solidFill>
                <a:latin typeface="Calibri"/>
              </a:rPr>
              <a:t>mutação</a:t>
            </a:r>
            <a:r>
              <a:rPr lang="en-US" sz="4000" dirty="0">
                <a:solidFill>
                  <a:srgbClr val="000000"/>
                </a:solidFill>
                <a:latin typeface="Calibri"/>
              </a:rPr>
              <a:t>!</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0" lvl="1">
              <a:buFont typeface="Arial"/>
              <a:buChar char="•"/>
            </a:pPr>
            <a:endParaRPr lang="en-US"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Respostas</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(1 / 3)</a:t>
            </a:r>
            <a:endParaRPr/>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(2 / 3)</a:t>
            </a:r>
            <a:endParaRPr/>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(3 / 3)</a:t>
            </a:r>
            <a:endParaRPr/>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Avanços</a:t>
            </a:r>
            <a:endParaRPr/>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Manipulação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Bytecodes</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Meta-</a:t>
            </a:r>
            <a:r>
              <a:rPr lang="en-US" sz="3200" strike="noStrike" dirty="0" err="1">
                <a:solidFill>
                  <a:srgbClr val="000000"/>
                </a:solidFill>
                <a:latin typeface="Calibri"/>
                <a:ea typeface="DejaVu Sans"/>
              </a:rPr>
              <a:t>Mutante</a:t>
            </a:r>
            <a:r>
              <a:rPr lang="en-US" sz="3200" strike="noStrike" dirty="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‘ant pit’ </a:t>
            </a:r>
            <a:r>
              <a:rPr lang="en-US" sz="3200" dirty="0" err="1" smtClean="0">
                <a:solidFill>
                  <a:srgbClr val="000000"/>
                </a:solidFill>
                <a:latin typeface="Calibri"/>
              </a:rPr>
              <a:t>na</a:t>
            </a:r>
            <a:r>
              <a:rPr lang="en-US" sz="3200" dirty="0" smtClean="0">
                <a:solidFill>
                  <a:srgbClr val="000000"/>
                </a:solidFill>
                <a:latin typeface="Calibri"/>
              </a:rPr>
              <a:t> pasta mutation/</a:t>
            </a:r>
            <a:r>
              <a:rPr lang="en-US" sz="3200" dirty="0" err="1" smtClean="0">
                <a:solidFill>
                  <a:srgbClr val="000000"/>
                </a:solidFill>
                <a:latin typeface="Calibri"/>
              </a:rPr>
              <a:t>texasholdem</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1388326439"/>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22888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a:t>
            </a:r>
            <a:r>
              <a:rPr lang="en-US" sz="3200" strike="noStrike" dirty="0" smtClean="0">
                <a:solidFill>
                  <a:srgbClr val="000000"/>
                </a:solidFill>
                <a:latin typeface="Calibri"/>
                <a:ea typeface="DejaVu Sans"/>
              </a:rPr>
              <a:t>down (+ testes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(e.g.,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uso</a:t>
            </a:r>
            <a:r>
              <a:rPr lang="en-US" sz="2800" strike="noStrike" dirty="0">
                <a:solidFill>
                  <a:srgbClr val="000000"/>
                </a:solidFill>
                <a:latin typeface="Calibri"/>
                <a:ea typeface="DejaVu Sans"/>
              </a:rPr>
              <a:t>)</a:t>
            </a:r>
            <a:endParaRPr dirty="0"/>
          </a:p>
          <a:p>
            <a:pPr lvl="2">
              <a:lnSpc>
                <a:spcPct val="100000"/>
              </a:lnSpc>
              <a:buFont typeface="Arial"/>
              <a:buChar char="–"/>
            </a:pP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endParaRPr dirty="0"/>
          </a:p>
          <a:p>
            <a:pPr>
              <a:lnSpc>
                <a:spcPct val="100000"/>
              </a:lnSpc>
              <a:buFont typeface="Arial"/>
              <a:buChar char="•"/>
            </a:pPr>
            <a:r>
              <a:rPr lang="en-US" sz="3200" strike="noStrike" dirty="0" smtClean="0">
                <a:solidFill>
                  <a:srgbClr val="000000"/>
                </a:solidFill>
                <a:latin typeface="Calibri"/>
                <a:ea typeface="DejaVu Sans"/>
              </a:rPr>
              <a:t> Bottom </a:t>
            </a:r>
            <a:r>
              <a:rPr lang="en-US" sz="3200" strike="noStrike" dirty="0" smtClean="0">
                <a:solidFill>
                  <a:srgbClr val="000000"/>
                </a:solidFill>
                <a:latin typeface="Calibri"/>
                <a:ea typeface="DejaVu Sans"/>
              </a:rPr>
              <a:t>up (+ testes de </a:t>
            </a:r>
            <a:r>
              <a:rPr lang="en-US" sz="3200" strike="noStrike" dirty="0" err="1" smtClean="0">
                <a:solidFill>
                  <a:srgbClr val="000000"/>
                </a:solidFill>
                <a:latin typeface="Calibri"/>
                <a:ea typeface="DejaVu Sans"/>
              </a:rPr>
              <a:t>unidade</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integração</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A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escritas</a:t>
            </a:r>
            <a:endParaRPr dirty="0"/>
          </a:p>
          <a:p>
            <a:pPr lvl="2">
              <a:lnSpc>
                <a:spcPct val="100000"/>
              </a:lnSpc>
              <a:buFont typeface="Arial"/>
              <a:buChar char="–"/>
            </a:pPr>
            <a:r>
              <a:rPr lang="en-US" sz="2800" strike="noStrike" dirty="0" err="1" smtClean="0">
                <a:solidFill>
                  <a:srgbClr val="000000"/>
                </a:solidFill>
                <a:latin typeface="Calibri"/>
                <a:ea typeface="DejaVu Sans"/>
              </a:rPr>
              <a:t>Adição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voluntária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tipicamente</a:t>
            </a:r>
            <a:endParaRPr dirty="0"/>
          </a:p>
          <a:p>
            <a:pPr>
              <a:lnSpc>
                <a:spcPct val="100000"/>
              </a:lnSpc>
              <a:buFont typeface="Arial"/>
              <a:buChar char="•"/>
            </a:pPr>
            <a:r>
              <a:rPr lang="en-US" sz="3200" strike="noStrike" dirty="0" smtClean="0">
                <a:solidFill>
                  <a:srgbClr val="000000"/>
                </a:solidFill>
                <a:latin typeface="Calibri"/>
                <a:ea typeface="DejaVu Sans"/>
              </a:rPr>
              <a:t> Transversal</a:t>
            </a:r>
            <a:endParaRPr dirty="0"/>
          </a:p>
          <a:p>
            <a:pPr lvl="1">
              <a:lnSpc>
                <a:spcPct val="100000"/>
              </a:lnSpc>
              <a:buFont typeface="Arial"/>
              <a:buChar char="–"/>
            </a:pPr>
            <a:r>
              <a:rPr lang="en-US" sz="2800" strike="noStrike" dirty="0" err="1">
                <a:solidFill>
                  <a:srgbClr val="000000"/>
                </a:solidFill>
                <a:latin typeface="Calibri"/>
                <a:ea typeface="DejaVu Sans"/>
              </a:rPr>
              <a:t>Erros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capturados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durante</a:t>
            </a:r>
            <a:r>
              <a:rPr lang="en-US" sz="2800" strike="noStrike" dirty="0" smtClean="0">
                <a:solidFill>
                  <a:srgbClr val="000000"/>
                </a:solidFill>
                <a:latin typeface="Calibri"/>
                <a:ea typeface="DejaVu Sans"/>
              </a:rPr>
              <a:t> teste de </a:t>
            </a:r>
            <a:r>
              <a:rPr lang="en-US" sz="2800" strike="noStrike" dirty="0" err="1" smtClean="0">
                <a:solidFill>
                  <a:srgbClr val="000000"/>
                </a:solidFill>
                <a:latin typeface="Calibri"/>
                <a:ea typeface="DejaVu Sans"/>
              </a:rPr>
              <a:t>regressão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frequentemente</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demandam</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novos</a:t>
            </a:r>
            <a:r>
              <a:rPr lang="en-US" sz="2800" strike="noStrike" dirty="0" smtClean="0">
                <a:solidFill>
                  <a:srgbClr val="000000"/>
                </a:solidFill>
                <a:latin typeface="Calibri"/>
                <a:ea typeface="DejaVu Sans"/>
              </a:rPr>
              <a:t> testes</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Requisitos para este curso</a:t>
            </a:r>
            <a:endParaRPr/>
          </a:p>
        </p:txBody>
      </p:sp>
      <p:sp>
        <p:nvSpPr>
          <p:cNvPr id="237" name="CustomShape 2"/>
          <p:cNvSpPr/>
          <p:nvPr/>
        </p:nvSpPr>
        <p:spPr>
          <a:xfrm>
            <a:off x="457200" y="1600200"/>
            <a:ext cx="838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Experiência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com:</a:t>
            </a:r>
            <a:endParaRPr dirty="0"/>
          </a:p>
          <a:p>
            <a:pPr lvl="1">
              <a:lnSpc>
                <a:spcPct val="100000"/>
              </a:lnSpc>
              <a:buFont typeface="Arial"/>
              <a:buChar char="–"/>
            </a:pPr>
            <a:r>
              <a:rPr lang="en-US" sz="2800" strike="noStrike" dirty="0" smtClean="0">
                <a:solidFill>
                  <a:srgbClr val="000000"/>
                </a:solidFill>
                <a:latin typeface="Calibri"/>
                <a:ea typeface="DejaVu Sans"/>
              </a:rPr>
              <a:t> Eclipse</a:t>
            </a:r>
            <a:r>
              <a:rPr lang="en-US" sz="2800" strike="noStrike" dirty="0">
                <a:solidFill>
                  <a:srgbClr val="000000"/>
                </a:solidFill>
                <a:latin typeface="Calibri"/>
                <a:ea typeface="DejaVu Sans"/>
              </a:rPr>
              <a:t>, Java, e XML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Na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de software, teste é a </a:t>
            </a:r>
            <a:r>
              <a:rPr lang="en-US" sz="3200" strike="noStrike" dirty="0" err="1">
                <a:solidFill>
                  <a:srgbClr val="000000"/>
                </a:solidFill>
                <a:latin typeface="Calibri"/>
                <a:ea typeface="DejaVu Sans"/>
              </a:rPr>
              <a:t>técnica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da </a:t>
            </a:r>
            <a:r>
              <a:rPr lang="en-US" sz="3200" u="sng"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(QA)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a:solidFill>
                  <a:srgbClr val="000000"/>
                </a:solidFill>
                <a:latin typeface="Calibri"/>
                <a:ea typeface="DejaVu Sans"/>
              </a:rPr>
              <a:t>Obs.  Ponto extra (0.1 e 0.5).  Critérios de avaliação: popularidade da aplicação, esforço, reproducibilidade por terceiros (e.g., disponível em docker), etc.</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permite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escrita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de testes de forma </a:t>
            </a:r>
            <a:r>
              <a:rPr lang="en-US" sz="3200" strike="noStrike" dirty="0" err="1">
                <a:solidFill>
                  <a:srgbClr val="000000"/>
                </a:solidFill>
                <a:latin typeface="Calibri"/>
                <a:ea typeface="DejaVu Sans"/>
              </a:rPr>
              <a:t>automatizada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funcionalidades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Métodos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execução</a:t>
            </a:r>
            <a:endParaRPr dirty="0"/>
          </a:p>
          <a:p>
            <a:pPr lvl="1">
              <a:lnSpc>
                <a:spcPct val="100000"/>
              </a:lnSpc>
              <a:buFont typeface="Arial"/>
              <a:buChar char="–"/>
            </a:pP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asserções</a:t>
            </a:r>
            <a:endParaRPr dirty="0"/>
          </a:p>
          <a:p>
            <a:pPr lvl="1">
              <a:lnSpc>
                <a:spcPct val="100000"/>
              </a:lnSpc>
              <a:buFont typeface="Arial"/>
              <a:buChar char="–"/>
            </a:pPr>
            <a:r>
              <a:rPr lang="en-US" sz="2800" strike="noStrike" dirty="0">
                <a:solidFill>
                  <a:srgbClr val="000000"/>
                </a:solidFill>
                <a:latin typeface="Calibri"/>
                <a:ea typeface="DejaVu Sans"/>
              </a:rPr>
              <a:t>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execuções</a:t>
            </a:r>
            <a:r>
              <a:rPr lang="en-US" sz="2800" strike="noStrike" dirty="0">
                <a:solidFill>
                  <a:srgbClr val="000000"/>
                </a:solidFill>
                <a:latin typeface="Calibri"/>
                <a:ea typeface="DejaVu Sans"/>
              </a:rPr>
              <a:t> </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 The general lesson that I take away from this bug is humility: It is hard to write even the smallest piece of code correctly, and our whole world runs on big, complex pieces of code.</a:t>
            </a:r>
            <a:endParaRPr/>
          </a:p>
          <a:p>
            <a:pPr>
              <a:lnSpc>
                <a:spcPct val="100000"/>
              </a:lnSpc>
            </a:pPr>
            <a:endParaRPr/>
          </a:p>
          <a:p>
            <a:pPr>
              <a:lnSpc>
                <a:spcPct val="100000"/>
              </a:lnSpc>
            </a:pPr>
            <a:r>
              <a:rPr lang="en-US" strike="noStrike">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a:p>
          <a:p>
            <a:pPr>
              <a:lnSpc>
                <a:spcPct val="100000"/>
              </a:lnSpc>
            </a:pPr>
            <a:endParaRPr/>
          </a:p>
          <a:p>
            <a:pPr>
              <a:lnSpc>
                <a:spcPct val="100000"/>
              </a:lnSpc>
            </a:pPr>
            <a:r>
              <a:rPr lang="en-US" sz="2400" strike="noStrike">
                <a:solidFill>
                  <a:srgbClr val="000000"/>
                </a:solidFill>
                <a:latin typeface="Calibri"/>
                <a:ea typeface="DejaVu Sans"/>
              </a:rPr>
              <a:t>Joshua Bloch</a:t>
            </a:r>
            <a:endParaRPr/>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class Foo {</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String bar;</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static </a:t>
            </a:r>
            <a:r>
              <a:rPr lang="en-US" sz="2400" dirty="0">
                <a:solidFill>
                  <a:srgbClr val="000000"/>
                </a:solidFill>
                <a:latin typeface="Consolas" panose="020B0609020204030204" pitchFamily="49" charset="0"/>
                <a:ea typeface="Courier New"/>
              </a:rPr>
              <a:t>Foo build(</a:t>
            </a:r>
            <a:r>
              <a:rPr lang="en-US" sz="2400" dirty="0" err="1">
                <a:solidFill>
                  <a:srgbClr val="000000"/>
                </a:solidFill>
                <a:latin typeface="Consolas" panose="020B0609020204030204" pitchFamily="49" charset="0"/>
                <a:ea typeface="Courier New"/>
              </a:rPr>
              <a:t>int</a:t>
            </a:r>
            <a:r>
              <a:rPr lang="en-US" sz="2400" dirty="0">
                <a:solidFill>
                  <a:srgbClr val="000000"/>
                </a:solidFill>
                <a:latin typeface="Consolas" panose="020B0609020204030204" pitchFamily="49" charset="0"/>
                <a:ea typeface="Courier New"/>
              </a:rPr>
              <a:t> x, String y) {</a:t>
            </a:r>
          </a:p>
          <a:p>
            <a:pPr>
              <a:lnSpc>
                <a:spcPct val="100000"/>
              </a:lnSpc>
            </a:pPr>
            <a:r>
              <a:rPr lang="en-US" sz="2400" dirty="0">
                <a:solidFill>
                  <a:srgbClr val="000000"/>
                </a:solidFill>
                <a:latin typeface="Consolas" panose="020B0609020204030204" pitchFamily="49" charset="0"/>
                <a:ea typeface="Courier New"/>
              </a:rPr>
              <a:t>    Foo res = new Foo(); </a:t>
            </a:r>
            <a:r>
              <a:rPr lang="en-US" sz="2400" dirty="0" err="1">
                <a:solidFill>
                  <a:srgbClr val="000000"/>
                </a:solidFill>
                <a:latin typeface="Consolas" panose="020B0609020204030204" pitchFamily="49" charset="0"/>
                <a:ea typeface="Courier New"/>
              </a:rPr>
              <a:t>res.bar</a:t>
            </a:r>
            <a:r>
              <a:rPr lang="en-US" sz="2400" dirty="0">
                <a:solidFill>
                  <a:srgbClr val="000000"/>
                </a:solidFill>
                <a:latin typeface="Consolas" panose="020B0609020204030204" pitchFamily="49" charset="0"/>
                <a:ea typeface="Courier New"/>
              </a:rPr>
              <a:t>=</a:t>
            </a:r>
            <a:r>
              <a:rPr lang="en-US" sz="2400" dirty="0" err="1">
                <a:solidFill>
                  <a:srgbClr val="000000"/>
                </a:solidFill>
                <a:latin typeface="Consolas" panose="020B0609020204030204" pitchFamily="49" charset="0"/>
                <a:ea typeface="Courier New"/>
              </a:rPr>
              <a:t>x+y</a:t>
            </a:r>
            <a:r>
              <a:rPr lang="en-US" sz="2400" dirty="0">
                <a:solidFill>
                  <a:srgbClr val="000000"/>
                </a:solidFill>
                <a:latin typeface="Consolas" panose="020B0609020204030204" pitchFamily="49" charset="0"/>
                <a:ea typeface="Courier New"/>
              </a:rPr>
              <a:t>;</a:t>
            </a:r>
          </a:p>
          <a:p>
            <a:pPr>
              <a:lnSpc>
                <a:spcPct val="100000"/>
              </a:lnSpc>
            </a:pPr>
            <a:r>
              <a:rPr lang="en-US" sz="2400" dirty="0">
                <a:solidFill>
                  <a:srgbClr val="000000"/>
                </a:solidFill>
                <a:latin typeface="Consolas" panose="020B0609020204030204" pitchFamily="49" charset="0"/>
                <a:ea typeface="Courier New"/>
              </a:rPr>
              <a:t>    return res;</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a:t>
            </a:r>
            <a:endParaRPr lang="en-US" sz="2400" dirty="0">
              <a:solidFill>
                <a:srgbClr val="000000"/>
              </a:solidFill>
              <a:latin typeface="Consolas" panose="020B0609020204030204" pitchFamily="49" charset="0"/>
              <a:ea typeface="Courier New"/>
            </a:endParaRPr>
          </a:p>
        </p:txBody>
      </p:sp>
      <p:sp>
        <p:nvSpPr>
          <p:cNvPr id="4" name="CustomShape 2"/>
          <p:cNvSpPr/>
          <p:nvPr/>
        </p:nvSpPr>
        <p:spPr>
          <a:xfrm>
            <a:off x="2133600" y="3948480"/>
            <a:ext cx="6934200" cy="283332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a:solidFill>
                  <a:srgbClr val="000000"/>
                </a:solidFill>
                <a:latin typeface="Consolas" panose="020B0609020204030204" pitchFamily="49" charset="0"/>
                <a:ea typeface="Courier New"/>
              </a:rPr>
              <a:t>FooTest</a:t>
            </a:r>
            <a:r>
              <a:rPr lang="en-US" sz="2400" strike="noStrike" dirty="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testFooOperation</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Foo </a:t>
            </a:r>
            <a:r>
              <a:rPr lang="en-US" sz="2400" strike="noStrike" dirty="0" err="1">
                <a:solidFill>
                  <a:srgbClr val="000000"/>
                </a:solidFill>
                <a:latin typeface="Consolas" panose="020B0609020204030204" pitchFamily="49" charset="0"/>
                <a:ea typeface="Courier New"/>
              </a:rPr>
              <a:t>foo</a:t>
            </a:r>
            <a:r>
              <a:rPr lang="en-US" sz="2400" strike="noStrike" dirty="0">
                <a:solidFill>
                  <a:srgbClr val="000000"/>
                </a:solidFill>
                <a:latin typeface="Consolas" panose="020B0609020204030204" pitchFamily="49" charset="0"/>
                <a:ea typeface="Courier New"/>
              </a:rPr>
              <a:t> = </a:t>
            </a:r>
            <a:r>
              <a:rPr lang="en-US" sz="2400" strike="noStrike" dirty="0" err="1">
                <a:solidFill>
                  <a:srgbClr val="000000"/>
                </a:solidFill>
                <a:latin typeface="Consolas" panose="020B0609020204030204" pitchFamily="49" charset="0"/>
                <a:ea typeface="Courier New"/>
              </a:rPr>
              <a:t>Foo.build</a:t>
            </a:r>
            <a:r>
              <a:rPr lang="en-US" sz="2400" strike="noStrike" dirty="0">
                <a:solidFill>
                  <a:srgbClr val="000000"/>
                </a:solidFill>
                <a:latin typeface="Consolas" panose="020B0609020204030204" pitchFamily="49" charset="0"/>
                <a:ea typeface="Courier New"/>
              </a:rPr>
              <a:t>(23</a:t>
            </a:r>
            <a:r>
              <a:rPr lang="en-US" sz="2400" strike="noStrike" dirty="0" smtClean="0">
                <a:solidFill>
                  <a:srgbClr val="000000"/>
                </a:solidFill>
                <a:latin typeface="Consolas" panose="020B0609020204030204" pitchFamily="49" charset="0"/>
                <a:ea typeface="Courier New"/>
              </a:rPr>
              <a:t>,</a:t>
            </a:r>
            <a:r>
              <a:rPr lang="en-US" sz="2400" dirty="0" smtClean="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bar”);</a:t>
            </a:r>
            <a:endParaRPr lang="en-US"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Assert.assertEquals</a:t>
            </a:r>
            <a:r>
              <a:rPr lang="en-US" sz="2400" strike="noStrike" dirty="0" smtClean="0">
                <a:solidFill>
                  <a:srgbClr val="000000"/>
                </a:solidFill>
                <a:latin typeface="Consolas" panose="020B0609020204030204" pitchFamily="49" charset="0"/>
                <a:ea typeface="Courier New"/>
              </a:rPr>
              <a:t>(</a:t>
            </a:r>
            <a:r>
              <a:rPr lang="en-US" sz="2400" dirty="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23bar”, </a:t>
            </a:r>
            <a:r>
              <a:rPr lang="en-US" sz="2400" strike="noStrike" dirty="0" err="1" smtClean="0">
                <a:solidFill>
                  <a:srgbClr val="000000"/>
                </a:solidFill>
                <a:latin typeface="Consolas" panose="020B0609020204030204" pitchFamily="49" charset="0"/>
                <a:ea typeface="Courier New"/>
              </a:rPr>
              <a:t>foo.bar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setUp</a:t>
            </a:r>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ForbiddenOperation.class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(“001”);</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smtClean="0">
                <a:solidFill>
                  <a:srgbClr val="000000"/>
                </a:solidFill>
                <a:latin typeface="Courier New"/>
                <a:ea typeface="Courier New"/>
              </a:rPr>
              <a:t>(100.0);</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52400" y="1586280"/>
            <a:ext cx="9677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Test</a:t>
            </a:r>
            <a:endParaRPr dirty="0"/>
          </a:p>
          <a:p>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endParaRPr dirty="0"/>
          </a:p>
          <a:p>
            <a:r>
              <a:rPr lang="en-US" sz="2400" strike="noStrike" dirty="0" smtClean="0">
                <a:solidFill>
                  <a:srgbClr val="000000"/>
                </a:solidFill>
                <a:latin typeface="Courier New"/>
                <a:ea typeface="Courier New"/>
              </a:rPr>
              <a:t>  try </a:t>
            </a:r>
            <a:r>
              <a:rPr lang="en-US" sz="2400" strike="noStrike" dirty="0">
                <a:solidFill>
                  <a:srgbClr val="000000"/>
                </a:solidFill>
                <a:latin typeface="Courier New"/>
                <a:ea typeface="Courier New"/>
              </a:rPr>
              <a:t>{</a:t>
            </a:r>
            <a:endParaRPr dirty="0"/>
          </a:p>
          <a:p>
            <a:r>
              <a:rPr lang="en-US" sz="2400" dirty="0" smtClean="0">
                <a:solidFill>
                  <a:srgbClr val="000000"/>
                </a:solidFill>
                <a:latin typeface="Courier New"/>
                <a:ea typeface="Courier New"/>
              </a:rPr>
              <a:t>   Bank </a:t>
            </a:r>
            <a:r>
              <a:rPr lang="en-US" sz="2400" dirty="0">
                <a:solidFill>
                  <a:srgbClr val="000000"/>
                </a:solidFill>
                <a:latin typeface="Courier New"/>
                <a:ea typeface="Courier New"/>
              </a:rPr>
              <a:t>b = </a:t>
            </a:r>
            <a:r>
              <a:rPr lang="en-US" sz="2400" dirty="0" err="1">
                <a:solidFill>
                  <a:srgbClr val="000000"/>
                </a:solidFill>
                <a:latin typeface="Courier New"/>
                <a:ea typeface="Courier New"/>
              </a:rPr>
              <a:t>Bank.create</a:t>
            </a:r>
            <a:r>
              <a:rPr lang="en-US" sz="2400" dirty="0">
                <a:solidFill>
                  <a:srgbClr val="000000"/>
                </a:solidFill>
                <a:latin typeface="Courier New"/>
                <a:ea typeface="Courier New"/>
              </a:rPr>
              <a:t>();</a:t>
            </a:r>
          </a:p>
          <a:p>
            <a:r>
              <a:rPr lang="en-US" sz="2400" dirty="0">
                <a:solidFill>
                  <a:srgbClr val="000000"/>
                </a:solidFill>
                <a:latin typeface="Courier New"/>
                <a:ea typeface="Courier New"/>
              </a:rPr>
              <a:t>   Account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 </a:t>
            </a:r>
            <a:r>
              <a:rPr lang="en-US" sz="2400" dirty="0" err="1">
                <a:solidFill>
                  <a:srgbClr val="000000"/>
                </a:solidFill>
                <a:latin typeface="Courier New"/>
                <a:ea typeface="Courier New"/>
              </a:rPr>
              <a:t>b.createAccount</a:t>
            </a:r>
            <a:r>
              <a:rPr lang="en-US" sz="2400" dirty="0">
                <a:solidFill>
                  <a:srgbClr val="000000"/>
                </a:solidFill>
                <a:latin typeface="Courier New"/>
                <a:ea typeface="Courier New"/>
              </a:rPr>
              <a:t>(“001</a:t>
            </a:r>
            <a:r>
              <a:rPr lang="en-US" sz="2400" dirty="0" smtClean="0">
                <a:solidFill>
                  <a:srgbClr val="000000"/>
                </a:solidFill>
                <a:latin typeface="Courier New"/>
                <a:ea typeface="Courier New"/>
              </a:rPr>
              <a:t>”);</a:t>
            </a:r>
          </a:p>
          <a:p>
            <a:r>
              <a:rPr lang="en-US" sz="2400" dirty="0" smtClean="0">
                <a:solidFill>
                  <a:srgbClr val="000000"/>
                </a:solidFill>
                <a:latin typeface="Courier New"/>
                <a:ea typeface="Courier New"/>
              </a:rPr>
              <a:t>   </a:t>
            </a:r>
            <a:r>
              <a:rPr lang="en-US" sz="2400" dirty="0">
                <a:solidFill>
                  <a:srgbClr val="000000"/>
                </a:solidFill>
                <a:latin typeface="Courier New"/>
                <a:ea typeface="Courier New"/>
              </a:rPr>
              <a: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err="1">
                <a:solidFill>
                  <a:srgbClr val="000000"/>
                </a:solidFill>
                <a:latin typeface="Courier New"/>
                <a:ea typeface="Courier New"/>
              </a:rPr>
              <a:t>acc.withdraw</a:t>
            </a:r>
            <a:r>
              <a:rPr lang="en-US" sz="2400" dirty="0">
                <a:solidFill>
                  <a:srgbClr val="000000"/>
                </a:solidFill>
                <a:latin typeface="Courier New"/>
                <a:ea typeface="Courier New"/>
              </a:rPr>
              <a:t>(100.0);</a:t>
            </a:r>
          </a:p>
          <a:p>
            <a:pPr>
              <a:lnSpc>
                <a:spcPct val="100000"/>
              </a:lnSpc>
            </a:pPr>
            <a:r>
              <a:rPr lang="en-US" sz="2400" strike="noStrike" dirty="0" smtClean="0">
                <a:solidFill>
                  <a:srgbClr val="000000"/>
                </a:solidFill>
                <a:latin typeface="Courier New"/>
                <a:ea typeface="Courier New"/>
              </a:rPr>
              <a:t>   fail</a:t>
            </a:r>
            <a:r>
              <a:rPr lang="en-US" sz="2400" strike="noStrike" dirty="0">
                <a:solidFill>
                  <a:srgbClr val="000000"/>
                </a:solidFill>
                <a:latin typeface="Courier New"/>
                <a:ea typeface="Courier New"/>
              </a:rPr>
              <a:t>("Expected </a:t>
            </a:r>
            <a:r>
              <a:rPr lang="en-US" sz="2400" dirty="0" err="1" smtClean="0">
                <a:solidFill>
                  <a:srgbClr val="000000"/>
                </a:solidFill>
                <a:latin typeface="Courier New"/>
                <a:ea typeface="Courier New"/>
              </a:rPr>
              <a:t>ForbiddenOperation</a:t>
            </a:r>
            <a:r>
              <a:rPr lang="en-US" sz="2400" dirty="0" smtClean="0">
                <a:solidFill>
                  <a:srgbClr val="000000"/>
                </a:solidFill>
                <a:latin typeface="Courier New"/>
                <a:ea typeface="Courier New"/>
              </a:rPr>
              <a:t> </a:t>
            </a:r>
            <a:r>
              <a:rPr lang="en-US" sz="2400" strike="noStrike" dirty="0" smtClean="0">
                <a:solidFill>
                  <a:srgbClr val="000000"/>
                </a:solidFill>
                <a:latin typeface="Courier New"/>
                <a:ea typeface="Courier New"/>
              </a:rPr>
              <a:t>to </a:t>
            </a:r>
            <a:r>
              <a:rPr lang="en-US" sz="2400" strike="noStrike" dirty="0">
                <a:solidFill>
                  <a:srgbClr val="000000"/>
                </a:solidFill>
                <a:latin typeface="Courier New"/>
                <a:ea typeface="Courier New"/>
              </a:rPr>
              <a:t>be thrown");</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catch </a:t>
            </a:r>
            <a:r>
              <a:rPr lang="en-US" sz="2400" strike="noStrike" dirty="0" smtClean="0">
                <a:solidFill>
                  <a:srgbClr val="000000"/>
                </a:solidFill>
                <a:latin typeface="Courier New"/>
                <a:ea typeface="Courier New"/>
              </a:rPr>
              <a:t>(</a:t>
            </a:r>
            <a:r>
              <a:rPr lang="en-US" sz="2400" dirty="0" err="1">
                <a:solidFill>
                  <a:srgbClr val="000000"/>
                </a:solidFill>
                <a:latin typeface="Courier New"/>
                <a:ea typeface="Courier New"/>
              </a:rPr>
              <a:t>ForbiddenOperation</a:t>
            </a: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e</a:t>
            </a:r>
            <a:r>
              <a:rPr lang="en-US" sz="2400" strike="noStrike" dirty="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      </a:t>
            </a:r>
            <a:r>
              <a:rPr lang="en-US" sz="2400" strike="noStrike" dirty="0" err="1">
                <a:solidFill>
                  <a:srgbClr val="000000"/>
                </a:solidFill>
                <a:latin typeface="Courier New"/>
                <a:ea typeface="Courier New"/>
              </a:rPr>
              <a:t>assertThat</a:t>
            </a: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e.getMessage</a:t>
            </a:r>
            <a:r>
              <a:rPr lang="en-US" sz="2400" strike="noStrike" dirty="0" smtClean="0">
                <a:solidFill>
                  <a:srgbClr val="000000"/>
                </a:solidFill>
                <a:latin typeface="Courier New"/>
                <a:ea typeface="Courier New"/>
              </a:rPr>
              <a:t>(),</a:t>
            </a:r>
            <a:r>
              <a:rPr lang="en-US" dirty="0"/>
              <a:t> </a:t>
            </a:r>
            <a:endParaRPr lang="en-US" dirty="0" smtClean="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is(“Can’t withdraw"));</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endParaRPr dirty="0"/>
          </a:p>
          <a:p>
            <a:pPr>
              <a:lnSpc>
                <a:spcPct val="100000"/>
              </a:lnSpc>
            </a:pPr>
            <a:r>
              <a:rPr lang="en-US" sz="2400" strike="noStrike" dirty="0" smtClean="0">
                <a:solidFill>
                  <a:srgbClr val="000000"/>
                </a:solidFill>
                <a:latin typeface="Courier New"/>
                <a:ea typeface="Courier New"/>
              </a:rPr>
              <a:t>}</a:t>
            </a:r>
            <a:endParaRPr dirty="0"/>
          </a:p>
        </p:txBody>
      </p:sp>
      <p:sp>
        <p:nvSpPr>
          <p:cNvPr id="2" name="CaixaDeTexto 1"/>
          <p:cNvSpPr txBox="1"/>
          <p:nvPr/>
        </p:nvSpPr>
        <p:spPr>
          <a:xfrm>
            <a:off x="1576445" y="629159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dirty="0"/>
          </a:p>
          <a:p>
            <a:pPr>
              <a:lnSpc>
                <a:spcPct val="115000"/>
              </a:lnSpc>
            </a:pP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Rodam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testes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Reportam</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a:t>
            </a:r>
            <a:endParaRPr/>
          </a:p>
        </p:txBody>
      </p:sp>
      <p:sp>
        <p:nvSpPr>
          <p:cNvPr id="324" name="CustomShape 2"/>
          <p:cNvSpPr/>
          <p:nvPr/>
        </p:nvSpPr>
        <p:spPr>
          <a:xfrm>
            <a:off x="457200" y="1600200"/>
            <a:ext cx="7314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Ferramenta que armazena versões dos artefatos da aplicação</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Facilita colaboração no desenvolvimento do código</a:t>
            </a:r>
            <a:endParaRPr/>
          </a:p>
          <a:p>
            <a:pPr>
              <a:lnSpc>
                <a:spcPct val="100000"/>
              </a:lnSpc>
            </a:pPr>
            <a:endParaRPr/>
          </a:p>
          <a:p>
            <a:pPr>
              <a:lnSpc>
                <a:spcPct val="100000"/>
              </a:lnSpc>
            </a:pPr>
            <a:endParaRPr/>
          </a:p>
          <a:p>
            <a:pPr>
              <a:lnSpc>
                <a:spcPct val="100000"/>
              </a:lnSpc>
            </a:pPr>
            <a:endParaRPr/>
          </a:p>
        </p:txBody>
      </p:sp>
      <p:pic>
        <p:nvPicPr>
          <p:cNvPr id="325" name="Shape 354"/>
          <p:cNvPicPr/>
          <p:nvPr/>
        </p:nvPicPr>
        <p:blipFill>
          <a:blip r:embed="rId2"/>
          <a:stretch/>
        </p:blipFill>
        <p:spPr>
          <a:xfrm>
            <a:off x="1825920" y="4677120"/>
            <a:ext cx="1371240" cy="1419840"/>
          </a:xfrm>
          <a:prstGeom prst="rect">
            <a:avLst/>
          </a:prstGeom>
          <a:ln>
            <a:noFill/>
          </a:ln>
        </p:spPr>
      </p:pic>
      <p:pic>
        <p:nvPicPr>
          <p:cNvPr id="326" name="Shape 355"/>
          <p:cNvPicPr/>
          <p:nvPr/>
        </p:nvPicPr>
        <p:blipFill>
          <a:blip r:embed="rId3"/>
          <a:stretch/>
        </p:blipFill>
        <p:spPr>
          <a:xfrm>
            <a:off x="3349800" y="4511160"/>
            <a:ext cx="1904400" cy="1751760"/>
          </a:xfrm>
          <a:prstGeom prst="rect">
            <a:avLst/>
          </a:prstGeom>
          <a:ln>
            <a:noFill/>
          </a:ln>
        </p:spPr>
      </p:pic>
      <p:pic>
        <p:nvPicPr>
          <p:cNvPr id="327" name="Shape 356"/>
          <p:cNvPicPr/>
          <p:nvPr/>
        </p:nvPicPr>
        <p:blipFill>
          <a:blip r:embed="rId4"/>
          <a:stretch/>
        </p:blipFill>
        <p:spPr>
          <a:xfrm>
            <a:off x="5254920" y="4495680"/>
            <a:ext cx="1679040" cy="176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336" name="CustomShape 2"/>
          <p:cNvSpPr/>
          <p:nvPr/>
        </p:nvSpPr>
        <p:spPr>
          <a:xfrm>
            <a:off x="2568240" y="3118320"/>
            <a:ext cx="40064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strike="noStrike">
                <a:solidFill>
                  <a:srgbClr val="000000"/>
                </a:solidFill>
                <a:latin typeface="Arial"/>
                <a:ea typeface="DejaVu Sans"/>
              </a:rPr>
              <a:t>https://try.github.io/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33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Escreva mensagens de commit concisas e descritivas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Apenas uma mudança (auto-contida) por commit!</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Sincronize frequentemente</a:t>
            </a:r>
            <a:endParaRPr/>
          </a:p>
          <a:p>
            <a:pPr>
              <a:lnSpc>
                <a:spcPct val="100000"/>
              </a:lnSpc>
            </a:pPr>
            <a:endParaRPr/>
          </a:p>
        </p:txBody>
      </p:sp>
      <p:sp>
        <p:nvSpPr>
          <p:cNvPr id="339" name="CustomShape 3"/>
          <p:cNvSpPr/>
          <p:nvPr/>
        </p:nvSpPr>
        <p:spPr>
          <a:xfrm>
            <a:off x="3630240" y="625032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Version Control Concepts and Best Practices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341" name="CustomShape 2"/>
          <p:cNvSpPr/>
          <p:nvPr/>
        </p:nvSpPr>
        <p:spPr>
          <a:xfrm>
            <a:off x="38088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Não dê commit em arquivos gerados automaticamente</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Lembre-se que as ferramentas operam sobre linhas</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42" name="CustomShape 3"/>
          <p:cNvSpPr/>
          <p:nvPr/>
        </p:nvSpPr>
        <p:spPr>
          <a:xfrm>
            <a:off x="3630240" y="625032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Version Control Concepts and Best Practices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5562600" y="2590800"/>
            <a:ext cx="3429000" cy="609600"/>
          </a:xfrm>
          <a:prstGeom prst="wedgeRectCallout">
            <a:avLst>
              <a:gd name="adj1" fmla="val -59202"/>
              <a:gd name="adj2" fmla="val -3342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Sequência</a:t>
            </a:r>
            <a:r>
              <a:rPr lang="en-US" sz="2800" dirty="0" smtClean="0">
                <a:latin typeface="Calibri" panose="020F0502020204030204" pitchFamily="34" charset="0"/>
              </a:rPr>
              <a:t> de </a:t>
            </a: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1752600" y="3673352"/>
            <a:ext cx="2133600" cy="517648"/>
          </a:xfrm>
          <a:prstGeom prst="wedgeRectCallout">
            <a:avLst>
              <a:gd name="adj1" fmla="val -41544"/>
              <a:gd name="adj2" fmla="val -9440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Realiza busca binária nos commits</a:t>
            </a:r>
            <a:endParaRPr/>
          </a:p>
          <a:p>
            <a:pPr lvl="1">
              <a:lnSpc>
                <a:spcPct val="100000"/>
              </a:lnSpc>
              <a:buFont typeface="Courier New"/>
              <a:buChar char="–"/>
            </a:pPr>
            <a:r>
              <a:rPr lang="en-US" sz="2800" strike="noStrike">
                <a:solidFill>
                  <a:srgbClr val="000000"/>
                </a:solidFill>
                <a:latin typeface="Courier New"/>
                <a:ea typeface="Courier New"/>
              </a:rPr>
              <a:t>bisect good #revisão boa </a:t>
            </a:r>
            <a:endParaRPr/>
          </a:p>
          <a:p>
            <a:pPr lvl="1">
              <a:lnSpc>
                <a:spcPct val="100000"/>
              </a:lnSpc>
              <a:buFont typeface="Courier New"/>
              <a:buChar char="–"/>
            </a:pPr>
            <a:r>
              <a:rPr lang="en-US" sz="2800" strike="noStrike">
                <a:solidFill>
                  <a:srgbClr val="000000"/>
                </a:solidFill>
                <a:latin typeface="Courier New"/>
                <a:ea typeface="Courier New"/>
              </a:rPr>
              <a:t>bisect bad  #revisão ruim </a:t>
            </a:r>
            <a:endParaRPr/>
          </a:p>
          <a:p>
            <a:pPr lvl="1">
              <a:lnSpc>
                <a:spcPct val="100000"/>
              </a:lnSpc>
              <a:buFont typeface="Courier New"/>
              <a:buChar char="–"/>
            </a:pPr>
            <a:r>
              <a:rPr lang="en-US" sz="2800" strike="noStrike">
                <a:solidFill>
                  <a:srgbClr val="000000"/>
                </a:solidFill>
                <a:latin typeface="Courier New"/>
                <a:ea typeface="Courier New"/>
              </a:rPr>
              <a:t>bisect skip</a:t>
            </a:r>
            <a:r>
              <a:rPr lang="en-US" sz="2800" strike="noStrike">
                <a:solidFill>
                  <a:srgbClr val="000000"/>
                </a:solidFill>
                <a:latin typeface="Calibri"/>
                <a:ea typeface="Courier New"/>
              </a:rPr>
              <a:t>   </a:t>
            </a:r>
            <a:r>
              <a:rPr lang="en-US" sz="2800" strike="noStrike">
                <a:solidFill>
                  <a:srgbClr val="000000"/>
                </a:solidFill>
                <a:latin typeface="Courier New"/>
                <a:ea typeface="Courier New"/>
              </a:rPr>
              <a:t>#ignore(não sei dizer)</a:t>
            </a:r>
            <a:endParaRPr/>
          </a:p>
          <a:p>
            <a:pPr>
              <a:lnSpc>
                <a:spcPct val="100000"/>
              </a:lnSpc>
            </a:pPr>
            <a:endParaRPr/>
          </a:p>
          <a:p>
            <a:pPr>
              <a:lnSpc>
                <a:spcPct val="100000"/>
              </a:lnSpc>
              <a:buFont typeface="Arial"/>
              <a:buChar char="•"/>
            </a:pPr>
            <a:r>
              <a:rPr lang="en-US" sz="3200" strike="noStrike">
                <a:solidFill>
                  <a:srgbClr val="000000"/>
                </a:solidFill>
                <a:latin typeface="Calibri"/>
                <a:ea typeface="Courier New"/>
              </a:rPr>
              <a:t>Pode ser automatizado</a:t>
            </a:r>
            <a:endParaRPr/>
          </a:p>
          <a:p>
            <a:pPr lvl="1">
              <a:lnSpc>
                <a:spcPct val="100000"/>
              </a:lnSpc>
              <a:buFont typeface="Courier New"/>
              <a:buChar char="–"/>
            </a:pPr>
            <a:r>
              <a:rPr lang="en-US" sz="2800" strike="noStrike">
                <a:solidFill>
                  <a:srgbClr val="000000"/>
                </a:solidFill>
                <a:latin typeface="Courier New"/>
                <a:ea typeface="Courier New"/>
              </a:rPr>
              <a:t>bisect run &lt;script&gt;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1/4)</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fazem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Clone o repositório</a:t>
            </a:r>
            <a:endParaRPr/>
          </a:p>
          <a:p>
            <a:pPr>
              <a:lnSpc>
                <a:spcPct val="100000"/>
              </a:lnSpc>
            </a:pP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Tente utilizar o script para testar as revisões automaticamente com </a:t>
            </a:r>
            <a:r>
              <a:rPr lang="en-US" sz="3200" strike="noStrike">
                <a:solidFill>
                  <a:srgbClr val="000000"/>
                </a:solidFill>
                <a:latin typeface="Courier New"/>
                <a:ea typeface="Courier New"/>
              </a:rPr>
              <a:t>bisect run</a:t>
            </a:r>
            <a:endParaRPr/>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Courier New"/>
                <a:ea typeface="DejaVu Sans"/>
              </a:rPr>
              <a:t>http://ruturaj.net/git-bisect-tutorial/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Mudanças no repositório são </a:t>
            </a:r>
            <a:r>
              <a:rPr lang="en-US" sz="3200" i="1" strike="noStrike">
                <a:solidFill>
                  <a:srgbClr val="000000"/>
                </a:solidFill>
                <a:latin typeface="Calibri"/>
                <a:ea typeface="DejaVu Sans"/>
              </a:rPr>
              <a:t>integradas</a:t>
            </a:r>
            <a:r>
              <a:rPr lang="en-US" sz="3200" strike="noStrike">
                <a:solidFill>
                  <a:srgbClr val="000000"/>
                </a:solidFill>
                <a:latin typeface="Calibri"/>
                <a:ea typeface="DejaVu Sans"/>
              </a:rPr>
              <a:t> várias vezes ao dia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Sistema realiza </a:t>
            </a:r>
            <a:r>
              <a:rPr lang="en-US" sz="3200" i="1" strike="noStrike">
                <a:solidFill>
                  <a:srgbClr val="000000"/>
                </a:solidFill>
                <a:latin typeface="Calibri"/>
                <a:ea typeface="DejaVu Sans"/>
              </a:rPr>
              <a:t>build</a:t>
            </a:r>
            <a:r>
              <a:rPr lang="en-US" sz="3200" strike="noStrike">
                <a:solidFill>
                  <a:srgbClr val="000000"/>
                </a:solidFill>
                <a:latin typeface="Calibri"/>
                <a:ea typeface="DejaVu Sans"/>
              </a:rPr>
              <a:t> e executa </a:t>
            </a:r>
            <a:r>
              <a:rPr lang="en-US" sz="3200" i="1" strike="noStrike">
                <a:solidFill>
                  <a:srgbClr val="000000"/>
                </a:solidFill>
                <a:latin typeface="Calibri"/>
                <a:ea typeface="DejaVu Sans"/>
              </a:rPr>
              <a:t>testes de regressão</a:t>
            </a:r>
            <a:r>
              <a:rPr lang="en-US" sz="3200" strike="noStrike">
                <a:solidFill>
                  <a:srgbClr val="000000"/>
                </a:solidFill>
                <a:latin typeface="Calibri"/>
                <a:ea typeface="DejaVu Sans"/>
              </a:rPr>
              <a:t> automaticamente</a:t>
            </a:r>
            <a:endParaRPr/>
          </a:p>
          <a:p>
            <a:pPr>
              <a:lnSpc>
                <a:spcPct val="100000"/>
              </a:lnSpc>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Erros são notificados ao desenvolvedor responsável</a:t>
            </a:r>
            <a:endParaRPr/>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a:solidFill>
                  <a:srgbClr val="000000"/>
                </a:solidFill>
                <a:latin typeface="Arial"/>
                <a:ea typeface="DejaVu Sans"/>
              </a:rPr>
              <a:t>É preciso adicionar .travis.yml ao seu repositório Git</a:t>
            </a:r>
            <a:endParaRPr/>
          </a:p>
          <a:p>
            <a:pPr>
              <a:lnSpc>
                <a:spcPct val="100000"/>
              </a:lnSpc>
            </a:pPr>
            <a:endParaRPr/>
          </a:p>
          <a:p>
            <a:pPr>
              <a:lnSpc>
                <a:spcPct val="100000"/>
              </a:lnSpc>
              <a:buFont typeface="Arial"/>
              <a:buChar char="•"/>
            </a:pPr>
            <a:r>
              <a:rPr lang="en-US" sz="2400" strike="noStrike">
                <a:solidFill>
                  <a:srgbClr val="000000"/>
                </a:solidFill>
                <a:latin typeface="Arial"/>
                <a:ea typeface="DejaVu Sans"/>
              </a:rPr>
              <a:t>Registrar repositório no serviço Travis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QUALIDADE DE TESTES,                                      CRITÉRIOS DE ADEQUAÇÃO, </a:t>
            </a:r>
            <a:endParaRPr/>
          </a:p>
          <a:p>
            <a:pPr algn="ctr">
              <a:lnSpc>
                <a:spcPct val="100000"/>
              </a:lnSpc>
            </a:pPr>
            <a:r>
              <a:rPr lang="en-US" sz="3000" b="1" strike="noStrike">
                <a:solidFill>
                  <a:srgbClr val="000000"/>
                </a:solidFill>
                <a:latin typeface="Calibri"/>
                <a:ea typeface="DejaVu Sans"/>
              </a:rPr>
              <a:t>REQUISITOS DE TESTE, E COBERTURA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Quando parar de testar?</a:t>
            </a:r>
            <a:endParaRPr/>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Testes é atividade inerentemente incompleta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Alternativa: Use indicadores de qualidade para uma suíte de testes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Critério de Adequação</a:t>
            </a:r>
            <a:endParaRPr/>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Indica qualidade de uma suíte de testes</a:t>
            </a:r>
            <a:endParaRPr/>
          </a:p>
          <a:p>
            <a:pPr lvl="1">
              <a:lnSpc>
                <a:spcPct val="100000"/>
              </a:lnSpc>
              <a:buFont typeface="Arial"/>
              <a:buChar char="•"/>
            </a:pPr>
            <a:r>
              <a:rPr lang="en-US" sz="2800" strike="noStrike">
                <a:solidFill>
                  <a:srgbClr val="000000"/>
                </a:solidFill>
                <a:latin typeface="Calibri"/>
                <a:ea typeface="DejaVu Sans"/>
              </a:rPr>
              <a:t>E.g. “Todos os </a:t>
            </a:r>
            <a:r>
              <a:rPr lang="en-US" sz="2800" b="1" strike="noStrike">
                <a:solidFill>
                  <a:srgbClr val="000000"/>
                </a:solidFill>
                <a:latin typeface="Calibri"/>
                <a:ea typeface="DejaVu Sans"/>
              </a:rPr>
              <a:t>comandos</a:t>
            </a:r>
            <a:r>
              <a:rPr lang="en-US" sz="2800" strike="noStrike">
                <a:solidFill>
                  <a:srgbClr val="000000"/>
                </a:solidFill>
                <a:latin typeface="Calibri"/>
                <a:ea typeface="DejaVu Sans"/>
              </a:rPr>
              <a:t> devem ser executados”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Existem vários critérios! Critérios baseados …</a:t>
            </a:r>
            <a:endParaRPr/>
          </a:p>
          <a:p>
            <a:pPr lvl="1">
              <a:lnSpc>
                <a:spcPct val="100000"/>
              </a:lnSpc>
              <a:buFont typeface="Arial"/>
              <a:buChar char="•"/>
            </a:pPr>
            <a:r>
              <a:rPr lang="en-US" sz="2800" strike="noStrike">
                <a:solidFill>
                  <a:srgbClr val="000000"/>
                </a:solidFill>
                <a:latin typeface="Calibri"/>
                <a:ea typeface="DejaVu Sans"/>
              </a:rPr>
              <a:t>…na estrutura do programa</a:t>
            </a:r>
            <a:endParaRPr/>
          </a:p>
          <a:p>
            <a:pPr lvl="1">
              <a:lnSpc>
                <a:spcPct val="100000"/>
              </a:lnSpc>
              <a:buFont typeface="Arial"/>
              <a:buChar char="•"/>
            </a:pPr>
            <a:r>
              <a:rPr lang="en-US" sz="2800" strike="noStrike">
                <a:solidFill>
                  <a:srgbClr val="000000"/>
                </a:solidFill>
                <a:latin typeface="Calibri"/>
                <a:ea typeface="DejaVu Sans"/>
              </a:rPr>
              <a:t>…em condições lógicas</a:t>
            </a:r>
            <a:endParaRPr/>
          </a:p>
          <a:p>
            <a:pPr lvl="1">
              <a:lnSpc>
                <a:spcPct val="100000"/>
              </a:lnSpc>
              <a:buFont typeface="Arial"/>
              <a:buChar char="•"/>
            </a:pPr>
            <a:r>
              <a:rPr lang="en-US" sz="2800" strike="noStrike">
                <a:solidFill>
                  <a:srgbClr val="000000"/>
                </a:solidFill>
                <a:latin typeface="Calibri"/>
                <a:ea typeface="DejaVu Sans"/>
              </a:rPr>
              <a:t>…em fluxo de dados</a:t>
            </a:r>
            <a:endParaRPr/>
          </a:p>
          <a:p>
            <a:pPr lvl="1">
              <a:lnSpc>
                <a:spcPct val="100000"/>
              </a:lnSpc>
              <a:buFont typeface="Arial"/>
              <a:buChar char="•"/>
            </a:pPr>
            <a:r>
              <a:rPr lang="en-US" sz="2800" strike="noStrike">
                <a:solidFill>
                  <a:srgbClr val="000000"/>
                </a:solidFill>
                <a:latin typeface="Calibri"/>
                <a:ea typeface="DejaVu Sans"/>
              </a:rPr>
              <a:t>…em erros</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Critério de Adequação</a:t>
            </a:r>
            <a:endParaRPr/>
          </a:p>
        </p:txBody>
      </p:sp>
      <p:sp>
        <p:nvSpPr>
          <p:cNvPr id="555" name="CustomShape 2"/>
          <p:cNvSpPr/>
          <p:nvPr/>
        </p:nvSpPr>
        <p:spPr>
          <a:xfrm>
            <a:off x="457200" y="1600200"/>
            <a:ext cx="8534160" cy="1828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Cada critério define um conjunto de requisitos de teste a serem cobertos</a:t>
            </a:r>
            <a:endParaRPr/>
          </a:p>
          <a:p>
            <a:pPr lvl="1">
              <a:lnSpc>
                <a:spcPct val="100000"/>
              </a:lnSpc>
              <a:buFont typeface="Arial"/>
              <a:buChar char="•"/>
            </a:pPr>
            <a:r>
              <a:rPr lang="en-US" sz="3200" strike="noStrike">
                <a:solidFill>
                  <a:srgbClr val="000000"/>
                </a:solidFill>
                <a:latin typeface="Calibri"/>
                <a:ea typeface="DejaVu Sans"/>
              </a:rPr>
              <a:t>E.g., cobrir linha 235 da classe Cliente.java</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556" name="CustomShape 3"/>
          <p:cNvSpPr/>
          <p:nvPr/>
        </p:nvSpPr>
        <p:spPr>
          <a:xfrm>
            <a:off x="2034360" y="373392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Critério de Adequação vs. Cobertura</a:t>
            </a:r>
            <a:endParaRPr/>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Alcançar adequação é desafiador, na prática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Quando os requisitos são parcialmente     cobertos, indica-se proporção (taxa de </a:t>
            </a:r>
            <a:r>
              <a:rPr lang="en-US" sz="3200" b="1" strike="noStrike">
                <a:solidFill>
                  <a:srgbClr val="000000"/>
                </a:solidFill>
                <a:latin typeface="Calibri"/>
                <a:ea typeface="DejaVu Sans"/>
              </a:rPr>
              <a:t>cobertura</a:t>
            </a:r>
            <a:r>
              <a:rPr lang="en-US" sz="3200" strike="noStrike">
                <a:solidFill>
                  <a:srgbClr val="000000"/>
                </a:solidFill>
                <a:latin typeface="Calibri"/>
                <a:ea typeface="DejaVu Sans"/>
              </a:rPr>
              <a:t>)</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Intuição: Quanto mais elementos do programa forem executados, maior a chance de defeitos serem revelados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64" name="CustomShape 4"/>
          <p:cNvSpPr/>
          <p:nvPr/>
        </p:nvSpPr>
        <p:spPr>
          <a:xfrm>
            <a:off x="58698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65" name="CustomShape 5"/>
          <p:cNvSpPr/>
          <p:nvPr/>
        </p:nvSpPr>
        <p:spPr>
          <a:xfrm>
            <a:off x="5869800" y="413424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2/4)</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Grafo de Fluxo de Controle</a:t>
            </a:r>
            <a:endParaRPr/>
          </a:p>
        </p:txBody>
      </p:sp>
      <p:sp>
        <p:nvSpPr>
          <p:cNvPr id="578" name="CustomShape 2"/>
          <p:cNvSpPr/>
          <p:nvPr/>
        </p:nvSpPr>
        <p:spPr>
          <a:xfrm>
            <a:off x="42120" y="1600200"/>
            <a:ext cx="4635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Nós: blocos básicos de operações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Arestas: fluxo (de controle) da execução</a:t>
            </a:r>
            <a:endParaRPr/>
          </a:p>
          <a:p>
            <a:pPr>
              <a:lnSpc>
                <a:spcPct val="100000"/>
              </a:lnSpc>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Caminho: execução completa do programa</a:t>
            </a:r>
            <a:endParaRPr/>
          </a:p>
          <a:p>
            <a:pPr lvl="1">
              <a:lnSpc>
                <a:spcPct val="100000"/>
              </a:lnSpc>
              <a:buFont typeface="Arial"/>
              <a:buChar char="•"/>
            </a:pPr>
            <a:r>
              <a:rPr lang="en-US" sz="3200" strike="noStrike">
                <a:solidFill>
                  <a:srgbClr val="000000"/>
                </a:solidFill>
                <a:latin typeface="Calibri"/>
                <a:ea typeface="DejaVu Sans"/>
              </a:rPr>
              <a:t>pode existir # infinito de caminhos </a:t>
            </a:r>
            <a:endParaRPr/>
          </a:p>
        </p:txBody>
      </p:sp>
      <p:sp>
        <p:nvSpPr>
          <p:cNvPr id="579" name="CustomShape 3"/>
          <p:cNvSpPr/>
          <p:nvPr/>
        </p:nvSpPr>
        <p:spPr>
          <a:xfrm>
            <a:off x="5945760" y="15469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80" name="CustomShape 4"/>
          <p:cNvSpPr/>
          <p:nvPr/>
        </p:nvSpPr>
        <p:spPr>
          <a:xfrm>
            <a:off x="59457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81" name="CustomShape 5"/>
          <p:cNvSpPr/>
          <p:nvPr/>
        </p:nvSpPr>
        <p:spPr>
          <a:xfrm>
            <a:off x="5945760" y="40809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82" name="CustomShape 6"/>
          <p:cNvSpPr/>
          <p:nvPr/>
        </p:nvSpPr>
        <p:spPr>
          <a:xfrm>
            <a:off x="79599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83" name="CustomShape 7"/>
          <p:cNvSpPr/>
          <p:nvPr/>
        </p:nvSpPr>
        <p:spPr>
          <a:xfrm>
            <a:off x="6499800" y="226728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4" name="CustomShape 8"/>
          <p:cNvSpPr/>
          <p:nvPr/>
        </p:nvSpPr>
        <p:spPr>
          <a:xfrm>
            <a:off x="7053840" y="307584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5" name="CustomShape 9"/>
          <p:cNvSpPr/>
          <p:nvPr/>
        </p:nvSpPr>
        <p:spPr>
          <a:xfrm>
            <a:off x="6499800" y="343584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6" name="CustomShape 10"/>
          <p:cNvSpPr/>
          <p:nvPr/>
        </p:nvSpPr>
        <p:spPr>
          <a:xfrm flipH="1">
            <a:off x="5455800" y="480168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7" name="CustomShape 11"/>
          <p:cNvSpPr/>
          <p:nvPr/>
        </p:nvSpPr>
        <p:spPr>
          <a:xfrm>
            <a:off x="6498720" y="480204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8" name="CustomShape 12"/>
          <p:cNvSpPr/>
          <p:nvPr/>
        </p:nvSpPr>
        <p:spPr>
          <a:xfrm>
            <a:off x="4902480" y="57571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89" name="CustomShape 13"/>
          <p:cNvSpPr/>
          <p:nvPr/>
        </p:nvSpPr>
        <p:spPr>
          <a:xfrm>
            <a:off x="6615720" y="535680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90" name="CustomShape 14"/>
          <p:cNvSpPr/>
          <p:nvPr/>
        </p:nvSpPr>
        <p:spPr>
          <a:xfrm flipH="1">
            <a:off x="6009480" y="587196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28951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Construa o CFG para o seguinte programa: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Indique #</a:t>
            </a:r>
            <a:endParaRPr/>
          </a:p>
          <a:p>
            <a:pPr lvl="1">
              <a:lnSpc>
                <a:spcPct val="100000"/>
              </a:lnSpc>
              <a:buFont typeface="Arial"/>
              <a:buChar char="•"/>
            </a:pPr>
            <a:r>
              <a:rPr lang="en-US" sz="3200" strike="noStrike">
                <a:solidFill>
                  <a:srgbClr val="000000"/>
                </a:solidFill>
                <a:latin typeface="Calibri"/>
                <a:ea typeface="DejaVu Sans"/>
              </a:rPr>
              <a:t>blocos B.</a:t>
            </a:r>
            <a:endParaRPr/>
          </a:p>
          <a:p>
            <a:pPr lvl="1">
              <a:lnSpc>
                <a:spcPct val="100000"/>
              </a:lnSpc>
              <a:buFont typeface="Arial"/>
              <a:buChar char="•"/>
            </a:pPr>
            <a:r>
              <a:rPr lang="en-US" sz="3200" strike="noStrike">
                <a:solidFill>
                  <a:srgbClr val="000000"/>
                </a:solidFill>
                <a:latin typeface="Calibri"/>
                <a:ea typeface="DejaVu Sans"/>
              </a:rPr>
              <a:t>comandos</a:t>
            </a:r>
            <a:endParaRPr/>
          </a:p>
          <a:p>
            <a:pPr lvl="1">
              <a:lnSpc>
                <a:spcPct val="100000"/>
              </a:lnSpc>
              <a:buFont typeface="Arial"/>
              <a:buChar char="•"/>
            </a:pPr>
            <a:r>
              <a:rPr lang="en-US" sz="3200" strike="noStrike">
                <a:solidFill>
                  <a:srgbClr val="000000"/>
                </a:solidFill>
                <a:latin typeface="Calibri"/>
                <a:ea typeface="DejaVu Sans"/>
              </a:rPr>
              <a:t>branches</a:t>
            </a:r>
            <a:endParaRPr/>
          </a:p>
          <a:p>
            <a:pPr>
              <a:lnSpc>
                <a:spcPct val="100000"/>
              </a:lnSpc>
            </a:pPr>
            <a:endParaRPr/>
          </a:p>
          <a:p>
            <a:pPr>
              <a:lnSpc>
                <a:spcPct val="100000"/>
              </a:lnSpc>
            </a:pPr>
            <a:endParaRPr/>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cada comando deve ser executado ao menos uma vez</a:t>
            </a:r>
            <a:endParaRPr/>
          </a:p>
          <a:p>
            <a:pPr>
              <a:lnSpc>
                <a:spcPct val="100000"/>
              </a:lnSpc>
            </a:pPr>
            <a:endParaRPr/>
          </a:p>
          <a:p>
            <a:pPr>
              <a:lnSpc>
                <a:spcPct val="100000"/>
              </a:lnSpc>
              <a:buFont typeface="Arial"/>
              <a:buChar char="•"/>
            </a:pP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cmds. executados /</a:t>
            </a:r>
            <a:r>
              <a:rPr lang="en-US" sz="3200" strike="noStrike">
                <a:solidFill>
                  <a:srgbClr val="000000"/>
                </a:solidFill>
                <a:latin typeface="Calibri"/>
                <a:ea typeface="DejaVu Sans"/>
              </a:rPr>
              <a:t> #cmds.</a:t>
            </a:r>
            <a:endParaRPr/>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todo bloco (vértice no CFG) deve ser executado ao menos uma vez</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 </a:t>
            </a: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blocos executados /</a:t>
            </a:r>
            <a:r>
              <a:rPr lang="en-US" sz="3200" strike="noStrike">
                <a:solidFill>
                  <a:srgbClr val="000000"/>
                </a:solidFill>
                <a:latin typeface="Calibri"/>
                <a:ea typeface="DejaVu Sans"/>
              </a:rPr>
              <a:t> # blocos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toda decisão (aresta no CFG) deve ser executada ao menos uma vez</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 </a:t>
            </a: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branches executados /</a:t>
            </a:r>
            <a:r>
              <a:rPr lang="en-US" sz="3200" strike="noStrike">
                <a:solidFill>
                  <a:srgbClr val="000000"/>
                </a:solidFill>
                <a:latin typeface="Calibri"/>
                <a:ea typeface="DejaVu Sans"/>
              </a:rPr>
              <a:t> # branches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Execute os testes para a busca binária com o plugin gradle para Jacoco</a:t>
            </a:r>
            <a:endParaRPr/>
          </a:p>
          <a:p>
            <a:pPr>
              <a:lnSpc>
                <a:spcPct val="100000"/>
              </a:lnSpc>
            </a:pPr>
            <a:endParaRPr/>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Escreva uma suíte para uma classe qualquer do projeto TexasHoldEm que cubra:</a:t>
            </a:r>
            <a:endParaRPr/>
          </a:p>
          <a:p>
            <a:pPr lvl="1">
              <a:lnSpc>
                <a:spcPct val="100000"/>
              </a:lnSpc>
              <a:buFont typeface="Arial"/>
              <a:buChar char="–"/>
            </a:pPr>
            <a:r>
              <a:rPr lang="en-US" sz="2800" strike="noStrike">
                <a:solidFill>
                  <a:srgbClr val="000000"/>
                </a:solidFill>
                <a:latin typeface="Calibri"/>
                <a:ea typeface="DejaVu Sans"/>
              </a:rPr>
              <a:t>100% dos statements</a:t>
            </a:r>
            <a:endParaRPr/>
          </a:p>
          <a:p>
            <a:pPr lvl="1">
              <a:lnSpc>
                <a:spcPct val="100000"/>
              </a:lnSpc>
              <a:buFont typeface="Arial"/>
              <a:buChar char="–"/>
            </a:pPr>
            <a:r>
              <a:rPr lang="en-US" sz="2800" strike="noStrike">
                <a:solidFill>
                  <a:srgbClr val="000000"/>
                </a:solidFill>
                <a:latin typeface="Calibri"/>
                <a:ea typeface="DejaVu Sans"/>
              </a:rPr>
              <a:t>100% dos branches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Uma suíte com 100% de cobertura de branches garante a corretude do programa?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Suíte adequada a branches implica que a suíte é adequada a blocos básicos?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3/4)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período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regressão</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aceitação</a:t>
            </a:r>
            <a:endParaRPr dirty="0"/>
          </a:p>
          <a:p>
            <a:pPr lvl="1">
              <a:lnSpc>
                <a:spcPct val="100000"/>
              </a:lnSpc>
              <a:buFont typeface="Arial"/>
              <a:buChar char="•"/>
            </a:pPr>
            <a:r>
              <a:rPr lang="en-US" sz="3200" strike="noStrike" dirty="0" smtClean="0">
                <a:solidFill>
                  <a:srgbClr val="000000"/>
                </a:solidFill>
                <a:latin typeface="Calibri"/>
                <a:ea typeface="DejaVu Sans"/>
              </a:rPr>
              <a:t> Smoke </a:t>
            </a:r>
            <a:r>
              <a:rPr lang="en-US" sz="3200" strike="noStrike" dirty="0">
                <a:solidFill>
                  <a:srgbClr val="000000"/>
                </a:solidFill>
                <a:latin typeface="Calibri"/>
                <a:ea typeface="DejaVu Sans"/>
              </a:rPr>
              <a:t>tests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Intuição: Condições lógicas determinam fluxo de controle.  Quanto maior o número de condições testadas, maior a chance de defeitos serem revelados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Open Sans"/>
                <a:ea typeface="Open Sans"/>
              </a:rPr>
              <a:t>100% branch cov.:</a:t>
            </a:r>
            <a:endParaRPr/>
          </a:p>
          <a:p>
            <a:pPr>
              <a:lnSpc>
                <a:spcPct val="100000"/>
              </a:lnSpc>
            </a:pPr>
            <a:endParaRPr/>
          </a:p>
          <a:p>
            <a:pPr>
              <a:lnSpc>
                <a:spcPct val="100000"/>
              </a:lnSpc>
              <a:buFont typeface="Open Sans"/>
              <a:buChar char="-"/>
            </a:pPr>
            <a:r>
              <a:rPr lang="en-US" sz="3200" strike="noStrike">
                <a:solidFill>
                  <a:srgbClr val="000000"/>
                </a:solidFill>
                <a:latin typeface="Open Sans"/>
                <a:ea typeface="Open Sans"/>
              </a:rPr>
              <a:t>foo(1,1)</a:t>
            </a:r>
            <a:endParaRPr/>
          </a:p>
          <a:p>
            <a:pPr>
              <a:lnSpc>
                <a:spcPct val="100000"/>
              </a:lnSpc>
              <a:buFont typeface="Open Sans"/>
              <a:buChar char="-"/>
            </a:pPr>
            <a:r>
              <a:rPr lang="en-US" sz="3200" strike="noStrike">
                <a:solidFill>
                  <a:srgbClr val="000000"/>
                </a:solidFill>
                <a:latin typeface="Open Sans"/>
                <a:ea typeface="Open Sans"/>
              </a:rPr>
              <a:t>foo(0,1)</a:t>
            </a:r>
            <a:r>
              <a:rPr lang="en-US" sz="3200" strike="noStrike">
                <a:solidFill>
                  <a:srgbClr val="000000"/>
                </a:solidFill>
                <a:latin typeface="Open Sans"/>
                <a:ea typeface="DejaVu Sans"/>
              </a:rPr>
              <a:t> </a:t>
            </a:r>
            <a:endParaRPr/>
          </a:p>
          <a:p>
            <a:pPr algn="ctr">
              <a:lnSpc>
                <a:spcPct val="100000"/>
              </a:lnSpc>
            </a:pPr>
            <a:endParaRPr/>
          </a:p>
          <a:p>
            <a:pPr>
              <a:lnSpc>
                <a:spcPct val="100000"/>
              </a:lnSpc>
            </a:pPr>
            <a:endParaRPr/>
          </a:p>
          <a:p>
            <a:pPr>
              <a:lnSpc>
                <a:spcPct val="100000"/>
              </a:lnSpc>
            </a:pPr>
            <a:endParaRPr/>
          </a:p>
        </p:txBody>
      </p:sp>
      <p:sp>
        <p:nvSpPr>
          <p:cNvPr id="624" name="CustomShape 4"/>
          <p:cNvSpPr/>
          <p:nvPr/>
        </p:nvSpPr>
        <p:spPr>
          <a:xfrm>
            <a:off x="4694400" y="5140080"/>
            <a:ext cx="3989880" cy="1286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Condições básicas: </a:t>
            </a:r>
            <a:endParaRPr/>
          </a:p>
          <a:p>
            <a:pPr lvl="1">
              <a:lnSpc>
                <a:spcPct val="100000"/>
              </a:lnSpc>
              <a:buFont typeface="Arial"/>
              <a:buChar char="–"/>
            </a:pPr>
            <a:r>
              <a:rPr lang="en-US" sz="2800" strike="noStrike">
                <a:solidFill>
                  <a:srgbClr val="000000"/>
                </a:solidFill>
                <a:latin typeface="Calibri"/>
                <a:ea typeface="DejaVu Sans"/>
              </a:rPr>
              <a:t>E.g., x != 0, y + 10 &gt; z </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Condição composta: </a:t>
            </a:r>
            <a:endParaRPr/>
          </a:p>
          <a:p>
            <a:pPr lvl="1">
              <a:lnSpc>
                <a:spcPct val="100000"/>
              </a:lnSpc>
              <a:buFont typeface="Arial"/>
              <a:buChar char="–"/>
            </a:pPr>
            <a:r>
              <a:rPr lang="en-US" sz="2800" strike="noStrike">
                <a:solidFill>
                  <a:srgbClr val="000000"/>
                </a:solidFill>
                <a:latin typeface="Calibri"/>
                <a:ea typeface="DejaVu Sans"/>
              </a:rPr>
              <a:t>E.g., x != 0 </a:t>
            </a:r>
            <a:r>
              <a:rPr lang="en-US" sz="2800" b="1" strike="noStrike">
                <a:solidFill>
                  <a:srgbClr val="000000"/>
                </a:solidFill>
                <a:latin typeface="Calibri"/>
                <a:ea typeface="DejaVu Sans"/>
              </a:rPr>
              <a:t>&amp;&amp;</a:t>
            </a:r>
            <a:r>
              <a:rPr lang="en-US" sz="2800" strike="noStrike">
                <a:solidFill>
                  <a:srgbClr val="000000"/>
                </a:solidFill>
                <a:latin typeface="Calibri"/>
                <a:ea typeface="DejaVu Sans"/>
              </a:rPr>
              <a:t> y + 10 &gt; z</a:t>
            </a:r>
            <a:endParaRPr/>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Toda condição básica deve ser avaliada como True/False pelo menos uma vez </a:t>
            </a:r>
            <a:endParaRPr/>
          </a:p>
          <a:p>
            <a:pPr>
              <a:lnSpc>
                <a:spcPct val="100000"/>
              </a:lnSpc>
            </a:pPr>
            <a:endParaRPr/>
          </a:p>
          <a:p>
            <a:pPr>
              <a:lnSpc>
                <a:spcPct val="100000"/>
              </a:lnSpc>
              <a:buFont typeface="Arial"/>
              <a:buChar char="•"/>
            </a:pP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conds. executadas /</a:t>
            </a:r>
            <a:r>
              <a:rPr lang="en-US" sz="3200" strike="noStrike">
                <a:solidFill>
                  <a:srgbClr val="000000"/>
                </a:solidFill>
                <a:latin typeface="Calibri"/>
                <a:ea typeface="DejaVu Sans"/>
              </a:rPr>
              <a:t> #conds.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Suíte deve executar todas as combinações possíveis de valores em cada condição composta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Número de testes é exponencial</a:t>
            </a:r>
            <a:endParaRPr/>
          </a:p>
          <a:p>
            <a:pPr>
              <a:lnSpc>
                <a:spcPct val="100000"/>
              </a:lnSpc>
            </a:pPr>
            <a:r>
              <a:rPr lang="en-US" sz="3200" strike="noStrike">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strike="noStrike" dirty="0" err="1" smtClean="0">
                <a:solidFill>
                  <a:srgbClr val="000000"/>
                </a:solidFill>
                <a:latin typeface="Calibri"/>
                <a:ea typeface="Courier New"/>
              </a:rPr>
              <a:t>Quantos</a:t>
            </a:r>
            <a:r>
              <a:rPr lang="en-US" sz="3200" strike="noStrike" dirty="0" smtClean="0">
                <a:solidFill>
                  <a:srgbClr val="000000"/>
                </a:solidFill>
                <a:latin typeface="Calibri"/>
                <a:ea typeface="Courier New"/>
              </a:rPr>
              <a:t> </a:t>
            </a:r>
            <a:r>
              <a:rPr lang="en-US" sz="3200" strike="noStrike" dirty="0">
                <a:solidFill>
                  <a:srgbClr val="000000"/>
                </a:solidFill>
                <a:latin typeface="Calibri"/>
                <a:ea typeface="Courier New"/>
              </a:rPr>
              <a:t>testes </a:t>
            </a:r>
            <a:r>
              <a:rPr lang="en-US" sz="3200" strike="noStrike" dirty="0" err="1">
                <a:solidFill>
                  <a:srgbClr val="000000"/>
                </a:solidFill>
                <a:latin typeface="Calibri"/>
                <a:ea typeface="Courier New"/>
              </a:rPr>
              <a:t>são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necessários</a:t>
            </a:r>
            <a:r>
              <a:rPr lang="en-US" sz="3200" strike="noStrike" dirty="0">
                <a:solidFill>
                  <a:srgbClr val="000000"/>
                </a:solidFill>
                <a:latin typeface="Calibri"/>
                <a:ea typeface="Courier New"/>
              </a:rPr>
              <a:t> para que a </a:t>
            </a:r>
            <a:r>
              <a:rPr lang="en-US" sz="3200" strike="noStrike" dirty="0" err="1">
                <a:solidFill>
                  <a:srgbClr val="000000"/>
                </a:solidFill>
                <a:latin typeface="Calibri"/>
                <a:ea typeface="Courier New"/>
              </a:rPr>
              <a:t>suíte</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seja</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adequada</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de </a:t>
            </a:r>
            <a:r>
              <a:rPr lang="en-US" sz="3200" strike="noStrike" dirty="0" err="1">
                <a:solidFill>
                  <a:srgbClr val="000000"/>
                </a:solidFill>
                <a:latin typeface="Calibri"/>
                <a:ea typeface="Courier New"/>
              </a:rPr>
              <a:t>condições</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básicas</a:t>
            </a:r>
            <a:r>
              <a:rPr lang="en-US" sz="3200" strike="noStrike"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 b) &amp;&amp; c) || d) &amp;&amp; e {...} </a:t>
            </a:r>
            <a:endParaRPr/>
          </a:p>
          <a:p>
            <a:pPr>
              <a:lnSpc>
                <a:spcPct val="100000"/>
              </a:lnSpc>
            </a:pPr>
            <a:r>
              <a:rPr lang="en-US" sz="2400" strike="noStrike">
                <a:solidFill>
                  <a:srgbClr val="000000"/>
                </a:solidFill>
                <a:latin typeface="Courier New"/>
                <a:ea typeface="Courier New"/>
              </a:rPr>
              <a:t>else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Utilizado pela indústria aeroespacial</a:t>
            </a:r>
            <a:endParaRPr/>
          </a:p>
          <a:p>
            <a:pPr lvl="1">
              <a:lnSpc>
                <a:spcPct val="100000"/>
              </a:lnSpc>
              <a:buFont typeface="Arial"/>
              <a:buChar char="–"/>
            </a:pPr>
            <a:r>
              <a:rPr lang="en-US" sz="2800" strike="noStrike">
                <a:solidFill>
                  <a:srgbClr val="000000"/>
                </a:solidFill>
                <a:latin typeface="Calibri"/>
                <a:ea typeface="DejaVu Sans"/>
              </a:rPr>
              <a:t>RTCA/DO-178B, EUROCAE ED-12b</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Objetivos: Evitar explosão exponencial </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Intuição: </a:t>
            </a:r>
            <a:r>
              <a:rPr lang="en-US" sz="2800" strike="noStrike">
                <a:solidFill>
                  <a:srgbClr val="000000"/>
                </a:solidFill>
                <a:latin typeface="Calibri"/>
                <a:ea typeface="DejaVu Sans"/>
              </a:rPr>
              <a:t>Isolar efeito de cada condição básica no resultado de toda a expressão</a:t>
            </a:r>
            <a:endParaRPr/>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Para cada condição básica </a:t>
            </a:r>
            <a:r>
              <a:rPr lang="en-US" sz="3200" i="1" strike="noStrike">
                <a:solidFill>
                  <a:srgbClr val="000000"/>
                </a:solidFill>
                <a:latin typeface="Calibri"/>
                <a:ea typeface="DejaVu Sans"/>
              </a:rPr>
              <a:t>C</a:t>
            </a:r>
            <a:endParaRPr/>
          </a:p>
          <a:p>
            <a:pPr lvl="1">
              <a:lnSpc>
                <a:spcPct val="100000"/>
              </a:lnSpc>
              <a:buFont typeface="Arial"/>
              <a:buChar char="–"/>
            </a:pPr>
            <a:r>
              <a:rPr lang="en-US" sz="2800" strike="noStrike">
                <a:solidFill>
                  <a:srgbClr val="000000"/>
                </a:solidFill>
                <a:latin typeface="Calibri"/>
                <a:ea typeface="DejaVu Sans"/>
              </a:rPr>
              <a:t>Devem existir dois casos de teste, T</a:t>
            </a:r>
            <a:r>
              <a:rPr lang="en-US" sz="2800" strike="noStrike" baseline="-25000">
                <a:solidFill>
                  <a:srgbClr val="000000"/>
                </a:solidFill>
                <a:latin typeface="Calibri"/>
                <a:ea typeface="DejaVu Sans"/>
              </a:rPr>
              <a:t>1</a:t>
            </a:r>
            <a:r>
              <a:rPr lang="en-US" sz="2800" strike="noStrike">
                <a:solidFill>
                  <a:srgbClr val="000000"/>
                </a:solidFill>
                <a:latin typeface="Calibri"/>
                <a:ea typeface="DejaVu Sans"/>
              </a:rPr>
              <a:t> e T</a:t>
            </a:r>
            <a:r>
              <a:rPr lang="en-US" sz="2800" strike="noStrike" baseline="-25000">
                <a:solidFill>
                  <a:srgbClr val="000000"/>
                </a:solidFill>
                <a:latin typeface="Calibri"/>
                <a:ea typeface="DejaVu Sans"/>
              </a:rPr>
              <a:t>2</a:t>
            </a:r>
            <a:endParaRPr/>
          </a:p>
          <a:p>
            <a:pPr lvl="1">
              <a:lnSpc>
                <a:spcPct val="100000"/>
              </a:lnSpc>
              <a:buFont typeface="Arial"/>
              <a:buChar char="–"/>
            </a:pPr>
            <a:r>
              <a:rPr lang="en-US" sz="2800" strike="noStrike">
                <a:solidFill>
                  <a:srgbClr val="000000"/>
                </a:solidFill>
                <a:latin typeface="Calibri"/>
                <a:ea typeface="DejaVu Sans"/>
              </a:rPr>
              <a:t>Todas as condições != </a:t>
            </a:r>
            <a:r>
              <a:rPr lang="en-US" sz="2800" i="1" strike="noStrike">
                <a:solidFill>
                  <a:srgbClr val="000000"/>
                </a:solidFill>
                <a:latin typeface="Calibri"/>
                <a:ea typeface="DejaVu Sans"/>
              </a:rPr>
              <a:t>C</a:t>
            </a:r>
            <a:r>
              <a:rPr lang="en-US" sz="2800" strike="noStrike">
                <a:solidFill>
                  <a:srgbClr val="000000"/>
                </a:solidFill>
                <a:latin typeface="Calibri"/>
                <a:ea typeface="DejaVu Sans"/>
              </a:rPr>
              <a:t> que forem </a:t>
            </a:r>
            <a:r>
              <a:rPr lang="en-US" sz="2800" i="1" strike="noStrike">
                <a:solidFill>
                  <a:srgbClr val="000000"/>
                </a:solidFill>
                <a:latin typeface="Calibri"/>
                <a:ea typeface="DejaVu Sans"/>
              </a:rPr>
              <a:t>avaliadas</a:t>
            </a:r>
            <a:r>
              <a:rPr lang="en-US" sz="2800" strike="noStrike">
                <a:solidFill>
                  <a:srgbClr val="000000"/>
                </a:solidFill>
                <a:latin typeface="Calibri"/>
                <a:ea typeface="DejaVu Sans"/>
              </a:rPr>
              <a:t> devem ter o mesmo valor</a:t>
            </a:r>
            <a:endParaRPr/>
          </a:p>
          <a:p>
            <a:pPr lvl="1">
              <a:lnSpc>
                <a:spcPct val="100000"/>
              </a:lnSpc>
              <a:buFont typeface="Arial"/>
              <a:buChar char="–"/>
            </a:pPr>
            <a:r>
              <a:rPr lang="en-US" sz="2800" strike="noStrike">
                <a:solidFill>
                  <a:srgbClr val="000000"/>
                </a:solidFill>
                <a:latin typeface="Calibri"/>
                <a:ea typeface="DejaVu Sans"/>
              </a:rPr>
              <a:t>Avaliação da condição que compreende </a:t>
            </a:r>
            <a:r>
              <a:rPr lang="en-US" sz="2800" i="1" strike="noStrike">
                <a:solidFill>
                  <a:srgbClr val="000000"/>
                </a:solidFill>
                <a:latin typeface="Calibri"/>
                <a:ea typeface="DejaVu Sans"/>
              </a:rPr>
              <a:t>C</a:t>
            </a:r>
            <a:r>
              <a:rPr lang="en-US" sz="2800" strike="noStrike">
                <a:solidFill>
                  <a:srgbClr val="000000"/>
                </a:solidFill>
                <a:latin typeface="Calibri"/>
                <a:ea typeface="DejaVu Sans"/>
              </a:rPr>
              <a:t> deve resultar em </a:t>
            </a:r>
            <a:r>
              <a:rPr lang="en-US" sz="2800" i="1" strike="noStrike">
                <a:solidFill>
                  <a:srgbClr val="000000"/>
                </a:solidFill>
                <a:latin typeface="Calibri"/>
                <a:ea typeface="DejaVu Sans"/>
              </a:rPr>
              <a:t>True</a:t>
            </a:r>
            <a:r>
              <a:rPr lang="en-US" sz="2800" strike="noStrike">
                <a:solidFill>
                  <a:srgbClr val="000000"/>
                </a:solidFill>
                <a:latin typeface="Calibri"/>
                <a:ea typeface="DejaVu Sans"/>
              </a:rPr>
              <a:t> para T</a:t>
            </a:r>
            <a:r>
              <a:rPr lang="en-US" sz="2800" strike="noStrike" baseline="-25000">
                <a:solidFill>
                  <a:srgbClr val="000000"/>
                </a:solidFill>
                <a:latin typeface="Calibri"/>
                <a:ea typeface="DejaVu Sans"/>
              </a:rPr>
              <a:t>1</a:t>
            </a:r>
            <a:r>
              <a:rPr lang="en-US" sz="2800" strike="noStrike">
                <a:solidFill>
                  <a:srgbClr val="000000"/>
                </a:solidFill>
                <a:latin typeface="Calibri"/>
                <a:ea typeface="DejaVu Sans"/>
              </a:rPr>
              <a:t> e </a:t>
            </a:r>
            <a:r>
              <a:rPr lang="en-US" sz="2800" i="1" strike="noStrike">
                <a:solidFill>
                  <a:srgbClr val="000000"/>
                </a:solidFill>
                <a:latin typeface="Calibri"/>
                <a:ea typeface="DejaVu Sans"/>
              </a:rPr>
              <a:t>False</a:t>
            </a:r>
            <a:r>
              <a:rPr lang="en-US" sz="2800" strike="noStrike">
                <a:solidFill>
                  <a:srgbClr val="000000"/>
                </a:solidFill>
                <a:latin typeface="Calibri"/>
                <a:ea typeface="DejaVu Sans"/>
              </a:rPr>
              <a:t> para T</a:t>
            </a:r>
            <a:r>
              <a:rPr lang="en-US" sz="2800" strike="noStrike" baseline="-25000">
                <a:solidFill>
                  <a:srgbClr val="000000"/>
                </a:solidFill>
                <a:latin typeface="Calibri"/>
                <a:ea typeface="DejaVu Sans"/>
              </a:rPr>
              <a:t>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TotalTime>
  <Words>8599</Words>
  <Application>Microsoft Office PowerPoint</Application>
  <PresentationFormat>Apresentação na tela (4:3)</PresentationFormat>
  <Paragraphs>1519</Paragraphs>
  <Slides>172</Slides>
  <Notes>48</Notes>
  <HiddenSlides>0</HiddenSlides>
  <MMClips>0</MMClips>
  <ScaleCrop>false</ScaleCrop>
  <HeadingPairs>
    <vt:vector size="4" baseType="variant">
      <vt:variant>
        <vt:lpstr>Tema</vt:lpstr>
      </vt:variant>
      <vt:variant>
        <vt:i4>5</vt:i4>
      </vt:variant>
      <vt:variant>
        <vt:lpstr>Títulos de slides</vt:lpstr>
      </vt:variant>
      <vt:variant>
        <vt:i4>172</vt:i4>
      </vt:variant>
    </vt:vector>
  </HeadingPairs>
  <TitlesOfParts>
    <vt:vector size="177"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Marcelo d'Amorim</cp:lastModifiedBy>
  <cp:revision>95</cp:revision>
  <cp:lastPrinted>2016-08-31T20:02:03Z</cp:lastPrinted>
  <dcterms:created xsi:type="dcterms:W3CDTF">2016-08-10T22:59:38Z</dcterms:created>
  <dcterms:modified xsi:type="dcterms:W3CDTF">2017-03-23T20:04:17Z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